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6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3"/>
  </p:notesMasterIdLst>
  <p:handoutMasterIdLst>
    <p:handoutMasterId r:id="rId144"/>
  </p:handoutMasterIdLst>
  <p:sldIdLst>
    <p:sldId id="3971" r:id="rId3"/>
    <p:sldId id="4136" r:id="rId4"/>
    <p:sldId id="4160" r:id="rId5"/>
    <p:sldId id="4108" r:id="rId6"/>
    <p:sldId id="4165" r:id="rId7"/>
    <p:sldId id="4110" r:id="rId8"/>
    <p:sldId id="4065" r:id="rId9"/>
    <p:sldId id="4030" r:id="rId10"/>
    <p:sldId id="4045" r:id="rId11"/>
    <p:sldId id="4099" r:id="rId12"/>
    <p:sldId id="4049" r:id="rId13"/>
    <p:sldId id="4053" r:id="rId14"/>
    <p:sldId id="4052" r:id="rId15"/>
    <p:sldId id="4091" r:id="rId16"/>
    <p:sldId id="4095" r:id="rId17"/>
    <p:sldId id="4055" r:id="rId18"/>
    <p:sldId id="4031" r:id="rId19"/>
    <p:sldId id="4054" r:id="rId20"/>
    <p:sldId id="4032" r:id="rId21"/>
    <p:sldId id="3997" r:id="rId22"/>
    <p:sldId id="4056" r:id="rId23"/>
    <p:sldId id="4057" r:id="rId24"/>
    <p:sldId id="4058" r:id="rId25"/>
    <p:sldId id="3998" r:id="rId26"/>
    <p:sldId id="4059" r:id="rId27"/>
    <p:sldId id="4060" r:id="rId28"/>
    <p:sldId id="3999" r:id="rId29"/>
    <p:sldId id="4061" r:id="rId30"/>
    <p:sldId id="4062" r:id="rId31"/>
    <p:sldId id="4000" r:id="rId32"/>
    <p:sldId id="4063" r:id="rId33"/>
    <p:sldId id="4064" r:id="rId34"/>
    <p:sldId id="4089" r:id="rId35"/>
    <p:sldId id="4088" r:id="rId36"/>
    <p:sldId id="4150" r:id="rId37"/>
    <p:sldId id="4146" r:id="rId38"/>
    <p:sldId id="4006" r:id="rId39"/>
    <p:sldId id="4067" r:id="rId40"/>
    <p:sldId id="4069" r:id="rId41"/>
    <p:sldId id="4070" r:id="rId42"/>
    <p:sldId id="4068" r:id="rId43"/>
    <p:sldId id="4001" r:id="rId44"/>
    <p:sldId id="4073" r:id="rId45"/>
    <p:sldId id="4156" r:id="rId46"/>
    <p:sldId id="4072" r:id="rId47"/>
    <p:sldId id="4151" r:id="rId48"/>
    <p:sldId id="4033" r:id="rId49"/>
    <p:sldId id="4066" r:id="rId50"/>
    <p:sldId id="4044" r:id="rId51"/>
    <p:sldId id="4036" r:id="rId52"/>
    <p:sldId id="4038" r:id="rId53"/>
    <p:sldId id="4035" r:id="rId54"/>
    <p:sldId id="4152" r:id="rId55"/>
    <p:sldId id="4155" r:id="rId56"/>
    <p:sldId id="4003" r:id="rId57"/>
    <p:sldId id="4074" r:id="rId58"/>
    <p:sldId id="4090" r:id="rId59"/>
    <p:sldId id="4153" r:id="rId60"/>
    <p:sldId id="4075" r:id="rId61"/>
    <p:sldId id="4004" r:id="rId62"/>
    <p:sldId id="4077" r:id="rId63"/>
    <p:sldId id="4093" r:id="rId64"/>
    <p:sldId id="4154" r:id="rId65"/>
    <p:sldId id="4076" r:id="rId66"/>
    <p:sldId id="4079" r:id="rId67"/>
    <p:sldId id="4080" r:id="rId68"/>
    <p:sldId id="4081" r:id="rId69"/>
    <p:sldId id="4157" r:id="rId70"/>
    <p:sldId id="4007" r:id="rId71"/>
    <p:sldId id="4082" r:id="rId72"/>
    <p:sldId id="4083" r:id="rId73"/>
    <p:sldId id="4158" r:id="rId74"/>
    <p:sldId id="4008" r:id="rId75"/>
    <p:sldId id="4084" r:id="rId76"/>
    <p:sldId id="4085" r:id="rId77"/>
    <p:sldId id="4161" r:id="rId78"/>
    <p:sldId id="4098" r:id="rId79"/>
    <p:sldId id="4009" r:id="rId80"/>
    <p:sldId id="4086" r:id="rId81"/>
    <p:sldId id="4097" r:id="rId82"/>
    <p:sldId id="4096" r:id="rId83"/>
    <p:sldId id="4087" r:id="rId84"/>
    <p:sldId id="4019" r:id="rId85"/>
    <p:sldId id="4046" r:id="rId86"/>
    <p:sldId id="4120" r:id="rId87"/>
    <p:sldId id="4121" r:id="rId88"/>
    <p:sldId id="4137" r:id="rId89"/>
    <p:sldId id="3974" r:id="rId90"/>
    <p:sldId id="4166" r:id="rId91"/>
    <p:sldId id="4167" r:id="rId92"/>
    <p:sldId id="4168" r:id="rId93"/>
    <p:sldId id="3975" r:id="rId94"/>
    <p:sldId id="4124" r:id="rId95"/>
    <p:sldId id="4125" r:id="rId96"/>
    <p:sldId id="4127" r:id="rId97"/>
    <p:sldId id="4126" r:id="rId98"/>
    <p:sldId id="4128" r:id="rId99"/>
    <p:sldId id="3976" r:id="rId100"/>
    <p:sldId id="4130" r:id="rId101"/>
    <p:sldId id="4129" r:id="rId102"/>
    <p:sldId id="4131" r:id="rId103"/>
    <p:sldId id="3977" r:id="rId104"/>
    <p:sldId id="4162" r:id="rId105"/>
    <p:sldId id="4164" r:id="rId106"/>
    <p:sldId id="4163" r:id="rId107"/>
    <p:sldId id="3978" r:id="rId108"/>
    <p:sldId id="4169" r:id="rId109"/>
    <p:sldId id="4170" r:id="rId110"/>
    <p:sldId id="4172" r:id="rId111"/>
    <p:sldId id="4171" r:id="rId112"/>
    <p:sldId id="4051" r:id="rId113"/>
    <p:sldId id="4111" r:id="rId114"/>
    <p:sldId id="4041" r:id="rId115"/>
    <p:sldId id="4118" r:id="rId116"/>
    <p:sldId id="3980" r:id="rId117"/>
    <p:sldId id="4113" r:id="rId118"/>
    <p:sldId id="4116" r:id="rId119"/>
    <p:sldId id="3981" r:id="rId120"/>
    <p:sldId id="4114" r:id="rId121"/>
    <p:sldId id="4119" r:id="rId122"/>
    <p:sldId id="4117" r:id="rId123"/>
    <p:sldId id="3982" r:id="rId124"/>
    <p:sldId id="4132" r:id="rId125"/>
    <p:sldId id="4138" r:id="rId126"/>
    <p:sldId id="3983" r:id="rId127"/>
    <p:sldId id="4133" r:id="rId128"/>
    <p:sldId id="4139" r:id="rId129"/>
    <p:sldId id="3984" r:id="rId130"/>
    <p:sldId id="4134" r:id="rId131"/>
    <p:sldId id="4140" r:id="rId132"/>
    <p:sldId id="3985" r:id="rId133"/>
    <p:sldId id="4142" r:id="rId134"/>
    <p:sldId id="4141" r:id="rId135"/>
    <p:sldId id="3986" r:id="rId136"/>
    <p:sldId id="4143" r:id="rId137"/>
    <p:sldId id="4144" r:id="rId138"/>
    <p:sldId id="3987" r:id="rId139"/>
    <p:sldId id="4148" r:id="rId140"/>
    <p:sldId id="4149" r:id="rId141"/>
    <p:sldId id="3988" r:id="rId142"/>
  </p:sldIdLst>
  <p:sldSz cx="12192000" cy="6858000"/>
  <p:notesSz cx="7315200" cy="96012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 FUR Marie" initials="LF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C9C6D8"/>
    <a:srgbClr val="D3D1E0"/>
    <a:srgbClr val="C6C3D7"/>
    <a:srgbClr val="E2E1EB"/>
    <a:srgbClr val="E5E2EA"/>
    <a:srgbClr val="BBB2C7"/>
    <a:srgbClr val="816891"/>
    <a:srgbClr val="0C4460"/>
    <a:srgbClr val="F083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86846" autoAdjust="0"/>
  </p:normalViewPr>
  <p:slideViewPr>
    <p:cSldViewPr snapToGrid="0">
      <p:cViewPr varScale="1">
        <p:scale>
          <a:sx n="99" d="100"/>
          <a:sy n="99" d="100"/>
        </p:scale>
        <p:origin x="396" y="72"/>
      </p:cViewPr>
      <p:guideLst>
        <p:guide orient="horz" pos="2160"/>
        <p:guide pos="3840"/>
      </p:guideLst>
    </p:cSldViewPr>
  </p:slideViewPr>
  <p:outlineViewPr>
    <p:cViewPr>
      <p:scale>
        <a:sx n="33" d="100"/>
        <a:sy n="33" d="100"/>
      </p:scale>
      <p:origin x="0" y="-14078"/>
    </p:cViewPr>
  </p:outlineViewPr>
  <p:notesTextViewPr>
    <p:cViewPr>
      <p:scale>
        <a:sx n="1" d="1"/>
        <a:sy n="1" d="1"/>
      </p:scale>
      <p:origin x="0" y="0"/>
    </p:cViewPr>
  </p:notesTextViewPr>
  <p:sorterViewPr>
    <p:cViewPr>
      <p:scale>
        <a:sx n="50" d="100"/>
        <a:sy n="50" d="100"/>
      </p:scale>
      <p:origin x="0" y="0"/>
    </p:cViewPr>
  </p:sorterViewPr>
  <p:notesViewPr>
    <p:cSldViewPr snapToGrid="0">
      <p:cViewPr varScale="1">
        <p:scale>
          <a:sx n="60" d="100"/>
          <a:sy n="60" d="100"/>
        </p:scale>
        <p:origin x="3101" y="3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tableStyles" Target="tableStyle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notesMaster" Target="notesMasters/notesMaster1.xml"/><Relationship Id="rId14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handoutMaster" Target="handoutMasters/handoutMaster1.xml"/><Relationship Id="rId90" Type="http://schemas.openxmlformats.org/officeDocument/2006/relationships/slide" Target="slides/slide8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a:defRPr sz="1862" b="0" i="0" u="none" strike="noStrike" kern="1200" spc="0" baseline="0">
                <a:solidFill>
                  <a:schemeClr val="tx1">
                    <a:lumMod val="65000"/>
                    <a:lumOff val="35000"/>
                  </a:schemeClr>
                </a:solidFill>
                <a:latin typeface="+mn-lt"/>
                <a:ea typeface="+mn-ea"/>
                <a:cs typeface="+mn-cs"/>
              </a:defRPr>
            </a:pPr>
            <a:r>
              <a:rPr lang="fr-FR" sz="1400"/>
              <a:t>% de mascara non waterproof</a:t>
            </a:r>
          </a:p>
          <a:p>
            <a:pPr>
              <a:defRPr/>
            </a:pPr>
            <a:r>
              <a:rPr lang="fr-FR" sz="1400" baseline="0"/>
              <a:t> éliminé </a:t>
            </a:r>
          </a:p>
          <a:p>
            <a:pPr>
              <a:defRPr/>
            </a:pPr>
            <a:r>
              <a:rPr lang="fr-FR" sz="1100" baseline="0"/>
              <a:t>(en prenant en compte le paramètre L*)</a:t>
            </a:r>
          </a:p>
        </c:rich>
      </c:tx>
      <c:overlay val="0"/>
      <c:spPr>
        <a:noFill/>
        <a:ln>
          <a:noFill/>
        </a:ln>
        <a:effectLst/>
      </c:spPr>
      <c:txPr>
        <a:bodyPr rot="0" spcFirstLastPara="1" vertOverflow="ellipsis" vert="horz" wrap="square" anchor="t" anchorCtr="0"/>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 removed make-up</c:v>
                </c:pt>
              </c:strCache>
            </c:strRef>
          </c:tx>
          <c:spPr>
            <a:solidFill>
              <a:srgbClr val="90BACC"/>
            </a:solidFill>
            <a:ln>
              <a:noFill/>
            </a:ln>
            <a:effectLst/>
            <a:sp3d/>
          </c:spPr>
          <c:invertIfNegative val="0"/>
          <c:dLbls>
            <c:dLbl>
              <c:idx val="0"/>
              <c:layout>
                <c:manualLayout>
                  <c:x val="4.8848633011019847E-2"/>
                  <c:y val="-0.11736978402795815"/>
                </c:manualLayout>
              </c:layout>
              <c:tx>
                <c:rich>
                  <a:bodyPr/>
                  <a:lstStyle/>
                  <a:p>
                    <a:fld id="{DEAC8CC1-9FFB-4EED-9A09-4903355DD2E7}" type="VALUE">
                      <a:rPr lang="en-US" smtClean="0"/>
                      <a:pPr/>
                      <a:t>[VALEUR]</a:t>
                    </a:fld>
                    <a:r>
                      <a:rPr lang="en-US" dirty="0"/>
                      <a:t>%</a:t>
                    </a:r>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80CB-4493-9702-833265810C8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T3</c:v>
                </c:pt>
              </c:strCache>
            </c:strRef>
          </c:cat>
          <c:val>
            <c:numRef>
              <c:f>Feuil1!$B$2</c:f>
              <c:numCache>
                <c:formatCode>General</c:formatCode>
                <c:ptCount val="1"/>
                <c:pt idx="0">
                  <c:v>83.8</c:v>
                </c:pt>
              </c:numCache>
            </c:numRef>
          </c:val>
          <c:extLst>
            <c:ext xmlns:c16="http://schemas.microsoft.com/office/drawing/2014/chart" uri="{C3380CC4-5D6E-409C-BE32-E72D297353CC}">
              <c16:uniqueId val="{00000002-80CB-4493-9702-833265810C89}"/>
            </c:ext>
          </c:extLst>
        </c:ser>
        <c:dLbls>
          <c:showLegendKey val="0"/>
          <c:showVal val="0"/>
          <c:showCatName val="0"/>
          <c:showSerName val="0"/>
          <c:showPercent val="0"/>
          <c:showBubbleSize val="0"/>
        </c:dLbls>
        <c:gapWidth val="150"/>
        <c:shape val="box"/>
        <c:axId val="257779712"/>
        <c:axId val="72701568"/>
        <c:axId val="0"/>
      </c:bar3DChart>
      <c:catAx>
        <c:axId val="257779712"/>
        <c:scaling>
          <c:orientation val="minMax"/>
        </c:scaling>
        <c:delete val="1"/>
        <c:axPos val="b"/>
        <c:numFmt formatCode="General" sourceLinked="1"/>
        <c:majorTickMark val="none"/>
        <c:minorTickMark val="none"/>
        <c:tickLblPos val="nextTo"/>
        <c:crossAx val="72701568"/>
        <c:crosses val="autoZero"/>
        <c:auto val="1"/>
        <c:lblAlgn val="ctr"/>
        <c:lblOffset val="100"/>
        <c:noMultiLvlLbl val="0"/>
      </c:catAx>
      <c:valAx>
        <c:axId val="72701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5777971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Quantity of greas (μg/cm²)</c:v>
                </c:pt>
              </c:strCache>
            </c:strRef>
          </c:tx>
          <c:spPr>
            <a:solidFill>
              <a:srgbClr val="095482"/>
            </a:solidFill>
            <a:ln>
              <a:noFill/>
            </a:ln>
            <a:effectLst/>
            <a:sp3d/>
          </c:spPr>
          <c:invertIfNegative val="0"/>
          <c:dLbls>
            <c:dLbl>
              <c:idx val="0"/>
              <c:layout>
                <c:manualLayout>
                  <c:x val="2.3087068242283328E-2"/>
                  <c:y val="-6.3987639133227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03-484A-B734-C27A7AC00F08}"/>
                </c:ext>
              </c:extLst>
            </c:dLbl>
            <c:dLbl>
              <c:idx val="1"/>
              <c:layout>
                <c:manualLayout>
                  <c:x val="4.8848565137888572E-2"/>
                  <c:y val="-4.9250875323935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803-484A-B734-C27A7AC00F08}"/>
                </c:ext>
              </c:extLst>
            </c:dLbl>
            <c:dLbl>
              <c:idx val="2"/>
              <c:layout>
                <c:manualLayout>
                  <c:x val="1.8957345971563982E-2"/>
                  <c:y val="-5.590920696972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803-484A-B734-C27A7AC00F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T0</c:v>
                </c:pt>
                <c:pt idx="1">
                  <c:v>Timm</c:v>
                </c:pt>
                <c:pt idx="2">
                  <c:v>T30min</c:v>
                </c:pt>
              </c:strCache>
            </c:strRef>
          </c:cat>
          <c:val>
            <c:numRef>
              <c:f>Feuil1!$B$2:$B$4</c:f>
              <c:numCache>
                <c:formatCode>General</c:formatCode>
                <c:ptCount val="3"/>
                <c:pt idx="0">
                  <c:v>0</c:v>
                </c:pt>
                <c:pt idx="1">
                  <c:v>133</c:v>
                </c:pt>
                <c:pt idx="2">
                  <c:v>165</c:v>
                </c:pt>
              </c:numCache>
            </c:numRef>
          </c:val>
          <c:extLst>
            <c:ext xmlns:c16="http://schemas.microsoft.com/office/drawing/2014/chart" uri="{C3380CC4-5D6E-409C-BE32-E72D297353CC}">
              <c16:uniqueId val="{00000003-5803-484A-B734-C27A7AC00F08}"/>
            </c:ext>
          </c:extLst>
        </c:ser>
        <c:dLbls>
          <c:showLegendKey val="0"/>
          <c:showVal val="0"/>
          <c:showCatName val="0"/>
          <c:showSerName val="0"/>
          <c:showPercent val="0"/>
          <c:showBubbleSize val="0"/>
        </c:dLbls>
        <c:gapWidth val="150"/>
        <c:shape val="box"/>
        <c:axId val="314381824"/>
        <c:axId val="49303488"/>
        <c:axId val="0"/>
      </c:bar3DChart>
      <c:catAx>
        <c:axId val="3143818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9303488"/>
        <c:crosses val="autoZero"/>
        <c:auto val="1"/>
        <c:lblAlgn val="ctr"/>
        <c:lblOffset val="100"/>
        <c:noMultiLvlLbl val="0"/>
      </c:catAx>
      <c:valAx>
        <c:axId val="49303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438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Colonne1</c:v>
                </c:pt>
              </c:strCache>
            </c:strRef>
          </c:tx>
          <c:spPr>
            <a:solidFill>
              <a:srgbClr val="095482"/>
            </a:solidFill>
            <a:ln>
              <a:noFill/>
            </a:ln>
            <a:effectLst/>
            <a:sp3d/>
          </c:spPr>
          <c:invertIfNegative val="0"/>
          <c:dLbls>
            <c:dLbl>
              <c:idx val="0"/>
              <c:layout>
                <c:manualLayout>
                  <c:x val="2.3087068242283328E-2"/>
                  <c:y val="-6.3987639133227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EC-46AD-81B1-5FDBF066937F}"/>
                </c:ext>
              </c:extLst>
            </c:dLbl>
            <c:dLbl>
              <c:idx val="1"/>
              <c:layout>
                <c:manualLayout>
                  <c:x val="4.8848565137888572E-2"/>
                  <c:y val="-4.9250875323935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EC-46AD-81B1-5FDBF066937F}"/>
                </c:ext>
              </c:extLst>
            </c:dLbl>
            <c:dLbl>
              <c:idx val="2"/>
              <c:layout>
                <c:manualLayout>
                  <c:x val="1.8957345971563982E-2"/>
                  <c:y val="-5.590920696972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DEC-46AD-81B1-5FDBF066937F}"/>
                </c:ext>
              </c:extLst>
            </c:dLbl>
            <c:dLbl>
              <c:idx val="3"/>
              <c:layout>
                <c:manualLayout>
                  <c:x val="1.5743850445817401E-2"/>
                  <c:y val="-4.6308507030749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DEC-46AD-81B1-5FDBF066937F}"/>
                </c:ext>
              </c:extLst>
            </c:dLbl>
            <c:dLbl>
              <c:idx val="4"/>
              <c:layout>
                <c:manualLayout>
                  <c:x val="3.6735651040240923E-2"/>
                  <c:y val="-5.1453896700832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EC-46AD-81B1-5FDBF066937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T0</c:v>
                </c:pt>
                <c:pt idx="1">
                  <c:v>T2h</c:v>
                </c:pt>
                <c:pt idx="2">
                  <c:v>T4h</c:v>
                </c:pt>
                <c:pt idx="3">
                  <c:v>T6h</c:v>
                </c:pt>
                <c:pt idx="4">
                  <c:v>T8h</c:v>
                </c:pt>
              </c:strCache>
            </c:strRef>
          </c:cat>
          <c:val>
            <c:numRef>
              <c:f>Feuil1!$B$2:$B$6</c:f>
              <c:numCache>
                <c:formatCode>General</c:formatCode>
                <c:ptCount val="5"/>
                <c:pt idx="0">
                  <c:v>0</c:v>
                </c:pt>
                <c:pt idx="1">
                  <c:v>58.1</c:v>
                </c:pt>
                <c:pt idx="2">
                  <c:v>48.9</c:v>
                </c:pt>
                <c:pt idx="3">
                  <c:v>44.7</c:v>
                </c:pt>
                <c:pt idx="4">
                  <c:v>38.700000000000003</c:v>
                </c:pt>
              </c:numCache>
            </c:numRef>
          </c:val>
          <c:extLst>
            <c:ext xmlns:c16="http://schemas.microsoft.com/office/drawing/2014/chart" uri="{C3380CC4-5D6E-409C-BE32-E72D297353CC}">
              <c16:uniqueId val="{00000005-1DEC-46AD-81B1-5FDBF066937F}"/>
            </c:ext>
          </c:extLst>
        </c:ser>
        <c:dLbls>
          <c:showLegendKey val="0"/>
          <c:showVal val="0"/>
          <c:showCatName val="0"/>
          <c:showSerName val="0"/>
          <c:showPercent val="0"/>
          <c:showBubbleSize val="0"/>
        </c:dLbls>
        <c:gapWidth val="150"/>
        <c:shape val="box"/>
        <c:axId val="315655680"/>
        <c:axId val="310854784"/>
        <c:axId val="0"/>
      </c:bar3DChart>
      <c:catAx>
        <c:axId val="3156556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0854784"/>
        <c:crosses val="autoZero"/>
        <c:auto val="1"/>
        <c:lblAlgn val="ctr"/>
        <c:lblOffset val="100"/>
        <c:noMultiLvlLbl val="0"/>
      </c:catAx>
      <c:valAx>
        <c:axId val="310854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5655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Quantity of greas (μg/cm²)</c:v>
                </c:pt>
              </c:strCache>
            </c:strRef>
          </c:tx>
          <c:spPr>
            <a:solidFill>
              <a:srgbClr val="05243C"/>
            </a:solidFill>
            <a:ln>
              <a:noFill/>
            </a:ln>
            <a:effectLst/>
            <a:sp3d/>
          </c:spPr>
          <c:invertIfNegative val="0"/>
          <c:dLbls>
            <c:dLbl>
              <c:idx val="0"/>
              <c:layout>
                <c:manualLayout>
                  <c:x val="2.3087068242283328E-2"/>
                  <c:y val="-6.3987639133227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97-4EBF-AA08-01B178F5593E}"/>
                </c:ext>
              </c:extLst>
            </c:dLbl>
            <c:dLbl>
              <c:idx val="1"/>
              <c:layout>
                <c:manualLayout>
                  <c:x val="4.8848565137888572E-2"/>
                  <c:y val="-4.9250875323935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697-4EBF-AA08-01B178F5593E}"/>
                </c:ext>
              </c:extLst>
            </c:dLbl>
            <c:dLbl>
              <c:idx val="2"/>
              <c:layout>
                <c:manualLayout>
                  <c:x val="1.8957345971563982E-2"/>
                  <c:y val="-5.590920696972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697-4EBF-AA08-01B178F5593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T0</c:v>
                </c:pt>
                <c:pt idx="1">
                  <c:v>Timm</c:v>
                </c:pt>
                <c:pt idx="2">
                  <c:v>T30min</c:v>
                </c:pt>
              </c:strCache>
            </c:strRef>
          </c:cat>
          <c:val>
            <c:numRef>
              <c:f>Feuil1!$B$2:$B$4</c:f>
              <c:numCache>
                <c:formatCode>General</c:formatCode>
                <c:ptCount val="3"/>
                <c:pt idx="0">
                  <c:v>0</c:v>
                </c:pt>
                <c:pt idx="1">
                  <c:v>169</c:v>
                </c:pt>
                <c:pt idx="2">
                  <c:v>173</c:v>
                </c:pt>
              </c:numCache>
            </c:numRef>
          </c:val>
          <c:extLst>
            <c:ext xmlns:c16="http://schemas.microsoft.com/office/drawing/2014/chart" uri="{C3380CC4-5D6E-409C-BE32-E72D297353CC}">
              <c16:uniqueId val="{00000003-F697-4EBF-AA08-01B178F5593E}"/>
            </c:ext>
          </c:extLst>
        </c:ser>
        <c:dLbls>
          <c:showLegendKey val="0"/>
          <c:showVal val="0"/>
          <c:showCatName val="0"/>
          <c:showSerName val="0"/>
          <c:showPercent val="0"/>
          <c:showBubbleSize val="0"/>
        </c:dLbls>
        <c:gapWidth val="150"/>
        <c:shape val="box"/>
        <c:axId val="315506688"/>
        <c:axId val="310847744"/>
        <c:axId val="0"/>
      </c:bar3DChart>
      <c:catAx>
        <c:axId val="3155066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0847744"/>
        <c:crosses val="autoZero"/>
        <c:auto val="1"/>
        <c:lblAlgn val="ctr"/>
        <c:lblOffset val="100"/>
        <c:noMultiLvlLbl val="0"/>
      </c:catAx>
      <c:valAx>
        <c:axId val="310847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5506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Colonne1</c:v>
                </c:pt>
              </c:strCache>
            </c:strRef>
          </c:tx>
          <c:spPr>
            <a:solidFill>
              <a:srgbClr val="05243C"/>
            </a:solidFill>
            <a:ln>
              <a:noFill/>
            </a:ln>
            <a:effectLst/>
            <a:sp3d/>
          </c:spPr>
          <c:invertIfNegative val="0"/>
          <c:dLbls>
            <c:dLbl>
              <c:idx val="0"/>
              <c:layout>
                <c:manualLayout>
                  <c:x val="2.3087068242283328E-2"/>
                  <c:y val="-6.3987639133227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07-41AA-A424-A9D42FF05ED6}"/>
                </c:ext>
              </c:extLst>
            </c:dLbl>
            <c:dLbl>
              <c:idx val="1"/>
              <c:layout>
                <c:manualLayout>
                  <c:x val="4.8848565137888572E-2"/>
                  <c:y val="-4.9250875323935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07-41AA-A424-A9D42FF05ED6}"/>
                </c:ext>
              </c:extLst>
            </c:dLbl>
            <c:dLbl>
              <c:idx val="2"/>
              <c:layout>
                <c:manualLayout>
                  <c:x val="1.5743850445817401E-2"/>
                  <c:y val="-4.6308507030749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07-41AA-A424-A9D42FF05ED6}"/>
                </c:ext>
              </c:extLst>
            </c:dLbl>
            <c:dLbl>
              <c:idx val="3"/>
              <c:layout>
                <c:manualLayout>
                  <c:x val="3.6735651040240923E-2"/>
                  <c:y val="-5.1453896700832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07-41AA-A424-A9D42FF05ED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T0</c:v>
                </c:pt>
                <c:pt idx="1">
                  <c:v>T2h</c:v>
                </c:pt>
                <c:pt idx="2">
                  <c:v>T6h</c:v>
                </c:pt>
                <c:pt idx="3">
                  <c:v>T8h</c:v>
                </c:pt>
              </c:strCache>
            </c:strRef>
          </c:cat>
          <c:val>
            <c:numRef>
              <c:f>Feuil1!$B$2:$B$5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5-BB07-41AA-A424-A9D42FF05ED6}"/>
            </c:ext>
          </c:extLst>
        </c:ser>
        <c:dLbls>
          <c:showLegendKey val="0"/>
          <c:showVal val="0"/>
          <c:showCatName val="0"/>
          <c:showSerName val="0"/>
          <c:showPercent val="0"/>
          <c:showBubbleSize val="0"/>
        </c:dLbls>
        <c:gapWidth val="150"/>
        <c:shape val="box"/>
        <c:axId val="316409344"/>
        <c:axId val="310852352"/>
        <c:axId val="0"/>
      </c:bar3DChart>
      <c:catAx>
        <c:axId val="3164093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0852352"/>
        <c:crosses val="autoZero"/>
        <c:auto val="1"/>
        <c:lblAlgn val="ctr"/>
        <c:lblOffset val="100"/>
        <c:noMultiLvlLbl val="0"/>
      </c:catAx>
      <c:valAx>
        <c:axId val="310852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6409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Colonne1</c:v>
                </c:pt>
              </c:strCache>
            </c:strRef>
          </c:tx>
          <c:spPr>
            <a:solidFill>
              <a:srgbClr val="8BB7CA"/>
            </a:solidFill>
            <a:ln>
              <a:noFill/>
            </a:ln>
            <a:effectLst/>
            <a:sp3d/>
          </c:spPr>
          <c:invertIfNegative val="0"/>
          <c:dLbls>
            <c:dLbl>
              <c:idx val="0"/>
              <c:layout>
                <c:manualLayout>
                  <c:x val="2.3087068242283328E-2"/>
                  <c:y val="-6.3987639133227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43-4A4E-9366-AD6DFA764867}"/>
                </c:ext>
              </c:extLst>
            </c:dLbl>
            <c:dLbl>
              <c:idx val="1"/>
              <c:layout>
                <c:manualLayout>
                  <c:x val="4.8848565137888572E-2"/>
                  <c:y val="-4.9250875323935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43-4A4E-9366-AD6DFA764867}"/>
                </c:ext>
              </c:extLst>
            </c:dLbl>
            <c:dLbl>
              <c:idx val="2"/>
              <c:layout>
                <c:manualLayout>
                  <c:x val="1.8957345971563982E-2"/>
                  <c:y val="-5.590920696972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043-4A4E-9366-AD6DFA764867}"/>
                </c:ext>
              </c:extLst>
            </c:dLbl>
            <c:dLbl>
              <c:idx val="3"/>
              <c:layout>
                <c:manualLayout>
                  <c:x val="1.5743850445817401E-2"/>
                  <c:y val="-4.6308507030749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43-4A4E-9366-AD6DFA764867}"/>
                </c:ext>
              </c:extLst>
            </c:dLbl>
            <c:dLbl>
              <c:idx val="4"/>
              <c:layout>
                <c:manualLayout>
                  <c:x val="3.6735651040240923E-2"/>
                  <c:y val="-5.1453896700832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043-4A4E-9366-AD6DFA76486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T0</c:v>
                </c:pt>
                <c:pt idx="1">
                  <c:v>T1h</c:v>
                </c:pt>
                <c:pt idx="2">
                  <c:v>T3h</c:v>
                </c:pt>
                <c:pt idx="3">
                  <c:v>T6h</c:v>
                </c:pt>
                <c:pt idx="4">
                  <c:v>T8h</c:v>
                </c:pt>
              </c:strCache>
            </c:strRef>
          </c:cat>
          <c:val>
            <c:numRef>
              <c:f>Feuil1!$B$2:$B$6</c:f>
              <c:numCache>
                <c:formatCode>General</c:formatCode>
                <c:ptCount val="5"/>
                <c:pt idx="0">
                  <c:v>0</c:v>
                </c:pt>
                <c:pt idx="1">
                  <c:v>49.8</c:v>
                </c:pt>
                <c:pt idx="2">
                  <c:v>32.799999999999997</c:v>
                </c:pt>
                <c:pt idx="3">
                  <c:v>26.4</c:v>
                </c:pt>
                <c:pt idx="4">
                  <c:v>20.2</c:v>
                </c:pt>
              </c:numCache>
            </c:numRef>
          </c:val>
          <c:extLst>
            <c:ext xmlns:c16="http://schemas.microsoft.com/office/drawing/2014/chart" uri="{C3380CC4-5D6E-409C-BE32-E72D297353CC}">
              <c16:uniqueId val="{00000005-0043-4A4E-9366-AD6DFA764867}"/>
            </c:ext>
          </c:extLst>
        </c:ser>
        <c:dLbls>
          <c:showLegendKey val="0"/>
          <c:showVal val="0"/>
          <c:showCatName val="0"/>
          <c:showSerName val="0"/>
          <c:showPercent val="0"/>
          <c:showBubbleSize val="0"/>
        </c:dLbls>
        <c:gapWidth val="150"/>
        <c:shape val="box"/>
        <c:axId val="316286464"/>
        <c:axId val="314033856"/>
        <c:axId val="0"/>
      </c:bar3DChart>
      <c:catAx>
        <c:axId val="3162864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4033856"/>
        <c:crosses val="autoZero"/>
        <c:auto val="1"/>
        <c:lblAlgn val="ctr"/>
        <c:lblOffset val="100"/>
        <c:noMultiLvlLbl val="0"/>
      </c:catAx>
      <c:valAx>
        <c:axId val="314033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6286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Colonne1</c:v>
                </c:pt>
              </c:strCache>
            </c:strRef>
          </c:tx>
          <c:spPr>
            <a:solidFill>
              <a:srgbClr val="004E7E"/>
            </a:solidFill>
            <a:ln>
              <a:noFill/>
            </a:ln>
            <a:effectLst/>
            <a:sp3d/>
          </c:spPr>
          <c:invertIfNegative val="0"/>
          <c:dLbls>
            <c:dLbl>
              <c:idx val="0"/>
              <c:layout>
                <c:manualLayout>
                  <c:x val="2.3087068242283328E-2"/>
                  <c:y val="-6.3987639133227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6D-462C-B98C-992D22E49103}"/>
                </c:ext>
              </c:extLst>
            </c:dLbl>
            <c:dLbl>
              <c:idx val="1"/>
              <c:layout>
                <c:manualLayout>
                  <c:x val="4.8848565137888572E-2"/>
                  <c:y val="-4.9250875323935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6D-462C-B98C-992D22E49103}"/>
                </c:ext>
              </c:extLst>
            </c:dLbl>
            <c:dLbl>
              <c:idx val="2"/>
              <c:layout>
                <c:manualLayout>
                  <c:x val="1.8957345971563982E-2"/>
                  <c:y val="-5.590920696972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6D-462C-B98C-992D22E49103}"/>
                </c:ext>
              </c:extLst>
            </c:dLbl>
            <c:dLbl>
              <c:idx val="3"/>
              <c:layout>
                <c:manualLayout>
                  <c:x val="1.5743850445817401E-2"/>
                  <c:y val="-4.6308507030749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6D-462C-B98C-992D22E49103}"/>
                </c:ext>
              </c:extLst>
            </c:dLbl>
            <c:dLbl>
              <c:idx val="4"/>
              <c:layout>
                <c:manualLayout>
                  <c:x val="3.6735651040240923E-2"/>
                  <c:y val="-5.1453896700832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76D-462C-B98C-992D22E4910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T0</c:v>
                </c:pt>
                <c:pt idx="1">
                  <c:v>T2h</c:v>
                </c:pt>
                <c:pt idx="2">
                  <c:v>T4h</c:v>
                </c:pt>
                <c:pt idx="3">
                  <c:v>T6h</c:v>
                </c:pt>
                <c:pt idx="4">
                  <c:v>T8h</c:v>
                </c:pt>
              </c:strCache>
            </c:strRef>
          </c:cat>
          <c:val>
            <c:numRef>
              <c:f>Feuil1!$B$2:$B$6</c:f>
              <c:numCache>
                <c:formatCode>General</c:formatCode>
                <c:ptCount val="5"/>
                <c:pt idx="0">
                  <c:v>0</c:v>
                </c:pt>
                <c:pt idx="1">
                  <c:v>61.5</c:v>
                </c:pt>
                <c:pt idx="2">
                  <c:v>54.4</c:v>
                </c:pt>
                <c:pt idx="3">
                  <c:v>48.2</c:v>
                </c:pt>
                <c:pt idx="4">
                  <c:v>40.1</c:v>
                </c:pt>
              </c:numCache>
            </c:numRef>
          </c:val>
          <c:extLst>
            <c:ext xmlns:c16="http://schemas.microsoft.com/office/drawing/2014/chart" uri="{C3380CC4-5D6E-409C-BE32-E72D297353CC}">
              <c16:uniqueId val="{00000005-876D-462C-B98C-992D22E49103}"/>
            </c:ext>
          </c:extLst>
        </c:ser>
        <c:dLbls>
          <c:showLegendKey val="0"/>
          <c:showVal val="0"/>
          <c:showCatName val="0"/>
          <c:showSerName val="0"/>
          <c:showPercent val="0"/>
          <c:showBubbleSize val="0"/>
        </c:dLbls>
        <c:gapWidth val="150"/>
        <c:shape val="box"/>
        <c:axId val="251625472"/>
        <c:axId val="49312256"/>
        <c:axId val="0"/>
      </c:bar3DChart>
      <c:catAx>
        <c:axId val="2516254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9312256"/>
        <c:crosses val="autoZero"/>
        <c:auto val="1"/>
        <c:lblAlgn val="ctr"/>
        <c:lblOffset val="100"/>
        <c:noMultiLvlLbl val="0"/>
      </c:catAx>
      <c:valAx>
        <c:axId val="49312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51625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Colonne1</c:v>
                </c:pt>
              </c:strCache>
            </c:strRef>
          </c:tx>
          <c:spPr>
            <a:solidFill>
              <a:srgbClr val="02223A"/>
            </a:solidFill>
            <a:ln>
              <a:noFill/>
            </a:ln>
            <a:effectLst/>
            <a:sp3d/>
          </c:spPr>
          <c:invertIfNegative val="0"/>
          <c:dLbls>
            <c:dLbl>
              <c:idx val="0"/>
              <c:layout>
                <c:manualLayout>
                  <c:x val="2.3087068242283328E-2"/>
                  <c:y val="-6.3987639133227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8C7-46EF-8F2A-788314150DA8}"/>
                </c:ext>
              </c:extLst>
            </c:dLbl>
            <c:dLbl>
              <c:idx val="1"/>
              <c:layout>
                <c:manualLayout>
                  <c:x val="4.8848565137888572E-2"/>
                  <c:y val="-4.9250875323935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8C7-46EF-8F2A-788314150DA8}"/>
                </c:ext>
              </c:extLst>
            </c:dLbl>
            <c:dLbl>
              <c:idx val="2"/>
              <c:layout>
                <c:manualLayout>
                  <c:x val="1.8957345971563982E-2"/>
                  <c:y val="-5.590920696972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8C7-46EF-8F2A-788314150DA8}"/>
                </c:ext>
              </c:extLst>
            </c:dLbl>
            <c:dLbl>
              <c:idx val="3"/>
              <c:layout>
                <c:manualLayout>
                  <c:x val="1.5743850445817401E-2"/>
                  <c:y val="-4.6308507030749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8C7-46EF-8F2A-788314150DA8}"/>
                </c:ext>
              </c:extLst>
            </c:dLbl>
            <c:dLbl>
              <c:idx val="4"/>
              <c:layout>
                <c:manualLayout>
                  <c:x val="3.6735651040240923E-2"/>
                  <c:y val="-5.1453896700832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8C7-46EF-8F2A-788314150D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T0</c:v>
                </c:pt>
                <c:pt idx="1">
                  <c:v>T2h</c:v>
                </c:pt>
                <c:pt idx="2">
                  <c:v>T4h</c:v>
                </c:pt>
                <c:pt idx="3">
                  <c:v>T6h</c:v>
                </c:pt>
                <c:pt idx="4">
                  <c:v>T8h</c:v>
                </c:pt>
              </c:strCache>
            </c:strRef>
          </c:cat>
          <c:val>
            <c:numRef>
              <c:f>Feuil1!$B$2:$B$6</c:f>
              <c:numCache>
                <c:formatCode>General</c:formatCode>
                <c:ptCount val="5"/>
                <c:pt idx="0">
                  <c:v>0</c:v>
                </c:pt>
                <c:pt idx="1">
                  <c:v>50.3</c:v>
                </c:pt>
                <c:pt idx="2">
                  <c:v>37.9</c:v>
                </c:pt>
                <c:pt idx="3">
                  <c:v>35.9</c:v>
                </c:pt>
                <c:pt idx="4">
                  <c:v>39.299999999999997</c:v>
                </c:pt>
              </c:numCache>
            </c:numRef>
          </c:val>
          <c:extLst>
            <c:ext xmlns:c16="http://schemas.microsoft.com/office/drawing/2014/chart" uri="{C3380CC4-5D6E-409C-BE32-E72D297353CC}">
              <c16:uniqueId val="{00000005-78C7-46EF-8F2A-788314150DA8}"/>
            </c:ext>
          </c:extLst>
        </c:ser>
        <c:dLbls>
          <c:showLegendKey val="0"/>
          <c:showVal val="0"/>
          <c:showCatName val="0"/>
          <c:showSerName val="0"/>
          <c:showPercent val="0"/>
          <c:showBubbleSize val="0"/>
        </c:dLbls>
        <c:gapWidth val="150"/>
        <c:shape val="box"/>
        <c:axId val="251714048"/>
        <c:axId val="251934336"/>
        <c:axId val="0"/>
      </c:bar3DChart>
      <c:catAx>
        <c:axId val="2517140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51934336"/>
        <c:crosses val="autoZero"/>
        <c:auto val="1"/>
        <c:lblAlgn val="ctr"/>
        <c:lblOffset val="100"/>
        <c:noMultiLvlLbl val="0"/>
      </c:catAx>
      <c:valAx>
        <c:axId val="251934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51714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Séries 1</c:v>
                </c:pt>
              </c:strCache>
            </c:strRef>
          </c:tx>
          <c:spPr>
            <a:solidFill>
              <a:srgbClr val="957FAC"/>
            </a:solidFill>
            <a:ln>
              <a:noFill/>
            </a:ln>
            <a:effectLst>
              <a:outerShdw blurRad="50800" dist="38100" dir="2700000" algn="tl" rotWithShape="0">
                <a:prstClr val="black">
                  <a:alpha val="40000"/>
                </a:prstClr>
              </a:outerShdw>
            </a:effectLst>
          </c:spPr>
          <c:invertIfNegative val="0"/>
          <c:cat>
            <c:strRef>
              <c:f>Feuil1!$A$2:$A$8</c:f>
              <c:strCache>
                <c:ptCount val="7"/>
                <c:pt idx="0">
                  <c:v>Douceur</c:v>
                </c:pt>
                <c:pt idx="1">
                  <c:v>Souplesse</c:v>
                </c:pt>
                <c:pt idx="2">
                  <c:v>Tonicité</c:v>
                </c:pt>
                <c:pt idx="3">
                  <c:v>Élasticité</c:v>
                </c:pt>
                <c:pt idx="4">
                  <c:v>Densité</c:v>
                </c:pt>
                <c:pt idx="5">
                  <c:v>Fermeté</c:v>
                </c:pt>
                <c:pt idx="6">
                  <c:v>BAZIN</c:v>
                </c:pt>
              </c:strCache>
            </c:strRef>
          </c:cat>
          <c:val>
            <c:numRef>
              <c:f>Feuil1!$B$2:$B$8</c:f>
              <c:numCache>
                <c:formatCode>General</c:formatCode>
                <c:ptCount val="7"/>
                <c:pt idx="0">
                  <c:v>19</c:v>
                </c:pt>
                <c:pt idx="1">
                  <c:v>23</c:v>
                </c:pt>
                <c:pt idx="2">
                  <c:v>23</c:v>
                </c:pt>
                <c:pt idx="3">
                  <c:v>10</c:v>
                </c:pt>
                <c:pt idx="4">
                  <c:v>9</c:v>
                </c:pt>
                <c:pt idx="5">
                  <c:v>11</c:v>
                </c:pt>
                <c:pt idx="6">
                  <c:v>-6</c:v>
                </c:pt>
              </c:numCache>
            </c:numRef>
          </c:val>
          <c:extLst>
            <c:ext xmlns:c16="http://schemas.microsoft.com/office/drawing/2014/chart" uri="{C3380CC4-5D6E-409C-BE32-E72D297353CC}">
              <c16:uniqueId val="{00000000-0533-4BB9-A9ED-017861C2B945}"/>
            </c:ext>
          </c:extLst>
        </c:ser>
        <c:dLbls>
          <c:showLegendKey val="0"/>
          <c:showVal val="0"/>
          <c:showCatName val="0"/>
          <c:showSerName val="0"/>
          <c:showPercent val="0"/>
          <c:showBubbleSize val="0"/>
        </c:dLbls>
        <c:gapWidth val="150"/>
        <c:axId val="254585344"/>
        <c:axId val="311255040"/>
      </c:barChart>
      <c:catAx>
        <c:axId val="2545853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1255040"/>
        <c:crosses val="autoZero"/>
        <c:auto val="1"/>
        <c:lblAlgn val="ctr"/>
        <c:lblOffset val="100"/>
        <c:noMultiLvlLbl val="0"/>
      </c:catAx>
      <c:valAx>
        <c:axId val="311255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54585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fr-FR" sz="1400" b="0"/>
              <a:t>Variation entre J0 et J28 (en %)</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rgbClr val="BBB2C7"/>
            </a:solidFill>
            <a:ln>
              <a:noFill/>
            </a:ln>
            <a:effectLst>
              <a:outerShdw blurRad="57150" dist="19050" dir="5400000" algn="ctr" rotWithShape="0">
                <a:srgbClr val="000000">
                  <a:alpha val="63000"/>
                </a:srgbClr>
              </a:outerShdw>
            </a:effectLst>
          </c:spPr>
          <c:invertIfNegative val="0"/>
          <c:cat>
            <c:numRef>
              <c:f>Feuil1!$A$1:$A$1</c:f>
              <c:numCache>
                <c:formatCode>General</c:formatCode>
                <c:ptCount val="1"/>
              </c:numCache>
            </c:numRef>
          </c:cat>
          <c:val>
            <c:numRef>
              <c:f>Feuil1!$B$1:$B$1</c:f>
              <c:numCache>
                <c:formatCode>0%</c:formatCode>
                <c:ptCount val="1"/>
                <c:pt idx="0">
                  <c:v>-7.1499999999999994E-2</c:v>
                </c:pt>
              </c:numCache>
            </c:numRef>
          </c:val>
          <c:extLst>
            <c:ext xmlns:c16="http://schemas.microsoft.com/office/drawing/2014/chart" uri="{C3380CC4-5D6E-409C-BE32-E72D297353CC}">
              <c16:uniqueId val="{00000000-0D60-4A7C-A9C7-2E4B87B41D57}"/>
            </c:ext>
          </c:extLst>
        </c:ser>
        <c:dLbls>
          <c:showLegendKey val="0"/>
          <c:showVal val="0"/>
          <c:showCatName val="0"/>
          <c:showSerName val="0"/>
          <c:showPercent val="0"/>
          <c:showBubbleSize val="0"/>
        </c:dLbls>
        <c:gapWidth val="100"/>
        <c:overlap val="-24"/>
        <c:axId val="322439680"/>
        <c:axId val="254490240"/>
      </c:barChart>
      <c:catAx>
        <c:axId val="32243968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4490240"/>
        <c:crosses val="autoZero"/>
        <c:auto val="1"/>
        <c:lblAlgn val="ctr"/>
        <c:lblOffset val="100"/>
        <c:noMultiLvlLbl val="0"/>
      </c:catAx>
      <c:valAx>
        <c:axId val="254490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439680"/>
        <c:crosses val="autoZero"/>
        <c:crossBetween val="between"/>
      </c:valAx>
      <c:spPr>
        <a:noFill/>
        <a:ln>
          <a:noFill/>
        </a:ln>
        <a:effectLst/>
      </c:spPr>
    </c:plotArea>
    <c:plotVisOnly val="1"/>
    <c:dispBlanksAs val="gap"/>
    <c:showDLblsOverMax val="0"/>
  </c:chart>
  <c:spPr>
    <a:noFill/>
    <a:ln>
      <a:solidFill>
        <a:srgbClr val="BBB2C7"/>
      </a:solid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fr-FR" sz="1400" b="0"/>
              <a:t>Variation entre J0 et J28 (en %)</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rgbClr val="6A9E89"/>
            </a:solidFill>
            <a:ln>
              <a:noFill/>
            </a:ln>
            <a:effectLst>
              <a:outerShdw blurRad="57150" dist="19050" dir="5400000" algn="ctr" rotWithShape="0">
                <a:srgbClr val="000000">
                  <a:alpha val="63000"/>
                </a:srgbClr>
              </a:outerShdw>
            </a:effectLst>
          </c:spPr>
          <c:invertIfNegative val="0"/>
          <c:cat>
            <c:numRef>
              <c:f>Feuil1!$A$1:$A$2</c:f>
              <c:numCache>
                <c:formatCode>General</c:formatCode>
                <c:ptCount val="2"/>
              </c:numCache>
            </c:numRef>
          </c:cat>
          <c:val>
            <c:numRef>
              <c:f>Feuil1!$B$1:$B$2</c:f>
              <c:numCache>
                <c:formatCode>0%</c:formatCode>
                <c:ptCount val="2"/>
                <c:pt idx="0">
                  <c:v>-0.43</c:v>
                </c:pt>
                <c:pt idx="1">
                  <c:v>-0.6</c:v>
                </c:pt>
              </c:numCache>
            </c:numRef>
          </c:val>
          <c:extLst>
            <c:ext xmlns:c16="http://schemas.microsoft.com/office/drawing/2014/chart" uri="{C3380CC4-5D6E-409C-BE32-E72D297353CC}">
              <c16:uniqueId val="{00000000-CE20-4440-BA5E-EAB87D7ACD38}"/>
            </c:ext>
          </c:extLst>
        </c:ser>
        <c:dLbls>
          <c:showLegendKey val="0"/>
          <c:showVal val="0"/>
          <c:showCatName val="0"/>
          <c:showSerName val="0"/>
          <c:showPercent val="0"/>
          <c:showBubbleSize val="0"/>
        </c:dLbls>
        <c:gapWidth val="100"/>
        <c:overlap val="-24"/>
        <c:axId val="323939840"/>
        <c:axId val="254529472"/>
      </c:barChart>
      <c:catAx>
        <c:axId val="3239398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4529472"/>
        <c:crosses val="autoZero"/>
        <c:auto val="1"/>
        <c:lblAlgn val="ctr"/>
        <c:lblOffset val="100"/>
        <c:noMultiLvlLbl val="0"/>
      </c:catAx>
      <c:valAx>
        <c:axId val="254529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3939840"/>
        <c:crosses val="autoZero"/>
        <c:crossBetween val="between"/>
      </c:valAx>
      <c:spPr>
        <a:noFill/>
        <a:ln>
          <a:noFill/>
        </a:ln>
        <a:effectLst/>
      </c:spPr>
    </c:plotArea>
    <c:plotVisOnly val="1"/>
    <c:dispBlanksAs val="gap"/>
    <c:showDLblsOverMax val="0"/>
  </c:chart>
  <c:spPr>
    <a:noFill/>
    <a:ln>
      <a:solidFill>
        <a:srgbClr val="6A9E89"/>
      </a:solid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a:defRPr sz="1862" b="0" i="0" u="none" strike="noStrike" kern="1200" spc="0" baseline="0">
                <a:solidFill>
                  <a:schemeClr val="tx1">
                    <a:lumMod val="65000"/>
                    <a:lumOff val="35000"/>
                  </a:schemeClr>
                </a:solidFill>
                <a:latin typeface="+mn-lt"/>
                <a:ea typeface="+mn-ea"/>
                <a:cs typeface="+mn-cs"/>
              </a:defRPr>
            </a:pPr>
            <a:r>
              <a:rPr lang="fr-FR" sz="1400"/>
              <a:t>% de fond de teint liquide</a:t>
            </a:r>
          </a:p>
          <a:p>
            <a:pPr>
              <a:defRPr/>
            </a:pPr>
            <a:r>
              <a:rPr lang="fr-FR" sz="1400" baseline="0"/>
              <a:t> éliminé </a:t>
            </a:r>
            <a:r>
              <a:rPr lang="fr-FR" sz="1400" b="0" i="0" u="none" strike="noStrike" baseline="0">
                <a:solidFill>
                  <a:prstClr val="black">
                    <a:lumMod val="65000"/>
                    <a:lumOff val="35000"/>
                  </a:prstClr>
                </a:solidFill>
                <a:latin typeface="+mn-lt"/>
                <a:ea typeface="+mn-ea"/>
                <a:cs typeface="+mn-cs"/>
              </a:rPr>
              <a:t>(ΔE) </a:t>
            </a:r>
          </a:p>
        </c:rich>
      </c:tx>
      <c:overlay val="0"/>
      <c:spPr>
        <a:noFill/>
        <a:ln>
          <a:noFill/>
        </a:ln>
        <a:effectLst/>
      </c:spPr>
      <c:txPr>
        <a:bodyPr rot="0" spcFirstLastPara="1" vertOverflow="ellipsis" vert="horz" wrap="square" anchor="t" anchorCtr="0"/>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 removed make-up</c:v>
                </c:pt>
              </c:strCache>
            </c:strRef>
          </c:tx>
          <c:spPr>
            <a:solidFill>
              <a:srgbClr val="90BACC"/>
            </a:solidFill>
            <a:ln>
              <a:noFill/>
            </a:ln>
            <a:effectLst/>
            <a:sp3d/>
          </c:spPr>
          <c:invertIfNegative val="0"/>
          <c:dLbls>
            <c:dLbl>
              <c:idx val="0"/>
              <c:layout>
                <c:manualLayout>
                  <c:x val="5.8051782161667558E-2"/>
                  <c:y val="-0.10034009101499317"/>
                </c:manualLayout>
              </c:layout>
              <c:tx>
                <c:rich>
                  <a:bodyPr/>
                  <a:lstStyle/>
                  <a:p>
                    <a:fld id="{B8569D56-9EDB-43FA-B1DD-0F7BE9D00580}" type="VALUE">
                      <a:rPr lang="en-US" smtClean="0"/>
                      <a:pPr/>
                      <a:t>[VALEUR]</a:t>
                    </a:fld>
                    <a:r>
                      <a:rPr lang="en-US" dirty="0"/>
                      <a:t>%</a:t>
                    </a:r>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69CE-4A8D-A87F-3637649082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T3</c:v>
                </c:pt>
              </c:strCache>
            </c:strRef>
          </c:cat>
          <c:val>
            <c:numRef>
              <c:f>Feuil1!$B$2</c:f>
              <c:numCache>
                <c:formatCode>General</c:formatCode>
                <c:ptCount val="1"/>
                <c:pt idx="0">
                  <c:v>67.7</c:v>
                </c:pt>
              </c:numCache>
            </c:numRef>
          </c:val>
          <c:extLst>
            <c:ext xmlns:c16="http://schemas.microsoft.com/office/drawing/2014/chart" uri="{C3380CC4-5D6E-409C-BE32-E72D297353CC}">
              <c16:uniqueId val="{00000002-69CE-4A8D-A87F-3637649082E8}"/>
            </c:ext>
          </c:extLst>
        </c:ser>
        <c:dLbls>
          <c:showLegendKey val="0"/>
          <c:showVal val="0"/>
          <c:showCatName val="0"/>
          <c:showSerName val="0"/>
          <c:showPercent val="0"/>
          <c:showBubbleSize val="0"/>
        </c:dLbls>
        <c:gapWidth val="150"/>
        <c:shape val="box"/>
        <c:axId val="258599424"/>
        <c:axId val="190341120"/>
        <c:axId val="0"/>
      </c:bar3DChart>
      <c:catAx>
        <c:axId val="258599424"/>
        <c:scaling>
          <c:orientation val="minMax"/>
        </c:scaling>
        <c:delete val="1"/>
        <c:axPos val="b"/>
        <c:numFmt formatCode="General" sourceLinked="1"/>
        <c:majorTickMark val="none"/>
        <c:minorTickMark val="none"/>
        <c:tickLblPos val="nextTo"/>
        <c:crossAx val="190341120"/>
        <c:crosses val="autoZero"/>
        <c:auto val="1"/>
        <c:lblAlgn val="ctr"/>
        <c:lblOffset val="100"/>
        <c:noMultiLvlLbl val="0"/>
      </c:catAx>
      <c:valAx>
        <c:axId val="190341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58599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Taux de sébum (</a:t>
            </a:r>
            <a:r>
              <a:rPr lang="el-GR" dirty="0"/>
              <a:t>μ</a:t>
            </a:r>
            <a:r>
              <a:rPr lang="fr-FR" dirty="0"/>
              <a:t>g/cm²)</a:t>
            </a:r>
          </a:p>
        </c:rich>
      </c:tx>
      <c:layout>
        <c:manualLayout>
          <c:xMode val="edge"/>
          <c:yMode val="edge"/>
          <c:x val="0.33111495167746519"/>
          <c:y val="0.1180777910435570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781316664063128"/>
          <c:y val="1.7160910567681594E-2"/>
          <c:w val="0.861690020010067"/>
          <c:h val="0.92598014987843069"/>
        </c:manualLayout>
      </c:layout>
      <c:bar3DChart>
        <c:barDir val="col"/>
        <c:grouping val="standard"/>
        <c:varyColors val="0"/>
        <c:ser>
          <c:idx val="0"/>
          <c:order val="0"/>
          <c:tx>
            <c:strRef>
              <c:f>Feuil1!$B$1</c:f>
              <c:strCache>
                <c:ptCount val="1"/>
                <c:pt idx="0">
                  <c:v>Sebum rate (μg/cm²)</c:v>
                </c:pt>
              </c:strCache>
            </c:strRef>
          </c:tx>
          <c:spPr>
            <a:solidFill>
              <a:schemeClr val="accent1"/>
            </a:solidFill>
            <a:ln>
              <a:noFill/>
            </a:ln>
            <a:effectLst/>
            <a:sp3d/>
          </c:spPr>
          <c:invertIfNegative val="0"/>
          <c:dPt>
            <c:idx val="0"/>
            <c:invertIfNegative val="0"/>
            <c:bubble3D val="0"/>
            <c:spPr>
              <a:solidFill>
                <a:srgbClr val="CFDDBA"/>
              </a:solidFill>
              <a:ln>
                <a:noFill/>
              </a:ln>
              <a:effectLst/>
              <a:sp3d/>
            </c:spPr>
            <c:extLst>
              <c:ext xmlns:c16="http://schemas.microsoft.com/office/drawing/2014/chart" uri="{C3380CC4-5D6E-409C-BE32-E72D297353CC}">
                <c16:uniqueId val="{00000002-4034-4B30-A4C2-E19B8873590C}"/>
              </c:ext>
            </c:extLst>
          </c:dPt>
          <c:dPt>
            <c:idx val="1"/>
            <c:invertIfNegative val="0"/>
            <c:bubble3D val="0"/>
            <c:spPr>
              <a:solidFill>
                <a:srgbClr val="CFDDBA"/>
              </a:solidFill>
              <a:ln>
                <a:noFill/>
              </a:ln>
              <a:effectLst/>
              <a:sp3d/>
            </c:spPr>
            <c:extLst>
              <c:ext xmlns:c16="http://schemas.microsoft.com/office/drawing/2014/chart" uri="{C3380CC4-5D6E-409C-BE32-E72D297353CC}">
                <c16:uniqueId val="{00000003-4034-4B30-A4C2-E19B8873590C}"/>
              </c:ext>
            </c:extLst>
          </c:dPt>
          <c:dLbls>
            <c:dLbl>
              <c:idx val="0"/>
              <c:layout>
                <c:manualLayout>
                  <c:x val="3.4989377831005711E-2"/>
                  <c:y val="-4.06173942330188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4-4B30-A4C2-E19B8873590C}"/>
                </c:ext>
              </c:extLst>
            </c:dLbl>
            <c:dLbl>
              <c:idx val="1"/>
              <c:layout>
                <c:manualLayout>
                  <c:x val="3.149044004790514E-2"/>
                  <c:y val="-3.74929792920174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4-4B30-A4C2-E19B8873590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D0</c:v>
                </c:pt>
                <c:pt idx="1">
                  <c:v>D28</c:v>
                </c:pt>
              </c:strCache>
            </c:strRef>
          </c:cat>
          <c:val>
            <c:numRef>
              <c:f>Feuil1!$B$2:$B$3</c:f>
              <c:numCache>
                <c:formatCode>General</c:formatCode>
                <c:ptCount val="2"/>
                <c:pt idx="0">
                  <c:v>186</c:v>
                </c:pt>
                <c:pt idx="1">
                  <c:v>164.1</c:v>
                </c:pt>
              </c:numCache>
            </c:numRef>
          </c:val>
          <c:extLst>
            <c:ext xmlns:c16="http://schemas.microsoft.com/office/drawing/2014/chart" uri="{C3380CC4-5D6E-409C-BE32-E72D297353CC}">
              <c16:uniqueId val="{00000000-4034-4B30-A4C2-E19B8873590C}"/>
            </c:ext>
          </c:extLst>
        </c:ser>
        <c:dLbls>
          <c:showLegendKey val="0"/>
          <c:showVal val="0"/>
          <c:showCatName val="0"/>
          <c:showSerName val="0"/>
          <c:showPercent val="0"/>
          <c:showBubbleSize val="0"/>
        </c:dLbls>
        <c:gapWidth val="150"/>
        <c:shape val="box"/>
        <c:axId val="325138944"/>
        <c:axId val="252544128"/>
        <c:axId val="198826496"/>
      </c:bar3DChart>
      <c:catAx>
        <c:axId val="3251389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2544128"/>
        <c:crosses val="autoZero"/>
        <c:auto val="1"/>
        <c:lblAlgn val="ctr"/>
        <c:lblOffset val="100"/>
        <c:noMultiLvlLbl val="0"/>
      </c:catAx>
      <c:valAx>
        <c:axId val="252544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5138944"/>
        <c:crosses val="autoZero"/>
        <c:crossBetween val="between"/>
      </c:valAx>
      <c:serAx>
        <c:axId val="198826496"/>
        <c:scaling>
          <c:orientation val="minMax"/>
        </c:scaling>
        <c:delete val="1"/>
        <c:axPos val="b"/>
        <c:majorTickMark val="none"/>
        <c:minorTickMark val="none"/>
        <c:tickLblPos val="nextTo"/>
        <c:crossAx val="252544128"/>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Aspect huileux </a:t>
            </a:r>
            <a:r>
              <a:rPr lang="fr-FR" sz="1100" i="1"/>
              <a:t>(évaluation visuelle)</a:t>
            </a:r>
          </a:p>
        </c:rich>
      </c:tx>
      <c:layout>
        <c:manualLayout>
          <c:xMode val="edge"/>
          <c:yMode val="edge"/>
          <c:x val="0.24732303685733958"/>
          <c:y val="0.1535514357944958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Feuil1!$B$1</c:f>
              <c:strCache>
                <c:ptCount val="1"/>
                <c:pt idx="0">
                  <c:v>Oily aspect (visual assessment)</c:v>
                </c:pt>
              </c:strCache>
            </c:strRef>
          </c:tx>
          <c:spPr>
            <a:solidFill>
              <a:schemeClr val="accent1"/>
            </a:solidFill>
            <a:ln>
              <a:noFill/>
            </a:ln>
            <a:effectLst/>
            <a:sp3d/>
          </c:spPr>
          <c:invertIfNegative val="0"/>
          <c:dPt>
            <c:idx val="0"/>
            <c:invertIfNegative val="0"/>
            <c:bubble3D val="0"/>
            <c:spPr>
              <a:solidFill>
                <a:srgbClr val="CFDDBA"/>
              </a:solidFill>
              <a:ln>
                <a:noFill/>
              </a:ln>
              <a:effectLst/>
              <a:sp3d/>
            </c:spPr>
            <c:extLst>
              <c:ext xmlns:c16="http://schemas.microsoft.com/office/drawing/2014/chart" uri="{C3380CC4-5D6E-409C-BE32-E72D297353CC}">
                <c16:uniqueId val="{00000002-A814-4839-90A1-581633D1F39D}"/>
              </c:ext>
            </c:extLst>
          </c:dPt>
          <c:dPt>
            <c:idx val="1"/>
            <c:invertIfNegative val="0"/>
            <c:bubble3D val="0"/>
            <c:spPr>
              <a:solidFill>
                <a:srgbClr val="CFDDBA"/>
              </a:solidFill>
              <a:ln>
                <a:noFill/>
              </a:ln>
              <a:effectLst/>
              <a:sp3d/>
            </c:spPr>
            <c:extLst>
              <c:ext xmlns:c16="http://schemas.microsoft.com/office/drawing/2014/chart" uri="{C3380CC4-5D6E-409C-BE32-E72D297353CC}">
                <c16:uniqueId val="{00000003-A814-4839-90A1-581633D1F39D}"/>
              </c:ext>
            </c:extLst>
          </c:dPt>
          <c:dLbls>
            <c:dLbl>
              <c:idx val="0"/>
              <c:layout>
                <c:manualLayout>
                  <c:x val="3.9110287160354487E-2"/>
                  <c:y val="-4.30484993576621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814-4839-90A1-581633D1F39D}"/>
                </c:ext>
              </c:extLst>
            </c:dLbl>
            <c:dLbl>
              <c:idx val="1"/>
              <c:layout>
                <c:manualLayout>
                  <c:x val="4.8887858950443105E-2"/>
                  <c:y val="-5.4788999182479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14-4839-90A1-581633D1F39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D0</c:v>
                </c:pt>
                <c:pt idx="1">
                  <c:v>D28</c:v>
                </c:pt>
              </c:strCache>
            </c:strRef>
          </c:cat>
          <c:val>
            <c:numRef>
              <c:f>Feuil1!$B$2:$B$3</c:f>
              <c:numCache>
                <c:formatCode>General</c:formatCode>
                <c:ptCount val="2"/>
                <c:pt idx="0">
                  <c:v>5.6</c:v>
                </c:pt>
                <c:pt idx="1">
                  <c:v>4.8</c:v>
                </c:pt>
              </c:numCache>
            </c:numRef>
          </c:val>
          <c:extLst>
            <c:ext xmlns:c16="http://schemas.microsoft.com/office/drawing/2014/chart" uri="{C3380CC4-5D6E-409C-BE32-E72D297353CC}">
              <c16:uniqueId val="{00000000-A814-4839-90A1-581633D1F39D}"/>
            </c:ext>
          </c:extLst>
        </c:ser>
        <c:dLbls>
          <c:showLegendKey val="0"/>
          <c:showVal val="0"/>
          <c:showCatName val="0"/>
          <c:showSerName val="0"/>
          <c:showPercent val="0"/>
          <c:showBubbleSize val="0"/>
        </c:dLbls>
        <c:gapWidth val="150"/>
        <c:shape val="box"/>
        <c:axId val="325139968"/>
        <c:axId val="252545856"/>
        <c:axId val="198827136"/>
      </c:bar3DChart>
      <c:catAx>
        <c:axId val="3251399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2545856"/>
        <c:crosses val="autoZero"/>
        <c:auto val="1"/>
        <c:lblAlgn val="ctr"/>
        <c:lblOffset val="100"/>
        <c:noMultiLvlLbl val="0"/>
      </c:catAx>
      <c:valAx>
        <c:axId val="252545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5139968"/>
        <c:crosses val="autoZero"/>
        <c:crossBetween val="between"/>
      </c:valAx>
      <c:serAx>
        <c:axId val="198827136"/>
        <c:scaling>
          <c:orientation val="minMax"/>
        </c:scaling>
        <c:delete val="1"/>
        <c:axPos val="b"/>
        <c:majorTickMark val="none"/>
        <c:minorTickMark val="none"/>
        <c:tickLblPos val="nextTo"/>
        <c:crossAx val="252545856"/>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Amount of sebum (μg/cm2)</c:v>
                </c:pt>
              </c:strCache>
            </c:strRef>
          </c:tx>
          <c:spPr>
            <a:solidFill>
              <a:schemeClr val="accent4">
                <a:lumMod val="60000"/>
                <a:lumOff val="40000"/>
              </a:schemeClr>
            </a:solidFill>
            <a:ln>
              <a:noFill/>
            </a:ln>
            <a:effectLst/>
            <a:sp3d/>
          </c:spPr>
          <c:invertIfNegative val="0"/>
          <c:dPt>
            <c:idx val="3"/>
            <c:invertIfNegative val="0"/>
            <c:bubble3D val="0"/>
            <c:extLst>
              <c:ext xmlns:c16="http://schemas.microsoft.com/office/drawing/2014/chart" uri="{C3380CC4-5D6E-409C-BE32-E72D297353CC}">
                <c16:uniqueId val="{00000005-8177-4935-B448-9DC467628975}"/>
              </c:ext>
            </c:extLst>
          </c:dPt>
          <c:dLbls>
            <c:dLbl>
              <c:idx val="0"/>
              <c:layout>
                <c:manualLayout>
                  <c:x val="1.1848341232227487E-2"/>
                  <c:y val="-4.6564061148756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20-4573-9875-46A4BD16AE4F}"/>
                </c:ext>
              </c:extLst>
            </c:dLbl>
            <c:dLbl>
              <c:idx val="1"/>
              <c:layout>
                <c:manualLayout>
                  <c:x val="1.481042654028436E-2"/>
                  <c:y val="-5.5876873378507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20-4573-9875-46A4BD16AE4F}"/>
                </c:ext>
              </c:extLst>
            </c:dLbl>
            <c:dLbl>
              <c:idx val="2"/>
              <c:layout>
                <c:manualLayout>
                  <c:x val="2.0734597156398103E-2"/>
                  <c:y val="-9.6232393040762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20-4573-9875-46A4BD16AE4F}"/>
                </c:ext>
              </c:extLst>
            </c:dLbl>
            <c:dLbl>
              <c:idx val="3"/>
              <c:layout>
                <c:manualLayout>
                  <c:x val="1.481042654028436E-2"/>
                  <c:y val="-4.9668331892006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77-4935-B448-9DC467628975}"/>
                </c:ext>
              </c:extLst>
            </c:dLbl>
            <c:dLbl>
              <c:idx val="4"/>
              <c:layout>
                <c:manualLayout>
                  <c:x val="1.7772511848341232E-2"/>
                  <c:y val="-3.7251248919004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77-4935-B448-9DC467628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Feuil1!$A$2:$A$6</c:f>
              <c:strCache>
                <c:ptCount val="5"/>
                <c:pt idx="0">
                  <c:v>Mattifying gel</c:v>
                </c:pt>
                <c:pt idx="1">
                  <c:v>Light moisturizing cream</c:v>
                </c:pt>
                <c:pt idx="2">
                  <c:v>Melting moisturizing cream</c:v>
                </c:pt>
                <c:pt idx="3">
                  <c:v>Rich moisturizing cream</c:v>
                </c:pt>
                <c:pt idx="4">
                  <c:v>Ultra-rich moisturizing balm</c:v>
                </c:pt>
              </c:strCache>
            </c:strRef>
          </c:cat>
          <c:val>
            <c:numRef>
              <c:f>Feuil1!$B$2:$B$6</c:f>
              <c:numCache>
                <c:formatCode>General</c:formatCode>
                <c:ptCount val="5"/>
                <c:pt idx="0">
                  <c:v>0.37</c:v>
                </c:pt>
                <c:pt idx="1">
                  <c:v>67.930000000000007</c:v>
                </c:pt>
                <c:pt idx="2">
                  <c:v>76.67</c:v>
                </c:pt>
                <c:pt idx="3">
                  <c:v>165</c:v>
                </c:pt>
                <c:pt idx="4">
                  <c:v>173</c:v>
                </c:pt>
              </c:numCache>
            </c:numRef>
          </c:val>
          <c:extLst>
            <c:ext xmlns:c16="http://schemas.microsoft.com/office/drawing/2014/chart" uri="{C3380CC4-5D6E-409C-BE32-E72D297353CC}">
              <c16:uniqueId val="{00000000-8177-4935-B448-9DC467628975}"/>
            </c:ext>
          </c:extLst>
        </c:ser>
        <c:dLbls>
          <c:showLegendKey val="0"/>
          <c:showVal val="0"/>
          <c:showCatName val="0"/>
          <c:showSerName val="0"/>
          <c:showPercent val="0"/>
          <c:showBubbleSize val="0"/>
        </c:dLbls>
        <c:gapWidth val="150"/>
        <c:shape val="box"/>
        <c:axId val="310349312"/>
        <c:axId val="192273152"/>
        <c:axId val="0"/>
      </c:bar3DChart>
      <c:catAx>
        <c:axId val="3103493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fr-FR"/>
          </a:p>
        </c:txPr>
        <c:crossAx val="192273152"/>
        <c:crosses val="autoZero"/>
        <c:auto val="1"/>
        <c:lblAlgn val="ctr"/>
        <c:lblOffset val="100"/>
        <c:noMultiLvlLbl val="0"/>
      </c:catAx>
      <c:valAx>
        <c:axId val="19227315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0349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Taux d’hydratation (%)</c:v>
                </c:pt>
              </c:strCache>
            </c:strRef>
          </c:tx>
          <c:spPr>
            <a:solidFill>
              <a:srgbClr val="54D6E3"/>
            </a:solidFill>
            <a:ln>
              <a:noFill/>
            </a:ln>
            <a:effectLst/>
            <a:sp3d/>
          </c:spPr>
          <c:invertIfNegative val="0"/>
          <c:dLbls>
            <c:dLbl>
              <c:idx val="0"/>
              <c:layout>
                <c:manualLayout>
                  <c:x val="1.481042654028436E-2"/>
                  <c:y val="-5.5876873378507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20-4573-9875-46A4BD16AE4F}"/>
                </c:ext>
              </c:extLst>
            </c:dLbl>
            <c:dLbl>
              <c:idx val="1"/>
              <c:layout>
                <c:manualLayout>
                  <c:x val="1.7772511848341232E-2"/>
                  <c:y val="-4.71426287746832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20-4573-9875-46A4BD16AE4F}"/>
                </c:ext>
              </c:extLst>
            </c:dLbl>
            <c:dLbl>
              <c:idx val="2"/>
              <c:layout>
                <c:manualLayout>
                  <c:x val="1.481042654028436E-2"/>
                  <c:y val="-4.9668331892006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20-4573-9875-46A4BD16AE4F}"/>
                </c:ext>
              </c:extLst>
            </c:dLbl>
            <c:dLbl>
              <c:idx val="3"/>
              <c:layout>
                <c:manualLayout>
                  <c:x val="1.7772511848341232E-2"/>
                  <c:y val="-3.7251248919004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77-4935-B448-9DC467628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Feuil1!$A$2:$A$5</c:f>
              <c:strCache>
                <c:ptCount val="4"/>
                <c:pt idx="0">
                  <c:v>Crème légère hydratante</c:v>
                </c:pt>
                <c:pt idx="1">
                  <c:v>Crème fondante hydratante</c:v>
                </c:pt>
                <c:pt idx="2">
                  <c:v>Crème riche hydratante</c:v>
                </c:pt>
                <c:pt idx="3">
                  <c:v>Baume ultra-riche hydratant</c:v>
                </c:pt>
              </c:strCache>
            </c:strRef>
          </c:cat>
          <c:val>
            <c:numRef>
              <c:f>Feuil1!$B$2:$B$5</c:f>
              <c:numCache>
                <c:formatCode>General</c:formatCode>
                <c:ptCount val="4"/>
                <c:pt idx="0">
                  <c:v>29.4</c:v>
                </c:pt>
                <c:pt idx="1">
                  <c:v>39.4</c:v>
                </c:pt>
                <c:pt idx="2">
                  <c:v>38.700000000000003</c:v>
                </c:pt>
              </c:numCache>
            </c:numRef>
          </c:val>
          <c:extLst>
            <c:ext xmlns:c16="http://schemas.microsoft.com/office/drawing/2014/chart" uri="{C3380CC4-5D6E-409C-BE32-E72D297353CC}">
              <c16:uniqueId val="{00000000-8177-4935-B448-9DC467628975}"/>
            </c:ext>
          </c:extLst>
        </c:ser>
        <c:dLbls>
          <c:showLegendKey val="0"/>
          <c:showVal val="0"/>
          <c:showCatName val="0"/>
          <c:showSerName val="0"/>
          <c:showPercent val="0"/>
          <c:showBubbleSize val="0"/>
        </c:dLbls>
        <c:gapWidth val="150"/>
        <c:shape val="box"/>
        <c:axId val="311128064"/>
        <c:axId val="72686912"/>
        <c:axId val="0"/>
      </c:bar3DChart>
      <c:catAx>
        <c:axId val="3111280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fr-FR"/>
          </a:p>
        </c:txPr>
        <c:crossAx val="72686912"/>
        <c:crosses val="autoZero"/>
        <c:auto val="1"/>
        <c:lblAlgn val="ctr"/>
        <c:lblOffset val="100"/>
        <c:noMultiLvlLbl val="0"/>
      </c:catAx>
      <c:valAx>
        <c:axId val="7268691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1128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1800"/>
              <a:t>Quantité de sébum (µg/cm</a:t>
            </a:r>
            <a:r>
              <a:rPr lang="fr-FR" sz="1800" baseline="30000"/>
              <a:t>2</a:t>
            </a:r>
            <a:r>
              <a:rPr lang="fr-FR" sz="1800"/>
              <a:t>) à T8h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Quantité de sébum (µg/cm2)</c:v>
                </c:pt>
              </c:strCache>
            </c:strRef>
          </c:tx>
          <c:spPr>
            <a:solidFill>
              <a:srgbClr val="A9C6C9"/>
            </a:solidFill>
            <a:ln>
              <a:noFill/>
            </a:ln>
            <a:effectLst/>
            <a:sp3d/>
          </c:spPr>
          <c:invertIfNegative val="0"/>
          <c:dLbls>
            <c:dLbl>
              <c:idx val="0"/>
              <c:layout>
                <c:manualLayout>
                  <c:x val="2.3087068242283328E-2"/>
                  <c:y val="-6.3987639133227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C86-46B7-AEBA-488661FD2E0F}"/>
                </c:ext>
              </c:extLst>
            </c:dLbl>
            <c:dLbl>
              <c:idx val="1"/>
              <c:layout>
                <c:manualLayout>
                  <c:x val="4.8848565137888572E-2"/>
                  <c:y val="-4.9250875323935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C86-46B7-AEBA-488661FD2E0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Zone non traitée 
(NZT)</c:v>
                </c:pt>
                <c:pt idx="1">
                  <c:v>Zone traitée
au gel matifiant</c:v>
                </c:pt>
              </c:strCache>
            </c:strRef>
          </c:cat>
          <c:val>
            <c:numRef>
              <c:f>Feuil1!$B$2:$B$3</c:f>
              <c:numCache>
                <c:formatCode>General</c:formatCode>
                <c:ptCount val="2"/>
                <c:pt idx="0">
                  <c:v>212</c:v>
                </c:pt>
                <c:pt idx="1">
                  <c:v>192</c:v>
                </c:pt>
              </c:numCache>
            </c:numRef>
          </c:val>
          <c:extLst>
            <c:ext xmlns:c16="http://schemas.microsoft.com/office/drawing/2014/chart" uri="{C3380CC4-5D6E-409C-BE32-E72D297353CC}">
              <c16:uniqueId val="{00000000-CC86-46B7-AEBA-488661FD2E0F}"/>
            </c:ext>
          </c:extLst>
        </c:ser>
        <c:dLbls>
          <c:showLegendKey val="0"/>
          <c:showVal val="0"/>
          <c:showCatName val="0"/>
          <c:showSerName val="0"/>
          <c:showPercent val="0"/>
          <c:showBubbleSize val="0"/>
        </c:dLbls>
        <c:gapWidth val="150"/>
        <c:shape val="box"/>
        <c:axId val="311692800"/>
        <c:axId val="311294144"/>
        <c:axId val="0"/>
      </c:bar3DChart>
      <c:catAx>
        <c:axId val="3116928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1294144"/>
        <c:crosses val="autoZero"/>
        <c:auto val="1"/>
        <c:lblAlgn val="ctr"/>
        <c:lblOffset val="100"/>
        <c:noMultiLvlLbl val="0"/>
      </c:catAx>
      <c:valAx>
        <c:axId val="311294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1692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Colonne1</c:v>
                </c:pt>
              </c:strCache>
            </c:strRef>
          </c:tx>
          <c:spPr>
            <a:solidFill>
              <a:srgbClr val="89B6C9"/>
            </a:solidFill>
            <a:ln>
              <a:noFill/>
            </a:ln>
            <a:effectLst/>
            <a:sp3d/>
          </c:spPr>
          <c:invertIfNegative val="0"/>
          <c:dLbls>
            <c:dLbl>
              <c:idx val="0"/>
              <c:layout>
                <c:manualLayout>
                  <c:x val="2.3087068242283328E-2"/>
                  <c:y val="-6.3987639133227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A80-4A6F-962C-D213469A6B6B}"/>
                </c:ext>
              </c:extLst>
            </c:dLbl>
            <c:dLbl>
              <c:idx val="1"/>
              <c:layout>
                <c:manualLayout>
                  <c:x val="4.8848565137888572E-2"/>
                  <c:y val="-4.9250875323935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A80-4A6F-962C-D213469A6B6B}"/>
                </c:ext>
              </c:extLst>
            </c:dLbl>
            <c:dLbl>
              <c:idx val="2"/>
              <c:layout>
                <c:manualLayout>
                  <c:x val="1.8957345971563982E-2"/>
                  <c:y val="-5.590920696972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A80-4A6F-962C-D213469A6B6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T0</c:v>
                </c:pt>
                <c:pt idx="1">
                  <c:v>Timm</c:v>
                </c:pt>
                <c:pt idx="2">
                  <c:v>T30min</c:v>
                </c:pt>
              </c:strCache>
            </c:strRef>
          </c:cat>
          <c:val>
            <c:numRef>
              <c:f>Feuil1!$B$2:$B$4</c:f>
              <c:numCache>
                <c:formatCode>General</c:formatCode>
                <c:ptCount val="3"/>
                <c:pt idx="0">
                  <c:v>0.3</c:v>
                </c:pt>
                <c:pt idx="1">
                  <c:v>85.3</c:v>
                </c:pt>
                <c:pt idx="2">
                  <c:v>68.2</c:v>
                </c:pt>
              </c:numCache>
            </c:numRef>
          </c:val>
          <c:extLst>
            <c:ext xmlns:c16="http://schemas.microsoft.com/office/drawing/2014/chart" uri="{C3380CC4-5D6E-409C-BE32-E72D297353CC}">
              <c16:uniqueId val="{00000003-AA80-4A6F-962C-D213469A6B6B}"/>
            </c:ext>
          </c:extLst>
        </c:ser>
        <c:dLbls>
          <c:showLegendKey val="0"/>
          <c:showVal val="0"/>
          <c:showCatName val="0"/>
          <c:showSerName val="0"/>
          <c:showPercent val="0"/>
          <c:showBubbleSize val="0"/>
        </c:dLbls>
        <c:gapWidth val="150"/>
        <c:shape val="box"/>
        <c:axId val="311600640"/>
        <c:axId val="192705600"/>
        <c:axId val="0"/>
      </c:bar3DChart>
      <c:catAx>
        <c:axId val="3116006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92705600"/>
        <c:crosses val="autoZero"/>
        <c:auto val="1"/>
        <c:lblAlgn val="ctr"/>
        <c:lblOffset val="100"/>
        <c:noMultiLvlLbl val="0"/>
      </c:catAx>
      <c:valAx>
        <c:axId val="192705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1600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Colonne1</c:v>
                </c:pt>
              </c:strCache>
            </c:strRef>
          </c:tx>
          <c:spPr>
            <a:solidFill>
              <a:srgbClr val="89B6C9"/>
            </a:solidFill>
            <a:ln>
              <a:noFill/>
            </a:ln>
            <a:effectLst/>
            <a:sp3d/>
          </c:spPr>
          <c:invertIfNegative val="0"/>
          <c:dLbls>
            <c:dLbl>
              <c:idx val="0"/>
              <c:layout>
                <c:manualLayout>
                  <c:x val="2.3087068242283328E-2"/>
                  <c:y val="-6.3987639133227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CE-41EB-A49E-366A4C114DD0}"/>
                </c:ext>
              </c:extLst>
            </c:dLbl>
            <c:dLbl>
              <c:idx val="1"/>
              <c:layout>
                <c:manualLayout>
                  <c:x val="4.8848565137888572E-2"/>
                  <c:y val="-4.9250875323935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CE-41EB-A49E-366A4C114DD0}"/>
                </c:ext>
              </c:extLst>
            </c:dLbl>
            <c:dLbl>
              <c:idx val="2"/>
              <c:layout>
                <c:manualLayout>
                  <c:x val="1.8957345971563982E-2"/>
                  <c:y val="-5.590920696972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CE-41EB-A49E-366A4C114DD0}"/>
                </c:ext>
              </c:extLst>
            </c:dLbl>
            <c:dLbl>
              <c:idx val="3"/>
              <c:layout>
                <c:manualLayout>
                  <c:x val="1.5743850445817401E-2"/>
                  <c:y val="-4.6308507030749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CE-41EB-A49E-366A4C114DD0}"/>
                </c:ext>
              </c:extLst>
            </c:dLbl>
            <c:dLbl>
              <c:idx val="4"/>
              <c:layout>
                <c:manualLayout>
                  <c:x val="3.6735651040240923E-2"/>
                  <c:y val="-5.1453896700832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6CE-41EB-A49E-366A4C114DD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T0</c:v>
                </c:pt>
                <c:pt idx="1">
                  <c:v>T2h</c:v>
                </c:pt>
                <c:pt idx="2">
                  <c:v>T4h</c:v>
                </c:pt>
                <c:pt idx="3">
                  <c:v>T6h</c:v>
                </c:pt>
                <c:pt idx="4">
                  <c:v>T8h</c:v>
                </c:pt>
              </c:strCache>
            </c:strRef>
          </c:cat>
          <c:val>
            <c:numRef>
              <c:f>Feuil1!$B$2:$B$6</c:f>
              <c:numCache>
                <c:formatCode>General</c:formatCode>
                <c:ptCount val="5"/>
                <c:pt idx="0">
                  <c:v>0</c:v>
                </c:pt>
                <c:pt idx="1">
                  <c:v>46.1</c:v>
                </c:pt>
                <c:pt idx="2">
                  <c:v>38.700000000000003</c:v>
                </c:pt>
                <c:pt idx="3">
                  <c:v>34.6</c:v>
                </c:pt>
                <c:pt idx="4">
                  <c:v>29.4</c:v>
                </c:pt>
              </c:numCache>
            </c:numRef>
          </c:val>
          <c:extLst>
            <c:ext xmlns:c16="http://schemas.microsoft.com/office/drawing/2014/chart" uri="{C3380CC4-5D6E-409C-BE32-E72D297353CC}">
              <c16:uniqueId val="{00000003-D6CE-41EB-A49E-366A4C114DD0}"/>
            </c:ext>
          </c:extLst>
        </c:ser>
        <c:dLbls>
          <c:showLegendKey val="0"/>
          <c:showVal val="0"/>
          <c:showCatName val="0"/>
          <c:showSerName val="0"/>
          <c:showPercent val="0"/>
          <c:showBubbleSize val="0"/>
        </c:dLbls>
        <c:gapWidth val="150"/>
        <c:shape val="box"/>
        <c:axId val="312133120"/>
        <c:axId val="49219840"/>
        <c:axId val="0"/>
      </c:bar3DChart>
      <c:catAx>
        <c:axId val="3121331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9219840"/>
        <c:crosses val="autoZero"/>
        <c:auto val="1"/>
        <c:lblAlgn val="ctr"/>
        <c:lblOffset val="100"/>
        <c:noMultiLvlLbl val="0"/>
      </c:catAx>
      <c:valAx>
        <c:axId val="49219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2133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Colonne1</c:v>
                </c:pt>
              </c:strCache>
            </c:strRef>
          </c:tx>
          <c:spPr>
            <a:solidFill>
              <a:srgbClr val="5C98AF"/>
            </a:solidFill>
            <a:ln>
              <a:noFill/>
            </a:ln>
            <a:effectLst/>
            <a:sp3d/>
          </c:spPr>
          <c:invertIfNegative val="0"/>
          <c:dLbls>
            <c:dLbl>
              <c:idx val="0"/>
              <c:layout>
                <c:manualLayout>
                  <c:x val="2.3087068242283328E-2"/>
                  <c:y val="-6.3987639133227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13-44FD-B716-A8FAE2EC7D59}"/>
                </c:ext>
              </c:extLst>
            </c:dLbl>
            <c:dLbl>
              <c:idx val="1"/>
              <c:layout>
                <c:manualLayout>
                  <c:x val="4.8848565137888572E-2"/>
                  <c:y val="-4.9250875323935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13-44FD-B716-A8FAE2EC7D59}"/>
                </c:ext>
              </c:extLst>
            </c:dLbl>
            <c:dLbl>
              <c:idx val="2"/>
              <c:layout>
                <c:manualLayout>
                  <c:x val="1.8957345971563982E-2"/>
                  <c:y val="-5.590920696972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D13-44FD-B716-A8FAE2EC7D5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T0</c:v>
                </c:pt>
                <c:pt idx="1">
                  <c:v>Timm</c:v>
                </c:pt>
                <c:pt idx="2">
                  <c:v>T30min</c:v>
                </c:pt>
              </c:strCache>
            </c:strRef>
          </c:cat>
          <c:val>
            <c:numRef>
              <c:f>Feuil1!$B$2:$B$4</c:f>
              <c:numCache>
                <c:formatCode>General</c:formatCode>
                <c:ptCount val="3"/>
                <c:pt idx="0">
                  <c:v>0.3</c:v>
                </c:pt>
                <c:pt idx="1">
                  <c:v>75.3</c:v>
                </c:pt>
                <c:pt idx="2">
                  <c:v>74.8</c:v>
                </c:pt>
              </c:numCache>
            </c:numRef>
          </c:val>
          <c:extLst>
            <c:ext xmlns:c16="http://schemas.microsoft.com/office/drawing/2014/chart" uri="{C3380CC4-5D6E-409C-BE32-E72D297353CC}">
              <c16:uniqueId val="{00000003-5D13-44FD-B716-A8FAE2EC7D59}"/>
            </c:ext>
          </c:extLst>
        </c:ser>
        <c:dLbls>
          <c:showLegendKey val="0"/>
          <c:showVal val="0"/>
          <c:showCatName val="0"/>
          <c:showSerName val="0"/>
          <c:showPercent val="0"/>
          <c:showBubbleSize val="0"/>
        </c:dLbls>
        <c:gapWidth val="150"/>
        <c:shape val="box"/>
        <c:axId val="314646016"/>
        <c:axId val="49277184"/>
        <c:axId val="0"/>
      </c:bar3DChart>
      <c:catAx>
        <c:axId val="3146460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9277184"/>
        <c:crosses val="autoZero"/>
        <c:auto val="1"/>
        <c:lblAlgn val="ctr"/>
        <c:lblOffset val="100"/>
        <c:noMultiLvlLbl val="0"/>
      </c:catAx>
      <c:valAx>
        <c:axId val="49277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4646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Colonne1</c:v>
                </c:pt>
              </c:strCache>
            </c:strRef>
          </c:tx>
          <c:spPr>
            <a:solidFill>
              <a:srgbClr val="5C98AF"/>
            </a:solidFill>
            <a:ln>
              <a:noFill/>
            </a:ln>
            <a:effectLst/>
            <a:sp3d/>
          </c:spPr>
          <c:invertIfNegative val="0"/>
          <c:dLbls>
            <c:dLbl>
              <c:idx val="0"/>
              <c:layout>
                <c:manualLayout>
                  <c:x val="2.3087068242283328E-2"/>
                  <c:y val="-6.3987639133227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9E-4B02-A7E1-98A5B61DB9E0}"/>
                </c:ext>
              </c:extLst>
            </c:dLbl>
            <c:dLbl>
              <c:idx val="1"/>
              <c:layout>
                <c:manualLayout>
                  <c:x val="4.8848565137888572E-2"/>
                  <c:y val="-4.9250875323935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9E-4B02-A7E1-98A5B61DB9E0}"/>
                </c:ext>
              </c:extLst>
            </c:dLbl>
            <c:dLbl>
              <c:idx val="2"/>
              <c:layout>
                <c:manualLayout>
                  <c:x val="1.8957345971563982E-2"/>
                  <c:y val="-5.590920696972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9E-4B02-A7E1-98A5B61DB9E0}"/>
                </c:ext>
              </c:extLst>
            </c:dLbl>
            <c:dLbl>
              <c:idx val="3"/>
              <c:layout>
                <c:manualLayout>
                  <c:x val="1.5743850445817401E-2"/>
                  <c:y val="-4.6308507030749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9E-4B02-A7E1-98A5B61DB9E0}"/>
                </c:ext>
              </c:extLst>
            </c:dLbl>
            <c:dLbl>
              <c:idx val="4"/>
              <c:layout>
                <c:manualLayout>
                  <c:x val="3.6735651040240923E-2"/>
                  <c:y val="-5.1453896700832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9E-4B02-A7E1-98A5B61DB9E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T0</c:v>
                </c:pt>
                <c:pt idx="1">
                  <c:v>T2h</c:v>
                </c:pt>
                <c:pt idx="2">
                  <c:v>T4h</c:v>
                </c:pt>
                <c:pt idx="3">
                  <c:v>T6h</c:v>
                </c:pt>
                <c:pt idx="4">
                  <c:v>T8h</c:v>
                </c:pt>
              </c:strCache>
            </c:strRef>
          </c:cat>
          <c:val>
            <c:numRef>
              <c:f>Feuil1!$B$2:$B$6</c:f>
              <c:numCache>
                <c:formatCode>General</c:formatCode>
                <c:ptCount val="5"/>
                <c:pt idx="0">
                  <c:v>0</c:v>
                </c:pt>
                <c:pt idx="1">
                  <c:v>57.7</c:v>
                </c:pt>
                <c:pt idx="2">
                  <c:v>47.7</c:v>
                </c:pt>
                <c:pt idx="3">
                  <c:v>42.7</c:v>
                </c:pt>
                <c:pt idx="4">
                  <c:v>39.4</c:v>
                </c:pt>
              </c:numCache>
            </c:numRef>
          </c:val>
          <c:extLst>
            <c:ext xmlns:c16="http://schemas.microsoft.com/office/drawing/2014/chart" uri="{C3380CC4-5D6E-409C-BE32-E72D297353CC}">
              <c16:uniqueId val="{00000005-3B9E-4B02-A7E1-98A5B61DB9E0}"/>
            </c:ext>
          </c:extLst>
        </c:ser>
        <c:dLbls>
          <c:showLegendKey val="0"/>
          <c:showVal val="0"/>
          <c:showCatName val="0"/>
          <c:showSerName val="0"/>
          <c:showPercent val="0"/>
          <c:showBubbleSize val="0"/>
        </c:dLbls>
        <c:gapWidth val="150"/>
        <c:shape val="box"/>
        <c:axId val="314937344"/>
        <c:axId val="49282368"/>
        <c:axId val="0"/>
      </c:bar3DChart>
      <c:catAx>
        <c:axId val="3149373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9282368"/>
        <c:crosses val="autoZero"/>
        <c:auto val="1"/>
        <c:lblAlgn val="ctr"/>
        <c:lblOffset val="100"/>
        <c:noMultiLvlLbl val="0"/>
      </c:catAx>
      <c:valAx>
        <c:axId val="49282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14937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withinLinearReversed" id="26">
  <a:schemeClr val="accent6"/>
</cs:colorStyle>
</file>

<file path=ppt/charts/colors19.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01BADE5-041D-46E7-8228-5BC92D71149B}"/>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490A0D79-86E9-4987-90C0-A7A5D8D7FB7C}"/>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E9B6F6F-FC03-4D48-AC46-821E85FDA708}" type="datetimeFigureOut">
              <a:rPr lang="fr-FR" smtClean="0"/>
              <a:t>28/06/2021</a:t>
            </a:fld>
            <a:endParaRPr lang="fr-FR"/>
          </a:p>
        </p:txBody>
      </p:sp>
      <p:sp>
        <p:nvSpPr>
          <p:cNvPr id="4" name="Espace réservé du pied de page 3">
            <a:extLst>
              <a:ext uri="{FF2B5EF4-FFF2-40B4-BE49-F238E27FC236}">
                <a16:creationId xmlns:a16="http://schemas.microsoft.com/office/drawing/2014/main" id="{8EFC13EE-92A6-4955-BFEC-DE75F4751730}"/>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fr-FR"/>
          </a:p>
        </p:txBody>
      </p:sp>
      <p:sp>
        <p:nvSpPr>
          <p:cNvPr id="5" name="Espace réservé du numéro de diapositive 4">
            <a:extLst>
              <a:ext uri="{FF2B5EF4-FFF2-40B4-BE49-F238E27FC236}">
                <a16:creationId xmlns:a16="http://schemas.microsoft.com/office/drawing/2014/main" id="{9CCBFB40-BB5F-4DAA-8F3C-316D81620005}"/>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052F6C3-6910-41C4-B571-59BB52D900DD}" type="slidenum">
              <a:rPr lang="fr-FR" smtClean="0"/>
              <a:t>‹N°›</a:t>
            </a:fld>
            <a:endParaRPr lang="fr-FR"/>
          </a:p>
        </p:txBody>
      </p:sp>
    </p:spTree>
    <p:extLst>
      <p:ext uri="{BB962C8B-B14F-4D97-AF65-F5344CB8AC3E}">
        <p14:creationId xmlns:p14="http://schemas.microsoft.com/office/powerpoint/2010/main" val="2809876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fr-FR"/>
          </a:p>
        </p:txBody>
      </p:sp>
      <p:sp>
        <p:nvSpPr>
          <p:cNvPr id="3" name="Espace réservé de la date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8BF0314-886E-4A4C-B799-F1A972004B68}" type="datetimeFigureOut">
              <a:rPr lang="fr-FR" smtClean="0"/>
              <a:t>28/06/2021</a:t>
            </a:fld>
            <a:endParaRPr lang="fr-FR"/>
          </a:p>
        </p:txBody>
      </p:sp>
      <p:sp>
        <p:nvSpPr>
          <p:cNvPr id="4" name="Espace réservé de l'image des diapositives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fr-FR"/>
          </a:p>
        </p:txBody>
      </p:sp>
      <p:sp>
        <p:nvSpPr>
          <p:cNvPr id="5" name="Espace réservé des note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DD60E67-5F11-4B0A-B721-B6E133732705}" type="slidenum">
              <a:rPr lang="fr-FR" smtClean="0"/>
              <a:t>‹N°›</a:t>
            </a:fld>
            <a:endParaRPr lang="fr-FR"/>
          </a:p>
        </p:txBody>
      </p:sp>
    </p:spTree>
    <p:extLst>
      <p:ext uri="{BB962C8B-B14F-4D97-AF65-F5344CB8AC3E}">
        <p14:creationId xmlns:p14="http://schemas.microsoft.com/office/powerpoint/2010/main" val="2791128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ukessays.com/essays/biology/history-of-salicylic-acid-biology-essay.php?vref=1"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z="1100" smtClean="0"/>
              <a:t>1</a:t>
            </a:fld>
            <a:endParaRPr lang="fr-FR" sz="1100"/>
          </a:p>
        </p:txBody>
      </p:sp>
    </p:spTree>
    <p:extLst>
      <p:ext uri="{BB962C8B-B14F-4D97-AF65-F5344CB8AC3E}">
        <p14:creationId xmlns:p14="http://schemas.microsoft.com/office/powerpoint/2010/main" val="3344642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631707"/>
          </a:xfrm>
        </p:spPr>
        <p:txBody>
          <a:bodyPr/>
          <a:lstStyle/>
          <a:p>
            <a:r>
              <a:rPr lang="en-GB" sz="1100" b="1">
                <a:latin typeface="Calibri" panose="020F0502020204030204" pitchFamily="34" charset="0"/>
                <a:ea typeface="Calibri" panose="020F0502020204030204" pitchFamily="34" charset="0"/>
              </a:rPr>
              <a:t>CLASS 1 = dermo-identical ingredients</a:t>
            </a:r>
          </a:p>
          <a:p>
            <a:pPr algn="just"/>
            <a:r>
              <a:rPr lang="en-GB" sz="1100">
                <a:latin typeface="Calibri" panose="020F0502020204030204" pitchFamily="34" charset="0"/>
                <a:ea typeface="Calibri" panose="020F0502020204030204" pitchFamily="34" charset="0"/>
              </a:rPr>
              <a:t>Molecules with a chemical structure identical to the native components of healthy skin. Native components of healthy skin mean molecules naturally present in the stratum corneum, epidermis and/or dermis of non-pathological skin. Once applied, these molecules blend with the native skin compounds.</a:t>
            </a:r>
          </a:p>
          <a:p>
            <a:pPr algn="just"/>
            <a:r>
              <a:rPr lang="en-GB" sz="1100" i="1">
                <a:solidFill>
                  <a:srgbClr val="375DA8"/>
                </a:solidFill>
                <a:latin typeface="Calibri" panose="020F0502020204030204" pitchFamily="34" charset="0"/>
                <a:ea typeface="Calibri" panose="020F0502020204030204" pitchFamily="34" charset="0"/>
              </a:rPr>
              <a:t>Examples: Water, epidermal lipids, ceramides, phospholipids, glycolipids, collagen, GAG (glycosaminoglycan), hyaluronic acid, cholesterol, glycerol, tocopherol, copper, zinc, citric acid, sodium chloride, aminoethanesulfinic acid (taurine precursor, neurotransmitter synthesized by keratinocytes), NMF components: urea, amino acids, PCA (pyrrolidone carboxylic acid), phosphates, chlorides, lactates, citrates, sodium, potassium, calcium, etc.</a:t>
            </a:r>
          </a:p>
          <a:p>
            <a:pPr algn="just"/>
            <a:r>
              <a:rPr lang="en-GB" sz="1100">
                <a:solidFill>
                  <a:srgbClr val="365F91"/>
                </a:solidFill>
                <a:latin typeface="Calibri" panose="020F0502020204030204" pitchFamily="34" charset="0"/>
                <a:ea typeface="Calibri" panose="020F0502020204030204" pitchFamily="34" charset="0"/>
              </a:rPr>
              <a:t> </a:t>
            </a:r>
          </a:p>
          <a:p>
            <a:r>
              <a:rPr lang="en-GB" sz="1100" b="1">
                <a:latin typeface="Calibri" panose="020F0502020204030204" pitchFamily="34" charset="0"/>
                <a:ea typeface="Calibri" panose="020F0502020204030204" pitchFamily="34" charset="0"/>
              </a:rPr>
              <a:t>CLASS 2 = dermo-mimetic ingredients</a:t>
            </a:r>
          </a:p>
          <a:p>
            <a:pPr algn="just"/>
            <a:r>
              <a:rPr lang="en-GB" sz="1100">
                <a:latin typeface="Calibri" panose="020F0502020204030204" pitchFamily="34" charset="0"/>
                <a:ea typeface="Calibri" panose="020F0502020204030204" pitchFamily="34" charset="0"/>
              </a:rPr>
              <a:t>Molecules having structural and/or action similarity to the native compounds of healthy skin, which may be involved in physiological processes, possibly after modification by enzymes or skin flora.</a:t>
            </a:r>
          </a:p>
          <a:p>
            <a:pPr algn="just"/>
            <a:r>
              <a:rPr lang="en-GB" sz="1100" i="1">
                <a:solidFill>
                  <a:srgbClr val="375DA8"/>
                </a:solidFill>
                <a:latin typeface="Calibri" panose="020F0502020204030204" pitchFamily="34" charset="0"/>
                <a:ea typeface="Calibri" panose="020F0502020204030204" pitchFamily="34" charset="0"/>
              </a:rPr>
              <a:t>Examples: Phytosterols, glyceryl stearate citrate, sodium stearoyl glutamate (C18:0 epidermal), sodium glutamate, potassium cetyl phosphate (presumed decomposition into palmitic acid), plant oils rich in epidermal fatty acids, metabolisable plant waxes (acacia decurrens/jojoba/sunflower seed wax/polyglyceryl-3 esters), fructooligosaccharides (degradable by cutaneous flora into glucose and fructose), etc.</a:t>
            </a:r>
          </a:p>
          <a:p>
            <a:r>
              <a:rPr lang="en-GB" sz="1100">
                <a:solidFill>
                  <a:srgbClr val="365F91"/>
                </a:solidFill>
                <a:latin typeface="Calibri" panose="020F0502020204030204" pitchFamily="34" charset="0"/>
                <a:ea typeface="Calibri" panose="020F0502020204030204" pitchFamily="34" charset="0"/>
              </a:rPr>
              <a:t> </a:t>
            </a:r>
          </a:p>
          <a:p>
            <a:r>
              <a:rPr lang="en-GB" sz="1100" b="1">
                <a:latin typeface="Calibri" panose="020F0502020204030204" pitchFamily="34" charset="0"/>
                <a:ea typeface="Calibri" panose="020F0502020204030204" pitchFamily="34" charset="0"/>
              </a:rPr>
              <a:t>CLASS 3 = dermo-biological ingredients</a:t>
            </a:r>
          </a:p>
          <a:p>
            <a:pPr algn="just"/>
            <a:r>
              <a:rPr lang="en-GB" sz="1100">
                <a:latin typeface="Calibri" panose="020F0502020204030204" pitchFamily="34" charset="0"/>
                <a:ea typeface="Calibri" panose="020F0502020204030204" pitchFamily="34" charset="0"/>
              </a:rPr>
              <a:t>Molecules useful for the maintenance of cutaneous physiology (not identical or mimetical), which penetrate the skin to perform a biological or chemical function, possibly after modification by enzymes or the cutaneous flora.</a:t>
            </a:r>
          </a:p>
          <a:p>
            <a:pPr algn="just"/>
            <a:r>
              <a:rPr lang="en-GB" sz="1100" i="1">
                <a:solidFill>
                  <a:srgbClr val="375DA8"/>
                </a:solidFill>
                <a:latin typeface="Calibri" panose="020F0502020204030204" pitchFamily="34" charset="0"/>
                <a:ea typeface="Calibri" panose="020F0502020204030204" pitchFamily="34" charset="0"/>
              </a:rPr>
              <a:t>Examples: polyols (xylitol, mannitol), non-epidermal short-/medium-chain fatty acids such as lauric acid (C12:0), capric acid (C10:0), caprylic acid (C8:0) and derivatives, etc.</a:t>
            </a:r>
          </a:p>
          <a:p>
            <a:r>
              <a:rPr lang="en-GB" sz="1100">
                <a:latin typeface="Calibri" panose="020F0502020204030204" pitchFamily="34" charset="0"/>
                <a:ea typeface="Calibri" panose="020F0502020204030204" pitchFamily="34" charset="0"/>
              </a:rPr>
              <a:t> </a:t>
            </a:r>
          </a:p>
          <a:p>
            <a:r>
              <a:rPr lang="en-GB" sz="1100" b="1">
                <a:latin typeface="Calibri" panose="020F0502020204030204" pitchFamily="34" charset="0"/>
                <a:ea typeface="Calibri" panose="020F0502020204030204" pitchFamily="34" charset="0"/>
              </a:rPr>
              <a:t>CLASS 4 = dermo-mechanical ingredients</a:t>
            </a:r>
          </a:p>
          <a:p>
            <a:pPr algn="just"/>
            <a:r>
              <a:rPr lang="en-GB" sz="1100">
                <a:latin typeface="Calibri" panose="020F0502020204030204" pitchFamily="34" charset="0"/>
                <a:ea typeface="Calibri" panose="020F0502020204030204" pitchFamily="34" charset="0"/>
              </a:rPr>
              <a:t>Ingredients useful to the skin (not identical, nor mimetical) or essential to the formula, whose interest lies mainly in a physical or chemical (non-biological) mode of action, which do not cross the superficial layers of the epidermis. Alcohol (ethanol) and 1,3-propanediol are included in this class 4 (skin penetration but essential to the formulas).</a:t>
            </a:r>
          </a:p>
          <a:p>
            <a:pPr algn="just"/>
            <a:r>
              <a:rPr lang="en-GB" sz="1100" i="1">
                <a:solidFill>
                  <a:srgbClr val="375DA8"/>
                </a:solidFill>
                <a:latin typeface="Calibri" panose="020F0502020204030204" pitchFamily="34" charset="0"/>
                <a:ea typeface="Calibri" panose="020F0502020204030204" pitchFamily="34" charset="0"/>
              </a:rPr>
              <a:t>Examples: mica, non-nanoparticulate mineral filters, iron oxide, film-forming agents considered non-degradable (lauroyl lysine, xanthan gum, cellulose), mild surfactants: sodium lauroyl glutamate, sodium cocoyl glutamate (C12:0 non-epidermal), coco-betaine, etc.</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10</a:t>
            </a:fld>
            <a:endParaRPr lang="fr-FR"/>
          </a:p>
        </p:txBody>
      </p:sp>
    </p:spTree>
    <p:extLst>
      <p:ext uri="{BB962C8B-B14F-4D97-AF65-F5344CB8AC3E}">
        <p14:creationId xmlns:p14="http://schemas.microsoft.com/office/powerpoint/2010/main" val="6919424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6"/>
          </a:xfrm>
        </p:spPr>
        <p:txBody>
          <a:bodyPr/>
          <a:lstStyle/>
          <a:p>
            <a:pPr algn="just" defTabSz="966612">
              <a:spcAft>
                <a:spcPts val="634"/>
              </a:spcAft>
              <a:defRPr/>
            </a:pPr>
            <a:r>
              <a:rPr lang="en-GB" sz="1100" u="sng">
                <a:solidFill>
                  <a:prstClr val="black"/>
                </a:solidFill>
                <a:latin typeface="Calibri" panose="020F0502020204030204"/>
                <a:cs typeface="DilleniaUPC" panose="02020603050405020304" pitchFamily="18" charset="-34"/>
              </a:rPr>
              <a:t>Evaluation of a product’s efficacy using VISIA 7- 28 days</a:t>
            </a:r>
            <a:r>
              <a:rPr lang="en-GB" sz="1100">
                <a:solidFill>
                  <a:prstClr val="black"/>
                </a:solidFill>
                <a:latin typeface="Calibri" panose="020F0502020204030204"/>
                <a:cs typeface="DilleniaUPC" panose="02020603050405020304" pitchFamily="18" charset="-34"/>
              </a:rPr>
              <a:t> (</a:t>
            </a:r>
            <a:r>
              <a:rPr lang="en-GB" sz="1100" i="1">
                <a:solidFill>
                  <a:prstClr val="black"/>
                </a:solidFill>
                <a:latin typeface="Calibri" panose="020F0502020204030204"/>
                <a:cs typeface="DilleniaUPC" panose="02020603050405020304" pitchFamily="18" charset="-34"/>
              </a:rPr>
              <a:t>Study Ln19010 – CIREC – December 2019</a:t>
            </a:r>
            <a:r>
              <a:rPr lang="en-GB" sz="1100">
                <a:solidFill>
                  <a:prstClr val="black"/>
                </a:solidFill>
                <a:latin typeface="Calibri" panose="020F0502020204030204"/>
                <a:cs typeface="DilleniaUPC" panose="02020603050405020304" pitchFamily="18" charset="-34"/>
              </a:rPr>
              <a:t>)</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rPr>
              <a:t>Aim of the study</a:t>
            </a:r>
            <a:r>
              <a:rPr lang="en-GB" sz="1100">
                <a:solidFill>
                  <a:prstClr val="black"/>
                </a:solidFill>
                <a:latin typeface="Calibri" panose="020F0502020204030204"/>
              </a:rPr>
              <a:t>: To evaluate the efficacy of the product in terms of skin texture using VISIA 7, after 28 days of use under normal conditions.</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cs typeface="DilleniaUPC" panose="02020603050405020304" pitchFamily="18" charset="-34"/>
              </a:rPr>
              <a:t>Study population</a:t>
            </a:r>
            <a:r>
              <a:rPr lang="en-GB" sz="1100">
                <a:solidFill>
                  <a:prstClr val="black"/>
                </a:solidFill>
                <a:latin typeface="Calibri" panose="020F0502020204030204"/>
                <a:cs typeface="DilleniaUPC" panose="02020603050405020304" pitchFamily="18" charset="-34"/>
              </a:rPr>
              <a:t>: 20 female volunteers 36 to 50 years of age (average age 45), with all skin types and with expression wrinkles on the forehead and/or around the eyes and/or around the mouth.</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cs typeface="DilleniaUPC" panose="02020603050405020304" pitchFamily="18" charset="-34"/>
              </a:rPr>
              <a:t>Principle</a:t>
            </a:r>
            <a:r>
              <a:rPr lang="en-GB" sz="1100">
                <a:solidFill>
                  <a:prstClr val="black"/>
                </a:solidFill>
                <a:latin typeface="Calibri" panose="020F0502020204030204"/>
                <a:cs typeface="DilleniaUPC" panose="02020603050405020304" pitchFamily="18" charset="-34"/>
              </a:rPr>
              <a:t>: Photos were taken with three different lighting modes (normal, UV and cross-polarised), making it possible to highlight several skin parameters. The software scored the parameters, considering the surface area covered by the lesions: the number of lesions, the average size of the lesions and the density. The following parameter was evaluated: “texture”.</a:t>
            </a:r>
          </a:p>
          <a:p>
            <a:pPr marL="181240" indent="-181240" algn="just" defTabSz="966612">
              <a:buFont typeface="Arial" panose="020B0604020202020204" pitchFamily="34" charset="0"/>
              <a:buChar char="•"/>
              <a:defRPr/>
            </a:pPr>
            <a:r>
              <a:rPr lang="en-GB" sz="1100" b="1">
                <a:solidFill>
                  <a:prstClr val="black"/>
                </a:solidFill>
                <a:latin typeface="Calibri" panose="020F0502020204030204"/>
              </a:rPr>
              <a:t>Results</a:t>
            </a:r>
            <a:r>
              <a:rPr lang="en-GB" sz="1100">
                <a:solidFill>
                  <a:prstClr val="black"/>
                </a:solidFill>
                <a:latin typeface="Calibri" panose="020F0502020204030204"/>
              </a:rPr>
              <a:t>: Significant efficacy in terms of skin texture compared to D0.</a:t>
            </a:r>
          </a:p>
          <a:p>
            <a:pPr algn="just">
              <a:spcBef>
                <a:spcPts val="16"/>
              </a:spcBef>
              <a:buClr>
                <a:schemeClr val="tx1"/>
              </a:buClr>
              <a:buSzPts val="900"/>
            </a:pPr>
            <a:endParaRPr lang="en-US" sz="1100" dirty="0">
              <a:ea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100</a:t>
            </a:fld>
            <a:endParaRPr lang="fr-FR"/>
          </a:p>
        </p:txBody>
      </p:sp>
    </p:spTree>
    <p:extLst>
      <p:ext uri="{BB962C8B-B14F-4D97-AF65-F5344CB8AC3E}">
        <p14:creationId xmlns:p14="http://schemas.microsoft.com/office/powerpoint/2010/main" val="19674088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6"/>
          </a:xfrm>
        </p:spPr>
        <p:txBody>
          <a:bodyPr/>
          <a:lstStyle/>
          <a:p>
            <a:pPr algn="just" defTabSz="966612">
              <a:spcAft>
                <a:spcPts val="634"/>
              </a:spcAft>
              <a:defRPr/>
            </a:pPr>
            <a:r>
              <a:rPr lang="en-GB" sz="1100" u="sng">
                <a:solidFill>
                  <a:prstClr val="black"/>
                </a:solidFill>
                <a:latin typeface="Calibri" panose="020F0502020204030204"/>
                <a:cs typeface="DilleniaUPC" panose="02020603050405020304" pitchFamily="18" charset="-34"/>
              </a:rPr>
              <a:t>USE TEST UNDER MEDICAL CONTROL – 28 days</a:t>
            </a:r>
            <a:r>
              <a:rPr lang="en-GB" sz="1100">
                <a:solidFill>
                  <a:prstClr val="black"/>
                </a:solidFill>
                <a:latin typeface="Calibri" panose="020F0502020204030204"/>
                <a:cs typeface="DilleniaUPC" panose="02020603050405020304" pitchFamily="18" charset="-34"/>
              </a:rPr>
              <a:t> </a:t>
            </a:r>
            <a:r>
              <a:rPr lang="en-GB" sz="1100" i="1">
                <a:solidFill>
                  <a:prstClr val="black"/>
                </a:solidFill>
                <a:latin typeface="Calibri" panose="020F0502020204030204"/>
                <a:cs typeface="DilleniaUPC" panose="02020603050405020304" pitchFamily="18" charset="-34"/>
              </a:rPr>
              <a:t>(Study Ln19010 – CIREC – December 2019)</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rPr>
              <a:t>Aim of the study</a:t>
            </a:r>
            <a:r>
              <a:rPr lang="en-GB" sz="1100">
                <a:solidFill>
                  <a:prstClr val="black"/>
                </a:solidFill>
                <a:latin typeface="Calibri" panose="020F0502020204030204"/>
              </a:rPr>
              <a:t>: To evaluate the cutaneous acceptability (cutaneous and ocular tolerance), as well as the cosmetic acceptability of the product (via a questionnaire).</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cs typeface="DilleniaUPC" panose="02020603050405020304" pitchFamily="18" charset="-34"/>
              </a:rPr>
              <a:t>Study population</a:t>
            </a:r>
            <a:r>
              <a:rPr lang="en-GB" sz="1100">
                <a:solidFill>
                  <a:prstClr val="black"/>
                </a:solidFill>
                <a:latin typeface="Calibri" panose="020F0502020204030204"/>
                <a:cs typeface="DilleniaUPC" panose="02020603050405020304" pitchFamily="18" charset="-34"/>
              </a:rPr>
              <a:t>: 20 female volunteers 36 to 50 years of age (average age 45), with all skin types and with expression wrinkles on the forehead and/or around the eyes and/or around the mouth.</a:t>
            </a:r>
          </a:p>
          <a:p>
            <a:pPr marL="181240" indent="-181240" algn="just" defTabSz="966612">
              <a:buFont typeface="Arial" panose="020B0604020202020204" pitchFamily="34" charset="0"/>
              <a:buChar char="•"/>
              <a:defRPr/>
            </a:pPr>
            <a:r>
              <a:rPr lang="en-GB" sz="1100" b="1">
                <a:solidFill>
                  <a:prstClr val="black"/>
                </a:solidFill>
                <a:latin typeface="Calibri" panose="020F0502020204030204"/>
              </a:rPr>
              <a:t>Results</a:t>
            </a:r>
            <a:r>
              <a:rPr lang="en-GB" sz="1100">
                <a:solidFill>
                  <a:prstClr val="black"/>
                </a:solidFill>
                <a:latin typeface="Calibri" panose="020F0502020204030204"/>
              </a:rPr>
              <a:t>: “Very good” cutaneous and ocular safety, “good” cosmetic acceptability overall.</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101</a:t>
            </a:fld>
            <a:endParaRPr lang="fr-FR"/>
          </a:p>
        </p:txBody>
      </p:sp>
    </p:spTree>
    <p:extLst>
      <p:ext uri="{BB962C8B-B14F-4D97-AF65-F5344CB8AC3E}">
        <p14:creationId xmlns:p14="http://schemas.microsoft.com/office/powerpoint/2010/main" val="23586019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815523"/>
          </a:xfrm>
        </p:spPr>
        <p:txBody>
          <a:bodyPr/>
          <a:lstStyle/>
          <a:p>
            <a:pPr algn="just"/>
            <a:r>
              <a:rPr lang="en-GB" sz="1100" u="sng"/>
              <a:t>GENERAL INFORMATION</a:t>
            </a:r>
            <a:r>
              <a:rPr lang="en-GB" sz="1100"/>
              <a:t>:  Resveratrol is a stilbenoid, a type of natural phenol, and a phytoalexin produced by several plants in response to injury or when the plant is under attack by pathogens, such as bacteria or fungi</a:t>
            </a:r>
            <a:r>
              <a:rPr lang="en-GB" sz="1100" baseline="30000"/>
              <a:t>(1)</a:t>
            </a:r>
            <a:r>
              <a:rPr lang="en-GB" sz="1100"/>
              <a:t>. Sources of resveratrol in food include the grape skin, blueberries, raspberries, mulberries, and peanuts. It is found in significant quantities in wine where its presence partly explains wine’s beneficial effects on health in moderate consumption (what Anglo-Saxons call the French Paradox). </a:t>
            </a:r>
          </a:p>
          <a:p>
            <a:pPr algn="just">
              <a:spcAft>
                <a:spcPts val="600"/>
              </a:spcAft>
            </a:pPr>
            <a:r>
              <a:rPr lang="en-GB" sz="1100"/>
              <a:t>Resveratrol is also widely used in cosmetic formulations. Indeed, it is one of the most powerful antioxidants on the market and is known to increase the lifespan of cells, thanks to its ability to stimulate the production of longevity proteins called sirtuins</a:t>
            </a:r>
            <a:r>
              <a:rPr lang="en-GB" sz="1100" baseline="30000"/>
              <a:t>(2)</a:t>
            </a:r>
            <a:r>
              <a:rPr lang="en-GB" sz="1100"/>
              <a:t>. Present in abundance in the cells of centenarians, sirtuins are the target of new anti-ageing cosmetic active ingredients.</a:t>
            </a:r>
          </a:p>
          <a:p>
            <a:pPr algn="just"/>
            <a:r>
              <a:rPr lang="en-GB" sz="1100" u="sng"/>
              <a:t>MECHANISM OF ACTION</a:t>
            </a:r>
            <a:r>
              <a:rPr lang="en-GB" sz="1100"/>
              <a:t>: ANTIOXIDANT: Oxidative stress causes skin ageing. Resveratrol is a powerful antioxidant capable of inhibiting lipid peroxidation and scavenging free radicals</a:t>
            </a:r>
            <a:r>
              <a:rPr lang="en-GB" sz="1100" baseline="30000"/>
              <a:t>(3)</a:t>
            </a:r>
            <a:r>
              <a:rPr lang="en-GB" sz="1100"/>
              <a:t>.</a:t>
            </a:r>
          </a:p>
          <a:p>
            <a:pPr algn="just">
              <a:spcAft>
                <a:spcPts val="600"/>
              </a:spcAft>
            </a:pPr>
            <a:r>
              <a:rPr lang="en-GB" sz="1100"/>
              <a:t>INCREASED CELL LIFE</a:t>
            </a:r>
            <a:r>
              <a:rPr lang="en-GB" sz="1100" baseline="30000"/>
              <a:t>(4)</a:t>
            </a:r>
            <a:r>
              <a:rPr lang="en-GB" sz="1100"/>
              <a:t>: It also increases cell life by activating a sirtuin (SIRT-1), a longevity protein present in skin cells. This protein prolongs cell life by compacting the DNA that cannot be transcribed, thus reducing the error rate and thus protecting each cell’s genome.</a:t>
            </a:r>
          </a:p>
          <a:p>
            <a:pPr algn="just">
              <a:spcAft>
                <a:spcPts val="600"/>
              </a:spcAft>
            </a:pPr>
            <a:r>
              <a:rPr lang="en-GB" sz="1100" u="sng"/>
              <a:t>CONCENTRATION</a:t>
            </a:r>
            <a:r>
              <a:rPr lang="en-GB" sz="1100"/>
              <a:t>: 1.5% of VINIS VINIFERA VINE EXTRACT (1500mg/100g)</a:t>
            </a:r>
          </a:p>
          <a:p>
            <a:pPr algn="just">
              <a:spcAft>
                <a:spcPts val="600"/>
              </a:spcAft>
            </a:pPr>
            <a:r>
              <a:rPr lang="en-GB" sz="1100" u="sng"/>
              <a:t>ORIGIN</a:t>
            </a:r>
            <a:r>
              <a:rPr lang="en-GB" sz="1100"/>
              <a:t>: Our resveratrol is obtained by extraction from the VITIS VINIFERA plant cultivated in France.</a:t>
            </a:r>
          </a:p>
          <a:p>
            <a:pPr algn="just"/>
            <a:r>
              <a:rPr lang="en-GB" sz="900" i="1" u="sng"/>
              <a:t>Bibliography</a:t>
            </a:r>
          </a:p>
          <a:p>
            <a:pPr marL="228600" indent="-228600" algn="just">
              <a:buAutoNum type="arabicParenBoth"/>
            </a:pPr>
            <a:r>
              <a:rPr lang="en-GB" sz="900" b="0" i="0">
                <a:latin typeface="+mn-lt"/>
              </a:rPr>
              <a:t>Chang, Xiaoli et al. “The phytoalexin resveratrol regulates the initiation of hypersensitive cell death in Vitis cell”. </a:t>
            </a:r>
            <a:r>
              <a:rPr lang="en-GB" sz="900" b="0" i="1">
                <a:latin typeface="+mn-lt"/>
              </a:rPr>
              <a:t>PloS one</a:t>
            </a:r>
            <a:r>
              <a:rPr lang="en-GB" sz="900" b="0" i="0">
                <a:latin typeface="+mn-lt"/>
              </a:rPr>
              <a:t> vol. 6,10 (2011): e26405. doi:10.1371/journal.pone.0026405</a:t>
            </a:r>
          </a:p>
          <a:p>
            <a:pPr marL="228600" indent="-228600" algn="just">
              <a:buAutoNum type="arabicParenBoth"/>
            </a:pPr>
            <a:r>
              <a:rPr lang="en-GB" sz="900" b="0" i="0">
                <a:latin typeface="+mn-lt"/>
              </a:rPr>
              <a:t>Mohar, Dilbahar S, and Shaista Malik. “The Sirtuin System: The Holy Grail of Resveratrol?.” </a:t>
            </a:r>
            <a:r>
              <a:rPr lang="en-GB" sz="900" b="0" i="1">
                <a:latin typeface="+mn-lt"/>
              </a:rPr>
              <a:t>Journal of clinical &amp; experimental cardiology</a:t>
            </a:r>
            <a:r>
              <a:rPr lang="en-GB" sz="900" b="0" i="0">
                <a:latin typeface="+mn-lt"/>
              </a:rPr>
              <a:t> vol. 3,11 (2012): 216. doi:10.4172/2155-9880.1000216</a:t>
            </a:r>
          </a:p>
          <a:p>
            <a:pPr marL="228600" indent="-228600" algn="just">
              <a:buAutoNum type="arabicParenBoth"/>
            </a:pPr>
            <a:r>
              <a:rPr lang="en-GB" sz="900" b="0" i="0">
                <a:latin typeface="+mn-lt"/>
              </a:rPr>
              <a:t>Stojanović, S et al. “Efficiency and mechanism of the antioxidant action of trans-resveratrol and its analogues in the radical liposome oxidation”. </a:t>
            </a:r>
            <a:r>
              <a:rPr lang="en-GB" sz="900" b="0" i="1">
                <a:latin typeface="+mn-lt"/>
              </a:rPr>
              <a:t>Archives of biochemistry and biophysics</a:t>
            </a:r>
            <a:r>
              <a:rPr lang="en-GB" sz="900" b="0" i="0">
                <a:latin typeface="+mn-lt"/>
              </a:rPr>
              <a:t> vol. 391,1 (2001): 79-89. doi:10.1006/abbi.2001.2388</a:t>
            </a:r>
          </a:p>
          <a:p>
            <a:pPr marL="228600" indent="-228600" algn="just">
              <a:buAutoNum type="arabicParenBoth"/>
            </a:pPr>
            <a:r>
              <a:rPr lang="en-GB" sz="900">
                <a:latin typeface="+mn-lt"/>
              </a:rPr>
              <a:t>Khushwant S.Bhullar, Basil P.Hubbard. “Lifespan and healthspan extension by resveratrol”. </a:t>
            </a:r>
            <a:r>
              <a:rPr lang="en-GB" sz="900" i="1">
                <a:latin typeface="+mn-lt"/>
              </a:rPr>
              <a:t>Biochimica et Biophysica Acta (BBA) - Molecular Basis of Disease. </a:t>
            </a:r>
            <a:r>
              <a:rPr lang="en-GB" sz="900" i="0">
                <a:latin typeface="+mn-lt"/>
              </a:rPr>
              <a:t>Volume 1852, Issue 6, June 2015, Pages 1209-1218. https://doi.org/10.1016/j.bbadis.2015.01.012</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102</a:t>
            </a:fld>
            <a:endParaRPr lang="fr-FR"/>
          </a:p>
        </p:txBody>
      </p:sp>
    </p:spTree>
    <p:extLst>
      <p:ext uri="{BB962C8B-B14F-4D97-AF65-F5344CB8AC3E}">
        <p14:creationId xmlns:p14="http://schemas.microsoft.com/office/powerpoint/2010/main" val="5979992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7"/>
          </a:xfrm>
        </p:spPr>
        <p:txBody>
          <a:bodyPr/>
          <a:lstStyle/>
          <a:p>
            <a:pPr marL="171450" indent="-171450" algn="just">
              <a:buFont typeface="Arial" panose="020B0604020202020204" pitchFamily="34" charset="0"/>
              <a:buChar char="•"/>
            </a:pPr>
            <a:r>
              <a:rPr lang="en-GB" sz="1100" b="1" i="0">
                <a:latin typeface="+mn-lt"/>
              </a:rPr>
              <a:t>ANTIOXIDANT: </a:t>
            </a:r>
            <a:r>
              <a:rPr lang="en-GB" sz="1100" b="0" i="0">
                <a:latin typeface="+mn-lt"/>
              </a:rPr>
              <a:t>In vitro studies</a:t>
            </a:r>
            <a:r>
              <a:rPr lang="en-GB" sz="1100" b="0" i="0" baseline="30000">
                <a:latin typeface="+mn-lt"/>
              </a:rPr>
              <a:t> </a:t>
            </a:r>
            <a:r>
              <a:rPr lang="en-GB" sz="1100" b="0" i="0">
                <a:latin typeface="+mn-lt"/>
              </a:rPr>
              <a:t>show that resveratrol is effective in protecting the skin against the harmful effects of cellular stress, due to its antioxidant properties. </a:t>
            </a:r>
          </a:p>
          <a:p>
            <a:pPr marL="171450" indent="-171450" algn="just">
              <a:buFontTx/>
              <a:buChar char="-"/>
            </a:pPr>
            <a:r>
              <a:rPr lang="en-GB" sz="1100" b="0" i="0">
                <a:latin typeface="+mn-lt"/>
              </a:rPr>
              <a:t>Resveratrol was 95% effective at preventing lipid peroxidation, compared with ~65% for vitamin E and ~37% for vitamin C</a:t>
            </a:r>
            <a:r>
              <a:rPr lang="en-GB" sz="1100" b="0" i="0" baseline="30000">
                <a:latin typeface="+mn-lt"/>
              </a:rPr>
              <a:t>(1)</a:t>
            </a:r>
            <a:r>
              <a:rPr lang="en-GB" sz="1100" b="0" i="0">
                <a:latin typeface="+mn-lt"/>
              </a:rPr>
              <a:t>. </a:t>
            </a:r>
          </a:p>
          <a:p>
            <a:pPr marL="171450" indent="-171450" algn="just">
              <a:buFontTx/>
              <a:buChar char="-"/>
            </a:pPr>
            <a:r>
              <a:rPr lang="en-GB" sz="1100" b="0" i="0">
                <a:latin typeface="+mn-lt"/>
              </a:rPr>
              <a:t>The Oxygen Radical Absorbance Capacity (ORAC) test</a:t>
            </a:r>
            <a:r>
              <a:rPr lang="en-GB" sz="1100" b="0" i="0" baseline="30000">
                <a:latin typeface="+mn-lt"/>
              </a:rPr>
              <a:t>(2) </a:t>
            </a:r>
            <a:r>
              <a:rPr lang="en-GB" sz="1100" b="0" i="0">
                <a:latin typeface="+mn-lt"/>
              </a:rPr>
              <a:t>showed that resveratrol (1%) is 17 times more powerful than the antioxidant idebenone 1% (CoQ10 analogue).</a:t>
            </a:r>
          </a:p>
          <a:p>
            <a:pPr marL="171450" indent="-171450" algn="just">
              <a:buFontTx/>
              <a:buChar char="-"/>
            </a:pPr>
            <a:r>
              <a:rPr lang="en-GB" sz="1100" b="0" i="0">
                <a:latin typeface="+mn-lt"/>
              </a:rPr>
              <a:t>A test</a:t>
            </a:r>
            <a:r>
              <a:rPr lang="en-GB" sz="1100" b="0" i="0" baseline="30000">
                <a:latin typeface="+mn-lt"/>
              </a:rPr>
              <a:t>(3) </a:t>
            </a:r>
            <a:r>
              <a:rPr lang="en-GB" sz="1100" b="0" i="0">
                <a:latin typeface="+mn-lt"/>
              </a:rPr>
              <a:t>using the ABTS method on the ability of an antioxidant to decrease the formation of a blue-green-coloured ABTS+ radical cation was used to compare the antioxidant activity of VITIS VINIFERA VINE EXTRACT to Trolox (soluble vitamin E analogue). Trolox induces 100% protection against the formation of the ABTS+ radical. VITIS VINIFERA VINE EXTRACT (0.06%) provides protection of almost 120%, i.e. higher than the protection of Trolox.</a:t>
            </a:r>
          </a:p>
          <a:p>
            <a:pPr marL="0" indent="0" algn="just">
              <a:buFont typeface="Wingdings" panose="05000000000000000000" pitchFamily="2" charset="2"/>
              <a:buNone/>
            </a:pPr>
            <a:endParaRPr lang="en-GB" sz="1100" b="0" i="0" dirty="0">
              <a:latin typeface="+mn-lt"/>
            </a:endParaRPr>
          </a:p>
          <a:p>
            <a:pPr marL="171450" indent="-171450" algn="just">
              <a:buFont typeface="Arial" panose="020B0604020202020204" pitchFamily="34" charset="0"/>
              <a:buChar char="•"/>
            </a:pPr>
            <a:r>
              <a:rPr lang="en-GB" sz="1100" b="1" i="0">
                <a:latin typeface="+mn-lt"/>
              </a:rPr>
              <a:t>INCREASED SIRTUIN EXPRESSION</a:t>
            </a:r>
            <a:r>
              <a:rPr lang="en-GB" sz="1100" b="0" i="0">
                <a:latin typeface="+mn-lt"/>
              </a:rPr>
              <a:t>: measurement of the expression rate of SIRT-1 on a human epidermis reconstructed by immunostaining after application of a cream containing 5% of our ingredient containing 0.60% of polyphenols shows a 55% increase in the expression of SIRT-1 in the epidermis</a:t>
            </a:r>
            <a:r>
              <a:rPr lang="en-GB" sz="1100" b="0" i="0" baseline="30000">
                <a:latin typeface="+mn-lt"/>
              </a:rPr>
              <a:t>(4)</a:t>
            </a:r>
            <a:r>
              <a:rPr lang="en-GB" sz="1100" b="0" i="0">
                <a:latin typeface="+mn-lt"/>
              </a:rPr>
              <a:t>.</a:t>
            </a:r>
          </a:p>
          <a:p>
            <a:pPr marL="0" indent="0" algn="just">
              <a:buFont typeface="Wingdings" panose="05000000000000000000" pitchFamily="2" charset="2"/>
              <a:buNone/>
            </a:pPr>
            <a:endParaRPr lang="en-GB" sz="1100" b="0" i="0" dirty="0">
              <a:latin typeface="+mn-lt"/>
            </a:endParaRPr>
          </a:p>
          <a:p>
            <a:pPr marL="0" indent="0" algn="just">
              <a:buFont typeface="Wingdings" panose="05000000000000000000" pitchFamily="2" charset="2"/>
              <a:buNone/>
            </a:pPr>
            <a:r>
              <a:rPr lang="en-GB" sz="900" b="0" i="1" u="sng">
                <a:latin typeface="+mn-lt"/>
              </a:rPr>
              <a:t>Bibliography</a:t>
            </a:r>
          </a:p>
          <a:p>
            <a:pPr marL="228600" indent="-228600" algn="just">
              <a:buFont typeface="Wingdings" panose="05000000000000000000" pitchFamily="2" charset="2"/>
              <a:buAutoNum type="arabicParenBoth"/>
            </a:pPr>
            <a:r>
              <a:rPr lang="en-GB" sz="900" b="0" i="0">
                <a:latin typeface="+mn-lt"/>
              </a:rPr>
              <a:t>Stojanović, S., Sprinz, H., &amp; Brede, O. (2001). “Efficiency and Mechanism of the Antioxidant Action of trans-Resveratrol and Its Analogues in the Radical Liposome Oxidation”. Archives of Biochemistry and Biophysics, 391(1), 79–89. doi:10.1006/abbi.2001.2388 </a:t>
            </a:r>
          </a:p>
          <a:p>
            <a:pPr marL="228600" indent="-228600" algn="just">
              <a:buFont typeface="Wingdings" panose="05000000000000000000" pitchFamily="2" charset="2"/>
              <a:buAutoNum type="arabicParenBoth"/>
            </a:pPr>
            <a:r>
              <a:rPr lang="en-GB" sz="900" b="0" i="0">
                <a:latin typeface="+mn-lt"/>
              </a:rPr>
              <a:t>Baxter, Richard A. “Anti-aging properties of resveratrol: review and report of a potent new antioxidant skin care formulation”. </a:t>
            </a:r>
            <a:r>
              <a:rPr lang="en-GB" sz="900" b="0" i="1">
                <a:latin typeface="+mn-lt"/>
              </a:rPr>
              <a:t>Journal of cosmetic dermatology</a:t>
            </a:r>
            <a:r>
              <a:rPr lang="en-GB" sz="900" b="0" i="0">
                <a:latin typeface="+mn-lt"/>
              </a:rPr>
              <a:t> vol. 7,1 (2008): 2-7. doi:10.1111/j.1473-2165.2008.00354.x</a:t>
            </a:r>
          </a:p>
          <a:p>
            <a:pPr marL="228600" indent="-228600" algn="just">
              <a:buFont typeface="Wingdings" panose="05000000000000000000" pitchFamily="2" charset="2"/>
              <a:buAutoNum type="arabicParenBoth"/>
            </a:pPr>
            <a:r>
              <a:rPr lang="en-GB" sz="900" b="0" i="0">
                <a:latin typeface="+mn-lt"/>
              </a:rPr>
              <a:t>CR Study: Evaluation of the antioxidant potential of Astringin Spruce by an ABTS test – DIPTA – 22/05/2013</a:t>
            </a:r>
          </a:p>
          <a:p>
            <a:pPr marL="228600" indent="-228600" algn="just">
              <a:buFont typeface="Wingdings" panose="05000000000000000000" pitchFamily="2" charset="2"/>
              <a:buAutoNum type="arabicParenBoth"/>
            </a:pPr>
            <a:r>
              <a:rPr lang="en-GB" sz="900" b="0" i="0">
                <a:latin typeface="+mn-lt"/>
              </a:rPr>
              <a:t>Supplier study</a:t>
            </a:r>
          </a:p>
          <a:p>
            <a:pPr marL="0" indent="0" algn="just">
              <a:buFont typeface="Wingdings" panose="05000000000000000000" pitchFamily="2" charset="2"/>
              <a:buNone/>
            </a:pPr>
            <a:endParaRPr lang="fr-FR" sz="1100" b="1" i="0" dirty="0">
              <a:latin typeface="+mn-lt"/>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103</a:t>
            </a:fld>
            <a:endParaRPr lang="fr-FR"/>
          </a:p>
        </p:txBody>
      </p:sp>
    </p:spTree>
    <p:extLst>
      <p:ext uri="{BB962C8B-B14F-4D97-AF65-F5344CB8AC3E}">
        <p14:creationId xmlns:p14="http://schemas.microsoft.com/office/powerpoint/2010/main" val="17468096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Clinical test to evaluate the product’s efficacy on texture using VISIA – 28 days </a:t>
            </a:r>
            <a:r>
              <a:rPr kumimoji="0" lang="en-GB" sz="1100" b="0" i="1" u="none" strike="noStrike" cap="none" normalizeH="0" baseline="0" noProof="0">
                <a:ln>
                  <a:noFill/>
                </a:ln>
                <a:solidFill>
                  <a:prstClr val="black"/>
                </a:solidFill>
                <a:uLnTx/>
                <a:uFillTx/>
                <a:latin typeface="Calibri" panose="020F0502020204030204"/>
                <a:ea typeface="+mn-ea"/>
                <a:cs typeface="+mn-cs"/>
              </a:rPr>
              <a:t>(Study Ln19008 – CIREC – November 2019)</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Principle</a:t>
            </a:r>
            <a:r>
              <a:rPr kumimoji="0" lang="en-GB" sz="1100" b="0" i="0" u="none" strike="noStrike" cap="none" normalizeH="0" baseline="0" noProof="0">
                <a:ln>
                  <a:noFill/>
                </a:ln>
                <a:solidFill>
                  <a:prstClr val="black"/>
                </a:solidFill>
                <a:uLnTx/>
                <a:uFillTx/>
                <a:latin typeface="Calibri" panose="020F0502020204030204"/>
                <a:ea typeface="+mn-ea"/>
                <a:cs typeface="+mn-cs"/>
              </a:rPr>
              <a:t>: Photographs of the face were taken in a standardised and calibrated manner using VISIA 7. The “texture” parameter was measured by the VISIA Mirror software.</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Panel</a:t>
            </a:r>
            <a:r>
              <a:rPr kumimoji="0" lang="en-GB" sz="1100" b="0" i="0" u="none" strike="noStrike" cap="none" normalizeH="0" baseline="0" noProof="0">
                <a:ln>
                  <a:noFill/>
                </a:ln>
                <a:solidFill>
                  <a:prstClr val="black"/>
                </a:solidFill>
                <a:uLnTx/>
                <a:uFillTx/>
                <a:latin typeface="Calibri" panose="020F0502020204030204"/>
                <a:ea typeface="+mn-ea"/>
                <a:cs typeface="+mn-cs"/>
              </a:rPr>
              <a:t>: 20 female volunteers, 41 to 65 years of age (average age 56), with all types of facial skin and with established wrinkles and possibly dull skin with an uneven complexion and loss of density. </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After 28 days of use, the product demonstrated significant efficacy in terms of skin texture (-7.15%) compared to D0.</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104</a:t>
            </a:fld>
            <a:endParaRPr lang="fr-FR"/>
          </a:p>
        </p:txBody>
      </p:sp>
    </p:spTree>
    <p:extLst>
      <p:ext uri="{BB962C8B-B14F-4D97-AF65-F5344CB8AC3E}">
        <p14:creationId xmlns:p14="http://schemas.microsoft.com/office/powerpoint/2010/main" val="32087088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66612">
              <a:spcAft>
                <a:spcPts val="634"/>
              </a:spcAft>
              <a:defRPr/>
            </a:pPr>
            <a:r>
              <a:rPr lang="en-GB" sz="1100" u="sng">
                <a:solidFill>
                  <a:prstClr val="black"/>
                </a:solidFill>
                <a:latin typeface="Calibri" panose="020F0502020204030204"/>
                <a:cs typeface="DilleniaUPC" panose="02020603050405020304" pitchFamily="18" charset="-34"/>
              </a:rPr>
              <a:t>USE TEST UNDER MEDICAL CONTROL – 28 days</a:t>
            </a:r>
            <a:r>
              <a:rPr lang="en-GB" sz="1100">
                <a:solidFill>
                  <a:prstClr val="black"/>
                </a:solidFill>
                <a:latin typeface="Calibri" panose="020F0502020204030204"/>
                <a:cs typeface="DilleniaUPC" panose="02020603050405020304" pitchFamily="18" charset="-34"/>
              </a:rPr>
              <a:t> </a:t>
            </a:r>
            <a:r>
              <a:rPr lang="en-GB" sz="1100" i="1">
                <a:solidFill>
                  <a:prstClr val="black"/>
                </a:solidFill>
                <a:latin typeface="Calibri" panose="020F0502020204030204"/>
                <a:cs typeface="DilleniaUPC" panose="02020603050405020304" pitchFamily="18" charset="-34"/>
              </a:rPr>
              <a:t>(Study Ln19008 – CIREC – November 2019)</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rPr>
              <a:t>Aim of the study</a:t>
            </a:r>
            <a:r>
              <a:rPr lang="en-GB" sz="1100">
                <a:solidFill>
                  <a:prstClr val="black"/>
                </a:solidFill>
                <a:latin typeface="Calibri" panose="020F0502020204030204"/>
              </a:rPr>
              <a:t>: To evaluate the cutaneous acceptability (cutaneous and ocular tolerance), as well as the cosmetic acceptability of the product (via a questionnaire).</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cs typeface="DilleniaUPC" panose="02020603050405020304" pitchFamily="18" charset="-34"/>
              </a:rPr>
              <a:t>Study population</a:t>
            </a:r>
            <a:r>
              <a:rPr lang="en-GB" sz="1100">
                <a:solidFill>
                  <a:prstClr val="black"/>
                </a:solidFill>
                <a:latin typeface="Calibri" panose="020F0502020204030204"/>
                <a:cs typeface="DilleniaUPC" panose="02020603050405020304" pitchFamily="18" charset="-34"/>
              </a:rPr>
              <a:t>: 20 volunteers, 41 to 65 years of age, all skin types, with established wrinkles and possibly dull skin with an uneven complexion and loss of density.</a:t>
            </a:r>
          </a:p>
          <a:p>
            <a:pPr marL="181240" indent="-181240" algn="just" defTabSz="966612">
              <a:buFont typeface="Arial" panose="020B0604020202020204" pitchFamily="34" charset="0"/>
              <a:buChar char="•"/>
              <a:defRPr/>
            </a:pPr>
            <a:r>
              <a:rPr lang="en-GB" sz="1100" b="1">
                <a:solidFill>
                  <a:prstClr val="black"/>
                </a:solidFill>
                <a:latin typeface="Calibri" panose="020F0502020204030204"/>
              </a:rPr>
              <a:t>Results</a:t>
            </a:r>
            <a:r>
              <a:rPr lang="en-GB" sz="1100">
                <a:solidFill>
                  <a:prstClr val="black"/>
                </a:solidFill>
                <a:latin typeface="Calibri" panose="020F0502020204030204"/>
              </a:rPr>
              <a:t>: “Very good” cutaneous and ocular safety.</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105</a:t>
            </a:fld>
            <a:endParaRPr lang="fr-FR"/>
          </a:p>
        </p:txBody>
      </p:sp>
    </p:spTree>
    <p:extLst>
      <p:ext uri="{BB962C8B-B14F-4D97-AF65-F5344CB8AC3E}">
        <p14:creationId xmlns:p14="http://schemas.microsoft.com/office/powerpoint/2010/main" val="22168261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7"/>
          </a:xfrm>
        </p:spPr>
        <p:txBody>
          <a:bodyPr/>
          <a:lstStyle/>
          <a:p>
            <a:pPr algn="just" defTabSz="966612">
              <a:defRPr/>
            </a:pPr>
            <a:r>
              <a:rPr lang="en-GB" sz="1100" u="sng">
                <a:solidFill>
                  <a:prstClr val="black"/>
                </a:solidFill>
                <a:latin typeface="Calibri" panose="020F0502020204030204"/>
              </a:rPr>
              <a:t>GENERAL INFORMATION</a:t>
            </a:r>
            <a:r>
              <a:rPr lang="en-GB" sz="1100">
                <a:solidFill>
                  <a:prstClr val="black"/>
                </a:solidFill>
                <a:latin typeface="Calibri" panose="020F0502020204030204"/>
              </a:rPr>
              <a:t>: Vitamin C (also known as ascorbic acid and ascorbate) is a water-soluble vitamin, essential to our body. Indeed, the human species has lost, in the course of evolution, the last enzyme allowing its endogenous synthesis from glucose. Our body must therefore be supplied with vitamin C, generally through food but also cosmetics.</a:t>
            </a:r>
          </a:p>
          <a:p>
            <a:pPr algn="just" defTabSz="966612">
              <a:defRPr/>
            </a:pPr>
            <a:r>
              <a:rPr lang="en-GB" sz="1100">
                <a:solidFill>
                  <a:prstClr val="black"/>
                </a:solidFill>
                <a:latin typeface="Calibri" panose="020F0502020204030204"/>
              </a:rPr>
              <a:t>The term “vitamin C” always refers to the L-enantiomer of ascorbic acid which is its only biologically active form. Chemically, ascorbic acid is an electron donor (or reducing agent), and this property accounts for all of its known physiological effects</a:t>
            </a:r>
            <a:r>
              <a:rPr lang="en-GB" sz="1100" baseline="30000">
                <a:solidFill>
                  <a:prstClr val="black"/>
                </a:solidFill>
                <a:latin typeface="Calibri" panose="020F0502020204030204"/>
              </a:rPr>
              <a:t>(1)</a:t>
            </a:r>
            <a:r>
              <a:rPr lang="en-GB" sz="1100">
                <a:solidFill>
                  <a:prstClr val="black"/>
                </a:solidFill>
                <a:latin typeface="Calibri" panose="020F0502020204030204"/>
              </a:rPr>
              <a:t>. This essential vitamin acts as a cofactor for fifteen mammalian enzymes</a:t>
            </a:r>
            <a:r>
              <a:rPr lang="en-GB" sz="1100" baseline="30000">
                <a:solidFill>
                  <a:prstClr val="black"/>
                </a:solidFill>
                <a:latin typeface="Calibri" panose="020F0502020204030204"/>
              </a:rPr>
              <a:t>(1) </a:t>
            </a:r>
            <a:r>
              <a:rPr lang="en-GB" sz="1100" baseline="0">
                <a:solidFill>
                  <a:prstClr val="black"/>
                </a:solidFill>
                <a:latin typeface="Calibri" panose="020F0502020204030204"/>
              </a:rPr>
              <a:t>and a vitamin C deficiency can lead to scurvy.</a:t>
            </a:r>
          </a:p>
          <a:p>
            <a:pPr algn="just" defTabSz="966612">
              <a:spcAft>
                <a:spcPts val="600"/>
              </a:spcAft>
              <a:defRPr/>
            </a:pPr>
            <a:r>
              <a:rPr lang="en-GB" sz="1100" baseline="0">
                <a:solidFill>
                  <a:prstClr val="black"/>
                </a:solidFill>
                <a:latin typeface="Calibri" panose="020F0502020204030204"/>
              </a:rPr>
              <a:t>The dietary intake of vitamin C is not very effective, but at the cutaneous level, the topical intake of L-ascorbic acid has been proven to have a significant effect on the cutaneous signs of ageing, particularly photo-ageing</a:t>
            </a:r>
            <a:r>
              <a:rPr lang="en-GB" sz="1100" baseline="30000">
                <a:solidFill>
                  <a:prstClr val="black"/>
                </a:solidFill>
                <a:latin typeface="Calibri" panose="020F0502020204030204"/>
              </a:rPr>
              <a:t>(2)</a:t>
            </a:r>
            <a:r>
              <a:rPr lang="en-GB" sz="1100" baseline="0">
                <a:solidFill>
                  <a:prstClr val="black"/>
                </a:solidFill>
                <a:latin typeface="Calibri" panose="020F0502020204030204"/>
              </a:rPr>
              <a:t>.</a:t>
            </a:r>
          </a:p>
          <a:p>
            <a:pPr algn="just" defTabSz="966612">
              <a:defRPr/>
            </a:pPr>
            <a:r>
              <a:rPr lang="en-GB" sz="1100" u="sng">
                <a:solidFill>
                  <a:prstClr val="black"/>
                </a:solidFill>
                <a:latin typeface="Calibri" panose="020F0502020204030204"/>
              </a:rPr>
              <a:t>MECHANISMS OF ACTION</a:t>
            </a:r>
            <a:r>
              <a:rPr lang="en-GB" sz="1100">
                <a:solidFill>
                  <a:prstClr val="black"/>
                </a:solidFill>
                <a:latin typeface="Calibri" panose="020F0502020204030204"/>
              </a:rPr>
              <a:t>: </a:t>
            </a:r>
          </a:p>
          <a:p>
            <a:pPr marL="171450" indent="-171450" algn="just" defTabSz="966612">
              <a:buFont typeface="Arial" panose="020B0604020202020204" pitchFamily="34" charset="0"/>
              <a:buChar char="•"/>
              <a:defRPr/>
            </a:pPr>
            <a:r>
              <a:rPr lang="en-GB" sz="1100">
                <a:solidFill>
                  <a:prstClr val="black"/>
                </a:solidFill>
                <a:latin typeface="Calibri" panose="020F0502020204030204"/>
              </a:rPr>
              <a:t>ANTIOXIDANT: Ascorbic acid is an excellent antioxidant that neutralises free radicals by giving electrons.</a:t>
            </a:r>
          </a:p>
          <a:p>
            <a:pPr marL="171450" indent="-171450" algn="just" defTabSz="966612">
              <a:spcAft>
                <a:spcPts val="600"/>
              </a:spcAft>
              <a:buFont typeface="Arial" panose="020B0604020202020204" pitchFamily="34" charset="0"/>
              <a:buChar char="•"/>
              <a:defRPr/>
            </a:pPr>
            <a:r>
              <a:rPr lang="en-GB" sz="1100">
                <a:solidFill>
                  <a:prstClr val="black"/>
                </a:solidFill>
                <a:latin typeface="Calibri" panose="020F0502020204030204"/>
              </a:rPr>
              <a:t>BRIGHTENING: Ascorbic acid acts at 2 levels on skin pigmentation: on the one hand, it is a tyrosinase inhibitor (main enzyme involved in pigmentation), and on the other hand, it reduces oxidised melanin, which lightens their colour and makes them less noticeable to the eye</a:t>
            </a:r>
            <a:r>
              <a:rPr lang="en-GB" sz="1100" baseline="30000">
                <a:solidFill>
                  <a:prstClr val="black"/>
                </a:solidFill>
                <a:latin typeface="Calibri" panose="020F0502020204030204"/>
              </a:rPr>
              <a:t>(3)</a:t>
            </a:r>
            <a:r>
              <a:rPr lang="en-GB" sz="1100">
                <a:solidFill>
                  <a:prstClr val="black"/>
                </a:solidFill>
                <a:latin typeface="Calibri" panose="020F0502020204030204"/>
              </a:rPr>
              <a:t>. </a:t>
            </a:r>
          </a:p>
          <a:p>
            <a:pPr algn="just" defTabSz="966612">
              <a:spcAft>
                <a:spcPts val="600"/>
              </a:spcAft>
              <a:defRPr/>
            </a:pPr>
            <a:r>
              <a:rPr lang="en-GB" sz="1100" u="sng">
                <a:solidFill>
                  <a:prstClr val="black"/>
                </a:solidFill>
                <a:latin typeface="Calibri" panose="020F0502020204030204"/>
              </a:rPr>
              <a:t>CONCENTRATION</a:t>
            </a:r>
            <a:r>
              <a:rPr lang="en-GB" sz="1100">
                <a:solidFill>
                  <a:prstClr val="black"/>
                </a:solidFill>
                <a:latin typeface="Calibri" panose="020F0502020204030204"/>
              </a:rPr>
              <a:t>: 10% (10000mg/100g)</a:t>
            </a:r>
          </a:p>
          <a:p>
            <a:pPr marL="0" indent="0" algn="just" defTabSz="966612">
              <a:buFont typeface="Wingdings" panose="05000000000000000000" pitchFamily="2" charset="2"/>
              <a:buNone/>
              <a:defRPr/>
            </a:pPr>
            <a:r>
              <a:rPr lang="en-GB" sz="1000" i="1" u="sng"/>
              <a:t>Bibliography</a:t>
            </a:r>
          </a:p>
          <a:p>
            <a:pPr marL="241653" indent="-241653" algn="just" defTabSz="966612">
              <a:buFontTx/>
              <a:buAutoNum type="arabicParenBoth"/>
              <a:defRPr/>
            </a:pPr>
            <a:r>
              <a:rPr lang="en-GB" sz="900" b="0" i="0">
                <a:solidFill>
                  <a:srgbClr val="212121"/>
                </a:solidFill>
                <a:latin typeface="+mn-lt"/>
              </a:rPr>
              <a:t>Padayatty, S J, and M Levine. “Vitamin C: the known and the unknown and Goldilocks”. </a:t>
            </a:r>
            <a:r>
              <a:rPr lang="en-GB" sz="900" b="0" i="1">
                <a:solidFill>
                  <a:srgbClr val="212121"/>
                </a:solidFill>
                <a:latin typeface="+mn-lt"/>
              </a:rPr>
              <a:t>Oral diseases</a:t>
            </a:r>
            <a:r>
              <a:rPr lang="en-GB" sz="900" b="0" i="0">
                <a:solidFill>
                  <a:srgbClr val="212121"/>
                </a:solidFill>
                <a:latin typeface="+mn-lt"/>
              </a:rPr>
              <a:t> vol. 22,6 (2016): 463-93. doi:10.1111/odi.12446</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AutoNum type="arabicParenBoth"/>
              <a:tabLst/>
              <a:defRPr/>
            </a:pPr>
            <a:r>
              <a:rPr kumimoji="0" lang="en-GB" sz="900" b="0" i="0" u="none" strike="noStrike" cap="none" normalizeH="0" baseline="0" noProof="0">
                <a:ln>
                  <a:noFill/>
                </a:ln>
                <a:solidFill>
                  <a:prstClr val="black"/>
                </a:solidFill>
                <a:uLnTx/>
                <a:uFillTx/>
                <a:latin typeface="Calibri" panose="020F0502020204030204"/>
                <a:ea typeface="+mn-ea"/>
                <a:cs typeface="+mn-cs"/>
              </a:rPr>
              <a:t>De Dormael, Romain et al. “Vitamin C Prevents Ultraviolet-induced Pigmentation in Healthy Volunteers: Bayesian Meta-analysis Results from 31 Randomized Controlled versus Vehicle Clinical Studies”. </a:t>
            </a:r>
            <a:r>
              <a:rPr kumimoji="0" lang="en-GB" sz="900" b="0" i="1" u="none" strike="noStrike" cap="none" normalizeH="0" baseline="0" noProof="0">
                <a:ln>
                  <a:noFill/>
                </a:ln>
                <a:solidFill>
                  <a:prstClr val="black"/>
                </a:solidFill>
                <a:uLnTx/>
                <a:uFillTx/>
                <a:latin typeface="Calibri" panose="020F0502020204030204"/>
                <a:ea typeface="+mn-ea"/>
                <a:cs typeface="+mn-cs"/>
              </a:rPr>
              <a:t>The Journal of clinical and aesthetic dermatology</a:t>
            </a:r>
            <a:r>
              <a:rPr kumimoji="0" lang="en-GB" sz="900" b="0" i="0" u="none" strike="noStrike" cap="none" normalizeH="0" baseline="0" noProof="0">
                <a:ln>
                  <a:noFill/>
                </a:ln>
                <a:solidFill>
                  <a:prstClr val="black"/>
                </a:solidFill>
                <a:uLnTx/>
                <a:uFillTx/>
                <a:latin typeface="Calibri" panose="020F0502020204030204"/>
                <a:ea typeface="+mn-ea"/>
                <a:cs typeface="+mn-cs"/>
              </a:rPr>
              <a:t> vol. 12,2 (2019): E53-E59.</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AutoNum type="arabicParenBoth"/>
              <a:tabLst/>
              <a:defRPr/>
            </a:pPr>
            <a:r>
              <a:rPr lang="en-GB" sz="900" b="0" i="0">
                <a:solidFill>
                  <a:srgbClr val="212121"/>
                </a:solidFill>
                <a:latin typeface="+mn-lt"/>
              </a:rPr>
              <a:t>Gorlier C, Ortonne JP. “Produits dépigmentants”. </a:t>
            </a:r>
            <a:r>
              <a:rPr lang="en-GB" sz="900" b="0" i="1">
                <a:solidFill>
                  <a:srgbClr val="212121"/>
                </a:solidFill>
                <a:latin typeface="+mn-lt"/>
              </a:rPr>
              <a:t>EMC Cosmétologie et Dermatologie esthétique</a:t>
            </a:r>
            <a:r>
              <a:rPr lang="en-GB" sz="900" b="0" i="0">
                <a:solidFill>
                  <a:srgbClr val="212121"/>
                </a:solidFill>
                <a:latin typeface="+mn-lt"/>
              </a:rPr>
              <a:t>, 50-210-A-10, 2001.</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106</a:t>
            </a:fld>
            <a:endParaRPr lang="fr-FR"/>
          </a:p>
        </p:txBody>
      </p:sp>
    </p:spTree>
    <p:extLst>
      <p:ext uri="{BB962C8B-B14F-4D97-AF65-F5344CB8AC3E}">
        <p14:creationId xmlns:p14="http://schemas.microsoft.com/office/powerpoint/2010/main" val="15515621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040823"/>
          </a:xfrm>
        </p:spPr>
        <p:txBody>
          <a:bodyPr/>
          <a:lstStyle/>
          <a:p>
            <a:pPr marL="171450" indent="-171450" algn="just">
              <a:buFont typeface="Arial" panose="020B0604020202020204" pitchFamily="34" charset="0"/>
              <a:buChar char="•"/>
            </a:pPr>
            <a:r>
              <a:rPr lang="en-GB" sz="1100" b="1" i="0">
                <a:latin typeface="+mn-lt"/>
              </a:rPr>
              <a:t>ANTIOXIDANT: </a:t>
            </a:r>
            <a:r>
              <a:rPr lang="en-GB" sz="1100" b="0" i="0">
                <a:latin typeface="+mn-lt"/>
              </a:rPr>
              <a:t>In vivo study</a:t>
            </a:r>
            <a:r>
              <a:rPr lang="en-GB" sz="1100" b="0" i="0" baseline="30000">
                <a:latin typeface="+mn-lt"/>
              </a:rPr>
              <a:t>(1) </a:t>
            </a:r>
            <a:r>
              <a:rPr lang="en-GB" sz="1100" b="0" i="0">
                <a:latin typeface="+mn-lt"/>
              </a:rPr>
              <a:t>was performed to evaluate the antioxidant effect of ascorbic acid 3% using the UVA-Induced UPE measurement technique. Study performed on 27 women with 2 applications/day for 7 days on the forearm. </a:t>
            </a:r>
            <a:r>
              <a:rPr lang="en-GB" sz="1100" b="0" i="0" u="sng">
                <a:latin typeface="+mn-lt"/>
              </a:rPr>
              <a:t>Results</a:t>
            </a:r>
            <a:r>
              <a:rPr lang="en-GB" sz="1100" b="0" i="0">
                <a:latin typeface="+mn-lt"/>
              </a:rPr>
              <a:t>: By measuring the ultra-weak photon emission, which is a well-established parameter for the oxidative stress in the skin, the high in vivo antioxidant capacity of 3% ascorbic acid was demonstrated after 1 week of product application. This placebo-controlled study also proved that ascorbic acid in an O/W cream reduced oxidative stress in human skin significantly better than the derivative sodium ascorbyl-2-phosphate, a more stable vitamin C replacement commonly used in cosmetic formulations. </a:t>
            </a:r>
          </a:p>
          <a:p>
            <a:pPr marL="171450" indent="-171450" algn="just">
              <a:buFont typeface="Arial" panose="020B0604020202020204" pitchFamily="34" charset="0"/>
              <a:buChar char="•"/>
            </a:pPr>
            <a:r>
              <a:rPr lang="en-GB" sz="1100" b="1" i="0">
                <a:latin typeface="+mn-lt"/>
              </a:rPr>
              <a:t>BRIGHTENING</a:t>
            </a:r>
            <a:r>
              <a:rPr lang="en-GB" sz="1100" b="0" i="0">
                <a:latin typeface="+mn-lt"/>
              </a:rPr>
              <a:t>: The skin lightening effect of vitamin C was compared with its vehicle in 31 randomised, double-blind, intraindividual clinical trials</a:t>
            </a:r>
            <a:r>
              <a:rPr lang="en-GB" sz="1100" b="0" i="0" baseline="30000">
                <a:latin typeface="+mn-lt"/>
              </a:rPr>
              <a:t>(2)</a:t>
            </a:r>
            <a:r>
              <a:rPr lang="en-GB" sz="1100" b="0" i="0">
                <a:latin typeface="+mn-lt"/>
              </a:rPr>
              <a:t>. For each trial, 15 to 35 healthy women and men, 18 to 50 years of age, with phototype III (more than 700 volunteers). They applied for 1 to 3 times a day, 5 days a week and for 7 weeks, vitamin C at 2%, 3%, 5%, 7% or 10%. The 31 studies assessed the potential of vitamin C to decrease pigmentation induced by UV daylight exposure (skin colour measurements and visual evaluations). </a:t>
            </a:r>
            <a:r>
              <a:rPr lang="en-GB" sz="1100" b="0" i="0" u="sng">
                <a:latin typeface="+mn-lt"/>
              </a:rPr>
              <a:t>Results</a:t>
            </a:r>
            <a:r>
              <a:rPr lang="en-GB" sz="1100" b="0" i="0">
                <a:latin typeface="+mn-lt"/>
              </a:rPr>
              <a:t>: Vitamin C was effective in reducing pigmentation induced by UV daylight-simulated exposures in a dose-dependent manner (the most effective concentration being 10% with 85% strong improvements and 13% moderate improvements).</a:t>
            </a:r>
          </a:p>
          <a:p>
            <a:pPr marL="171450" indent="-171450" algn="just">
              <a:buFont typeface="Arial" panose="020B0604020202020204" pitchFamily="34" charset="0"/>
              <a:buChar char="•"/>
            </a:pPr>
            <a:r>
              <a:rPr lang="en-GB" sz="1100" b="1" i="0" cap="all" baseline="0">
                <a:latin typeface="+mn-lt"/>
              </a:rPr>
              <a:t>Anti-photoageing</a:t>
            </a:r>
            <a:r>
              <a:rPr lang="en-GB" sz="1100" b="0" i="0">
                <a:latin typeface="+mn-lt"/>
              </a:rPr>
              <a:t>: In vivo study</a:t>
            </a:r>
            <a:r>
              <a:rPr lang="en-GB" sz="1100" b="0" i="0" baseline="30000">
                <a:latin typeface="+mn-lt"/>
              </a:rPr>
              <a:t>(3) </a:t>
            </a:r>
            <a:r>
              <a:rPr lang="en-GB" sz="1100" b="0" i="0">
                <a:latin typeface="+mn-lt"/>
              </a:rPr>
              <a:t>was performed to evaluate the effect of the daily application of a 10% solution of L-ascorbic acid. Study performed on 19 subjects 36 to 72 years of age (with photodamaged skin) during 3 months (randomised, double-blind and vehicle-controlled study). </a:t>
            </a:r>
            <a:r>
              <a:rPr lang="en-GB" sz="1100" b="0" i="0" u="sng">
                <a:latin typeface="+mn-lt"/>
              </a:rPr>
              <a:t>Results</a:t>
            </a:r>
            <a:r>
              <a:rPr lang="en-GB" sz="1100" b="0" i="0">
                <a:latin typeface="+mn-lt"/>
              </a:rPr>
              <a:t>: The clinical assessment demonstrated significant improvement (greater than control) for fine lines, roughness, large wrinkles, skin slackness/tone, yellowish complexion. Image analysis showed a strong improvement in skin topography for treated zone.</a:t>
            </a:r>
          </a:p>
          <a:p>
            <a:pPr marL="0" indent="0" algn="just">
              <a:buFont typeface="Arial" panose="020B0604020202020204" pitchFamily="34" charset="0"/>
              <a:buNone/>
            </a:pPr>
            <a:endParaRPr lang="en-GB" sz="1100" b="0" i="0" dirty="0">
              <a:latin typeface="+mn-lt"/>
            </a:endParaRPr>
          </a:p>
          <a:p>
            <a:pPr marL="0" indent="0" algn="just">
              <a:buFont typeface="Wingdings" panose="05000000000000000000" pitchFamily="2" charset="2"/>
              <a:buNone/>
            </a:pPr>
            <a:r>
              <a:rPr lang="en-GB" sz="900" b="0" i="1" u="sng">
                <a:latin typeface="+mn-lt"/>
              </a:rPr>
              <a:t>Bibliography</a:t>
            </a:r>
          </a:p>
          <a:p>
            <a:pPr marL="228600" indent="-228600" algn="just">
              <a:buFont typeface="Wingdings" panose="05000000000000000000" pitchFamily="2" charset="2"/>
              <a:buAutoNum type="arabicParenBoth"/>
            </a:pPr>
            <a:r>
              <a:rPr lang="en-GB" sz="900" b="0" i="0">
                <a:latin typeface="+mn-lt"/>
              </a:rPr>
              <a:t>Raschke, T et al. “Topical activity of ascorbic acid: from in vitro optimization to in vivo efficacy”. </a:t>
            </a:r>
            <a:r>
              <a:rPr lang="en-GB" sz="900" b="0" i="1">
                <a:latin typeface="+mn-lt"/>
              </a:rPr>
              <a:t>Skin pharmacology and physiology</a:t>
            </a:r>
            <a:r>
              <a:rPr lang="en-GB" sz="900" b="0" i="0">
                <a:latin typeface="+mn-lt"/>
              </a:rPr>
              <a:t> vol. 17,4 (2004): 200-6. doi:10.1159/000078824</a:t>
            </a:r>
          </a:p>
          <a:p>
            <a:pPr marL="228600" indent="-228600" algn="just">
              <a:buFont typeface="Wingdings" panose="05000000000000000000" pitchFamily="2" charset="2"/>
              <a:buAutoNum type="arabicParenBoth"/>
            </a:pPr>
            <a:r>
              <a:rPr lang="en-GB" sz="900" b="0" i="0">
                <a:latin typeface="+mn-lt"/>
              </a:rPr>
              <a:t>De Dormael, Romain et al. “Vitamin C Prevents Ultraviolet-induced Pigmentation in Healthy Volunteers: Bayesian Meta-analysis Results from 31 Randomized Controlled versus Vehicle Clinical Studies”. </a:t>
            </a:r>
            <a:r>
              <a:rPr lang="en-GB" sz="900" b="0" i="1">
                <a:latin typeface="+mn-lt"/>
              </a:rPr>
              <a:t>The Journal of clinical and aesthetic dermatology</a:t>
            </a:r>
            <a:r>
              <a:rPr lang="en-GB" sz="900" b="0" i="0">
                <a:latin typeface="+mn-lt"/>
              </a:rPr>
              <a:t> vol. 12,2 (2019): E53-E59.</a:t>
            </a:r>
          </a:p>
          <a:p>
            <a:pPr marL="228600" indent="-228600" algn="just">
              <a:buFont typeface="Wingdings" panose="05000000000000000000" pitchFamily="2" charset="2"/>
              <a:buAutoNum type="arabicParenBoth"/>
            </a:pPr>
            <a:r>
              <a:rPr lang="en-GB" sz="900" b="0" i="0">
                <a:latin typeface="+mn-lt"/>
              </a:rPr>
              <a:t>Traikovich, S S. “Use of topical ascorbic acid and its effects on photodamaged skin topography”. </a:t>
            </a:r>
            <a:r>
              <a:rPr lang="en-GB" sz="900" b="0" i="1">
                <a:latin typeface="+mn-lt"/>
              </a:rPr>
              <a:t>Archives of otolaryngology—head &amp; neck surgery </a:t>
            </a:r>
            <a:r>
              <a:rPr lang="en-GB" sz="900" b="0" i="0">
                <a:latin typeface="+mn-lt"/>
              </a:rPr>
              <a:t>vol. 125,10 (1999): 1091-8. doi:10.1001/archotol.125.10.1091</a:t>
            </a:r>
          </a:p>
          <a:p>
            <a:pPr marL="0" indent="0" algn="just">
              <a:buFont typeface="Wingdings" panose="05000000000000000000" pitchFamily="2" charset="2"/>
              <a:buNone/>
            </a:pPr>
            <a:endParaRPr lang="fr-FR" sz="1100" b="1" i="0" dirty="0">
              <a:latin typeface="+mn-lt"/>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107</a:t>
            </a:fld>
            <a:endParaRPr lang="fr-FR"/>
          </a:p>
        </p:txBody>
      </p:sp>
    </p:spTree>
    <p:extLst>
      <p:ext uri="{BB962C8B-B14F-4D97-AF65-F5344CB8AC3E}">
        <p14:creationId xmlns:p14="http://schemas.microsoft.com/office/powerpoint/2010/main" val="34561038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66612" rtl="0" eaLnBrk="1" fontAlgn="auto" latinLnBrk="0" hangingPunct="1">
              <a:lnSpc>
                <a:spcPct val="100000"/>
              </a:lnSpc>
              <a:spcBef>
                <a:spcPts val="0"/>
              </a:spcBef>
              <a:spcAft>
                <a:spcPts val="634"/>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EVALUATION OF THE ANTI-SPOT/LIGHTENING EFFECT UNDER DERMATOLOGICAL CONTROL – 28 days</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1" u="none" strike="noStrike" cap="none" normalizeH="0" baseline="0" noProof="0">
                <a:ln>
                  <a:noFill/>
                </a:ln>
                <a:solidFill>
                  <a:prstClr val="black"/>
                </a:solidFill>
                <a:uLnTx/>
                <a:uFillTx/>
                <a:latin typeface="Calibri" panose="020F0502020204030204"/>
                <a:ea typeface="+mn-ea"/>
                <a:cs typeface="+mn-cs"/>
              </a:rPr>
              <a:t>(</a:t>
            </a:r>
            <a:r>
              <a:rPr kumimoji="0" lang="en-GB" sz="1100" b="0" i="1"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Study report #20E2134 – EUROFINS – February 2021)</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Principle: </a:t>
            </a:r>
            <a:r>
              <a:rPr kumimoji="0" lang="en-GB" sz="1100" b="0" i="0" u="none" strike="noStrike" cap="none" normalizeH="0" baseline="0" noProof="0">
                <a:ln>
                  <a:noFill/>
                </a:ln>
                <a:solidFill>
                  <a:prstClr val="black"/>
                </a:solidFill>
                <a:uLnTx/>
                <a:uFillTx/>
                <a:latin typeface="Calibri" panose="020F0502020204030204"/>
                <a:ea typeface="+mn-ea"/>
                <a:cs typeface="+mn-cs"/>
              </a:rPr>
              <a:t>Skin colorimetric measurements are taken with a MINOLTA CM700-d Spectrophotometer®. The Spectrophotometer® converts colours perceived by humans to a digital code composed of three parameters: L*; a*; b*. The parameters L* (luminance) and b* (cutaneous melanin yellow colour) are studied during studies on pigmentary blotches. Both parameters are exploited through the calculation of the Individual Typological Angle (ITA°), which defines a subject’s degree of skin pigmentation. The higher the ITA, the lighter the skin.</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0"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31 volunteers, 33 to 64 years old, 100% sensitive skin, with pigmentary (age) spots</a:t>
            </a:r>
          </a:p>
          <a:p>
            <a:pPr marL="0" marR="0" lvl="0" indent="0" algn="l" defTabSz="914400" rtl="0" eaLnBrk="1" fontAlgn="auto" latinLnBrk="0" hangingPunct="1">
              <a:lnSpc>
                <a:spcPct val="100000"/>
              </a:lnSpc>
              <a:spcBef>
                <a:spcPts val="0"/>
              </a:spcBef>
              <a:spcAft>
                <a:spcPts val="634"/>
              </a:spcAft>
              <a:buClrTx/>
              <a:buSzTx/>
              <a:buFontTx/>
              <a:buNone/>
              <a:tabLst/>
              <a:defRPr/>
            </a:pPr>
            <a:r>
              <a:rPr kumimoji="0" lang="en-GB" sz="900" b="0" i="1" u="none" strike="noStrike" cap="none" normalizeH="0" baseline="0" noProof="0">
                <a:ln>
                  <a:noFill/>
                </a:ln>
                <a:solidFill>
                  <a:srgbClr val="000000"/>
                </a:solidFill>
                <a:uLnTx/>
                <a:uFillTx/>
                <a:latin typeface="Calibri" panose="020F0502020204030204"/>
                <a:ea typeface="+mn-ea"/>
                <a:cs typeface="+mn-cs"/>
              </a:rPr>
              <a:t>Note: The Spectrophotometer® allows measurement of the colour of samples through several parameters: L* (luminosity: black-white axis); a* (green-red axis); b* (yellow-blue axis). a* and b* are chrominance parameters, L* is a luminance parameter. The product of these 3 coordinates defines a point in colorimetric space.</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108</a:t>
            </a:fld>
            <a:endParaRPr lang="fr-FR"/>
          </a:p>
        </p:txBody>
      </p:sp>
    </p:spTree>
    <p:extLst>
      <p:ext uri="{BB962C8B-B14F-4D97-AF65-F5344CB8AC3E}">
        <p14:creationId xmlns:p14="http://schemas.microsoft.com/office/powerpoint/2010/main" val="3099386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66612" rtl="0" eaLnBrk="1" fontAlgn="auto" latinLnBrk="0" hangingPunct="1">
              <a:lnSpc>
                <a:spcPct val="100000"/>
              </a:lnSpc>
              <a:spcBef>
                <a:spcPts val="0"/>
              </a:spcBef>
              <a:spcAft>
                <a:spcPts val="634"/>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EVALUATION OF THE ANTI-SPOT/LIGHTENING EFFECT UNDER DERMATOLOGICAL CONTROL – 28 days</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1" u="none" strike="noStrike" cap="none" normalizeH="0" baseline="0" noProof="0">
                <a:ln>
                  <a:noFill/>
                </a:ln>
                <a:solidFill>
                  <a:prstClr val="black"/>
                </a:solidFill>
                <a:uLnTx/>
                <a:uFillTx/>
                <a:latin typeface="Calibri" panose="020F0502020204030204"/>
                <a:ea typeface="+mn-ea"/>
                <a:cs typeface="+mn-cs"/>
              </a:rPr>
              <a:t>(</a:t>
            </a:r>
            <a:r>
              <a:rPr kumimoji="0" lang="en-GB" sz="1100" b="0" i="1"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Study report #20E2134 – EUROFINS – February 2021)</a:t>
            </a:r>
          </a:p>
          <a:p>
            <a:pPr marL="0" marR="0" lvl="0" indent="0" algn="just" defTabSz="966612" rtl="0" eaLnBrk="1" fontAlgn="auto" latinLnBrk="0" hangingPunct="1">
              <a:lnSpc>
                <a:spcPct val="100000"/>
              </a:lnSpc>
              <a:spcBef>
                <a:spcPts val="0"/>
              </a:spcBef>
              <a:spcAft>
                <a:spcPts val="634"/>
              </a:spcAft>
              <a:buClrTx/>
              <a:buSzTx/>
              <a:buFont typeface="Arial" panose="020B0604020202020204" pitchFamily="34" charset="0"/>
              <a:buNone/>
              <a:tabLst/>
              <a:defRPr/>
            </a:pPr>
            <a:r>
              <a:rPr kumimoji="0" lang="en-GB" sz="1100" b="1" i="0" u="none" strike="noStrike" cap="none" normalizeH="0" baseline="0" noProof="0">
                <a:ln>
                  <a:noFill/>
                </a:ln>
                <a:solidFill>
                  <a:prstClr val="black"/>
                </a:solidFill>
                <a:uLnTx/>
                <a:uFillTx/>
                <a:latin typeface="Calibri" panose="020F0502020204030204"/>
                <a:ea typeface="+mn-ea"/>
                <a:cs typeface="+mn-cs"/>
                <a:sym typeface="Wingdings" panose="05000000000000000000" pitchFamily="2" charset="2"/>
              </a:rPr>
              <a:t>Results: </a:t>
            </a:r>
            <a:r>
              <a:rPr kumimoji="0" lang="en-GB" sz="1100" b="0" i="0" u="none" strike="noStrike" cap="none" normalizeH="0" baseline="0" noProof="0">
                <a:ln>
                  <a:noFill/>
                </a:ln>
                <a:solidFill>
                  <a:prstClr val="black"/>
                </a:solidFill>
                <a:uLnTx/>
                <a:uFillTx/>
                <a:latin typeface="Calibri" panose="020F0502020204030204"/>
                <a:ea typeface="+mn-ea"/>
                <a:cs typeface="+mn-cs"/>
                <a:sym typeface="Wingdings" panose="05000000000000000000" pitchFamily="2" charset="2"/>
              </a:rPr>
              <a:t>In comparison to a “normal skin” zone, pigmented zone lightens (</a:t>
            </a:r>
            <a:r>
              <a:rPr kumimoji="0" lang="en-GB" sz="1100" b="0" i="0" u="none" strike="noStrike" cap="none" normalizeH="0" baseline="0" noProof="0">
                <a:ln>
                  <a:noFill/>
                </a:ln>
                <a:solidFill>
                  <a:prstClr val="black"/>
                </a:solidFill>
                <a:uLnTx/>
                <a:uFillTx/>
                <a:latin typeface="Calibri" panose="020F0502020204030204"/>
                <a:ea typeface="+mn-ea"/>
                <a:cs typeface="DilleniaUPC" panose="02020603050405020304" pitchFamily="18" charset="-34"/>
                <a:sym typeface="Wingdings" panose="05000000000000000000" pitchFamily="2" charset="2"/>
              </a:rPr>
              <a:t>ITA parameter increases compared to D0: +18% at D28 and +29% at D56)  Anti-spot effect</a:t>
            </a:r>
          </a:p>
          <a:p>
            <a:pPr marL="0" marR="0" lvl="0" indent="0" algn="just" defTabSz="966612" rtl="0" eaLnBrk="1" fontAlgn="auto" latinLnBrk="0" hangingPunct="1">
              <a:lnSpc>
                <a:spcPct val="100000"/>
              </a:lnSpc>
              <a:spcBef>
                <a:spcPts val="0"/>
              </a:spcBef>
              <a:spcAft>
                <a:spcPts val="634"/>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109</a:t>
            </a:fld>
            <a:endParaRPr lang="fr-FR"/>
          </a:p>
        </p:txBody>
      </p:sp>
    </p:spTree>
    <p:extLst>
      <p:ext uri="{BB962C8B-B14F-4D97-AF65-F5344CB8AC3E}">
        <p14:creationId xmlns:p14="http://schemas.microsoft.com/office/powerpoint/2010/main" val="425371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11</a:t>
            </a:fld>
            <a:endParaRPr lang="fr-FR"/>
          </a:p>
        </p:txBody>
      </p:sp>
    </p:spTree>
    <p:extLst>
      <p:ext uri="{BB962C8B-B14F-4D97-AF65-F5344CB8AC3E}">
        <p14:creationId xmlns:p14="http://schemas.microsoft.com/office/powerpoint/2010/main" val="120598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66612" rtl="0" eaLnBrk="1" fontAlgn="auto" latinLnBrk="0" hangingPunct="1">
              <a:lnSpc>
                <a:spcPct val="100000"/>
              </a:lnSpc>
              <a:spcBef>
                <a:spcPts val="0"/>
              </a:spcBef>
              <a:spcAft>
                <a:spcPts val="634"/>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USE TEST UNDER DERMATOLOGICAL CONTROL – 28 days</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1"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(Study report #20E2134 – EUROFINS – February 2021)</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Aim of the study</a:t>
            </a:r>
            <a:r>
              <a:rPr kumimoji="0" lang="en-GB" sz="1100" b="0" i="0" u="none" strike="noStrike" cap="none" normalizeH="0" baseline="0" noProof="0">
                <a:ln>
                  <a:noFill/>
                </a:ln>
                <a:solidFill>
                  <a:prstClr val="black"/>
                </a:solidFill>
                <a:uLnTx/>
                <a:uFillTx/>
                <a:latin typeface="Calibri" panose="020F0502020204030204"/>
                <a:ea typeface="+mn-ea"/>
                <a:cs typeface="+mn-cs"/>
              </a:rPr>
              <a:t>: To evaluate the cutaneous acceptability as well as the cosmetic acceptability of the product (via a questionnaire).</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0"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Same as for the clinical test</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The investigational product is very well tolerated on the cutaneous level.</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66612" rtl="0" eaLnBrk="1" fontAlgn="auto" latinLnBrk="0" hangingPunct="1">
              <a:lnSpc>
                <a:spcPct val="100000"/>
              </a:lnSpc>
              <a:spcBef>
                <a:spcPts val="0"/>
              </a:spcBef>
              <a:spcAft>
                <a:spcPts val="634"/>
              </a:spcAft>
              <a:buClrTx/>
              <a:buSzTx/>
              <a:buFont typeface="Arial" panose="020B0604020202020204" pitchFamily="34" charset="0"/>
              <a:buNone/>
              <a:tabLst/>
              <a:defRPr/>
            </a:pPr>
            <a:r>
              <a:rPr lang="en-GB" sz="1100" b="0" i="0" u="sng">
                <a:latin typeface="+mn-lt"/>
              </a:rPr>
              <a:t>USE TEST UNDER DERMATOLOGICAL CONTROL – 28 days</a:t>
            </a:r>
            <a:r>
              <a:rPr lang="en-GB" sz="1100" b="0" i="0" u="none">
                <a:latin typeface="+mn-lt"/>
              </a:rPr>
              <a:t> </a:t>
            </a:r>
            <a:r>
              <a:rPr lang="en-GB" sz="1100" b="0" i="1">
                <a:latin typeface="+mn-lt"/>
              </a:rPr>
              <a:t>(Study report 19E3812 – EUROFINS – March 2020)</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Aim of the study</a:t>
            </a:r>
            <a:r>
              <a:rPr kumimoji="0" lang="en-GB" sz="1100" b="0" i="0" u="none" strike="noStrike" cap="none" normalizeH="0" baseline="0" noProof="0">
                <a:ln>
                  <a:noFill/>
                </a:ln>
                <a:solidFill>
                  <a:prstClr val="black"/>
                </a:solidFill>
                <a:uLnTx/>
                <a:uFillTx/>
                <a:latin typeface="Calibri" panose="020F0502020204030204"/>
                <a:ea typeface="+mn-ea"/>
                <a:cs typeface="+mn-cs"/>
              </a:rPr>
              <a:t>: To evaluate the comedogenic potential of the product by a dermatologist counting retentional and inflammatory lesions.</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0"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20 women, from 30 to 50 years old with combination to oily or oily skin.</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The investigational product is non-comedogenic and non-acnegenic.</a:t>
            </a:r>
          </a:p>
          <a:p>
            <a:pPr marL="0" marR="0" lvl="0" indent="0" algn="just" defTabSz="966612" rtl="0" eaLnBrk="1" fontAlgn="auto" latinLnBrk="0" hangingPunct="1">
              <a:lnSpc>
                <a:spcPct val="100000"/>
              </a:lnSpc>
              <a:spcBef>
                <a:spcPts val="0"/>
              </a:spcBef>
              <a:spcAft>
                <a:spcPts val="634"/>
              </a:spcAft>
              <a:buClrTx/>
              <a:buSzTx/>
              <a:buFont typeface="Arial" panose="020B0604020202020204" pitchFamily="34" charset="0"/>
              <a:buNone/>
              <a:tabLst/>
              <a:defRPr/>
            </a:pPr>
            <a:endParaRPr lang="en-GB" sz="1100" b="0" i="0" dirty="0">
              <a:latin typeface="+mn-lt"/>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110</a:t>
            </a:fld>
            <a:endParaRPr lang="fr-FR"/>
          </a:p>
        </p:txBody>
      </p:sp>
    </p:spTree>
    <p:extLst>
      <p:ext uri="{BB962C8B-B14F-4D97-AF65-F5344CB8AC3E}">
        <p14:creationId xmlns:p14="http://schemas.microsoft.com/office/powerpoint/2010/main" val="38297953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872339"/>
          </a:xfrm>
        </p:spPr>
        <p:txBody>
          <a:bodyPr/>
          <a:lstStyle/>
          <a:p>
            <a:pPr algn="just" defTabSz="966612">
              <a:spcAft>
                <a:spcPts val="600"/>
              </a:spcAft>
              <a:defRPr/>
            </a:pPr>
            <a:r>
              <a:rPr lang="en-GB" sz="1100" u="sng">
                <a:solidFill>
                  <a:prstClr val="black"/>
                </a:solidFill>
                <a:latin typeface="Calibri" panose="020F0502020204030204"/>
              </a:rPr>
              <a:t>GENERAL INFORMATION</a:t>
            </a:r>
            <a:r>
              <a:rPr lang="en-GB" sz="1100">
                <a:solidFill>
                  <a:prstClr val="black"/>
                </a:solidFill>
                <a:latin typeface="Calibri" panose="020F0502020204030204"/>
              </a:rPr>
              <a:t>: Salicylic acid is a BHA (β-hydroxyacid) that occurs as a natural compound in plants (in the bark of the willow tree). It has been used to treat various skin disorders for more than 2,000 years. It was discovered by the Greek physician Hippocrates in the 5th century BC. The active extract of the bark is called Salicin, after the Latin name of the white willow (salix alba). The ability of salicylic acid to soften and exfoliate the stratum corneum was discovered in the 1860s and first described by a German dermatologist, Paul Gerson Unna.</a:t>
            </a:r>
          </a:p>
          <a:p>
            <a:pPr algn="just" defTabSz="966612">
              <a:defRPr/>
            </a:pPr>
            <a:r>
              <a:rPr lang="en-GB" sz="1100" u="sng">
                <a:solidFill>
                  <a:prstClr val="black"/>
                </a:solidFill>
                <a:latin typeface="Calibri" panose="020F0502020204030204"/>
              </a:rPr>
              <a:t>MECHANISMS OF ACTION</a:t>
            </a:r>
            <a:r>
              <a:rPr lang="en-GB" sz="1100">
                <a:solidFill>
                  <a:prstClr val="black"/>
                </a:solidFill>
                <a:latin typeface="Calibri" panose="020F0502020204030204"/>
              </a:rPr>
              <a:t>: Salicylic acid is a lipid-soluble agent, in contrast with the α-hydroxy acids (such as glycolic acid) and is therefore miscible with epidermal lipids and sebaceous gland lipids in hair follicles. It works as a </a:t>
            </a:r>
            <a:r>
              <a:rPr lang="en-GB" sz="1100" b="1">
                <a:solidFill>
                  <a:prstClr val="black"/>
                </a:solidFill>
                <a:latin typeface="Calibri" panose="020F0502020204030204"/>
              </a:rPr>
              <a:t>keratolytic</a:t>
            </a:r>
            <a:r>
              <a:rPr lang="en-GB" sz="1100">
                <a:solidFill>
                  <a:prstClr val="black"/>
                </a:solidFill>
                <a:latin typeface="Calibri" panose="020F0502020204030204"/>
              </a:rPr>
              <a:t> and </a:t>
            </a:r>
            <a:r>
              <a:rPr lang="en-GB" sz="1100" b="1">
                <a:solidFill>
                  <a:prstClr val="black"/>
                </a:solidFill>
                <a:latin typeface="Calibri" panose="020F0502020204030204"/>
              </a:rPr>
              <a:t>comedolytic</a:t>
            </a:r>
            <a:r>
              <a:rPr lang="en-GB" sz="1100">
                <a:solidFill>
                  <a:prstClr val="black"/>
                </a:solidFill>
                <a:latin typeface="Calibri" panose="020F0502020204030204"/>
              </a:rPr>
              <a:t> agent</a:t>
            </a:r>
            <a:r>
              <a:rPr lang="en-GB" sz="1100" baseline="30000">
                <a:solidFill>
                  <a:prstClr val="black"/>
                </a:solidFill>
                <a:latin typeface="Calibri" panose="020F0502020204030204"/>
              </a:rPr>
              <a:t>(1)(2)</a:t>
            </a:r>
            <a:r>
              <a:rPr lang="en-GB" sz="1100">
                <a:solidFill>
                  <a:prstClr val="black"/>
                </a:solidFill>
                <a:latin typeface="Calibri" panose="020F0502020204030204"/>
              </a:rPr>
              <a:t>: </a:t>
            </a:r>
          </a:p>
          <a:p>
            <a:pPr marL="181240" indent="-181240" algn="just" defTabSz="966612">
              <a:buFontTx/>
              <a:buChar char="-"/>
              <a:defRPr/>
            </a:pPr>
            <a:r>
              <a:rPr lang="en-GB" sz="1100">
                <a:solidFill>
                  <a:prstClr val="black"/>
                </a:solidFill>
                <a:latin typeface="Calibri" panose="020F0502020204030204"/>
              </a:rPr>
              <a:t>It produces desquamation of stratum corneum by dissolving the intercellular cement. Indeed, being a lipophilic agent, it removes intercellular lipids, which are linked covalently to the cornified envelope surrounding the surface epithelial cells.</a:t>
            </a:r>
          </a:p>
          <a:p>
            <a:pPr marL="181240" indent="-181240" algn="just" defTabSz="966612">
              <a:spcAft>
                <a:spcPts val="600"/>
              </a:spcAft>
              <a:buFontTx/>
              <a:buChar char="-"/>
              <a:defRPr/>
            </a:pPr>
            <a:r>
              <a:rPr lang="en-GB" sz="1100">
                <a:solidFill>
                  <a:prstClr val="black"/>
                </a:solidFill>
                <a:latin typeface="Calibri" panose="020F0502020204030204"/>
              </a:rPr>
              <a:t>It opens clogged pores and neutralises bacteria. It can also prevent pores from clogging up again by constricting pore diameter. </a:t>
            </a:r>
          </a:p>
          <a:p>
            <a:pPr algn="just" defTabSz="966612">
              <a:defRPr/>
            </a:pPr>
            <a:r>
              <a:rPr lang="en-GB" sz="1100" u="sng">
                <a:solidFill>
                  <a:prstClr val="black"/>
                </a:solidFill>
                <a:latin typeface="Calibri" panose="020F0502020204030204"/>
              </a:rPr>
              <a:t>CONCENTRATION</a:t>
            </a:r>
            <a:r>
              <a:rPr lang="en-GB" sz="1100">
                <a:solidFill>
                  <a:prstClr val="black"/>
                </a:solidFill>
                <a:latin typeface="Calibri" panose="020F0502020204030204"/>
              </a:rPr>
              <a:t>: 2%</a:t>
            </a:r>
          </a:p>
          <a:p>
            <a:pPr marL="181240" indent="-181240" algn="just" defTabSz="966612">
              <a:buFont typeface="Wingdings" panose="05000000000000000000" pitchFamily="2" charset="2"/>
              <a:buChar char="§"/>
              <a:defRPr/>
            </a:pPr>
            <a:r>
              <a:rPr lang="en-GB" sz="1100">
                <a:solidFill>
                  <a:prstClr val="black"/>
                </a:solidFill>
                <a:latin typeface="Calibri" panose="020F0502020204030204"/>
              </a:rPr>
              <a:t>In vivo study followed by biopsy of the treated skin. Study on 5 adult men applying the product with salicylic acid at either 0.5%, 1% or 2% twice a day for 2 weeks. Results: 2% salicylic acid is more effective than that at 1% and 0.5%.</a:t>
            </a:r>
          </a:p>
          <a:p>
            <a:pPr marL="181240" indent="-181240" algn="just" defTabSz="966612">
              <a:spcAft>
                <a:spcPts val="600"/>
              </a:spcAft>
              <a:buFont typeface="Wingdings" panose="05000000000000000000" pitchFamily="2" charset="2"/>
              <a:buChar char="§"/>
              <a:defRPr/>
            </a:pPr>
            <a:r>
              <a:rPr lang="en-GB" sz="1100">
                <a:solidFill>
                  <a:prstClr val="black"/>
                </a:solidFill>
                <a:latin typeface="Calibri" panose="020F0502020204030204"/>
              </a:rPr>
              <a:t>The SCCNP (Scientific Committee on Cosmetic Products) considers salicylic acid to be safe at concentrations of up to 2% for rinsed and non-rinsed cosmetic products and up to 3% for rinsed hair cosmetic products</a:t>
            </a:r>
            <a:r>
              <a:rPr lang="en-GB" sz="1100" baseline="30000">
                <a:solidFill>
                  <a:prstClr val="black"/>
                </a:solidFill>
                <a:latin typeface="Calibri" panose="020F0502020204030204"/>
              </a:rPr>
              <a:t>(3)</a:t>
            </a:r>
            <a:r>
              <a:rPr lang="en-GB" sz="1100">
                <a:solidFill>
                  <a:prstClr val="black"/>
                </a:solidFill>
                <a:latin typeface="Calibri" panose="020F0502020204030204"/>
              </a:rPr>
              <a:t>.</a:t>
            </a:r>
          </a:p>
          <a:p>
            <a:pPr algn="just" defTabSz="966612">
              <a:defRPr/>
            </a:pPr>
            <a:r>
              <a:rPr lang="en-GB" sz="900" i="1" u="sng"/>
              <a:t>Bibliography</a:t>
            </a:r>
          </a:p>
          <a:p>
            <a:pPr marL="241653" indent="-241653" algn="just" defTabSz="966612">
              <a:buFontTx/>
              <a:buAutoNum type="arabicParenBoth"/>
              <a:defRPr/>
            </a:pPr>
            <a:r>
              <a:rPr lang="en-GB" sz="900"/>
              <a:t>Arif, Tasleem. “Salicylic acid as a peeling agent: a comprehensive review”. </a:t>
            </a:r>
            <a:r>
              <a:rPr lang="en-GB" sz="900" i="1"/>
              <a:t>Clinical, cosmetic and investigational dermatology</a:t>
            </a:r>
            <a:r>
              <a:rPr lang="en-GB" sz="900"/>
              <a:t> vol. 8,455-61. 26 Aug. 2015, doi:10.2147/CCID.S84765</a:t>
            </a:r>
          </a:p>
          <a:p>
            <a:pPr marL="241653" indent="-241653" algn="just" defTabSz="966612">
              <a:buFontTx/>
              <a:buAutoNum type="arabicParenBoth"/>
              <a:defRPr/>
            </a:pPr>
            <a:r>
              <a:rPr lang="en-GB" sz="900"/>
              <a:t>UKEssays. Salicylic Acid: Properties, Uses and History [Internet]. November 2018. [Accessed 19 March 2020]; Available from: </a:t>
            </a:r>
            <a:r>
              <a:rPr lang="en-GB" sz="900">
                <a:hlinkClick r:id="rId3">
                  <a:extLst>
                    <a:ext uri="{A12FA001-AC4F-418D-AE19-62706E023703}">
                      <ahyp:hlinkClr xmlns:ahyp="http://schemas.microsoft.com/office/drawing/2018/hyperlinkcolor" val="tx"/>
                    </a:ext>
                  </a:extLst>
                </a:hlinkClick>
              </a:rPr>
              <a:t>https://www.ukessays.com/essays/biology/history-of-salicylic-acid-biology-essay.php?vref=1</a:t>
            </a:r>
          </a:p>
          <a:p>
            <a:pPr marL="241653" indent="-241653" algn="just" defTabSz="966612">
              <a:buFontTx/>
              <a:buAutoNum type="arabicParenBoth"/>
              <a:defRPr/>
            </a:pPr>
            <a:r>
              <a:rPr lang="en-GB" sz="900"/>
              <a:t>Opinion of the scientific committee on cosmetic product and non food products intended for consumers concerning salicylic acid SCCNFP/0522/01, Final, 2002.</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111</a:t>
            </a:fld>
            <a:endParaRPr lang="fr-FR"/>
          </a:p>
        </p:txBody>
      </p:sp>
    </p:spTree>
    <p:extLst>
      <p:ext uri="{BB962C8B-B14F-4D97-AF65-F5344CB8AC3E}">
        <p14:creationId xmlns:p14="http://schemas.microsoft.com/office/powerpoint/2010/main" val="27014965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6"/>
          </a:xfrm>
        </p:spPr>
        <p:txBody>
          <a:bodyPr/>
          <a:lstStyle/>
          <a:p>
            <a:pPr marL="192987" indent="-192987" algn="just">
              <a:spcBef>
                <a:spcPts val="16"/>
              </a:spcBef>
              <a:buClr>
                <a:schemeClr val="tx1"/>
              </a:buClr>
              <a:buSzPts val="900"/>
              <a:buFont typeface="Cambria" panose="02040503050406030204" pitchFamily="18" charset="0"/>
              <a:buChar char="•"/>
            </a:pPr>
            <a:r>
              <a:rPr lang="en-GB" sz="1100" b="1">
                <a:latin typeface="Calibri" panose="020F0502020204030204"/>
                <a:ea typeface="Cambria" panose="02040503050406030204" pitchFamily="18" charset="0"/>
                <a:cs typeface="Cambria" panose="02040503050406030204" pitchFamily="18" charset="0"/>
              </a:rPr>
              <a:t>KERATOLYTIC:</a:t>
            </a:r>
            <a:r>
              <a:rPr lang="en-GB" sz="1100">
                <a:latin typeface="Calibri" panose="020F0502020204030204"/>
                <a:ea typeface="Cambria" panose="02040503050406030204" pitchFamily="18" charset="0"/>
                <a:cs typeface="Cambria" panose="02040503050406030204" pitchFamily="18" charset="0"/>
              </a:rPr>
              <a:t> In vivo study</a:t>
            </a:r>
            <a:r>
              <a:rPr lang="en-GB" sz="1100" baseline="30000">
                <a:solidFill>
                  <a:prstClr val="black"/>
                </a:solidFill>
                <a:latin typeface="Calibri" panose="020F0502020204030204"/>
                <a:ea typeface="Cambria" panose="02040503050406030204" pitchFamily="18" charset="0"/>
                <a:cs typeface="Cambria" panose="02040503050406030204" pitchFamily="18" charset="0"/>
              </a:rPr>
              <a:t>(1)</a:t>
            </a:r>
            <a:r>
              <a:rPr lang="en-GB" sz="1100">
                <a:latin typeface="Calibri" panose="020F0502020204030204"/>
                <a:ea typeface="Cambria" panose="02040503050406030204" pitchFamily="18" charset="0"/>
                <a:cs typeface="Cambria" panose="02040503050406030204" pitchFamily="18" charset="0"/>
              </a:rPr>
              <a:t> performed to evaluate the keratolytic effect of salicylic acid by tape stripping technique with 2% salicylic acid. Successive removal of adhesives with the tape strip induces a reduction in the rate of tissue adhering to the skin. Exposure to 2% salicylic acid on the arm for 6 hours significantly increases the level of tissue on the adhesive. No significant increase was observed with salicylic acid at 0.5%</a:t>
            </a:r>
            <a:r>
              <a:rPr lang="en-GB" sz="1100">
                <a:latin typeface="Calibri" panose="020F0502020204030204"/>
                <a:ea typeface="Arial" panose="020B0604020202020204" pitchFamily="34" charset="0"/>
                <a:cs typeface="Cambria" panose="02040503050406030204" pitchFamily="18" charset="0"/>
              </a:rPr>
              <a:t> </a:t>
            </a:r>
          </a:p>
          <a:p>
            <a:pPr algn="just">
              <a:spcBef>
                <a:spcPts val="16"/>
              </a:spcBef>
              <a:buClr>
                <a:schemeClr val="tx1"/>
              </a:buClr>
              <a:buSzPts val="900"/>
            </a:pPr>
            <a:endParaRPr lang="en-US" sz="1100" dirty="0">
              <a:ea typeface="Arial" panose="020B0604020202020204" pitchFamily="34" charset="0"/>
            </a:endParaRPr>
          </a:p>
          <a:p>
            <a:pPr marL="192987" indent="-192987" algn="just">
              <a:spcBef>
                <a:spcPts val="16"/>
              </a:spcBef>
              <a:buClr>
                <a:schemeClr val="tx1"/>
              </a:buClr>
              <a:buSzPts val="900"/>
              <a:buFont typeface="Cambria" panose="02040503050406030204" pitchFamily="18" charset="0"/>
              <a:buChar char="•"/>
            </a:pPr>
            <a:r>
              <a:rPr lang="en-GB" sz="1100" b="1">
                <a:latin typeface="Calibri" panose="020F0502020204030204"/>
                <a:ea typeface="Arial" panose="020B0604020202020204" pitchFamily="34" charset="0"/>
                <a:cs typeface="Cambria" panose="02040503050406030204" pitchFamily="18" charset="0"/>
              </a:rPr>
              <a:t>ANTI-BLEMISH</a:t>
            </a:r>
            <a:r>
              <a:rPr lang="en-GB" sz="1100">
                <a:latin typeface="Calibri" panose="020F0502020204030204"/>
                <a:ea typeface="Arial" panose="020B0604020202020204" pitchFamily="34" charset="0"/>
                <a:cs typeface="Cambria" panose="02040503050406030204" pitchFamily="18" charset="0"/>
              </a:rPr>
              <a:t>: In vivo study</a:t>
            </a:r>
            <a:r>
              <a:rPr lang="en-GB" sz="1100" baseline="30000">
                <a:solidFill>
                  <a:prstClr val="black"/>
                </a:solidFill>
                <a:latin typeface="Calibri" panose="020F0502020204030204"/>
                <a:ea typeface="Cambria" panose="02040503050406030204" pitchFamily="18" charset="0"/>
                <a:cs typeface="Cambria" panose="02040503050406030204" pitchFamily="18" charset="0"/>
              </a:rPr>
              <a:t>(2)</a:t>
            </a:r>
            <a:r>
              <a:rPr lang="en-GB" sz="1100">
                <a:ea typeface="Arial" panose="020B0604020202020204" pitchFamily="34" charset="0"/>
              </a:rPr>
              <a:t> on the reduction of inflammatory lesions, closed or open comedones and on the total number of lesions. Study on 187 people 21 to 22 years of age, for 12 weeks, separated into 3 groups: one using a treatment at 2% salicylic acid, another at 0.5% and another a placebo. The number of lesions counted gave:</a:t>
            </a:r>
          </a:p>
          <a:p>
            <a:pPr marL="374227" indent="-181240" algn="just">
              <a:spcBef>
                <a:spcPts val="16"/>
              </a:spcBef>
              <a:buClr>
                <a:schemeClr val="tx1"/>
              </a:buClr>
              <a:buSzPts val="900"/>
              <a:buFontTx/>
              <a:buChar char="-"/>
            </a:pPr>
            <a:r>
              <a:rPr lang="en-GB" sz="1100">
                <a:ea typeface="Arial" panose="020B0604020202020204" pitchFamily="34" charset="0"/>
              </a:rPr>
              <a:t>An excellent response for 60% of patients and a good response for 38% with 2% salicylic acid</a:t>
            </a:r>
          </a:p>
          <a:p>
            <a:pPr marL="374227" indent="-181240" algn="just">
              <a:spcBef>
                <a:spcPts val="16"/>
              </a:spcBef>
              <a:buClr>
                <a:schemeClr val="tx1"/>
              </a:buClr>
              <a:buSzPts val="900"/>
              <a:buFontTx/>
              <a:buChar char="-"/>
            </a:pPr>
            <a:r>
              <a:rPr lang="en-GB" sz="1100">
                <a:ea typeface="Arial" panose="020B0604020202020204" pitchFamily="34" charset="0"/>
              </a:rPr>
              <a:t>The same percentage of excellent responses and 31% good responses for 0.5% salicylic acid</a:t>
            </a:r>
          </a:p>
          <a:p>
            <a:pPr marL="374227" indent="-181240" algn="just">
              <a:spcBef>
                <a:spcPts val="16"/>
              </a:spcBef>
              <a:spcAft>
                <a:spcPts val="634"/>
              </a:spcAft>
              <a:buClr>
                <a:schemeClr val="tx1"/>
              </a:buClr>
              <a:buSzPts val="900"/>
              <a:buFontTx/>
              <a:buChar char="-"/>
            </a:pPr>
            <a:r>
              <a:rPr lang="en-GB" sz="1100">
                <a:ea typeface="Arial" panose="020B0604020202020204" pitchFamily="34" charset="0"/>
              </a:rPr>
              <a:t>Only 11% good responses and no excellent responses for the placebo</a:t>
            </a:r>
          </a:p>
          <a:p>
            <a:pPr algn="just">
              <a:spcBef>
                <a:spcPts val="16"/>
              </a:spcBef>
              <a:buClr>
                <a:schemeClr val="tx1"/>
              </a:buClr>
              <a:buSzPts val="900"/>
            </a:pPr>
            <a:r>
              <a:rPr lang="en-GB" sz="1100">
                <a:ea typeface="Arial" panose="020B0604020202020204" pitchFamily="34" charset="0"/>
              </a:rPr>
              <a:t>After 12 weeks of treatment, the number of inflammatory lesions had decreased by 54% for the 25 subjects using salicylic acid at 0.5%, and by 29% for the 24 subjects using the placebo. </a:t>
            </a:r>
          </a:p>
          <a:p>
            <a:pPr algn="just">
              <a:spcBef>
                <a:spcPts val="16"/>
              </a:spcBef>
              <a:buClr>
                <a:schemeClr val="tx1"/>
              </a:buClr>
              <a:buSzPts val="900"/>
            </a:pPr>
            <a:endParaRPr lang="en-US" dirty="0">
              <a:ea typeface="Arial" panose="020B0604020202020204" pitchFamily="34" charset="0"/>
            </a:endParaRPr>
          </a:p>
          <a:p>
            <a:pPr algn="just">
              <a:spcBef>
                <a:spcPts val="16"/>
              </a:spcBef>
              <a:buClr>
                <a:schemeClr val="tx1"/>
              </a:buClr>
              <a:buSzPts val="900"/>
            </a:pPr>
            <a:r>
              <a:rPr lang="en-GB" sz="900" i="1" u="sng">
                <a:ea typeface="Arial" panose="020B0604020202020204" pitchFamily="34" charset="0"/>
              </a:rPr>
              <a:t>Bibliography</a:t>
            </a:r>
          </a:p>
          <a:p>
            <a:pPr marL="241653" indent="-241653" algn="just">
              <a:spcBef>
                <a:spcPts val="16"/>
              </a:spcBef>
              <a:buClr>
                <a:schemeClr val="tx1"/>
              </a:buClr>
              <a:buSzPts val="900"/>
              <a:buAutoNum type="arabicParenBoth"/>
            </a:pPr>
            <a:r>
              <a:rPr lang="en-GB" sz="900">
                <a:ea typeface="Arial" panose="020B0604020202020204" pitchFamily="34" charset="0"/>
              </a:rPr>
              <a:t>Lodén M, Boström P, Kneczke M. </a:t>
            </a:r>
            <a:r>
              <a:rPr lang="en-GB" sz="900" i="1">
                <a:ea typeface="Arial" panose="020B0604020202020204" pitchFamily="34" charset="0"/>
              </a:rPr>
              <a:t>Distribution and keratolytic effect of salicylic acid and urea in human skin</a:t>
            </a:r>
            <a:r>
              <a:rPr lang="en-GB" sz="900">
                <a:ea typeface="Arial" panose="020B0604020202020204" pitchFamily="34" charset="0"/>
              </a:rPr>
              <a:t>. Skin Pharmacol. 1995;8(4):173-8. doi: 10.1159/000211343. PMID: 7488393.</a:t>
            </a:r>
          </a:p>
          <a:p>
            <a:pPr marL="241653" indent="-241653" algn="just">
              <a:spcBef>
                <a:spcPts val="16"/>
              </a:spcBef>
              <a:buClr>
                <a:schemeClr val="tx1"/>
              </a:buClr>
              <a:buSzPts val="900"/>
              <a:buAutoNum type="arabicParenBoth"/>
            </a:pPr>
            <a:r>
              <a:rPr lang="en-GB" sz="900">
                <a:ea typeface="Arial" panose="020B0604020202020204" pitchFamily="34" charset="0"/>
              </a:rPr>
              <a:t>Zander E, Weisman S. </a:t>
            </a:r>
            <a:r>
              <a:rPr lang="en-GB" sz="900" i="1">
                <a:ea typeface="Arial" panose="020B0604020202020204" pitchFamily="34" charset="0"/>
              </a:rPr>
              <a:t>Treatment of acne vulgaris with salicylic acid pads</a:t>
            </a:r>
            <a:r>
              <a:rPr lang="en-GB" sz="900">
                <a:ea typeface="Arial" panose="020B0604020202020204" pitchFamily="34" charset="0"/>
              </a:rPr>
              <a:t>. Clin Ther. 1992 Mar-Apr;14(2):247-53. PMID: 1535287.</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112</a:t>
            </a:fld>
            <a:endParaRPr lang="fr-FR"/>
          </a:p>
        </p:txBody>
      </p:sp>
    </p:spTree>
    <p:extLst>
      <p:ext uri="{BB962C8B-B14F-4D97-AF65-F5344CB8AC3E}">
        <p14:creationId xmlns:p14="http://schemas.microsoft.com/office/powerpoint/2010/main" val="326700901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66612">
              <a:defRPr/>
            </a:pPr>
            <a:r>
              <a:rPr lang="en-GB" sz="1100" u="sng"/>
              <a:t>COUNTING OF THE CHARACTERISTIC FEATURES OF BLEMISHES</a:t>
            </a:r>
            <a:r>
              <a:rPr lang="en-GB" sz="1100"/>
              <a:t> </a:t>
            </a:r>
            <a:r>
              <a:rPr lang="en-GB" sz="1100" i="1"/>
              <a:t>(</a:t>
            </a:r>
            <a:r>
              <a:rPr lang="en-GB" sz="1100" i="1">
                <a:cs typeface="DilleniaUPC" panose="02020603050405020304" pitchFamily="18" charset="-34"/>
              </a:rPr>
              <a:t>Study report #20E2287 – EUROFINS – October 2020)</a:t>
            </a:r>
          </a:p>
          <a:p>
            <a:pPr marL="181240" indent="-181240" algn="just">
              <a:buFont typeface="Arial" panose="020B0604020202020204" pitchFamily="34" charset="0"/>
              <a:buChar char="•"/>
            </a:pPr>
            <a:r>
              <a:rPr lang="en-GB" sz="1100" b="1"/>
              <a:t>Principle</a:t>
            </a:r>
            <a:r>
              <a:rPr lang="en-GB" sz="1100"/>
              <a:t>: On D0 and D28, the dermatologist counts blackheads and microcysts (retentional elements) as well as papules and pustules (inflammatory elements) on product application area. The variations (D28-D0) are calculated for each type of element. Descriptive statistics are done in order to determine the variation significance.</a:t>
            </a:r>
          </a:p>
          <a:p>
            <a:pPr marL="181240" indent="-181240" algn="just">
              <a:buFont typeface="Arial" panose="020B0604020202020204" pitchFamily="34" charset="0"/>
              <a:buChar char="•"/>
            </a:pPr>
            <a:r>
              <a:rPr lang="en-GB" sz="1100" b="1"/>
              <a:t>Study population</a:t>
            </a:r>
            <a:r>
              <a:rPr lang="en-GB" sz="1100"/>
              <a:t>: 30 volunteers, 18 to 52 years of age, 25 to 40 years of age, 100% sensitive skin, with oily or combination skin and pimples on the face</a:t>
            </a:r>
          </a:p>
          <a:p>
            <a:pPr marL="181240" indent="-181240" algn="just">
              <a:buFont typeface="Arial" panose="020B0604020202020204" pitchFamily="34" charset="0"/>
              <a:buChar char="•"/>
            </a:pPr>
            <a:r>
              <a:rPr lang="en-GB" sz="1100" b="1"/>
              <a:t>Results</a:t>
            </a:r>
            <a:r>
              <a:rPr lang="en-GB" sz="1100"/>
              <a:t>: After 28 days of use, a significant decrease was observed in the number of blackheads, microcysts, papules and pustules. So, the products has an anti-blemish effect.</a:t>
            </a:r>
          </a:p>
          <a:p>
            <a:pPr>
              <a:spcAft>
                <a:spcPts val="634"/>
              </a:spcAft>
            </a:pPr>
            <a:endParaRPr lang="en-US" sz="1100"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113</a:t>
            </a:fld>
            <a:endParaRPr lang="fr-FR"/>
          </a:p>
        </p:txBody>
      </p:sp>
    </p:spTree>
    <p:extLst>
      <p:ext uri="{BB962C8B-B14F-4D97-AF65-F5344CB8AC3E}">
        <p14:creationId xmlns:p14="http://schemas.microsoft.com/office/powerpoint/2010/main" val="25378941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34"/>
              </a:spcAft>
            </a:pPr>
            <a:r>
              <a:rPr lang="en-GB" sz="1100" u="sng"/>
              <a:t>USE TEST UNDER DERMATOLOGICAL CONTROL – 28 days</a:t>
            </a:r>
            <a:r>
              <a:rPr lang="en-GB" sz="1100"/>
              <a:t> </a:t>
            </a:r>
            <a:r>
              <a:rPr lang="en-GB" sz="1100" i="1"/>
              <a:t>(</a:t>
            </a:r>
            <a:r>
              <a:rPr lang="en-GB" sz="1100" i="1">
                <a:cs typeface="DilleniaUPC" panose="02020603050405020304" pitchFamily="18" charset="-34"/>
              </a:rPr>
              <a:t>Study report #20E2287 – EUROFINS – October 2020)</a:t>
            </a:r>
          </a:p>
          <a:p>
            <a:pPr marL="181240" indent="-181240" algn="just">
              <a:spcAft>
                <a:spcPts val="634"/>
              </a:spcAft>
              <a:buFont typeface="Arial" panose="020B0604020202020204" pitchFamily="34" charset="0"/>
              <a:buChar char="•"/>
            </a:pPr>
            <a:r>
              <a:rPr lang="en-GB" sz="1100" b="1"/>
              <a:t>Aim of the study</a:t>
            </a:r>
            <a:r>
              <a:rPr lang="en-GB" sz="1100"/>
              <a:t>: To evaluate the cutaneous acceptability (local skin tolerance), as well as the cosmetic acceptability of the product (via a questionnaire).</a:t>
            </a:r>
          </a:p>
          <a:p>
            <a:pPr marL="181240" indent="-181240" algn="just" defTabSz="966612">
              <a:spcAft>
                <a:spcPts val="634"/>
              </a:spcAft>
              <a:buFont typeface="Arial" panose="020B0604020202020204" pitchFamily="34" charset="0"/>
              <a:buChar char="•"/>
              <a:defRPr/>
            </a:pPr>
            <a:r>
              <a:rPr lang="en-GB" sz="1100" b="1"/>
              <a:t>Study population</a:t>
            </a:r>
            <a:r>
              <a:rPr lang="en-GB" sz="1100"/>
              <a:t>: </a:t>
            </a:r>
            <a:r>
              <a:rPr lang="en-GB" sz="1100">
                <a:cs typeface="DilleniaUPC" panose="02020603050405020304" pitchFamily="18" charset="-34"/>
              </a:rPr>
              <a:t>The same as for the clinical scoring.</a:t>
            </a:r>
          </a:p>
          <a:p>
            <a:pPr marL="181240" indent="-181240" algn="just">
              <a:buFont typeface="Arial" panose="020B0604020202020204" pitchFamily="34" charset="0"/>
              <a:buChar char="•"/>
            </a:pPr>
            <a:r>
              <a:rPr lang="en-GB" sz="1100" b="1"/>
              <a:t>Results</a:t>
            </a:r>
            <a:r>
              <a:rPr lang="en-GB" sz="1100"/>
              <a:t>: </a:t>
            </a:r>
          </a:p>
          <a:p>
            <a:pPr algn="just"/>
            <a:r>
              <a:rPr lang="en-GB" sz="1100"/>
              <a:t>→ Skin tolerance: the product was very well-tolerated on the cutaneous level.</a:t>
            </a:r>
          </a:p>
          <a:p>
            <a:pPr algn="just"/>
            <a:r>
              <a:rPr lang="en-GB" sz="1100"/>
              <a:t>→ The product was very well appreciated by the volunteers and 83% of them said it the properties expected from an SOS anti-blemish skincare product. 90% might buy this product if it was available for sale.</a:t>
            </a:r>
          </a:p>
          <a:p>
            <a:pPr algn="just"/>
            <a:r>
              <a:rPr lang="en-GB" sz="1100"/>
              <a:t>→ The product can claim “SUITABLE FOR SENSITIVE SKIN”.</a:t>
            </a:r>
          </a:p>
          <a:p>
            <a:endParaRPr lang="en-US" sz="1100" u="none"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114</a:t>
            </a:fld>
            <a:endParaRPr lang="fr-FR"/>
          </a:p>
        </p:txBody>
      </p:sp>
    </p:spTree>
    <p:extLst>
      <p:ext uri="{BB962C8B-B14F-4D97-AF65-F5344CB8AC3E}">
        <p14:creationId xmlns:p14="http://schemas.microsoft.com/office/powerpoint/2010/main" val="32668084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8"/>
            <a:ext cx="5852160" cy="3873718"/>
          </a:xfrm>
        </p:spPr>
        <p:txBody>
          <a:bodyPr/>
          <a:lstStyle/>
          <a:p>
            <a:pPr algn="just"/>
            <a:r>
              <a:rPr lang="en-GB" sz="1100" u="sng"/>
              <a:t>GENERAL INFORMATION</a:t>
            </a:r>
            <a:r>
              <a:rPr lang="en-GB" sz="1100"/>
              <a:t>: Propolis is a mixture of resinous substances gathered by bees and enriched by their secretions. Etymologically, the word propolis is derived from the Greek words: </a:t>
            </a:r>
            <a:r>
              <a:rPr lang="en-GB" sz="1100" i="1"/>
              <a:t>pro</a:t>
            </a:r>
            <a:r>
              <a:rPr lang="en-GB" sz="1100"/>
              <a:t> (“in front of”) and </a:t>
            </a:r>
            <a:r>
              <a:rPr lang="en-GB" sz="1100" i="1"/>
              <a:t>polis (“</a:t>
            </a:r>
            <a:r>
              <a:rPr lang="en-GB" sz="1100"/>
              <a:t>city” or “community”) which means that this natural product relates to hive defence. Propolis is a multifunctional material used by bees in the construction and maintenance of their hives. They use it to seal holes in their honeycombs, smooth out internal walls, and cover carcasses of intruders who died inside the hive in order to avoid their decomposition. Propolis also protects the colony from diseases because of its antiseptic efficacy and antimicrobial properties. The use of propolis goes back to ancient times, at least to 300 BC. It has been used as a medicine for internal and external uses in many parts of the world</a:t>
            </a:r>
            <a:r>
              <a:rPr lang="en-GB" sz="1100" baseline="30000"/>
              <a:t>(1)</a:t>
            </a:r>
            <a:r>
              <a:rPr lang="en-GB" sz="1100"/>
              <a:t>. </a:t>
            </a:r>
          </a:p>
          <a:p>
            <a:pPr algn="just"/>
            <a:endParaRPr lang="en-US" sz="1100" dirty="0"/>
          </a:p>
          <a:p>
            <a:pPr algn="just" defTabSz="966612">
              <a:defRPr/>
            </a:pPr>
            <a:r>
              <a:rPr lang="en-GB" sz="1100" u="sng"/>
              <a:t>MECHANISMS OF ACTION</a:t>
            </a:r>
            <a:r>
              <a:rPr lang="en-GB" sz="1100"/>
              <a:t>:</a:t>
            </a:r>
          </a:p>
          <a:p>
            <a:pPr marL="181240" indent="-181240" algn="just" defTabSz="966612">
              <a:buFont typeface="Arial" panose="020B0604020202020204" pitchFamily="34" charset="0"/>
              <a:buChar char="•"/>
              <a:defRPr/>
            </a:pPr>
            <a:r>
              <a:rPr lang="en-GB" sz="1100"/>
              <a:t>ANTIBACTERIAL: This property is mainly due to flavonoids and phenolic acids. Propolis acts mainly by inhibiting cell division which causes the arrest of growth and progression of germs, but other mechanisms come into play such as stimulation of the immune system resulting in activation of natural defences of the organism</a:t>
            </a:r>
            <a:r>
              <a:rPr lang="en-GB" sz="1100" baseline="30000"/>
              <a:t>(3)</a:t>
            </a:r>
            <a:r>
              <a:rPr lang="en-GB" sz="1100"/>
              <a:t>.</a:t>
            </a:r>
          </a:p>
          <a:p>
            <a:pPr marL="181240" indent="-181240" algn="just" defTabSz="966612">
              <a:buFont typeface="Arial" panose="020B0604020202020204" pitchFamily="34" charset="0"/>
              <a:buChar char="•"/>
              <a:defRPr/>
            </a:pPr>
            <a:r>
              <a:rPr lang="en-GB" sz="1100"/>
              <a:t>ANTIOXIDANT: This effect may be related to the flavonoids (polyphenol family). Flavonoids are the most important class of polyphenols, molecules that are very well known for their antioxidant properties. These flavonoids are present in large quantities in propolis and can scavenge free radicals and thereby protecting the cell membrane against lipid peroxidation</a:t>
            </a:r>
            <a:r>
              <a:rPr lang="en-GB" sz="1100" baseline="30000"/>
              <a:t>(2) </a:t>
            </a:r>
            <a:r>
              <a:rPr lang="en-GB" sz="1100"/>
              <a:t>and squalene (component of sebum) from oxidising and becoming comedogenic.</a:t>
            </a:r>
          </a:p>
          <a:p>
            <a:pPr algn="just" defTabSz="966612">
              <a:defRPr/>
            </a:pPr>
            <a:endParaRPr lang="en-US" sz="1100" u="sng" dirty="0"/>
          </a:p>
          <a:p>
            <a:pPr algn="just" defTabSz="966612">
              <a:defRPr/>
            </a:pPr>
            <a:r>
              <a:rPr lang="en-GB" sz="1100" u="sng"/>
              <a:t>CONCENTRATION</a:t>
            </a:r>
            <a:r>
              <a:rPr lang="en-GB" sz="1100"/>
              <a:t>: 3% of raw material equivalent to 0.075% of propolis extract</a:t>
            </a:r>
          </a:p>
          <a:p>
            <a:pPr algn="just"/>
            <a:endParaRPr lang="en-US" sz="1100" dirty="0"/>
          </a:p>
          <a:p>
            <a:pPr algn="just"/>
            <a:r>
              <a:rPr lang="en-GB" sz="1100" u="sng"/>
              <a:t>ORIGIN</a:t>
            </a:r>
            <a:r>
              <a:rPr lang="en-GB" sz="1100"/>
              <a:t>: The propolis that we use in our product comes from a small producer in the Auvergne region of France working with around 35 bee-keepers and is certified organic.</a:t>
            </a:r>
          </a:p>
          <a:p>
            <a:pPr algn="just"/>
            <a:r>
              <a:rPr lang="en-GB" sz="1100"/>
              <a:t>To create our propolis extract, we use alcohol extraction in order to enhance the polyphenol content. The dry extract contains many flavonoids including p-coumaric acid (14.8%), chrysin (3.8%), pinocembrin (3.1%), galangin (2.9%), pinobanksin (0.7%) and phenolic acids including ferulic acid (3.8%) and caffeic acid (1.57%).</a:t>
            </a:r>
          </a:p>
          <a:p>
            <a:pPr algn="just"/>
            <a:endParaRPr lang="en-US" sz="1300" dirty="0"/>
          </a:p>
          <a:p>
            <a:pPr algn="just" defTabSz="966612">
              <a:defRPr/>
            </a:pPr>
            <a:r>
              <a:rPr lang="en-GB" sz="900" i="1" u="sng"/>
              <a:t>Bibliography</a:t>
            </a:r>
          </a:p>
          <a:p>
            <a:pPr marL="241653" indent="-241653" algn="just">
              <a:buAutoNum type="arabicParenBoth"/>
            </a:pPr>
            <a:r>
              <a:rPr lang="en-GB" sz="900"/>
              <a:t>Kuropatnicki AK, Szliszka E, Krol W. “Historical aspects of propolis research in modern times”. </a:t>
            </a:r>
            <a:r>
              <a:rPr lang="en-GB" sz="900" i="1"/>
              <a:t>Evid Based Complement Alternat Med</a:t>
            </a:r>
            <a:r>
              <a:rPr lang="en-GB" sz="900"/>
              <a:t>. 2013;2013:964149. doi: 10.1155/2013/964149. Epub 2013 Apr 28. PMID: 23710243; PMCID: PMC3655583.</a:t>
            </a:r>
          </a:p>
          <a:p>
            <a:pPr marL="241653" indent="-241653" algn="just">
              <a:buAutoNum type="arabicParenBoth"/>
            </a:pPr>
            <a:r>
              <a:rPr lang="en-GB" sz="900"/>
              <a:t>J.B. Daleprane, D.S. Abdalla. “Emerging Roles of Propolis: Antioxidant, Cardioprotective, and Antiangiogenic Actions”. </a:t>
            </a:r>
            <a:r>
              <a:rPr lang="en-GB" sz="900" i="1"/>
              <a:t>Evid Based Complement Alternat Med</a:t>
            </a:r>
            <a:r>
              <a:rPr lang="en-GB" sz="900"/>
              <a:t>, vol. 2013</a:t>
            </a:r>
          </a:p>
          <a:p>
            <a:pPr marL="241653" indent="-241653" algn="just">
              <a:buAutoNum type="arabicParenBoth"/>
            </a:pPr>
            <a:r>
              <a:rPr lang="en-GB" sz="900"/>
              <a:t>Przybyłek I, Karpiński TM. “Antibacterial Properties of Propolis”. </a:t>
            </a:r>
            <a:r>
              <a:rPr lang="en-GB" sz="900" i="1"/>
              <a:t>Molecules</a:t>
            </a:r>
            <a:r>
              <a:rPr lang="en-GB" sz="900"/>
              <a:t>. 2019;24(11):2047. Published 2019 May 29. doi:10.3390/molecules24112047</a:t>
            </a:r>
          </a:p>
          <a:p>
            <a:pPr marL="241653" indent="-241653" algn="just">
              <a:buAutoNum type="arabicParenBoth"/>
            </a:pPr>
            <a:endParaRPr lang="en-US" sz="1300" dirty="0"/>
          </a:p>
          <a:p>
            <a:pPr algn="just"/>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115</a:t>
            </a:fld>
            <a:endParaRPr lang="fr-FR"/>
          </a:p>
        </p:txBody>
      </p:sp>
    </p:spTree>
    <p:extLst>
      <p:ext uri="{BB962C8B-B14F-4D97-AF65-F5344CB8AC3E}">
        <p14:creationId xmlns:p14="http://schemas.microsoft.com/office/powerpoint/2010/main" val="343723410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258728"/>
          </a:xfrm>
        </p:spPr>
        <p:txBody>
          <a:bodyPr/>
          <a:lstStyle/>
          <a:p>
            <a:pPr algn="just">
              <a:spcBef>
                <a:spcPts val="16"/>
              </a:spcBef>
              <a:buClr>
                <a:schemeClr val="tx1"/>
              </a:buClr>
              <a:buSzPts val="900"/>
            </a:pPr>
            <a:r>
              <a:rPr lang="en-GB" sz="1100" u="sng">
                <a:ea typeface="Arial" panose="020B0604020202020204" pitchFamily="34" charset="0"/>
              </a:rPr>
              <a:t>EVALUATION OF THE EFFECT OF PROPOLIS ON C.ACNES </a:t>
            </a:r>
            <a:r>
              <a:rPr lang="en-GB" sz="1100" i="1">
                <a:ea typeface="Arial" panose="020B0604020202020204" pitchFamily="34" charset="0"/>
              </a:rPr>
              <a:t>(Report B18-00077C Keybio 2018 NAOS Projet ROV-BGN Propolis CMI 2e test)</a:t>
            </a:r>
          </a:p>
          <a:p>
            <a:pPr algn="just">
              <a:spcBef>
                <a:spcPts val="16"/>
              </a:spcBef>
              <a:buClr>
                <a:schemeClr val="tx1"/>
              </a:buClr>
              <a:buSzPts val="900"/>
            </a:pPr>
            <a:r>
              <a:rPr lang="en-GB" sz="1100">
                <a:ea typeface="Arial" panose="020B0604020202020204" pitchFamily="34" charset="0"/>
              </a:rPr>
              <a:t>In vitro test was carried out to measure the effectiveness of 6 increasing concentrations of propolis (0.625 to 20%) on the inhibition of </a:t>
            </a:r>
            <a:r>
              <a:rPr lang="en-GB" sz="1100" i="1">
                <a:ea typeface="Arial" panose="020B0604020202020204" pitchFamily="34" charset="0"/>
              </a:rPr>
              <a:t>C.acnes </a:t>
            </a:r>
            <a:r>
              <a:rPr lang="en-GB" sz="1100">
                <a:ea typeface="Arial" panose="020B0604020202020204" pitchFamily="34" charset="0"/>
              </a:rPr>
              <a:t>(main bacteria involved in acne). Test performed in a culture medium, for 3 to 5 days anaerobically at 36°C. The MIC (Minimum Inhibitory Concentration) of propolis is lower than the lowest tested dose 0.625%. At this concentration, the bacterial growth was inhibited by 100%.</a:t>
            </a:r>
          </a:p>
          <a:p>
            <a:pPr algn="just">
              <a:spcBef>
                <a:spcPts val="16"/>
              </a:spcBef>
              <a:buClr>
                <a:schemeClr val="tx1"/>
              </a:buClr>
              <a:buSzPts val="900"/>
            </a:pPr>
            <a:endParaRPr lang="en-US" sz="1100" dirty="0">
              <a:ea typeface="Arial" panose="020B0604020202020204" pitchFamily="34" charset="0"/>
            </a:endParaRPr>
          </a:p>
          <a:p>
            <a:pPr algn="just">
              <a:spcBef>
                <a:spcPts val="16"/>
              </a:spcBef>
              <a:buClr>
                <a:schemeClr val="tx1"/>
              </a:buClr>
              <a:buSzPts val="900"/>
            </a:pPr>
            <a:r>
              <a:rPr lang="en-GB" sz="1100" u="sng">
                <a:ea typeface="Arial" panose="020B0604020202020204" pitchFamily="34" charset="0"/>
              </a:rPr>
              <a:t>EVALUATION OF THE EFFECT OF PROPOLIS ON OZONE-INDUCED SQUALENE OXIDATION </a:t>
            </a:r>
            <a:r>
              <a:rPr lang="en-GB" sz="1100" i="1">
                <a:ea typeface="Arial" panose="020B0604020202020204" pitchFamily="34" charset="0"/>
              </a:rPr>
              <a:t>(Report S18594 v3 – Synelvia – 2018)</a:t>
            </a:r>
          </a:p>
          <a:p>
            <a:pPr algn="just">
              <a:spcBef>
                <a:spcPts val="16"/>
              </a:spcBef>
              <a:buClr>
                <a:schemeClr val="tx1"/>
              </a:buClr>
              <a:buSzPts val="900"/>
            </a:pPr>
            <a:r>
              <a:rPr lang="en-GB" sz="1100">
                <a:ea typeface="Arial" panose="020B0604020202020204" pitchFamily="34" charset="0"/>
              </a:rPr>
              <a:t>In tubo study to evaluate the protective effect of propolis 3%, 1.5%, 0.75% against the oxidation of squalene by ozone (O3). The protection index against ozone-induced squalene oxidation depends on the concentration and are 12.4%, 17.5% and 21.4% for the concentrations at 0.75%, 1.5% and 3% respectively. Propolis therefore has a protective effect against the oxidation of squalene by ozone.</a:t>
            </a:r>
          </a:p>
          <a:p>
            <a:pPr algn="just">
              <a:spcBef>
                <a:spcPts val="16"/>
              </a:spcBef>
              <a:buClr>
                <a:schemeClr val="tx1"/>
              </a:buClr>
              <a:buSzPts val="900"/>
            </a:pPr>
            <a:endParaRPr lang="en-US" sz="1100" u="sng" dirty="0">
              <a:ea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116</a:t>
            </a:fld>
            <a:endParaRPr lang="fr-FR"/>
          </a:p>
        </p:txBody>
      </p:sp>
    </p:spTree>
    <p:extLst>
      <p:ext uri="{BB962C8B-B14F-4D97-AF65-F5344CB8AC3E}">
        <p14:creationId xmlns:p14="http://schemas.microsoft.com/office/powerpoint/2010/main" val="124792683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6"/>
          </a:xfrm>
        </p:spPr>
        <p:txBody>
          <a:bodyPr/>
          <a:lstStyle/>
          <a:p>
            <a:pPr algn="just" defTabSz="966612">
              <a:spcAft>
                <a:spcPts val="634"/>
              </a:spcAft>
              <a:defRPr/>
            </a:pPr>
            <a:r>
              <a:rPr lang="en-GB" sz="1100" u="sng">
                <a:solidFill>
                  <a:prstClr val="black"/>
                </a:solidFill>
                <a:latin typeface="Calibri" panose="020F0502020204030204"/>
              </a:rPr>
              <a:t>USE TEST UNDER DERMATOLOGICAL CONTROL – 28 days</a:t>
            </a:r>
            <a:r>
              <a:rPr lang="en-GB" sz="1100">
                <a:solidFill>
                  <a:prstClr val="black"/>
                </a:solidFill>
                <a:latin typeface="Calibri" panose="020F0502020204030204"/>
              </a:rPr>
              <a:t> </a:t>
            </a:r>
            <a:r>
              <a:rPr lang="en-GB" sz="1100" i="1">
                <a:solidFill>
                  <a:prstClr val="black"/>
                </a:solidFill>
                <a:latin typeface="Calibri" panose="020F0502020204030204"/>
              </a:rPr>
              <a:t>(Study report 19E3585 – EUROFINS – January 2020)</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rPr>
              <a:t>Aim of the study</a:t>
            </a:r>
            <a:r>
              <a:rPr lang="en-GB" sz="1100">
                <a:solidFill>
                  <a:prstClr val="black"/>
                </a:solidFill>
                <a:latin typeface="Calibri" panose="020F0502020204030204"/>
              </a:rPr>
              <a:t>: To evaluate the cutaneous acceptability (local skin tolerance) as well as the cosmetic acceptability of the product (via a questionnaire).</a:t>
            </a:r>
          </a:p>
          <a:p>
            <a:pPr marL="181240" indent="-181240" algn="just" defTabSz="966612">
              <a:buFont typeface="Arial" panose="020B0604020202020204" pitchFamily="34" charset="0"/>
              <a:buChar char="•"/>
              <a:defRPr/>
            </a:pPr>
            <a:r>
              <a:rPr lang="en-GB" sz="1100" b="1"/>
              <a:t>Study population</a:t>
            </a:r>
            <a:r>
              <a:rPr lang="en-GB" sz="1100"/>
              <a:t>: 20 volunteers, 22 to 45 years of age, with combination to oily skin.</a:t>
            </a:r>
          </a:p>
          <a:p>
            <a:pPr marL="181240" indent="-181240" algn="just" defTabSz="966612">
              <a:buFont typeface="Arial" panose="020B0604020202020204" pitchFamily="34" charset="0"/>
              <a:buChar char="•"/>
              <a:defRPr/>
            </a:pPr>
            <a:r>
              <a:rPr lang="en-GB" sz="1100" b="1">
                <a:solidFill>
                  <a:prstClr val="black"/>
                </a:solidFill>
                <a:latin typeface="Calibri" panose="020F0502020204030204"/>
              </a:rPr>
              <a:t>Results</a:t>
            </a:r>
            <a:r>
              <a:rPr lang="en-GB" sz="1100">
                <a:solidFill>
                  <a:prstClr val="black"/>
                </a:solidFill>
                <a:latin typeface="Calibri" panose="020F0502020204030204"/>
              </a:rPr>
              <a:t>:</a:t>
            </a:r>
          </a:p>
          <a:p>
            <a:pPr algn="just" defTabSz="966612">
              <a:defRPr/>
            </a:pPr>
            <a:r>
              <a:rPr lang="en-GB" sz="1100">
                <a:solidFill>
                  <a:prstClr val="black"/>
                </a:solidFill>
                <a:latin typeface="Calibri" panose="020F0502020204030204"/>
              </a:rPr>
              <a:t>→ Skin tolerance: the product was well tolerated regarding the skin local acceptability (n=21)</a:t>
            </a:r>
          </a:p>
          <a:p>
            <a:pPr algn="just" defTabSz="966612">
              <a:defRPr/>
            </a:pPr>
            <a:r>
              <a:rPr lang="en-GB" sz="1100">
                <a:solidFill>
                  <a:prstClr val="black"/>
                </a:solidFill>
                <a:latin typeface="Calibri" panose="020F0502020204030204"/>
              </a:rPr>
              <a:t>→ 65% of the panel (n=20) said the product had the properties expected from a purifying active ingredient for skin with blemishes</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117</a:t>
            </a:fld>
            <a:endParaRPr lang="fr-FR"/>
          </a:p>
        </p:txBody>
      </p:sp>
    </p:spTree>
    <p:extLst>
      <p:ext uri="{BB962C8B-B14F-4D97-AF65-F5344CB8AC3E}">
        <p14:creationId xmlns:p14="http://schemas.microsoft.com/office/powerpoint/2010/main" val="18954792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643739"/>
          </a:xfrm>
        </p:spPr>
        <p:txBody>
          <a:bodyPr/>
          <a:lstStyle/>
          <a:p>
            <a:pPr algn="just"/>
            <a:r>
              <a:rPr lang="en-GB" sz="1100" u="sng"/>
              <a:t>GENERAL INFORMATION</a:t>
            </a:r>
            <a:r>
              <a:rPr lang="en-GB" sz="1100"/>
              <a:t>: Zinc is one of the most abundant trace elements in the human body (around 2 g). It is found in all cells and plays a role in around 200 enzymatic reactions and therefore has an important role in the metabolism of proteins, carbohydrates and lipids. </a:t>
            </a:r>
          </a:p>
          <a:p>
            <a:pPr algn="just"/>
            <a:r>
              <a:rPr lang="en-GB" sz="1100"/>
              <a:t>It also has an important function in the skin. It is needed for cell division, tissue growth and tissue regeneration. Generally, zinc also plays a role in the immune system function, the transport of vitamins (A and E), the incorporation of fatty acids in phospholipids, the inhibition of the 5α-reductase activity involved in sebum secretion</a:t>
            </a:r>
            <a:r>
              <a:rPr lang="en-GB" sz="1100" baseline="30000"/>
              <a:t>(1)(2)</a:t>
            </a:r>
            <a:r>
              <a:rPr lang="en-GB" sz="1100"/>
              <a:t>, the inhibition of the enzyme activity leading to the degradation of triglycerides into free fatty acids, etc.</a:t>
            </a:r>
          </a:p>
          <a:p>
            <a:pPr algn="just"/>
            <a:r>
              <a:rPr lang="en-GB" sz="1100"/>
              <a:t>In order to ensure its stability and availability, it is used in the form of zinc gluconate (the zinc salt of gluconic acid). </a:t>
            </a:r>
          </a:p>
          <a:p>
            <a:pPr algn="just"/>
            <a:r>
              <a:rPr lang="en-GB" sz="1100"/>
              <a:t>Origin: Synthesis from mineral zinc and gluconic acid (biotechnology).</a:t>
            </a:r>
          </a:p>
          <a:p>
            <a:pPr algn="just"/>
            <a:endParaRPr lang="fr-FR" sz="1100" dirty="0"/>
          </a:p>
          <a:p>
            <a:pPr algn="just"/>
            <a:r>
              <a:rPr lang="en-GB" sz="1100" u="sng"/>
              <a:t>MECHANISMS OF ACTION</a:t>
            </a:r>
            <a:r>
              <a:rPr lang="en-GB" sz="1100"/>
              <a:t>:</a:t>
            </a:r>
          </a:p>
          <a:p>
            <a:pPr marL="181240" indent="-181240" algn="just">
              <a:buFont typeface="Arial" panose="020B0604020202020204" pitchFamily="34" charset="0"/>
              <a:buChar char="•"/>
            </a:pPr>
            <a:r>
              <a:rPr lang="en-GB" sz="1100"/>
              <a:t>SEBOREGULATOR: It has been shown that zinc is a powerful 5α-reductase inhibitor</a:t>
            </a:r>
            <a:r>
              <a:rPr lang="en-GB" sz="1100" baseline="30000"/>
              <a:t>(1)(2)</a:t>
            </a:r>
            <a:r>
              <a:rPr lang="en-GB" sz="1100"/>
              <a:t>. This enzyme catalyses the conversion of androgens into DHT (dihydrotestosterone) which binds to its receptors on the sebaceous glands. Binding leads to sebum production. Since it inhibits this enzyme, zinc slows hyperseborrhoea.</a:t>
            </a:r>
          </a:p>
          <a:p>
            <a:pPr marL="181240" indent="-181240" algn="just">
              <a:buFont typeface="Arial" panose="020B0604020202020204" pitchFamily="34" charset="0"/>
              <a:buChar char="•"/>
            </a:pPr>
            <a:r>
              <a:rPr lang="en-GB" sz="1100"/>
              <a:t>ANTIBACTERIAL: Zinc ion has multiple inhibitory effects on the bacterial cells activities such as glycolysis, glucosyltransferase production, polysaccharide synthesis, transmembrane proton translocation and acid tolerance. It acts as an inhibitor of germ cell division</a:t>
            </a:r>
            <a:r>
              <a:rPr lang="en-GB" sz="1100" baseline="30000"/>
              <a:t>(3)(4)</a:t>
            </a:r>
            <a:r>
              <a:rPr lang="en-GB" sz="1100"/>
              <a:t>.  </a:t>
            </a:r>
          </a:p>
          <a:p>
            <a:pPr marL="181240" indent="-181240" algn="just">
              <a:buFont typeface="Arial" panose="020B0604020202020204" pitchFamily="34" charset="0"/>
              <a:buChar char="•"/>
            </a:pPr>
            <a:r>
              <a:rPr lang="en-GB" sz="1100"/>
              <a:t>ANTIOXIDANT: The zinc ions have a direct effect on the keratinocytes by reducing cell activation through ICAM-1 expression and the production of TNF-α. This could explain its role against lipid peroxidation. Concerning the anti-free radical activity, several mechanisms are suggested. It is believed to form mercaptides with the thiol groups of protein membranes, preventing the formation of free radicals with other metal ions. It is believed to maintain the activity and structure of superoxide dismutase. It is believed to increase the concentration of metallothioneins, which destroy free radicals.</a:t>
            </a:r>
          </a:p>
          <a:p>
            <a:pPr algn="just"/>
            <a:endParaRPr lang="fr-FR" sz="1100" dirty="0"/>
          </a:p>
          <a:p>
            <a:pPr algn="just"/>
            <a:r>
              <a:rPr lang="en-GB" sz="1100" u="sng"/>
              <a:t>CONCENTRATION</a:t>
            </a:r>
            <a:r>
              <a:rPr lang="en-GB" sz="1100"/>
              <a:t>: 3% (3000mg/100g)</a:t>
            </a:r>
          </a:p>
          <a:p>
            <a:pPr algn="just"/>
            <a:endParaRPr lang="fr-FR" sz="1000" dirty="0"/>
          </a:p>
          <a:p>
            <a:pPr algn="just"/>
            <a:r>
              <a:rPr lang="en-GB" sz="900" i="1" u="sng"/>
              <a:t>Bibliography</a:t>
            </a:r>
          </a:p>
          <a:p>
            <a:pPr algn="just"/>
            <a:r>
              <a:rPr lang="en-GB" sz="900"/>
              <a:t>(1) Pierard GE and Pierard-Franchimont C. “Effect of a topical erythromycin-zinc formulation on sebum delivery. Evaluation by combined photometric multi-step samplings with Sebutape”. </a:t>
            </a:r>
            <a:r>
              <a:rPr lang="en-GB" sz="900" i="1"/>
              <a:t>Clinical and Experimental Dermatology</a:t>
            </a:r>
            <a:r>
              <a:rPr lang="en-GB" sz="900"/>
              <a:t>, 18(5):410-413. 1993.</a:t>
            </a:r>
          </a:p>
          <a:p>
            <a:pPr algn="just"/>
            <a:r>
              <a:rPr lang="en-GB" sz="900"/>
              <a:t>(2) D Stramatiadis et al. “Inhibition of 5α-réductase activity in human skin by Zinc and azelaic acid”. </a:t>
            </a:r>
            <a:r>
              <a:rPr lang="en-GB" sz="900" i="1"/>
              <a:t>British Journal of Dermatology</a:t>
            </a:r>
            <a:r>
              <a:rPr lang="en-GB" sz="900"/>
              <a:t>, 1988, 119, 627-632</a:t>
            </a:r>
          </a:p>
          <a:p>
            <a:pPr algn="just"/>
            <a:r>
              <a:rPr lang="en-GB" sz="900"/>
              <a:t>(3) Carlos F. Araujo-Lima, Rafael J. M. Nunes, Raphael M. Carpes, Claudia A. F. Aiub, Israel Felzenszwalb, “Pharmacokinetic and Toxicological Evaluation of a Zinc Gluconate-Based Chemical Sterilant Using In Vitro and In Silico Approaches”, </a:t>
            </a:r>
            <a:r>
              <a:rPr lang="en-GB" sz="900" i="1"/>
              <a:t>BioMed Research International</a:t>
            </a:r>
            <a:r>
              <a:rPr lang="en-GB" sz="900"/>
              <a:t>, vol. 2017, Article ID 5746768, 8 pages, 2017.</a:t>
            </a:r>
          </a:p>
          <a:p>
            <a:pPr algn="just"/>
            <a:r>
              <a:rPr lang="en-GB" sz="900"/>
              <a:t>(4) Manal Mohamed Almoudi et al. “A systematic review on antibacterial activity of zinc against Streptococcus mutans”. </a:t>
            </a:r>
            <a:r>
              <a:rPr lang="en-GB" sz="900" i="1"/>
              <a:t>The Saudi Dental Journal</a:t>
            </a:r>
            <a:r>
              <a:rPr lang="en-GB" sz="900"/>
              <a:t>, Volume 30, Issue 4, 2018, Pages 283-291, ISSN 1013-9052, https://doi.org/10.1016/j.sdentj.2018.06.003.</a:t>
            </a:r>
          </a:p>
          <a:p>
            <a:pPr algn="just"/>
            <a:r>
              <a:rPr lang="en-GB" sz="900"/>
              <a:t>(5) Bernhard Hennig et Craig j McClain. “Antioxidant-like properties of Zinc in Activated Andothelial Cells”. </a:t>
            </a:r>
            <a:r>
              <a:rPr lang="en-GB" sz="900" i="1"/>
              <a:t>Journal of the American College of Nutrition</a:t>
            </a:r>
            <a:r>
              <a:rPr lang="en-GB" sz="900"/>
              <a:t>, 1999, 18, 2, 152–158</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118</a:t>
            </a:fld>
            <a:endParaRPr lang="fr-FR"/>
          </a:p>
        </p:txBody>
      </p:sp>
    </p:spTree>
    <p:extLst>
      <p:ext uri="{BB962C8B-B14F-4D97-AF65-F5344CB8AC3E}">
        <p14:creationId xmlns:p14="http://schemas.microsoft.com/office/powerpoint/2010/main" val="4213037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3885749"/>
          </a:xfrm>
        </p:spPr>
        <p:txBody>
          <a:bodyPr/>
          <a:lstStyle/>
          <a:p>
            <a:pPr marL="192987" indent="-192987" algn="just" defTabSz="966612">
              <a:spcBef>
                <a:spcPts val="16"/>
              </a:spcBef>
              <a:buClr>
                <a:prstClr val="black"/>
              </a:buClr>
              <a:buSzPts val="900"/>
              <a:buFont typeface="Cambria" panose="02040503050406030204" pitchFamily="18" charset="0"/>
              <a:buChar char="•"/>
              <a:defRPr/>
            </a:pPr>
            <a:r>
              <a:rPr lang="en-GB" sz="1100" b="1">
                <a:solidFill>
                  <a:prstClr val="black"/>
                </a:solidFill>
                <a:latin typeface="Calibri" panose="020F0502020204030204"/>
                <a:ea typeface="Cambria" panose="02040503050406030204" pitchFamily="18" charset="0"/>
                <a:cs typeface="Cambria" panose="02040503050406030204" pitchFamily="18" charset="0"/>
              </a:rPr>
              <a:t>SEBOREGULATOR</a:t>
            </a:r>
            <a:r>
              <a:rPr lang="en-GB" sz="1100" baseline="30000">
                <a:solidFill>
                  <a:prstClr val="black"/>
                </a:solidFill>
                <a:latin typeface="Calibri" panose="020F0502020204030204"/>
                <a:ea typeface="Cambria" panose="02040503050406030204" pitchFamily="18" charset="0"/>
                <a:cs typeface="Cambria" panose="02040503050406030204" pitchFamily="18" charset="0"/>
              </a:rPr>
              <a:t>(1)</a:t>
            </a:r>
            <a:r>
              <a:rPr lang="en-GB" sz="1100">
                <a:solidFill>
                  <a:prstClr val="black"/>
                </a:solidFill>
                <a:latin typeface="Calibri" panose="020F0502020204030204"/>
                <a:ea typeface="Cambria" panose="02040503050406030204" pitchFamily="18" charset="0"/>
                <a:cs typeface="Cambria" panose="02040503050406030204" pitchFamily="18" charset="0"/>
              </a:rPr>
              <a:t>: Inhibition of 5α-reductase activity was evaluated in vitro with different concentrations of zinc sulphate. UV measurement at 240 nm was used. The minimum concentration producing an inhibitor effect was evaluated. We see dose-dependent inhibition of the enzyme’s activity: 98% inhibition with 0.2% of zinc sulphate.</a:t>
            </a:r>
          </a:p>
          <a:p>
            <a:pPr marL="192987" indent="-192987" algn="just" defTabSz="966612">
              <a:spcBef>
                <a:spcPts val="16"/>
              </a:spcBef>
              <a:buClr>
                <a:prstClr val="black"/>
              </a:buClr>
              <a:buSzPts val="900"/>
              <a:buFont typeface="Cambria" panose="02040503050406030204" pitchFamily="18" charset="0"/>
              <a:buChar char="•"/>
              <a:defRPr/>
            </a:pPr>
            <a:endParaRPr lang="en-US" sz="1100" dirty="0">
              <a:solidFill>
                <a:prstClr val="black"/>
              </a:solidFill>
              <a:latin typeface="Calibri" panose="020F0502020204030204"/>
              <a:ea typeface="Arial" panose="020B0604020202020204" pitchFamily="34" charset="0"/>
            </a:endParaRPr>
          </a:p>
          <a:p>
            <a:pPr marL="192987" indent="-192987" algn="just" defTabSz="966612">
              <a:spcBef>
                <a:spcPts val="16"/>
              </a:spcBef>
              <a:buClr>
                <a:prstClr val="black"/>
              </a:buClr>
              <a:buSzPts val="900"/>
              <a:buFont typeface="Cambria" panose="02040503050406030204" pitchFamily="18" charset="0"/>
              <a:buChar char="•"/>
              <a:defRPr/>
            </a:pPr>
            <a:r>
              <a:rPr lang="en-GB" sz="1100" b="1">
                <a:solidFill>
                  <a:prstClr val="black"/>
                </a:solidFill>
                <a:latin typeface="Calibri" panose="020F0502020204030204"/>
                <a:ea typeface="Arial" panose="020B0604020202020204" pitchFamily="34" charset="0"/>
              </a:rPr>
              <a:t>ANTI-BLEMISHES</a:t>
            </a:r>
            <a:r>
              <a:rPr lang="en-GB" sz="1100" baseline="30000">
                <a:solidFill>
                  <a:prstClr val="black"/>
                </a:solidFill>
                <a:latin typeface="Calibri" panose="020F0502020204030204"/>
                <a:ea typeface="Arial" panose="020B0604020202020204" pitchFamily="34" charset="0"/>
              </a:rPr>
              <a:t>(2)</a:t>
            </a:r>
            <a:r>
              <a:rPr lang="en-GB" sz="1100">
                <a:solidFill>
                  <a:prstClr val="black"/>
                </a:solidFill>
                <a:latin typeface="Calibri" panose="020F0502020204030204"/>
                <a:ea typeface="Arial" panose="020B0604020202020204" pitchFamily="34" charset="0"/>
              </a:rPr>
              <a:t>: In vitro study on cells cultures for 8 days have been performed. Stress is imposed in the presence or absence of 10µM of zinc:</a:t>
            </a:r>
          </a:p>
          <a:p>
            <a:pPr algn="just" defTabSz="966612">
              <a:spcBef>
                <a:spcPts val="16"/>
              </a:spcBef>
              <a:buClr>
                <a:prstClr val="black"/>
              </a:buClr>
              <a:buSzPts val="900"/>
              <a:tabLst>
                <a:tab pos="379261" algn="l"/>
              </a:tabLst>
              <a:defRPr/>
            </a:pPr>
            <a:r>
              <a:rPr lang="en-GB" sz="1100">
                <a:solidFill>
                  <a:prstClr val="black"/>
                </a:solidFill>
                <a:latin typeface="Calibri" panose="020F0502020204030204"/>
                <a:ea typeface="Arial" panose="020B0604020202020204" pitchFamily="34" charset="0"/>
              </a:rPr>
              <a:t>	- Addition of 90 µM linoleic acid and incubation for 6 hours</a:t>
            </a:r>
          </a:p>
          <a:p>
            <a:pPr algn="just" defTabSz="966612">
              <a:spcBef>
                <a:spcPts val="16"/>
              </a:spcBef>
              <a:buClr>
                <a:prstClr val="black"/>
              </a:buClr>
              <a:buSzPts val="900"/>
              <a:tabLst>
                <a:tab pos="379261" algn="l"/>
              </a:tabLst>
              <a:defRPr/>
            </a:pPr>
            <a:r>
              <a:rPr lang="en-GB" sz="1100">
                <a:solidFill>
                  <a:prstClr val="black"/>
                </a:solidFill>
                <a:latin typeface="Calibri" panose="020F0502020204030204"/>
                <a:ea typeface="Arial" panose="020B0604020202020204" pitchFamily="34" charset="0"/>
              </a:rPr>
              <a:t>	- Addition of 500 U/ml and incubation for 1.5 hours</a:t>
            </a:r>
          </a:p>
          <a:p>
            <a:pPr marL="189631" algn="just" defTabSz="966612">
              <a:spcBef>
                <a:spcPts val="16"/>
              </a:spcBef>
              <a:buClr>
                <a:prstClr val="black"/>
              </a:buClr>
              <a:buSzPts val="900"/>
              <a:defRPr/>
            </a:pPr>
            <a:r>
              <a:rPr lang="en-GB" sz="1100">
                <a:solidFill>
                  <a:prstClr val="black"/>
                </a:solidFill>
                <a:latin typeface="Calibri" panose="020F0502020204030204"/>
                <a:ea typeface="Arial" panose="020B0604020202020204" pitchFamily="34" charset="0"/>
              </a:rPr>
              <a:t>The measure of production of interleukin 6, level of transcription factor activation and level of intracellular oxidative stress are assessed. </a:t>
            </a:r>
          </a:p>
          <a:p>
            <a:pPr marL="189631" algn="just" defTabSz="966612">
              <a:spcBef>
                <a:spcPts val="16"/>
              </a:spcBef>
              <a:buClr>
                <a:prstClr val="black"/>
              </a:buClr>
              <a:buSzPts val="900"/>
              <a:defRPr/>
            </a:pPr>
            <a:r>
              <a:rPr lang="en-GB" sz="1100">
                <a:solidFill>
                  <a:prstClr val="black"/>
                </a:solidFill>
                <a:latin typeface="Calibri" panose="020F0502020204030204"/>
                <a:ea typeface="Arial" panose="020B0604020202020204" pitchFamily="34" charset="0"/>
              </a:rPr>
              <a:t>The addition of Zinc results in a reduction of oxidative stress. It visibly attenuates the activation of NF-kB induced by linoleic acid: a significant decrease in the expression of interleukin 6 is observed. </a:t>
            </a:r>
          </a:p>
          <a:p>
            <a:pPr marL="189631" algn="just" defTabSz="966612">
              <a:spcBef>
                <a:spcPts val="16"/>
              </a:spcBef>
              <a:buClr>
                <a:prstClr val="black"/>
              </a:buClr>
              <a:buSzPts val="900"/>
              <a:defRPr/>
            </a:pPr>
            <a:r>
              <a:rPr lang="en-GB" sz="1100">
                <a:solidFill>
                  <a:prstClr val="black"/>
                </a:solidFill>
                <a:latin typeface="Calibri" panose="020F0502020204030204"/>
                <a:ea typeface="Arial" panose="020B0604020202020204" pitchFamily="34" charset="0"/>
              </a:rPr>
              <a:t>Zinc may protect against inflammatory diseases by inhibiting the transcription factor in response to oxidative stress, such as the expression of the cytokines </a:t>
            </a:r>
          </a:p>
          <a:p>
            <a:pPr marL="189631" algn="just" defTabSz="966612">
              <a:spcBef>
                <a:spcPts val="16"/>
              </a:spcBef>
              <a:buClr>
                <a:prstClr val="black"/>
              </a:buClr>
              <a:buSzPts val="900"/>
              <a:defRPr/>
            </a:pPr>
            <a:endParaRPr lang="en-US" sz="1100" dirty="0">
              <a:solidFill>
                <a:prstClr val="black"/>
              </a:solidFill>
              <a:latin typeface="Calibri" panose="020F0502020204030204"/>
              <a:ea typeface="Arial" panose="020B0604020202020204" pitchFamily="34" charset="0"/>
            </a:endParaRPr>
          </a:p>
          <a:p>
            <a:pPr marL="191309" indent="-181240" algn="just" defTabSz="966612">
              <a:spcBef>
                <a:spcPts val="16"/>
              </a:spcBef>
              <a:buClr>
                <a:prstClr val="black"/>
              </a:buClr>
              <a:buSzPts val="900"/>
              <a:buFont typeface="Arial" panose="020B0604020202020204" pitchFamily="34" charset="0"/>
              <a:buChar char="•"/>
              <a:defRPr/>
            </a:pPr>
            <a:r>
              <a:rPr lang="en-GB" sz="1100" b="1">
                <a:solidFill>
                  <a:prstClr val="black"/>
                </a:solidFill>
                <a:latin typeface="Calibri" panose="020F0502020204030204"/>
                <a:ea typeface="Arial" panose="020B0604020202020204" pitchFamily="34" charset="0"/>
              </a:rPr>
              <a:t>ANTIBACTERIAL</a:t>
            </a:r>
            <a:r>
              <a:rPr lang="en-GB" sz="1100" baseline="30000">
                <a:solidFill>
                  <a:prstClr val="black"/>
                </a:solidFill>
                <a:latin typeface="Calibri" panose="020F0502020204030204"/>
                <a:ea typeface="Arial" panose="020B0604020202020204" pitchFamily="34" charset="0"/>
              </a:rPr>
              <a:t>(3)</a:t>
            </a:r>
            <a:r>
              <a:rPr lang="en-GB" sz="1100">
                <a:solidFill>
                  <a:prstClr val="black"/>
                </a:solidFill>
                <a:latin typeface="Calibri" panose="020F0502020204030204"/>
                <a:ea typeface="Arial" panose="020B0604020202020204" pitchFamily="34" charset="0"/>
              </a:rPr>
              <a:t>: In vitro studies have been conducted on micro-organism cultures such as </a:t>
            </a:r>
            <a:r>
              <a:rPr lang="en-GB" sz="1100" i="1">
                <a:solidFill>
                  <a:prstClr val="black"/>
                </a:solidFill>
                <a:latin typeface="Calibri" panose="020F0502020204030204"/>
                <a:ea typeface="Arial" panose="020B0604020202020204" pitchFamily="34" charset="0"/>
              </a:rPr>
              <a:t>E. Coli, S. Aureus </a:t>
            </a:r>
            <a:r>
              <a:rPr lang="en-GB" sz="1100">
                <a:solidFill>
                  <a:prstClr val="black"/>
                </a:solidFill>
                <a:latin typeface="Calibri" panose="020F0502020204030204"/>
                <a:ea typeface="Arial" panose="020B0604020202020204" pitchFamily="34" charset="0"/>
              </a:rPr>
              <a:t>or even </a:t>
            </a:r>
            <a:r>
              <a:rPr lang="en-GB" sz="1100" i="1">
                <a:solidFill>
                  <a:prstClr val="black"/>
                </a:solidFill>
                <a:latin typeface="Calibri" panose="020F0502020204030204"/>
                <a:ea typeface="Arial" panose="020B0604020202020204" pitchFamily="34" charset="0"/>
              </a:rPr>
              <a:t>C. Albicans </a:t>
            </a:r>
            <a:r>
              <a:rPr lang="en-GB" sz="1100">
                <a:solidFill>
                  <a:prstClr val="black"/>
                </a:solidFill>
                <a:latin typeface="Calibri" panose="020F0502020204030204"/>
                <a:ea typeface="Arial" panose="020B0604020202020204" pitchFamily="34" charset="0"/>
              </a:rPr>
              <a:t>with concentrations ranging from 0.4% to 4% zinc gluconate. It has been shown that zinc is able to inhibit bacterial and fungistatic proliferation at concentrations below 0.4% zinc gluconate for </a:t>
            </a:r>
            <a:r>
              <a:rPr lang="en-GB" sz="1100" i="1">
                <a:solidFill>
                  <a:prstClr val="black"/>
                </a:solidFill>
                <a:latin typeface="Calibri" panose="020F0502020204030204"/>
                <a:ea typeface="Arial" panose="020B0604020202020204" pitchFamily="34" charset="0"/>
              </a:rPr>
              <a:t>S. Aureus </a:t>
            </a:r>
            <a:r>
              <a:rPr lang="en-GB" sz="1100">
                <a:solidFill>
                  <a:prstClr val="black"/>
                </a:solidFill>
                <a:latin typeface="Calibri" panose="020F0502020204030204"/>
                <a:ea typeface="Arial" panose="020B0604020202020204" pitchFamily="34" charset="0"/>
              </a:rPr>
              <a:t>and </a:t>
            </a:r>
            <a:r>
              <a:rPr lang="en-GB" sz="1100" i="1">
                <a:solidFill>
                  <a:prstClr val="black"/>
                </a:solidFill>
                <a:latin typeface="Calibri" panose="020F0502020204030204"/>
                <a:ea typeface="Arial" panose="020B0604020202020204" pitchFamily="34" charset="0"/>
              </a:rPr>
              <a:t>E. Coli </a:t>
            </a:r>
            <a:r>
              <a:rPr lang="en-GB" sz="1100">
                <a:solidFill>
                  <a:prstClr val="black"/>
                </a:solidFill>
                <a:latin typeface="Calibri" panose="020F0502020204030204"/>
                <a:ea typeface="Arial" panose="020B0604020202020204" pitchFamily="34" charset="0"/>
              </a:rPr>
              <a:t>and at concentrations below 1.2% zinc gluconate for </a:t>
            </a:r>
            <a:r>
              <a:rPr lang="en-GB" sz="1100" i="1">
                <a:solidFill>
                  <a:prstClr val="black"/>
                </a:solidFill>
                <a:latin typeface="Calibri" panose="020F0502020204030204"/>
                <a:ea typeface="Arial" panose="020B0604020202020204" pitchFamily="34" charset="0"/>
              </a:rPr>
              <a:t>C. Albicans.</a:t>
            </a:r>
          </a:p>
          <a:p>
            <a:pPr algn="just" defTabSz="966612">
              <a:spcBef>
                <a:spcPts val="16"/>
              </a:spcBef>
              <a:buClr>
                <a:prstClr val="black"/>
              </a:buClr>
              <a:buSzPts val="900"/>
              <a:defRPr/>
            </a:pPr>
            <a:endParaRPr lang="en-US" dirty="0">
              <a:solidFill>
                <a:prstClr val="black"/>
              </a:solidFill>
              <a:latin typeface="Calibri" panose="020F0502020204030204"/>
              <a:ea typeface="Arial" panose="020B0604020202020204" pitchFamily="34" charset="0"/>
            </a:endParaRPr>
          </a:p>
          <a:p>
            <a:pPr algn="just" defTabSz="966612">
              <a:spcBef>
                <a:spcPts val="16"/>
              </a:spcBef>
              <a:buClr>
                <a:prstClr val="black"/>
              </a:buClr>
              <a:buSzPts val="900"/>
              <a:defRPr/>
            </a:pPr>
            <a:r>
              <a:rPr lang="en-GB" sz="900" i="1" u="sng">
                <a:solidFill>
                  <a:prstClr val="black"/>
                </a:solidFill>
                <a:latin typeface="Calibri" panose="020F0502020204030204"/>
                <a:ea typeface="Arial" panose="020B0604020202020204" pitchFamily="34" charset="0"/>
              </a:rPr>
              <a:t>Bibliography</a:t>
            </a:r>
          </a:p>
          <a:p>
            <a:pPr algn="just" defTabSz="966612">
              <a:spcBef>
                <a:spcPts val="16"/>
              </a:spcBef>
              <a:buClr>
                <a:prstClr val="black"/>
              </a:buClr>
              <a:buSzPts val="900"/>
              <a:defRPr/>
            </a:pPr>
            <a:r>
              <a:rPr lang="en-GB" sz="900">
                <a:solidFill>
                  <a:prstClr val="black"/>
                </a:solidFill>
                <a:latin typeface="Calibri" panose="020F0502020204030204"/>
                <a:ea typeface="Cambria" panose="02040503050406030204" pitchFamily="18" charset="0"/>
                <a:cs typeface="Cambria" panose="02040503050406030204" pitchFamily="18" charset="0"/>
              </a:rPr>
              <a:t>(1) </a:t>
            </a:r>
            <a:r>
              <a:rPr lang="en-GB" sz="900">
                <a:solidFill>
                  <a:prstClr val="black"/>
                </a:solidFill>
                <a:latin typeface="Calibri" panose="020F0502020204030204"/>
                <a:ea typeface="Arial" panose="020B0604020202020204" pitchFamily="34" charset="0"/>
                <a:cs typeface="Cambria" panose="02040503050406030204" pitchFamily="18" charset="0"/>
              </a:rPr>
              <a:t>D Stramatiadis et al, “Inhibition of 5α-reductase activity in human skin by Zinc and azelaic acid”, </a:t>
            </a:r>
            <a:r>
              <a:rPr lang="en-GB" sz="900" i="1">
                <a:solidFill>
                  <a:prstClr val="black"/>
                </a:solidFill>
                <a:latin typeface="Calibri" panose="020F0502020204030204"/>
                <a:ea typeface="Arial" panose="020B0604020202020204" pitchFamily="34" charset="0"/>
                <a:cs typeface="Cambria" panose="02040503050406030204" pitchFamily="18" charset="0"/>
              </a:rPr>
              <a:t>British Journal of Dermatology</a:t>
            </a:r>
            <a:r>
              <a:rPr lang="en-GB" sz="900">
                <a:solidFill>
                  <a:prstClr val="black"/>
                </a:solidFill>
                <a:latin typeface="Calibri" panose="020F0502020204030204"/>
                <a:ea typeface="Arial" panose="020B0604020202020204" pitchFamily="34" charset="0"/>
                <a:cs typeface="Cambria" panose="02040503050406030204" pitchFamily="18" charset="0"/>
              </a:rPr>
              <a:t>, 1988, 119, 627-632.</a:t>
            </a:r>
          </a:p>
          <a:p>
            <a:pPr algn="just" defTabSz="966612">
              <a:spcBef>
                <a:spcPts val="16"/>
              </a:spcBef>
              <a:buClr>
                <a:prstClr val="black"/>
              </a:buClr>
              <a:buSzPts val="900"/>
              <a:defRPr/>
            </a:pPr>
            <a:r>
              <a:rPr lang="en-GB" sz="900">
                <a:solidFill>
                  <a:prstClr val="black"/>
                </a:solidFill>
                <a:latin typeface="Calibri" panose="020F0502020204030204"/>
                <a:ea typeface="Arial" panose="020B0604020202020204" pitchFamily="34" charset="0"/>
              </a:rPr>
              <a:t>(2) Bernhard Hennig et Craig j McClain, “Antioxidant-like properties of Zinc In Activated Endothelial Cells”, </a:t>
            </a:r>
            <a:r>
              <a:rPr lang="en-GB" sz="900" i="1">
                <a:solidFill>
                  <a:prstClr val="black"/>
                </a:solidFill>
                <a:latin typeface="Calibri" panose="020F0502020204030204"/>
                <a:ea typeface="Arial" panose="020B0604020202020204" pitchFamily="34" charset="0"/>
              </a:rPr>
              <a:t>Journal of the American College of Nutrition</a:t>
            </a:r>
            <a:r>
              <a:rPr lang="en-GB" sz="900">
                <a:solidFill>
                  <a:prstClr val="black"/>
                </a:solidFill>
                <a:latin typeface="Calibri" panose="020F0502020204030204"/>
                <a:ea typeface="Arial" panose="020B0604020202020204" pitchFamily="34" charset="0"/>
              </a:rPr>
              <a:t>, 1999, 18, 2, 152–158.</a:t>
            </a:r>
          </a:p>
          <a:p>
            <a:pPr algn="just" defTabSz="966612">
              <a:spcBef>
                <a:spcPts val="16"/>
              </a:spcBef>
              <a:buClr>
                <a:prstClr val="black"/>
              </a:buClr>
              <a:buSzPts val="900"/>
              <a:defRPr/>
            </a:pPr>
            <a:r>
              <a:rPr lang="en-GB" sz="900">
                <a:solidFill>
                  <a:prstClr val="black"/>
                </a:solidFill>
                <a:latin typeface="Calibri" panose="020F0502020204030204"/>
              </a:rPr>
              <a:t>(3) Keybio study. Determination of the minimum inhibitory concentration of active ingredients, Test report B09-00026. Dr C LENS, F THERY</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119</a:t>
            </a:fld>
            <a:endParaRPr lang="fr-FR"/>
          </a:p>
        </p:txBody>
      </p:sp>
    </p:spTree>
    <p:extLst>
      <p:ext uri="{BB962C8B-B14F-4D97-AF65-F5344CB8AC3E}">
        <p14:creationId xmlns:p14="http://schemas.microsoft.com/office/powerpoint/2010/main" val="3123024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824212"/>
          </a:xfrm>
        </p:spPr>
        <p:txBody>
          <a:bodyPr/>
          <a:lstStyle/>
          <a:p>
            <a:pPr algn="just">
              <a:spcAft>
                <a:spcPts val="600"/>
              </a:spcAft>
            </a:pPr>
            <a:r>
              <a:rPr lang="en-GB" sz="1100" u="sng">
                <a:cs typeface="DilleniaUPC" panose="02020603050405020304" pitchFamily="18" charset="-34"/>
              </a:rPr>
              <a:t>pH</a:t>
            </a:r>
            <a:r>
              <a:rPr lang="en-GB" sz="1100">
                <a:cs typeface="DilleniaUPC" panose="02020603050405020304" pitchFamily="18" charset="-34"/>
              </a:rPr>
              <a:t>: According to the specification sheet, the product has a pH (end-of-life) of 5-6 which is a skin friendly pH. The physiological pH of the stratum corneum is, on average, 5.5</a:t>
            </a:r>
            <a:r>
              <a:rPr lang="en-GB" sz="1100" baseline="30000">
                <a:cs typeface="DilleniaUPC" panose="02020603050405020304" pitchFamily="18" charset="-34"/>
              </a:rPr>
              <a:t>(1)</a:t>
            </a:r>
          </a:p>
          <a:p>
            <a:pPr algn="just">
              <a:spcAft>
                <a:spcPts val="600"/>
              </a:spcAft>
            </a:pPr>
            <a:r>
              <a:rPr lang="en-GB" sz="1100" u="sng" cap="all">
                <a:cs typeface="DilleniaUPC" panose="02020603050405020304" pitchFamily="18" charset="-34"/>
              </a:rPr>
              <a:t>Isodermic water</a:t>
            </a:r>
            <a:r>
              <a:rPr lang="en-GB" sz="1100" cap="all">
                <a:cs typeface="DilleniaUPC" panose="02020603050405020304" pitchFamily="18" charset="-34"/>
              </a:rPr>
              <a:t>: </a:t>
            </a:r>
            <a:r>
              <a:rPr lang="en-GB" sz="1100">
                <a:cs typeface="DilleniaUPC" panose="02020603050405020304" pitchFamily="18" charset="-34"/>
              </a:rPr>
              <a:t>A biomimetic water with very good affinity with the skin to protect its balance. Ingredients: AQUA, DISODIUM ADENOSINE TRISPHOSPHATE, CARNOSINE, LAMINARIA DIGITATA EXTRACT.</a:t>
            </a:r>
          </a:p>
          <a:p>
            <a:pPr algn="just">
              <a:spcAft>
                <a:spcPts val="600"/>
              </a:spcAft>
            </a:pPr>
            <a:r>
              <a:rPr lang="en-GB" sz="1100" u="sng"/>
              <a:t>HYDRATING AGENT</a:t>
            </a:r>
            <a:r>
              <a:rPr lang="en-GB" sz="1100"/>
              <a:t>: </a:t>
            </a:r>
            <a:r>
              <a:rPr lang="en-GB" sz="1100" cap="all">
                <a:cs typeface="DilleniaUPC" panose="02020603050405020304" pitchFamily="18" charset="-34"/>
              </a:rPr>
              <a:t>GLYCERINE </a:t>
            </a:r>
            <a:r>
              <a:rPr lang="en-GB" sz="1100">
                <a:cs typeface="DilleniaUPC" panose="02020603050405020304" pitchFamily="18" charset="-34"/>
              </a:rPr>
              <a:t>(or glycerol) is a naturally occurring polyol very present in cosmetics where it is a very good moisturiser. The biological effects of glycerine (C</a:t>
            </a:r>
            <a:r>
              <a:rPr lang="en-GB" sz="1100" baseline="-25000">
                <a:cs typeface="DilleniaUPC" panose="02020603050405020304" pitchFamily="18" charset="-34"/>
              </a:rPr>
              <a:t>3</a:t>
            </a:r>
            <a:r>
              <a:rPr lang="en-GB" sz="1100">
                <a:cs typeface="DilleniaUPC" panose="02020603050405020304" pitchFamily="18" charset="-34"/>
              </a:rPr>
              <a:t>H</a:t>
            </a:r>
            <a:r>
              <a:rPr lang="en-GB" sz="1100" baseline="-25000">
                <a:cs typeface="DilleniaUPC" panose="02020603050405020304" pitchFamily="18" charset="-34"/>
              </a:rPr>
              <a:t>8</a:t>
            </a:r>
            <a:r>
              <a:rPr lang="en-GB" sz="1100">
                <a:cs typeface="DilleniaUPC" panose="02020603050405020304" pitchFamily="18" charset="-34"/>
              </a:rPr>
              <a:t>O</a:t>
            </a:r>
            <a:r>
              <a:rPr lang="en-GB" sz="1100" baseline="-25000">
                <a:cs typeface="DilleniaUPC" panose="02020603050405020304" pitchFamily="18" charset="-34"/>
              </a:rPr>
              <a:t>3</a:t>
            </a:r>
            <a:r>
              <a:rPr lang="en-GB" sz="1100">
                <a:cs typeface="DilleniaUPC" panose="02020603050405020304" pitchFamily="18" charset="-34"/>
              </a:rPr>
              <a:t>) are traditionally attributed to its chemical structure: the 3 hydrophilic hydroxyl groups are responsible for its hygroscopy. Hygroscopy is the tendency of a substance to attract water from the surroundings. P</a:t>
            </a:r>
            <a:r>
              <a:rPr lang="en-GB" sz="1100"/>
              <a:t>ure glycerol can absorb its own weight in water in 3 days</a:t>
            </a:r>
            <a:r>
              <a:rPr lang="en-GB" sz="1100" baseline="30000"/>
              <a:t>(2)</a:t>
            </a:r>
            <a:r>
              <a:rPr lang="en-GB" sz="1100"/>
              <a:t>.</a:t>
            </a:r>
          </a:p>
          <a:p>
            <a:pPr algn="just">
              <a:spcAft>
                <a:spcPts val="600"/>
              </a:spcAft>
            </a:pPr>
            <a:r>
              <a:rPr lang="en-GB" sz="1100"/>
              <a:t>Glycerine diffuses into the stratum corneum and retains water in the skin.</a:t>
            </a:r>
          </a:p>
          <a:p>
            <a:pPr algn="just" defTabSz="966612">
              <a:spcAft>
                <a:spcPts val="600"/>
              </a:spcAft>
              <a:defRPr/>
            </a:pPr>
            <a:r>
              <a:rPr lang="en-GB" sz="1100" u="sng" cap="all">
                <a:cs typeface="DilleniaUPC" panose="02020603050405020304" pitchFamily="18" charset="-34"/>
              </a:rPr>
              <a:t>NOURISHING AGENTS</a:t>
            </a:r>
            <a:r>
              <a:rPr lang="en-GB" sz="1100" cap="all">
                <a:cs typeface="DilleniaUPC" panose="02020603050405020304" pitchFamily="18" charset="-34"/>
              </a:rPr>
              <a:t>: </a:t>
            </a:r>
            <a:r>
              <a:rPr lang="en-GB" sz="1100"/>
              <a:t>A trio of oils (soybean, sunflower and olive) strengthens the skin’s protective hydrolipidic film and the structure of the epidermis by supplying lipids.</a:t>
            </a:r>
          </a:p>
          <a:p>
            <a:pPr algn="just">
              <a:spcAft>
                <a:spcPts val="600"/>
              </a:spcAft>
            </a:pPr>
            <a:r>
              <a:rPr lang="en-GB" sz="1100"/>
              <a:t>Emollients (CETYL PALMITATE, DICAPRYLYL CARBONATE, ISOSTEARYL ISOSTEARATE) </a:t>
            </a:r>
            <a:r>
              <a:rPr lang="en-GB" sz="1100">
                <a:cs typeface="DilleniaUPC" panose="02020603050405020304" pitchFamily="18" charset="-34"/>
              </a:rPr>
              <a:t>soften and smooth the skin.</a:t>
            </a:r>
          </a:p>
          <a:p>
            <a:pPr algn="just" defTabSz="966612">
              <a:spcAft>
                <a:spcPts val="600"/>
              </a:spcAft>
              <a:defRPr/>
            </a:pPr>
            <a:r>
              <a:rPr lang="en-GB" sz="1100" u="sng" cap="all">
                <a:cs typeface="DilleniaUPC" panose="02020603050405020304" pitchFamily="18" charset="-34"/>
              </a:rPr>
              <a:t>LIPID-REPLENISHING AGENTS</a:t>
            </a:r>
            <a:r>
              <a:rPr lang="en-GB" sz="1100" cap="all">
                <a:cs typeface="DilleniaUPC" panose="02020603050405020304" pitchFamily="18" charset="-34"/>
              </a:rPr>
              <a:t>: </a:t>
            </a:r>
            <a:r>
              <a:rPr lang="en-GB" sz="1100"/>
              <a:t>They promote the natural production of epidermal lipids involved in hydration: GLYCINE SOJA STEROLS, GLYCOLIPIDS and PHOSPHOLIPIDS (naturally present in the skin), OLEA EUROPAEA OIL UNSAPONIFIABLES (rich in phytosterols and squalene).</a:t>
            </a:r>
          </a:p>
          <a:p>
            <a:pPr algn="just" defTabSz="966612">
              <a:spcAft>
                <a:spcPts val="600"/>
              </a:spcAft>
              <a:defRPr/>
            </a:pPr>
            <a:r>
              <a:rPr lang="en-GB" sz="1100" u="sng"/>
              <a:t>PURIFYING AGENT</a:t>
            </a:r>
          </a:p>
          <a:p>
            <a:pPr algn="just">
              <a:spcAft>
                <a:spcPts val="600"/>
              </a:spcAft>
            </a:pPr>
            <a:r>
              <a:rPr lang="en-GB" sz="1100"/>
              <a:t>UNDECYLENOYL GLYCINE helps to purify the skin.</a:t>
            </a:r>
          </a:p>
          <a:p>
            <a:pPr algn="just"/>
            <a:r>
              <a:rPr lang="en-GB" sz="900" i="1" u="sng"/>
              <a:t>Bibliography</a:t>
            </a:r>
          </a:p>
          <a:p>
            <a:pPr algn="just" defTabSz="966612">
              <a:defRPr/>
            </a:pPr>
            <a:r>
              <a:rPr lang="en-GB" sz="900">
                <a:cs typeface="DilleniaUPC" panose="02020603050405020304" pitchFamily="18" charset="-34"/>
              </a:rPr>
              <a:t>(1) Duplan H, Nocera T. </a:t>
            </a:r>
            <a:r>
              <a:rPr lang="en-GB" sz="900" i="1">
                <a:cs typeface="DilleniaUPC" panose="02020603050405020304" pitchFamily="18" charset="-34"/>
              </a:rPr>
              <a:t>Hydratation cutanée et produits hydratants</a:t>
            </a:r>
            <a:r>
              <a:rPr lang="en-GB" sz="900">
                <a:cs typeface="DilleniaUPC" panose="02020603050405020304" pitchFamily="18" charset="-34"/>
              </a:rPr>
              <a:t>. Ann Dermatol Venereol (2018), https://doi.org/10.1016/j.annder.2018.03.004</a:t>
            </a:r>
          </a:p>
          <a:p>
            <a:pPr algn="just" defTabSz="966612">
              <a:defRPr/>
            </a:pPr>
            <a:r>
              <a:rPr lang="en-GB" sz="900">
                <a:cs typeface="DilleniaUPC" panose="02020603050405020304" pitchFamily="18" charset="-34"/>
              </a:rPr>
              <a:t>(2) Fluhr, J. W., Darlenski, R., &amp; Surber, C. (2008). </a:t>
            </a:r>
            <a:r>
              <a:rPr lang="en-GB" sz="900" i="1">
                <a:cs typeface="DilleniaUPC" panose="02020603050405020304" pitchFamily="18" charset="-34"/>
              </a:rPr>
              <a:t>Glycerol and the skin: holistic approach to its origin and functions</a:t>
            </a:r>
            <a:r>
              <a:rPr lang="en-GB" sz="900">
                <a:cs typeface="DilleniaUPC" panose="02020603050405020304" pitchFamily="18" charset="-34"/>
              </a:rPr>
              <a:t>. British Journal of Dermatology, 159(1), 23–34. doi:10.1111/j.1365-2133.2008.08643.x </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12</a:t>
            </a:fld>
            <a:endParaRPr lang="fr-FR"/>
          </a:p>
        </p:txBody>
      </p:sp>
    </p:spTree>
    <p:extLst>
      <p:ext uri="{BB962C8B-B14F-4D97-AF65-F5344CB8AC3E}">
        <p14:creationId xmlns:p14="http://schemas.microsoft.com/office/powerpoint/2010/main" val="15659445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391076"/>
          </a:xfrm>
        </p:spPr>
        <p:txBody>
          <a:bodyPr/>
          <a:lstStyle/>
          <a:p>
            <a:pPr algn="just" defTabSz="966612">
              <a:spcAft>
                <a:spcPts val="634"/>
              </a:spcAft>
              <a:defRPr/>
            </a:pPr>
            <a:r>
              <a:rPr lang="en-GB" sz="1100" u="sng">
                <a:solidFill>
                  <a:prstClr val="black"/>
                </a:solidFill>
                <a:latin typeface="Calibri" panose="020F0502020204030204"/>
                <a:cs typeface="DilleniaUPC" panose="02020603050405020304" pitchFamily="18" charset="-34"/>
              </a:rPr>
              <a:t>SEBUMETRIC MEASUREMENTS</a:t>
            </a:r>
            <a:r>
              <a:rPr lang="en-GB" sz="1100">
                <a:solidFill>
                  <a:prstClr val="black"/>
                </a:solidFill>
                <a:latin typeface="Calibri" panose="020F0502020204030204"/>
                <a:cs typeface="DilleniaUPC" panose="02020603050405020304" pitchFamily="18" charset="-34"/>
              </a:rPr>
              <a:t> </a:t>
            </a:r>
            <a:r>
              <a:rPr lang="en-GB" sz="1100" i="1">
                <a:solidFill>
                  <a:prstClr val="black"/>
                </a:solidFill>
                <a:latin typeface="Calibri" panose="020F0502020204030204"/>
                <a:cs typeface="DilleniaUPC" panose="02020603050405020304" pitchFamily="18" charset="-34"/>
              </a:rPr>
              <a:t>(Study report 1100582A01– EUROFINS – October 2019)</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rPr>
              <a:t>Principle: </a:t>
            </a:r>
            <a:r>
              <a:rPr lang="en-GB" sz="1100">
                <a:solidFill>
                  <a:prstClr val="black"/>
                </a:solidFill>
                <a:latin typeface="Calibri" panose="020F0502020204030204"/>
              </a:rPr>
              <a:t>Before (D0) then after 28 days of use (D28), 3 sebumetric measurements are taken at 3 time points (T0, T0' and T30') on the forehead with a Sebumeter. The variation of the sebum rate (in μg/cm2) is calculated.</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cs typeface="DilleniaUPC" panose="02020603050405020304" pitchFamily="18" charset="-34"/>
              </a:rPr>
              <a:t>Study population</a:t>
            </a:r>
            <a:r>
              <a:rPr lang="en-GB" sz="1100">
                <a:solidFill>
                  <a:prstClr val="black"/>
                </a:solidFill>
                <a:latin typeface="Calibri" panose="020F0502020204030204"/>
                <a:cs typeface="DilleniaUPC" panose="02020603050405020304" pitchFamily="18" charset="-34"/>
              </a:rPr>
              <a:t>: 21 volunteers, 21 to 50 years of age, with combination to oily skin checked with a sebumetric measurement, 100% presenting with shininess and an excess of sebum on the face on D0.</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rPr>
              <a:t>Results</a:t>
            </a:r>
            <a:r>
              <a:rPr lang="en-GB" sz="1100">
                <a:solidFill>
                  <a:prstClr val="black"/>
                </a:solidFill>
                <a:latin typeface="Calibri" panose="020F0502020204030204"/>
              </a:rPr>
              <a:t>: Before beginning the applications (D0), measurements were taken on bare skin at T0, T0' (immediately after degreasing) and T30' (30min after degreasing). After 28 days of use of the investigational product under normal conditions, the sebum rate measured on nude skin before any degreasing (D28T0) is statistically significantly lower compared to D0T0 (-12%).</a:t>
            </a:r>
          </a:p>
          <a:p>
            <a:pPr marL="181240" indent="-181240" algn="just" defTabSz="966612">
              <a:spcAft>
                <a:spcPts val="634"/>
              </a:spcAft>
              <a:buFont typeface="Arial" panose="020B0604020202020204" pitchFamily="34" charset="0"/>
              <a:buChar char="•"/>
              <a:defRPr/>
            </a:pPr>
            <a:endParaRPr lang="en-US" sz="1100" dirty="0">
              <a:solidFill>
                <a:prstClr val="black"/>
              </a:solidFill>
              <a:latin typeface="Calibri" panose="020F0502020204030204"/>
            </a:endParaRPr>
          </a:p>
          <a:p>
            <a:pPr algn="just" defTabSz="966612">
              <a:spcAft>
                <a:spcPts val="634"/>
              </a:spcAft>
              <a:defRPr/>
            </a:pPr>
            <a:r>
              <a:rPr lang="en-GB" sz="1100" u="sng">
                <a:solidFill>
                  <a:prstClr val="black"/>
                </a:solidFill>
                <a:latin typeface="Calibri" panose="020F0502020204030204"/>
                <a:cs typeface="DilleniaUPC" panose="02020603050405020304" pitchFamily="18" charset="-34"/>
              </a:rPr>
              <a:t>CLINICAL SCORING</a:t>
            </a:r>
            <a:r>
              <a:rPr lang="en-GB" sz="1100">
                <a:solidFill>
                  <a:prstClr val="black"/>
                </a:solidFill>
                <a:latin typeface="Calibri" panose="020F0502020204030204"/>
                <a:cs typeface="DilleniaUPC" panose="02020603050405020304" pitchFamily="18" charset="-34"/>
              </a:rPr>
              <a:t> (Study report 1100582A01– EUROFINS – October 2019)</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rPr>
              <a:t>Principle: </a:t>
            </a:r>
            <a:r>
              <a:rPr lang="en-GB" sz="1100">
                <a:solidFill>
                  <a:prstClr val="black"/>
                </a:solidFill>
                <a:latin typeface="Calibri" panose="020F0502020204030204"/>
              </a:rPr>
              <a:t>Before (D0) then after 28 of use (D28), the aesthetician assesses the oily aspect of the skin on a scale of 10 points (0 = very mat, no shininess; 10 = very shiny, glossy skin). </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rPr>
              <a:t>Study population</a:t>
            </a:r>
            <a:r>
              <a:rPr lang="en-GB" sz="1100">
                <a:solidFill>
                  <a:prstClr val="black"/>
                </a:solidFill>
                <a:latin typeface="Calibri" panose="020F0502020204030204"/>
              </a:rPr>
              <a:t>: idem.</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rPr>
              <a:t>Results</a:t>
            </a:r>
            <a:r>
              <a:rPr lang="en-GB" sz="1100">
                <a:solidFill>
                  <a:prstClr val="black"/>
                </a:solidFill>
                <a:latin typeface="Calibri" panose="020F0502020204030204"/>
              </a:rPr>
              <a:t>: statistically significant decrease of the oily aspect after 28 days of using the investigational product, compared to D0.</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120</a:t>
            </a:fld>
            <a:endParaRPr lang="fr-FR"/>
          </a:p>
        </p:txBody>
      </p:sp>
    </p:spTree>
    <p:extLst>
      <p:ext uri="{BB962C8B-B14F-4D97-AF65-F5344CB8AC3E}">
        <p14:creationId xmlns:p14="http://schemas.microsoft.com/office/powerpoint/2010/main" val="73201489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66612">
              <a:spcAft>
                <a:spcPts val="634"/>
              </a:spcAft>
              <a:defRPr/>
            </a:pPr>
            <a:r>
              <a:rPr lang="en-GB" sz="1100" u="sng">
                <a:solidFill>
                  <a:prstClr val="black"/>
                </a:solidFill>
                <a:latin typeface="Calibri" panose="020F0502020204030204"/>
                <a:cs typeface="DilleniaUPC" panose="02020603050405020304" pitchFamily="18" charset="-34"/>
              </a:rPr>
              <a:t>USE TEST UNDER DERMATOLOGICAL CONTROL – 28 days</a:t>
            </a:r>
            <a:r>
              <a:rPr lang="en-GB" sz="1100">
                <a:solidFill>
                  <a:prstClr val="black"/>
                </a:solidFill>
                <a:latin typeface="Calibri" panose="020F0502020204030204"/>
                <a:cs typeface="DilleniaUPC" panose="02020603050405020304" pitchFamily="18" charset="-34"/>
              </a:rPr>
              <a:t> </a:t>
            </a:r>
            <a:r>
              <a:rPr lang="en-GB" sz="1100" i="1">
                <a:solidFill>
                  <a:prstClr val="black"/>
                </a:solidFill>
                <a:latin typeface="Calibri" panose="020F0502020204030204"/>
                <a:cs typeface="DilleniaUPC" panose="02020603050405020304" pitchFamily="18" charset="-34"/>
              </a:rPr>
              <a:t>(Study report 1100582A01– EUROFINS – October 2019)</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rPr>
              <a:t>Aim of the study</a:t>
            </a:r>
            <a:r>
              <a:rPr lang="en-GB" sz="1100">
                <a:solidFill>
                  <a:prstClr val="black"/>
                </a:solidFill>
                <a:latin typeface="Calibri" panose="020F0502020204030204"/>
              </a:rPr>
              <a:t>: To evaluate the cosmetic acceptability of the product (via a questionnaire).</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cs typeface="DilleniaUPC" panose="02020603050405020304" pitchFamily="18" charset="-34"/>
              </a:rPr>
              <a:t>Study population</a:t>
            </a:r>
            <a:r>
              <a:rPr lang="en-GB" sz="1100">
                <a:solidFill>
                  <a:prstClr val="black"/>
                </a:solidFill>
                <a:latin typeface="Calibri" panose="020F0502020204030204"/>
                <a:cs typeface="DilleniaUPC" panose="02020603050405020304" pitchFamily="18" charset="-34"/>
              </a:rPr>
              <a:t>: 19 volunteers, 21 to 50 years of age, with combination to oily skin checked with a sebumetric measurement, 100% with shininess and an excess of sebum on the face on D0.</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rPr>
              <a:t>Results</a:t>
            </a:r>
            <a:r>
              <a:rPr lang="en-GB" sz="1100">
                <a:solidFill>
                  <a:prstClr val="black"/>
                </a:solidFill>
                <a:latin typeface="Calibri" panose="020F0502020204030204"/>
              </a:rPr>
              <a:t>: The investigational product is considered as globally very well appreciated (satisfaction rate 84% – purchase intention 74%).</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121</a:t>
            </a:fld>
            <a:endParaRPr lang="fr-FR"/>
          </a:p>
        </p:txBody>
      </p:sp>
    </p:spTree>
    <p:extLst>
      <p:ext uri="{BB962C8B-B14F-4D97-AF65-F5344CB8AC3E}">
        <p14:creationId xmlns:p14="http://schemas.microsoft.com/office/powerpoint/2010/main" val="21036390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6"/>
            <a:ext cx="5852160" cy="4764055"/>
          </a:xfrm>
        </p:spPr>
        <p:txBody>
          <a:bodyPr/>
          <a:lstStyle/>
          <a:p>
            <a:pPr algn="just"/>
            <a:r>
              <a:rPr lang="en-GB" sz="1100" u="sng"/>
              <a:t>GENERAL INFORMATION</a:t>
            </a:r>
            <a:r>
              <a:rPr lang="en-GB" sz="1100"/>
              <a:t>: D-panthenol (also called dexpanthenol) is the stable, biologically-active dextrorotatory form of vitamin B5 or pantothenic acid</a:t>
            </a:r>
            <a:r>
              <a:rPr lang="en-GB" sz="1100" baseline="30000"/>
              <a:t>(1)</a:t>
            </a:r>
            <a:r>
              <a:rPr lang="en-GB" sz="1100"/>
              <a:t>. Commonly used in the pharmaceutical industry (Bepanthen®), it is the only biologically active form of vitamin B5</a:t>
            </a:r>
            <a:r>
              <a:rPr lang="en-GB" sz="1100" baseline="30000"/>
              <a:t>(2)</a:t>
            </a:r>
            <a:r>
              <a:rPr lang="en-GB" sz="1100"/>
              <a:t>. </a:t>
            </a:r>
          </a:p>
          <a:p>
            <a:pPr algn="just"/>
            <a:r>
              <a:rPr lang="en-GB" sz="1100"/>
              <a:t>This small molecule, although very water-soluble, easily penetrates the skin (unlike pantothenic acid) where it is transformed into pantothenic acid. Pantothenic acid is present in all living and plays a key role in the human intermediary metabolism. It is a precursor in the synthesis of coenzyme A (CoA) and </a:t>
            </a:r>
            <a:r>
              <a:rPr lang="en-GB" sz="1100" baseline="30000"/>
              <a:t>(1)</a:t>
            </a:r>
            <a:r>
              <a:rPr lang="en-GB" sz="1100"/>
              <a:t>, which acts as a cofactor in many enzymatic reactions (Krebs cycle, lipogenesis) that are important for metabolism in the epithelium.</a:t>
            </a:r>
          </a:p>
          <a:p>
            <a:pPr algn="just">
              <a:spcAft>
                <a:spcPts val="600"/>
              </a:spcAft>
            </a:pPr>
            <a:r>
              <a:rPr lang="en-GB" sz="1100"/>
              <a:t>Vitamin B5 is omnipresent in the diet (abundant in meat, fish, yeast, vegetables and eggs)</a:t>
            </a:r>
            <a:r>
              <a:rPr lang="en-GB" sz="1100" baseline="30000"/>
              <a:t>(1). </a:t>
            </a:r>
            <a:r>
              <a:rPr lang="en-GB" sz="1100"/>
              <a:t>Vitamin B5 deficiency can cause physiological and dermatological disorders. </a:t>
            </a:r>
          </a:p>
          <a:p>
            <a:pPr algn="just"/>
            <a:r>
              <a:rPr lang="en-GB" sz="1100" u="sng"/>
              <a:t>MECHANISMS OF ACTION</a:t>
            </a:r>
            <a:r>
              <a:rPr lang="en-GB" sz="1100"/>
              <a:t>:</a:t>
            </a:r>
          </a:p>
          <a:p>
            <a:pPr marL="181240" indent="-181240" algn="just">
              <a:buFont typeface="Arial" panose="020B0604020202020204" pitchFamily="34" charset="0"/>
              <a:buChar char="•"/>
            </a:pPr>
            <a:r>
              <a:rPr lang="en-GB" sz="1100" cap="all" baseline="0"/>
              <a:t>skin barrier enhancer</a:t>
            </a:r>
            <a:r>
              <a:rPr lang="en-GB" sz="1100"/>
              <a:t>: D-panthenol, by inducing the synthesis of acyl-CoA, which is a precursor for synthesis of fatty acid and sphingolipids, essential lipids in the constitution of the stratum corneum’s lipidic bilayer, will repair the cutaneous barrier, improve skin hydration and reduce roughness</a:t>
            </a:r>
            <a:r>
              <a:rPr lang="en-GB" sz="1100" baseline="30000"/>
              <a:t>(3)</a:t>
            </a:r>
            <a:r>
              <a:rPr lang="en-GB" sz="1100"/>
              <a:t>. </a:t>
            </a:r>
          </a:p>
          <a:p>
            <a:pPr marL="181240" indent="-181240" algn="just">
              <a:buFont typeface="Arial" panose="020B0604020202020204" pitchFamily="34" charset="0"/>
              <a:buChar char="•"/>
            </a:pPr>
            <a:r>
              <a:rPr lang="en-GB" sz="1100"/>
              <a:t>MOISTURISING: Through its hygroscopic property (capacity of binding water), D-panthenol improves skin moisturisation.</a:t>
            </a:r>
          </a:p>
          <a:p>
            <a:pPr marL="181240" indent="-181240" algn="just">
              <a:spcAft>
                <a:spcPts val="600"/>
              </a:spcAft>
              <a:buFont typeface="Arial" panose="020B0604020202020204" pitchFamily="34" charset="0"/>
              <a:buChar char="•"/>
            </a:pPr>
            <a:r>
              <a:rPr lang="en-GB" sz="1100"/>
              <a:t>HEALING: Activation of fibroblast proliferation and acceleration of re-epithelisation in wound healing</a:t>
            </a:r>
            <a:r>
              <a:rPr lang="en-GB" sz="1100" baseline="30000"/>
              <a:t>(3)</a:t>
            </a:r>
            <a:r>
              <a:rPr lang="en-GB" sz="1100"/>
              <a:t>.</a:t>
            </a:r>
          </a:p>
          <a:p>
            <a:pPr algn="just">
              <a:spcAft>
                <a:spcPts val="600"/>
              </a:spcAft>
            </a:pPr>
            <a:r>
              <a:rPr lang="en-GB" sz="1100" u="sng"/>
              <a:t>CONCENTRATION</a:t>
            </a:r>
            <a:r>
              <a:rPr lang="en-GB" sz="1100"/>
              <a:t>: 5.25% (5250 mg/100 g)</a:t>
            </a:r>
          </a:p>
          <a:p>
            <a:pPr algn="just"/>
            <a:r>
              <a:rPr lang="en-GB" sz="900" i="1" u="sng"/>
              <a:t>Bibliography</a:t>
            </a:r>
          </a:p>
          <a:p>
            <a:pPr marL="241653" indent="-241653" algn="just">
              <a:buAutoNum type="arabicParenBoth"/>
            </a:pPr>
            <a:r>
              <a:rPr lang="en-GB" sz="900"/>
              <a:t>C.Casas. “8.6 – Vitamins”. Analysis of Cosmetic Products, Elsevier, 2007, Pages 364-379, ISBN 9780444522603, https://doi.org/10.1016/B978-044452260-3/50045-0.</a:t>
            </a:r>
          </a:p>
          <a:p>
            <a:pPr marL="241653" indent="-241653" algn="just">
              <a:buAutoNum type="arabicParenBoth"/>
            </a:pPr>
            <a:r>
              <a:rPr lang="en-GB" sz="900"/>
              <a:t>National Center for Biotechnology Information. “PubChem Compound Summary for CID 131204, Dexpanthenol” </a:t>
            </a:r>
            <a:r>
              <a:rPr lang="en-GB" sz="900" i="1"/>
              <a:t>PubChem</a:t>
            </a:r>
            <a:r>
              <a:rPr lang="en-GB" sz="900"/>
              <a:t>, https://pubchem.ncbi.nlm.nih.gov/compound/Dexpanthenol.</a:t>
            </a:r>
          </a:p>
          <a:p>
            <a:pPr marL="241653" indent="-241653" algn="just">
              <a:buAutoNum type="arabicParenBoth"/>
            </a:pPr>
            <a:r>
              <a:rPr lang="en-GB" sz="900"/>
              <a:t>Ebner, Fritz et al. “Topical Use of Dexpanthenol in Skin Disorders”. </a:t>
            </a:r>
            <a:r>
              <a:rPr lang="en-GB" sz="900" i="1"/>
              <a:t>American journal of clinical dermatology</a:t>
            </a:r>
            <a:r>
              <a:rPr lang="en-GB" sz="900"/>
              <a:t>. 2002. 3. 427-33. 10.2165/00128071-200203060-00005. </a:t>
            </a:r>
          </a:p>
          <a:p>
            <a:endParaRPr lang="en-US" dirty="0"/>
          </a:p>
        </p:txBody>
      </p:sp>
      <p:sp>
        <p:nvSpPr>
          <p:cNvPr id="4" name="Espace réservé du numéro de diapositive 3"/>
          <p:cNvSpPr>
            <a:spLocks noGrp="1"/>
          </p:cNvSpPr>
          <p:nvPr>
            <p:ph type="sldNum" sz="quarter" idx="5"/>
          </p:nvPr>
        </p:nvSpPr>
        <p:spPr/>
        <p:txBody>
          <a:bodyPr/>
          <a:lstStyle/>
          <a:p>
            <a:fld id="{869385B4-4D87-4A98-8F93-868D5031C96C}" type="slidenum">
              <a:rPr lang="fr-FR" smtClean="0"/>
              <a:t>122</a:t>
            </a:fld>
            <a:endParaRPr lang="fr-FR"/>
          </a:p>
        </p:txBody>
      </p:sp>
    </p:spTree>
    <p:extLst>
      <p:ext uri="{BB962C8B-B14F-4D97-AF65-F5344CB8AC3E}">
        <p14:creationId xmlns:p14="http://schemas.microsoft.com/office/powerpoint/2010/main" val="304446562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3524717"/>
          </a:xfrm>
        </p:spPr>
        <p: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a:latin typeface="Calibri" panose="020F0502020204030204" pitchFamily="34" charset="0"/>
                <a:ea typeface="Arial" panose="020B0604020202020204" pitchFamily="34" charset="0"/>
                <a:cs typeface="Calibri" panose="020F0502020204030204" pitchFamily="34" charset="0"/>
              </a:rPr>
              <a:t>SKIN BARRIER STRENGTHENING &amp; MOISTURISING: </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100" b="0">
                <a:latin typeface="Calibri" panose="020F0502020204030204" pitchFamily="34" charset="0"/>
                <a:ea typeface="Arial" panose="020B0604020202020204" pitchFamily="34" charset="0"/>
                <a:cs typeface="Calibri" panose="020F0502020204030204" pitchFamily="34" charset="0"/>
              </a:rPr>
              <a:t>In vivo study</a:t>
            </a:r>
            <a:r>
              <a:rPr lang="en-GB" sz="1100" b="0" baseline="30000">
                <a:latin typeface="Calibri" panose="020F0502020204030204" pitchFamily="34" charset="0"/>
                <a:ea typeface="Arial" panose="020B0604020202020204" pitchFamily="34" charset="0"/>
                <a:cs typeface="Calibri" panose="020F0502020204030204" pitchFamily="34" charset="0"/>
              </a:rPr>
              <a:t>(1) </a:t>
            </a:r>
            <a:r>
              <a:rPr lang="en-GB" sz="1100" b="0">
                <a:latin typeface="Calibri" panose="020F0502020204030204" pitchFamily="34" charset="0"/>
                <a:ea typeface="Arial" panose="020B0604020202020204" pitchFamily="34" charset="0"/>
                <a:cs typeface="Calibri" panose="020F0502020204030204" pitchFamily="34" charset="0"/>
              </a:rPr>
              <a:t>was performed on 20 subjects to determine the effects of a d-panthenol containing-cream vs placebo on skin barrier repair, stratum corneum hydration, skin roughness and inflammation after sodium laureth sulphate (SLS) induced irritation. The cream contains 5% of d-panthenol and 70% of lipids and the placebo is a vehicle without d-panthenol. </a:t>
            </a:r>
          </a:p>
          <a:p>
            <a:pPr marL="180975" marR="0" lvl="0" indent="-180975" algn="just" defTabSz="914400" rtl="0" eaLnBrk="1" fontAlgn="auto" latinLnBrk="0" hangingPunct="1">
              <a:lnSpc>
                <a:spcPct val="100000"/>
              </a:lnSpc>
              <a:spcBef>
                <a:spcPts val="0"/>
              </a:spcBef>
              <a:spcAft>
                <a:spcPts val="0"/>
              </a:spcAft>
              <a:buClrTx/>
              <a:buSzTx/>
              <a:tabLst/>
              <a:defRPr/>
            </a:pPr>
            <a:r>
              <a:rPr lang="en-GB" sz="1100" b="0">
                <a:latin typeface="Calibri" panose="020F0502020204030204" pitchFamily="34" charset="0"/>
                <a:ea typeface="Arial" panose="020B0604020202020204" pitchFamily="34" charset="0"/>
                <a:cs typeface="Calibri" panose="020F0502020204030204" pitchFamily="34" charset="0"/>
              </a:rPr>
              <a:t>	</a:t>
            </a:r>
            <a:r>
              <a:rPr lang="en-GB" sz="1100"/>
              <a:t>Biophysical measurements: Transepidermal water loss (TEWL) with the Tewameter® TM210, stratum corneum hydration with the Corneometer® CM825, skin roughness with the Primos®, skin redness with the Chromameter® CR300.</a:t>
            </a:r>
          </a:p>
          <a:p>
            <a:pPr marL="180975" marR="0" lvl="0" indent="-180975" algn="just" defTabSz="914400" rtl="0" eaLnBrk="1" fontAlgn="auto" latinLnBrk="0" hangingPunct="1">
              <a:lnSpc>
                <a:spcPct val="100000"/>
              </a:lnSpc>
              <a:spcBef>
                <a:spcPts val="0"/>
              </a:spcBef>
              <a:spcAft>
                <a:spcPts val="0"/>
              </a:spcAft>
              <a:buClrTx/>
              <a:buSzTx/>
              <a:tabLst/>
              <a:defRPr/>
            </a:pPr>
            <a:r>
              <a:rPr lang="en-GB" sz="1100"/>
              <a:t>	Results compared to placebo: significant </a:t>
            </a:r>
            <a:r>
              <a:rPr lang="en-GB" sz="1100">
                <a:latin typeface="Calibri" panose="020F0502020204030204" pitchFamily="34" charset="0"/>
                <a:ea typeface="Arial" panose="020B0604020202020204" pitchFamily="34" charset="0"/>
                <a:cs typeface="Calibri" panose="020F0502020204030204" pitchFamily="34" charset="0"/>
              </a:rPr>
              <a:t>reduction of the TEWL and therefore strengthening of skin barrier, increase in stratum corneum hydration, decrease in skin roughness &amp; skin redness.</a:t>
            </a:r>
          </a:p>
          <a:p>
            <a:pPr marL="180975" marR="0" lvl="0" indent="-180975"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100" b="0">
                <a:latin typeface="Calibri" panose="020F0502020204030204" pitchFamily="34" charset="0"/>
                <a:ea typeface="Arial" panose="020B0604020202020204" pitchFamily="34" charset="0"/>
                <a:cs typeface="Calibri" panose="020F0502020204030204" pitchFamily="34" charset="0"/>
              </a:rPr>
              <a:t>In vivo study</a:t>
            </a:r>
            <a:r>
              <a:rPr lang="en-GB" sz="1100" baseline="30000">
                <a:latin typeface="Calibri" panose="020F0502020204030204" pitchFamily="34" charset="0"/>
                <a:ea typeface="Arial" panose="020B0604020202020204" pitchFamily="34" charset="0"/>
                <a:cs typeface="Calibri" panose="020F0502020204030204" pitchFamily="34" charset="0"/>
              </a:rPr>
              <a:t>(2)</a:t>
            </a:r>
            <a:r>
              <a:rPr lang="en-GB" sz="1100" b="0" baseline="30000">
                <a:latin typeface="Calibri" panose="020F0502020204030204" pitchFamily="34" charset="0"/>
                <a:ea typeface="Arial" panose="020B0604020202020204" pitchFamily="34" charset="0"/>
                <a:cs typeface="Calibri" panose="020F0502020204030204" pitchFamily="34" charset="0"/>
              </a:rPr>
              <a:t> </a:t>
            </a:r>
            <a:r>
              <a:rPr lang="en-GB" sz="1100" b="0">
                <a:latin typeface="Calibri" panose="020F0502020204030204" pitchFamily="34" charset="0"/>
                <a:ea typeface="Arial" panose="020B0604020202020204" pitchFamily="34" charset="0"/>
                <a:cs typeface="Calibri" panose="020F0502020204030204" pitchFamily="34" charset="0"/>
              </a:rPr>
              <a:t>on 40 subjects was performed to evaluate the skin moisturising efficacy of </a:t>
            </a:r>
            <a:r>
              <a:rPr lang="en-GB" sz="1100">
                <a:latin typeface="Calibri" panose="020F0502020204030204" pitchFamily="34" charset="0"/>
                <a:ea typeface="Arial" panose="020B0604020202020204" pitchFamily="34" charset="0"/>
                <a:cs typeface="Calibri" panose="020F0502020204030204" pitchFamily="34" charset="0"/>
              </a:rPr>
              <a:t>panthenol. The women had to apply twice a day two creams containing either 0.5%, 1% or 5% panthenol or a placebo. </a:t>
            </a:r>
          </a:p>
          <a:p>
            <a:pPr marL="180975" marR="0" lvl="0" algn="just" defTabSz="914400" rtl="0" eaLnBrk="1" fontAlgn="auto" latinLnBrk="0" hangingPunct="1">
              <a:lnSpc>
                <a:spcPct val="100000"/>
              </a:lnSpc>
              <a:spcBef>
                <a:spcPts val="0"/>
              </a:spcBef>
              <a:spcAft>
                <a:spcPts val="0"/>
              </a:spcAft>
              <a:buClrTx/>
              <a:buSzTx/>
              <a:tabLst/>
              <a:defRPr/>
            </a:pPr>
            <a:r>
              <a:rPr lang="en-GB" sz="1100" b="0" u="sng">
                <a:latin typeface="Calibri" panose="020F0502020204030204" pitchFamily="34" charset="0"/>
                <a:ea typeface="Arial" panose="020B0604020202020204" pitchFamily="34" charset="0"/>
                <a:cs typeface="Calibri" panose="020F0502020204030204" pitchFamily="34" charset="0"/>
              </a:rPr>
              <a:t>Biophysical measurements</a:t>
            </a:r>
            <a:r>
              <a:rPr lang="en-GB" sz="1100" b="0">
                <a:latin typeface="Calibri" panose="020F0502020204030204" pitchFamily="34" charset="0"/>
                <a:ea typeface="Arial" panose="020B0604020202020204" pitchFamily="34" charset="0"/>
                <a:cs typeface="Calibri" panose="020F0502020204030204" pitchFamily="34" charset="0"/>
              </a:rPr>
              <a:t>: TEWL and stratum corneum hydration</a:t>
            </a:r>
          </a:p>
          <a:p>
            <a:pPr marL="180975" marR="0" lvl="0" algn="just" defTabSz="914400" rtl="0" eaLnBrk="1" fontAlgn="auto" latinLnBrk="0" hangingPunct="1">
              <a:lnSpc>
                <a:spcPct val="100000"/>
              </a:lnSpc>
              <a:spcBef>
                <a:spcPts val="0"/>
              </a:spcBef>
              <a:spcAft>
                <a:spcPts val="0"/>
              </a:spcAft>
              <a:buClrTx/>
              <a:buSzTx/>
              <a:tabLst/>
              <a:defRPr/>
            </a:pPr>
            <a:r>
              <a:rPr lang="en-GB" sz="1100" u="sng">
                <a:latin typeface="Calibri" panose="020F0502020204030204" pitchFamily="34" charset="0"/>
                <a:ea typeface="Arial" panose="020B0604020202020204" pitchFamily="34" charset="0"/>
                <a:cs typeface="Calibri" panose="020F0502020204030204" pitchFamily="34" charset="0"/>
              </a:rPr>
              <a:t>Results</a:t>
            </a:r>
            <a:r>
              <a:rPr lang="en-GB" sz="1100">
                <a:latin typeface="Calibri" panose="020F0502020204030204" pitchFamily="34" charset="0"/>
                <a:ea typeface="Arial" panose="020B0604020202020204" pitchFamily="34" charset="0"/>
                <a:cs typeface="Calibri" panose="020F0502020204030204" pitchFamily="34" charset="0"/>
              </a:rPr>
              <a:t>: All the formulations studied produced a significant increase in stratum corneum moisture 15 and 30 days after daily application, when compared with the baseline values and with the control group. The higher results were observed for 5% and 1% cream. </a:t>
            </a:r>
          </a:p>
          <a:p>
            <a:pPr marL="180975" marR="0" lvl="0" algn="just" defTabSz="914400" rtl="0" eaLnBrk="1" fontAlgn="auto" latinLnBrk="0" hangingPunct="1">
              <a:lnSpc>
                <a:spcPct val="100000"/>
              </a:lnSpc>
              <a:spcBef>
                <a:spcPts val="0"/>
              </a:spcBef>
              <a:spcAft>
                <a:spcPts val="0"/>
              </a:spcAft>
              <a:buClrTx/>
              <a:buSzTx/>
              <a:tabLst/>
              <a:defRPr/>
            </a:pPr>
            <a:r>
              <a:rPr lang="en-GB" sz="1100">
                <a:latin typeface="Calibri" panose="020F0502020204030204" pitchFamily="34" charset="0"/>
                <a:ea typeface="Arial" panose="020B0604020202020204" pitchFamily="34" charset="0"/>
                <a:cs typeface="Calibri" panose="020F0502020204030204" pitchFamily="34" charset="0"/>
              </a:rPr>
              <a:t>Formulations supplemented with 1.0% and 5.0% of panthenol improved the skin barrier function, resulting in a significant decrease in TEWL values 15 and 30 days after daily application of these formulations.</a:t>
            </a:r>
          </a:p>
          <a:p>
            <a:pPr marL="180975" marR="0" lvl="0" algn="just" defTabSz="914400" rtl="0" eaLnBrk="1" fontAlgn="auto" latinLnBrk="0" hangingPunct="1">
              <a:lnSpc>
                <a:spcPct val="100000"/>
              </a:lnSpc>
              <a:spcBef>
                <a:spcPts val="0"/>
              </a:spcBef>
              <a:spcAft>
                <a:spcPts val="0"/>
              </a:spcAft>
              <a:buClrTx/>
              <a:buSzTx/>
              <a:tabLst/>
              <a:defRPr/>
            </a:pPr>
            <a:endParaRPr lang="en-US" sz="1100" b="0" dirty="0">
              <a:effectLst/>
              <a:latin typeface="Calibri" panose="020F0502020204030204" pitchFamily="34" charset="0"/>
              <a:cs typeface="Calibri" panose="020F05020202040302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a:latin typeface="Calibri" panose="020F0502020204030204" pitchFamily="34" charset="0"/>
                <a:cs typeface="Calibri" panose="020F0502020204030204" pitchFamily="34" charset="0"/>
              </a:rPr>
              <a:t>HEALING</a:t>
            </a:r>
            <a:r>
              <a:rPr lang="en-GB" sz="1100" b="0">
                <a:latin typeface="Calibri" panose="020F0502020204030204" pitchFamily="34" charset="0"/>
                <a:cs typeface="Calibri" panose="020F0502020204030204" pitchFamily="34" charset="0"/>
              </a:rPr>
              <a:t>: 3 in vivo studies</a:t>
            </a:r>
            <a:r>
              <a:rPr lang="en-GB" sz="1100" b="0" baseline="30000">
                <a:latin typeface="Calibri" panose="020F0502020204030204" pitchFamily="34" charset="0"/>
                <a:cs typeface="Calibri" panose="020F0502020204030204" pitchFamily="34" charset="0"/>
              </a:rPr>
              <a:t>(3)</a:t>
            </a:r>
          </a:p>
          <a:p>
            <a:pPr marR="0" lvl="0" algn="just" defTabSz="914400" rtl="0" eaLnBrk="1" fontAlgn="auto" latinLnBrk="0" hangingPunct="1">
              <a:lnSpc>
                <a:spcPct val="100000"/>
              </a:lnSpc>
              <a:spcBef>
                <a:spcPts val="0"/>
              </a:spcBef>
              <a:spcAft>
                <a:spcPts val="0"/>
              </a:spcAft>
              <a:buClrTx/>
              <a:buSzTx/>
              <a:tabLst/>
              <a:defRPr/>
            </a:pPr>
            <a:r>
              <a:rPr lang="en-GB" sz="1100">
                <a:latin typeface="Calibri" panose="020F0502020204030204" pitchFamily="34" charset="0"/>
                <a:cs typeface="Calibri" panose="020F0502020204030204" pitchFamily="34" charset="0"/>
              </a:rPr>
              <a:t>- S</a:t>
            </a:r>
            <a:r>
              <a:rPr lang="en-GB" sz="1100" b="0">
                <a:latin typeface="Calibri" panose="020F0502020204030204" pitchFamily="34" charset="0"/>
                <a:cs typeface="Calibri" panose="020F0502020204030204" pitchFamily="34" charset="0"/>
              </a:rPr>
              <a:t>timulation of the regeneration of damaged skin on 15 men with daily topical application of a 5% d-panthenol emulsion on post-shave skin for 5 days.</a:t>
            </a:r>
          </a:p>
          <a:p>
            <a:pPr marR="0" lvl="0" algn="just" defTabSz="914400" rtl="0" eaLnBrk="1" fontAlgn="auto" latinLnBrk="0" hangingPunct="1">
              <a:lnSpc>
                <a:spcPct val="100000"/>
              </a:lnSpc>
              <a:spcBef>
                <a:spcPts val="0"/>
              </a:spcBef>
              <a:spcAft>
                <a:spcPts val="0"/>
              </a:spcAft>
              <a:buClrTx/>
              <a:buSzTx/>
              <a:tabLst/>
              <a:defRPr/>
            </a:pPr>
            <a:r>
              <a:rPr lang="en-GB" sz="1100">
                <a:latin typeface="Calibri" panose="020F0502020204030204" pitchFamily="34" charset="0"/>
                <a:cs typeface="Calibri" panose="020F0502020204030204" pitchFamily="34" charset="0"/>
              </a:rPr>
              <a:t>- Skin regenerating properties of a topical preparation containing 5% of d-panthenol employing the human epidermal suction-blister model on 20 volunteers.</a:t>
            </a:r>
          </a:p>
          <a:p>
            <a:pPr marR="0" lvl="0" algn="just" defTabSz="914400" rtl="0" eaLnBrk="1" fontAlgn="auto" latinLnBrk="0" hangingPunct="1">
              <a:lnSpc>
                <a:spcPct val="100000"/>
              </a:lnSpc>
              <a:spcBef>
                <a:spcPts val="0"/>
              </a:spcBef>
              <a:spcAft>
                <a:spcPts val="0"/>
              </a:spcAft>
              <a:buClrTx/>
              <a:buSzTx/>
              <a:tabLst/>
              <a:defRPr/>
            </a:pPr>
            <a:r>
              <a:rPr lang="en-GB" sz="1100" b="0">
                <a:latin typeface="Calibri" panose="020F0502020204030204" pitchFamily="34" charset="0"/>
                <a:cs typeface="Calibri" panose="020F0502020204030204" pitchFamily="34" charset="0"/>
              </a:rPr>
              <a:t>- Multicentric study on 483 volunteers subject to atopic dermatitis, ichthyosis, psoriasis and contact dermatitis. Topical application of 3% d-panthenol formulas. Dryness, roughness, presence of scales, pruritus, erythema and fissures were considerably improved after 3–4 weeks of treatment.</a:t>
            </a:r>
          </a:p>
          <a:p>
            <a:pPr marL="180975" marR="0" lvl="0" indent="-180975"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fr-FR" sz="1100" b="0" dirty="0">
              <a:effectLst/>
              <a:latin typeface="Calibri" panose="020F0502020204030204" pitchFamily="34" charset="0"/>
              <a:cs typeface="Calibri" panose="020F0502020204030204" pitchFamily="34" charset="0"/>
            </a:endParaRPr>
          </a:p>
          <a:p>
            <a:pPr algn="just" defTabSz="966612">
              <a:spcBef>
                <a:spcPts val="16"/>
              </a:spcBef>
              <a:buClr>
                <a:prstClr val="black"/>
              </a:buClr>
              <a:buSzPts val="900"/>
              <a:defRPr/>
            </a:pPr>
            <a:r>
              <a:rPr lang="en-GB" sz="900" i="1" u="sng">
                <a:solidFill>
                  <a:prstClr val="black"/>
                </a:solidFill>
                <a:latin typeface="Calibri" panose="020F0502020204030204"/>
                <a:ea typeface="Arial" panose="020B0604020202020204" pitchFamily="34" charset="0"/>
              </a:rPr>
              <a:t>Bibliography</a:t>
            </a:r>
          </a:p>
          <a:p>
            <a:pPr marL="228600" indent="-228600" algn="just" defTabSz="966612">
              <a:spcBef>
                <a:spcPts val="16"/>
              </a:spcBef>
              <a:buClr>
                <a:prstClr val="black"/>
              </a:buClr>
              <a:buSzPts val="900"/>
              <a:buAutoNum type="arabicParenBoth"/>
              <a:defRPr/>
            </a:pPr>
            <a:r>
              <a:rPr lang="en-GB" sz="900">
                <a:solidFill>
                  <a:prstClr val="black"/>
                </a:solidFill>
                <a:latin typeface="Calibri" panose="020F0502020204030204"/>
                <a:ea typeface="Arial" panose="020B0604020202020204" pitchFamily="34" charset="0"/>
              </a:rPr>
              <a:t>Proksch E, Nissen HP. “Dexpanthenol enhances skin barrier repair and reduces inflammation after sodium lauryl sulphate-induced irritation”. </a:t>
            </a:r>
            <a:r>
              <a:rPr lang="en-GB" sz="900" i="1">
                <a:solidFill>
                  <a:prstClr val="black"/>
                </a:solidFill>
                <a:latin typeface="Calibri" panose="020F0502020204030204"/>
                <a:ea typeface="Arial" panose="020B0604020202020204" pitchFamily="34" charset="0"/>
              </a:rPr>
              <a:t>J Dermatolog Treat</a:t>
            </a:r>
            <a:r>
              <a:rPr lang="en-GB" sz="900">
                <a:solidFill>
                  <a:prstClr val="black"/>
                </a:solidFill>
                <a:latin typeface="Calibri" panose="020F0502020204030204"/>
                <a:ea typeface="Arial" panose="020B0604020202020204" pitchFamily="34" charset="0"/>
              </a:rPr>
              <a:t>. 2002 Dec;13(4):173-8. doi: 10.1080/09546630212345674. PMID: 19753737.</a:t>
            </a:r>
          </a:p>
          <a:p>
            <a:pPr marL="228600" indent="-228600" algn="just" defTabSz="966612">
              <a:spcBef>
                <a:spcPts val="16"/>
              </a:spcBef>
              <a:buClr>
                <a:prstClr val="black"/>
              </a:buClr>
              <a:buSzPts val="900"/>
              <a:buAutoNum type="arabicParenBoth"/>
              <a:defRPr/>
            </a:pPr>
            <a:r>
              <a:rPr lang="en-GB" sz="900" b="0">
                <a:latin typeface="Calibri" panose="020F0502020204030204" pitchFamily="34" charset="0"/>
                <a:cs typeface="Calibri" panose="020F0502020204030204" pitchFamily="34" charset="0"/>
              </a:rPr>
              <a:t>Gehring W, Gloor M. “Effect of topically applied dexpanthenol on epidermal barrier function and stratum corneum hydration”. Results of a human in vivo study. Arzneimittelforschung. 2000 Jul;50(7):659-63. doi: 10.1055/s-0031-1300268. PMID: 10965426.</a:t>
            </a:r>
          </a:p>
          <a:p>
            <a:pPr marL="228600" marR="0" lvl="0" indent="-228600" algn="just" defTabSz="966612" rtl="0" eaLnBrk="1" fontAlgn="auto" latinLnBrk="0" hangingPunct="1">
              <a:lnSpc>
                <a:spcPct val="100000"/>
              </a:lnSpc>
              <a:spcBef>
                <a:spcPts val="16"/>
              </a:spcBef>
              <a:spcAft>
                <a:spcPts val="0"/>
              </a:spcAft>
              <a:buClr>
                <a:prstClr val="black"/>
              </a:buClr>
              <a:buSzPts val="900"/>
              <a:buFontTx/>
              <a:buAutoNum type="arabicParenBoth"/>
              <a:tabLst/>
              <a:defRPr/>
            </a:pPr>
            <a:r>
              <a:rPr lang="en-GB" sz="900"/>
              <a:t>Ebner, Fritz et al. “Topical Use of Dexpanthenol in Skin Disorders”. </a:t>
            </a:r>
            <a:r>
              <a:rPr lang="en-GB" sz="900" i="1"/>
              <a:t>American journal of clinical dermatology</a:t>
            </a:r>
            <a:r>
              <a:rPr lang="en-GB" sz="900"/>
              <a:t>. 2002. 3. 427-33. 10.2165/00128071-200203060-00005. </a:t>
            </a:r>
          </a:p>
          <a:p>
            <a:pPr algn="just"/>
            <a:endParaRPr lang="en-US" dirty="0"/>
          </a:p>
        </p:txBody>
      </p:sp>
      <p:sp>
        <p:nvSpPr>
          <p:cNvPr id="4" name="Espace réservé du numéro de diapositive 3"/>
          <p:cNvSpPr>
            <a:spLocks noGrp="1"/>
          </p:cNvSpPr>
          <p:nvPr>
            <p:ph type="sldNum" sz="quarter" idx="5"/>
          </p:nvPr>
        </p:nvSpPr>
        <p:spPr/>
        <p:txBody>
          <a:bodyPr/>
          <a:lstStyle/>
          <a:p>
            <a:fld id="{869385B4-4D87-4A98-8F93-868D5031C96C}" type="slidenum">
              <a:rPr lang="fr-FR" smtClean="0"/>
              <a:t>123</a:t>
            </a:fld>
            <a:endParaRPr lang="fr-FR"/>
          </a:p>
        </p:txBody>
      </p:sp>
    </p:spTree>
    <p:extLst>
      <p:ext uri="{BB962C8B-B14F-4D97-AF65-F5344CB8AC3E}">
        <p14:creationId xmlns:p14="http://schemas.microsoft.com/office/powerpoint/2010/main" val="60793009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3524717"/>
          </a:xfrm>
        </p:spPr>
        <p:txBody>
          <a:bodyPr/>
          <a:lstStyle/>
          <a:p>
            <a:pPr algn="just" defTabSz="966612">
              <a:spcAft>
                <a:spcPts val="634"/>
              </a:spcAft>
              <a:defRPr/>
            </a:pPr>
            <a:r>
              <a:rPr lang="en-GB" sz="1100" u="sng">
                <a:solidFill>
                  <a:prstClr val="black"/>
                </a:solidFill>
                <a:latin typeface="Calibri" panose="020F0502020204030204"/>
                <a:cs typeface="DilleniaUPC" panose="02020603050405020304" pitchFamily="18" charset="-34"/>
              </a:rPr>
              <a:t>USE TEST – 7 days</a:t>
            </a:r>
            <a:r>
              <a:rPr lang="en-GB" sz="1100">
                <a:solidFill>
                  <a:prstClr val="black"/>
                </a:solidFill>
                <a:latin typeface="Calibri" panose="020F0502020204030204"/>
                <a:cs typeface="DilleniaUPC" panose="02020603050405020304" pitchFamily="18" charset="-34"/>
              </a:rPr>
              <a:t> </a:t>
            </a:r>
            <a:r>
              <a:rPr lang="en-GB" sz="1100" i="1">
                <a:solidFill>
                  <a:prstClr val="black"/>
                </a:solidFill>
                <a:latin typeface="Calibri" panose="020F0502020204030204"/>
                <a:cs typeface="DilleniaUPC" panose="02020603050405020304" pitchFamily="18" charset="-34"/>
              </a:rPr>
              <a:t>(Study report Ln11003 – CIREC – February 2011)</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rPr>
              <a:t>Aim of the study</a:t>
            </a:r>
            <a:r>
              <a:rPr lang="en-GB" sz="1100">
                <a:solidFill>
                  <a:prstClr val="black"/>
                </a:solidFill>
                <a:latin typeface="Calibri" panose="020F0502020204030204"/>
              </a:rPr>
              <a:t>: To evaluate the cutaneous acceptability (cutaneous and ocular tolerance) as well as the cosmetic acceptability of the product (via a questionnaire).</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cs typeface="DilleniaUPC" panose="02020603050405020304" pitchFamily="18" charset="-34"/>
              </a:rPr>
              <a:t>Study population</a:t>
            </a:r>
            <a:r>
              <a:rPr lang="en-GB" sz="1100">
                <a:solidFill>
                  <a:prstClr val="black"/>
                </a:solidFill>
                <a:latin typeface="Calibri" panose="020F0502020204030204"/>
                <a:cs typeface="DilleniaUPC" panose="02020603050405020304" pitchFamily="18" charset="-34"/>
              </a:rPr>
              <a:t>: 20 volunteers, 21 to 65 years of age, with dry to very dry &amp; sensitive facial skin.</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rPr>
              <a:t>Results</a:t>
            </a:r>
            <a:r>
              <a:rPr lang="en-GB" sz="1100">
                <a:solidFill>
                  <a:prstClr val="black"/>
                </a:solidFill>
                <a:latin typeface="Calibri" panose="020F0502020204030204"/>
              </a:rPr>
              <a:t>: The investigational product is very well tolerated on ocular and cutaneous level and considered globally well appreciated.</a:t>
            </a:r>
          </a:p>
        </p:txBody>
      </p:sp>
      <p:sp>
        <p:nvSpPr>
          <p:cNvPr id="4" name="Espace réservé du numéro de diapositive 3"/>
          <p:cNvSpPr>
            <a:spLocks noGrp="1"/>
          </p:cNvSpPr>
          <p:nvPr>
            <p:ph type="sldNum" sz="quarter" idx="5"/>
          </p:nvPr>
        </p:nvSpPr>
        <p:spPr/>
        <p:txBody>
          <a:bodyPr/>
          <a:lstStyle/>
          <a:p>
            <a:fld id="{869385B4-4D87-4A98-8F93-868D5031C96C}" type="slidenum">
              <a:rPr lang="fr-FR" smtClean="0"/>
              <a:t>124</a:t>
            </a:fld>
            <a:endParaRPr lang="fr-FR"/>
          </a:p>
        </p:txBody>
      </p:sp>
    </p:spTree>
    <p:extLst>
      <p:ext uri="{BB962C8B-B14F-4D97-AF65-F5344CB8AC3E}">
        <p14:creationId xmlns:p14="http://schemas.microsoft.com/office/powerpoint/2010/main" val="14216791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7"/>
          </a:xfrm>
        </p:spPr>
        <p:txBody>
          <a:bodyPr/>
          <a:lstStyle/>
          <a:p>
            <a:pPr algn="just"/>
            <a:r>
              <a:rPr lang="en-GB" sz="1100" u="sng"/>
              <a:t>GENERAL INFORMATION</a:t>
            </a:r>
            <a:r>
              <a:rPr lang="en-GB" sz="1100"/>
              <a:t>: Among the 360 aloe species</a:t>
            </a:r>
            <a:r>
              <a:rPr lang="en-GB" sz="1100" baseline="30000"/>
              <a:t>(1)</a:t>
            </a:r>
            <a:r>
              <a:rPr lang="en-GB" sz="1100"/>
              <a:t>, Aloe vera (botanical name: </a:t>
            </a:r>
            <a:r>
              <a:rPr lang="en-GB" sz="1100" i="1"/>
              <a:t>Aloe barbadensis miller</a:t>
            </a:r>
            <a:r>
              <a:rPr lang="en-GB" sz="1100"/>
              <a:t>) is the most popular. It is a perennial plant from the liliaceae family. It is also the species richest in vitamins, nutrients and minerals: its leaves contain 75 nutrients, 20 minerals, 18 amino acids and 12 vitamins. Each leaf is composed of 3 layers</a:t>
            </a:r>
            <a:r>
              <a:rPr lang="en-GB" sz="1100" baseline="30000"/>
              <a:t>(2)</a:t>
            </a:r>
            <a:r>
              <a:rPr lang="en-GB" sz="1100"/>
              <a:t>: An inner clear gel (part used in cosmetics) that contains 99% water and the rest is made of glucomannans, amino acids, lipids, sterols and vitamins. A middle layer of latex which is the bitter yellow sap and contains anthraquinones and glycosides. A thick outer layer of 15–20 cells called the rind.</a:t>
            </a:r>
          </a:p>
          <a:p>
            <a:pPr algn="just"/>
            <a:r>
              <a:rPr lang="en-GB" sz="1100"/>
              <a:t>The Aloe vera plant has been known and used for centuries for its health, beauty, medicinal and skincare properties. 2000 years ago, the Greek scientists regarded Aloe vera as the universal panacea. The Egyptians called Aloe “the plant of immortality”. Today, the Aloe vera plant has been used for various purposes in dermatology</a:t>
            </a:r>
            <a:r>
              <a:rPr lang="en-GB" sz="1100" baseline="30000"/>
              <a:t>(2)</a:t>
            </a:r>
            <a:r>
              <a:rPr lang="en-GB" sz="1100" baseline="0"/>
              <a:t>.</a:t>
            </a:r>
            <a:r>
              <a:rPr lang="en-GB" sz="1100"/>
              <a:t> </a:t>
            </a:r>
          </a:p>
          <a:p>
            <a:pPr algn="just"/>
            <a:endParaRPr lang="fr-FR" sz="1100" dirty="0"/>
          </a:p>
          <a:p>
            <a:pPr algn="just"/>
            <a:r>
              <a:rPr lang="en-GB" sz="1100" u="sng"/>
              <a:t>MECHANISMS OF ACTION</a:t>
            </a:r>
            <a:r>
              <a:rPr lang="en-GB" sz="1100"/>
              <a:t>:</a:t>
            </a:r>
          </a:p>
          <a:p>
            <a:pPr marL="181240" indent="-181240" algn="just">
              <a:buFont typeface="Arial" panose="020B0604020202020204" pitchFamily="34" charset="0"/>
              <a:buChar char="•"/>
            </a:pPr>
            <a:r>
              <a:rPr lang="en-GB" sz="1100"/>
              <a:t>MOISTURISING: Monosaccharides (glucose and fructose) and polysaccharides (glucomannans/polymannose) known as mucopolysaccharides and amino acids help in binding moisture into the skin; they have hygroscopic properties.</a:t>
            </a:r>
          </a:p>
          <a:p>
            <a:pPr marL="181240" indent="-181240" algn="just">
              <a:buFont typeface="Arial" panose="020B0604020202020204" pitchFamily="34" charset="0"/>
              <a:buChar char="•"/>
            </a:pPr>
            <a:r>
              <a:rPr lang="en-GB" sz="1100"/>
              <a:t>HEALING: Glucomannan, a mannose-rich polysaccharide, and gibberellin, a growth hormone, interacts with growth factor receptors on the fibroblast, thereby stimulating its activity and proliferation, which in turn significantly increases collagen synthesis after topical Aloe vera</a:t>
            </a:r>
            <a:r>
              <a:rPr lang="en-GB" sz="1100" baseline="30000"/>
              <a:t>(2)</a:t>
            </a:r>
            <a:r>
              <a:rPr lang="en-GB" sz="1100"/>
              <a:t> application. Aloe gel not only increased collagen content of the wound but also changed collagen composition (more type III) and increased the degree of collagen cross linking. Due to this, it accelerated wound contraction and increased the breaking strength of resulting scar tissue. Increased synthesis of hyaluronic acid and dermatan sulphate in the granulation tissue of a healing wound following oral or topical treatment has been reported.</a:t>
            </a:r>
          </a:p>
          <a:p>
            <a:pPr marL="181240" indent="-181240" algn="just">
              <a:buFont typeface="Arial" panose="020B0604020202020204" pitchFamily="34" charset="0"/>
              <a:buChar char="•"/>
            </a:pPr>
            <a:r>
              <a:rPr lang="en-GB" sz="1100"/>
              <a:t>ANTI-INFLAMMATORY: Aloe vera inhibits the cyclooxygenase (COX) pathway and reduces prostaglandin E2 production</a:t>
            </a:r>
            <a:r>
              <a:rPr lang="en-GB" sz="1100" baseline="30000"/>
              <a:t>(2) </a:t>
            </a:r>
            <a:r>
              <a:rPr lang="en-GB" sz="1100"/>
              <a:t>(COX and PGE</a:t>
            </a:r>
            <a:r>
              <a:rPr lang="en-GB" sz="1100" baseline="-25000"/>
              <a:t>2</a:t>
            </a:r>
            <a:r>
              <a:rPr lang="en-GB" sz="1100"/>
              <a:t>: inflammatory agents).</a:t>
            </a:r>
          </a:p>
          <a:p>
            <a:pPr algn="just"/>
            <a:endParaRPr lang="fr-FR" sz="1100" dirty="0"/>
          </a:p>
          <a:p>
            <a:pPr algn="just"/>
            <a:r>
              <a:rPr lang="en-GB" sz="1100" u="sng"/>
              <a:t>ORIGIN</a:t>
            </a:r>
            <a:r>
              <a:rPr lang="en-GB" sz="1100"/>
              <a:t>: We use a 100% pure dried powder manufactured from the </a:t>
            </a:r>
            <a:r>
              <a:rPr lang="en-GB" sz="1100" i="1"/>
              <a:t>Aloe barbadensis miller </a:t>
            </a:r>
            <a:r>
              <a:rPr lang="en-GB" sz="1100"/>
              <a:t>plant species. Selected sanitised raw leaves are hand-filleted, the insolubles are removed from the gel, and it is purified, concentrated (200 times more concentrated than the fresh plant), and dried.</a:t>
            </a:r>
          </a:p>
          <a:p>
            <a:pPr algn="just"/>
            <a:endParaRPr lang="fr-FR" sz="1100" dirty="0"/>
          </a:p>
          <a:p>
            <a:pPr algn="just"/>
            <a:r>
              <a:rPr lang="en-GB" sz="1100" u="sng"/>
              <a:t>CONCENTRATION</a:t>
            </a:r>
            <a:r>
              <a:rPr lang="en-GB" sz="1100"/>
              <a:t>: 0.5% (500mg/100g)</a:t>
            </a:r>
          </a:p>
          <a:p>
            <a:pPr algn="just"/>
            <a:endParaRPr lang="fr-FR" dirty="0">
              <a:solidFill>
                <a:schemeClr val="tx1"/>
              </a:solidFill>
            </a:endParaRPr>
          </a:p>
          <a:p>
            <a:pPr algn="just"/>
            <a:r>
              <a:rPr lang="en-GB" sz="900" i="1" u="sng"/>
              <a:t>Bibliography</a:t>
            </a:r>
          </a:p>
          <a:p>
            <a:pPr marL="228600" indent="-228600" algn="just">
              <a:buAutoNum type="arabicParenBoth"/>
            </a:pPr>
            <a:r>
              <a:rPr lang="en-GB" sz="900"/>
              <a:t>Review of Significant Trade East African Aloes, 2004</a:t>
            </a:r>
          </a:p>
          <a:p>
            <a:pPr marL="228600" indent="-228600" algn="just">
              <a:buAutoNum type="arabicParenBoth"/>
            </a:pPr>
            <a:r>
              <a:rPr lang="en-GB" sz="900"/>
              <a:t>Surjushe, Amar et al. “Aloe vera: a short review”. </a:t>
            </a:r>
            <a:r>
              <a:rPr lang="en-GB" sz="900" i="1"/>
              <a:t>Indian journal of dermatology </a:t>
            </a:r>
            <a:r>
              <a:rPr lang="en-GB" sz="900"/>
              <a:t>vol. 53,4 (2008): 163-6. doi:10.4103/0019-5154.44785</a:t>
            </a:r>
          </a:p>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125</a:t>
            </a:fld>
            <a:endParaRPr lang="fr-FR"/>
          </a:p>
        </p:txBody>
      </p:sp>
    </p:spTree>
    <p:extLst>
      <p:ext uri="{BB962C8B-B14F-4D97-AF65-F5344CB8AC3E}">
        <p14:creationId xmlns:p14="http://schemas.microsoft.com/office/powerpoint/2010/main" val="286220043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3991977"/>
          </a:xfrm>
        </p:spPr>
        <p:txBody>
          <a:bodyPr/>
          <a:lstStyle/>
          <a:p>
            <a:pPr marL="192987" marR="0" lvl="0" indent="-192987" algn="just" defTabSz="966612" rtl="0" eaLnBrk="1" fontAlgn="auto" latinLnBrk="0" hangingPunct="1">
              <a:lnSpc>
                <a:spcPct val="100000"/>
              </a:lnSpc>
              <a:spcBef>
                <a:spcPts val="16"/>
              </a:spcBef>
              <a:spcAft>
                <a:spcPts val="0"/>
              </a:spcAft>
              <a:buClr>
                <a:prstClr val="black"/>
              </a:buClr>
              <a:buSzPts val="900"/>
              <a:buFont typeface="Cambria" panose="02040503050406030204" pitchFamily="18" charset="0"/>
              <a:buChar char="•"/>
              <a:tabLst/>
              <a:defRPr/>
            </a:pPr>
            <a:r>
              <a:rPr kumimoji="0" lang="en-GB" sz="1100" b="1"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MOISTURISING</a:t>
            </a:r>
            <a:r>
              <a:rPr kumimoji="0" lang="en-GB" sz="1100" b="0"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 </a:t>
            </a:r>
          </a:p>
          <a:p>
            <a:pPr marR="0" lvl="0" algn="just" defTabSz="966612" rtl="0" eaLnBrk="1" fontAlgn="auto" latinLnBrk="0" hangingPunct="1">
              <a:lnSpc>
                <a:spcPct val="100000"/>
              </a:lnSpc>
              <a:spcBef>
                <a:spcPts val="16"/>
              </a:spcBef>
              <a:spcAft>
                <a:spcPts val="0"/>
              </a:spcAft>
              <a:buClr>
                <a:prstClr val="black"/>
              </a:buClr>
              <a:buSzPts val="900"/>
              <a:tabLst/>
              <a:defRPr/>
            </a:pPr>
            <a:r>
              <a:rPr kumimoji="0" lang="en-GB" sz="1100" b="0"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In vivo study</a:t>
            </a:r>
            <a:r>
              <a:rPr kumimoji="0" lang="en-GB" sz="1100" b="0" i="0" u="none" strike="noStrike" cap="none" normalizeH="0" baseline="3000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 (1)</a:t>
            </a:r>
            <a:r>
              <a:rPr kumimoji="0" lang="en-GB" sz="1100" b="0"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 was performed to demonstrate the moisturising effect of aloe vera. On a panel of 20 women, between 20 and 40 years of age (phototype II and III according to FITZPATRICK), application of 0.2g cream at different concentrations (0.1%, 0.25% and 0.5%) and a control to the forearms of the volunteers twice a day for 2 weeks. Moisturisation was evaluated by measuring the water contained in the superficial part of the epidermis, using a Corneometer.</a:t>
            </a:r>
          </a:p>
          <a:p>
            <a:pPr marL="0" marR="0" lvl="0" indent="0" algn="just" defTabSz="966612" rtl="0" eaLnBrk="1" fontAlgn="auto" latinLnBrk="0" hangingPunct="1">
              <a:lnSpc>
                <a:spcPct val="100000"/>
              </a:lnSpc>
              <a:spcBef>
                <a:spcPts val="16"/>
              </a:spcBef>
              <a:spcAft>
                <a:spcPts val="0"/>
              </a:spcAft>
              <a:buClr>
                <a:prstClr val="black"/>
              </a:buClr>
              <a:buSzPts val="900"/>
              <a:buFont typeface="Wingdings" panose="05000000000000000000" pitchFamily="2" charset="2"/>
              <a:buNone/>
              <a:tabLst/>
              <a:defRPr/>
            </a:pPr>
            <a:r>
              <a:rPr kumimoji="0" lang="en-GB" sz="1100" b="0"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After a single application (short term): Only the cream at 0.5% shows a significant effect from 1 hour with respect to the control. After 2 and 3 hours, the cream at 0.25% also shows a significant effect compared to the control.</a:t>
            </a:r>
          </a:p>
          <a:p>
            <a:pPr marL="0" marR="0" lvl="0" indent="0" algn="just" defTabSz="966612" rtl="0" eaLnBrk="1" fontAlgn="auto" latinLnBrk="0" hangingPunct="1">
              <a:lnSpc>
                <a:spcPct val="100000"/>
              </a:lnSpc>
              <a:spcBef>
                <a:spcPts val="16"/>
              </a:spcBef>
              <a:spcAft>
                <a:spcPts val="0"/>
              </a:spcAft>
              <a:buClr>
                <a:prstClr val="black"/>
              </a:buClr>
              <a:buSzPts val="900"/>
              <a:buFont typeface="Wingdings" panose="05000000000000000000" pitchFamily="2" charset="2"/>
              <a:buNone/>
              <a:tabLst/>
              <a:defRPr/>
            </a:pPr>
            <a:r>
              <a:rPr kumimoji="0" lang="en-GB" sz="1100" b="0"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After 1- and 2-weeks’ application (long term): Significant increase in the quantity of water contained in the superficial part of the epidermis for all the concentrations tested, and particularly at 0.5%.</a:t>
            </a:r>
          </a:p>
          <a:p>
            <a:pPr marL="0" marR="0" lvl="0" indent="0" algn="just" defTabSz="966612" rtl="0" eaLnBrk="1" fontAlgn="auto" latinLnBrk="0" hangingPunct="1">
              <a:lnSpc>
                <a:spcPct val="100000"/>
              </a:lnSpc>
              <a:spcBef>
                <a:spcPts val="16"/>
              </a:spcBef>
              <a:spcAft>
                <a:spcPts val="0"/>
              </a:spcAft>
              <a:buClr>
                <a:prstClr val="black"/>
              </a:buClr>
              <a:buSzPts val="900"/>
              <a:buFont typeface="Wingdings" panose="05000000000000000000" pitchFamily="2" charset="2"/>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Cambria" panose="02040503050406030204" pitchFamily="18" charset="0"/>
            </a:endParaRPr>
          </a:p>
          <a:p>
            <a:pPr marL="0" marR="0" lvl="0" indent="0" algn="just" defTabSz="966612" rtl="0" eaLnBrk="1" fontAlgn="auto" latinLnBrk="0" hangingPunct="1">
              <a:lnSpc>
                <a:spcPct val="100000"/>
              </a:lnSpc>
              <a:spcBef>
                <a:spcPts val="16"/>
              </a:spcBef>
              <a:spcAft>
                <a:spcPts val="0"/>
              </a:spcAft>
              <a:buClr>
                <a:prstClr val="black"/>
              </a:buClr>
              <a:buSzPts val="900"/>
              <a:buFont typeface="Wingdings" panose="05000000000000000000" pitchFamily="2" charset="2"/>
              <a:buNone/>
              <a:tabLst/>
              <a:defRPr/>
            </a:pPr>
            <a:r>
              <a:rPr kumimoji="0" lang="en-GB" sz="1100" b="0"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In vivo study</a:t>
            </a:r>
            <a:r>
              <a:rPr kumimoji="0" lang="en-GB" sz="1100" b="0" i="0" u="none" strike="noStrike" cap="none" normalizeH="0" baseline="3000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(2) </a:t>
            </a:r>
            <a:r>
              <a:rPr kumimoji="0" lang="en-GB" sz="1100" b="0"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of the moisturising effect of Aloe vera Pure Actives: +54.5% moisturisation after 1h. Corneometry performed on 10 volunteers, 32 to 68 years of age.</a:t>
            </a:r>
          </a:p>
          <a:p>
            <a:pPr marL="0" marR="0" lvl="0" indent="0" algn="just" defTabSz="966612" rtl="0" eaLnBrk="1" fontAlgn="auto" latinLnBrk="0" hangingPunct="1">
              <a:lnSpc>
                <a:spcPct val="100000"/>
              </a:lnSpc>
              <a:spcBef>
                <a:spcPts val="16"/>
              </a:spcBef>
              <a:spcAft>
                <a:spcPts val="0"/>
              </a:spcAft>
              <a:buClr>
                <a:prstClr val="black"/>
              </a:buClr>
              <a:buSzPts val="900"/>
              <a:buFont typeface="Wingdings" panose="05000000000000000000" pitchFamily="2" charset="2"/>
              <a:buNone/>
              <a:tabLst/>
              <a:defRPr/>
            </a:pPr>
            <a:r>
              <a:rPr kumimoji="0" lang="en-GB" sz="1100" b="0"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Result: The product demonstrated a significant moisturising action at each measurement time and could be considered an “excellent” moisturiser at T3h, on the scale for fluids and gels.</a:t>
            </a:r>
          </a:p>
          <a:p>
            <a:endParaRPr lang="fr-FR" dirty="0"/>
          </a:p>
          <a:p>
            <a:pPr marL="0" marR="0" lvl="0" indent="0" algn="just" defTabSz="966612" rtl="0" eaLnBrk="1" fontAlgn="auto" latinLnBrk="0" hangingPunct="1">
              <a:lnSpc>
                <a:spcPct val="100000"/>
              </a:lnSpc>
              <a:spcBef>
                <a:spcPts val="16"/>
              </a:spcBef>
              <a:spcAft>
                <a:spcPts val="0"/>
              </a:spcAft>
              <a:buClr>
                <a:prstClr val="black"/>
              </a:buClr>
              <a:buSzPts val="900"/>
              <a:buFontTx/>
              <a:buNone/>
              <a:tabLst/>
              <a:defRPr/>
            </a:pPr>
            <a:r>
              <a:rPr kumimoji="0" lang="en-GB" sz="900" b="0" i="1" u="sng" strike="noStrike" cap="none" normalizeH="0" baseline="0" noProof="0">
                <a:ln>
                  <a:noFill/>
                </a:ln>
                <a:solidFill>
                  <a:prstClr val="black"/>
                </a:solidFill>
                <a:uLnTx/>
                <a:uFillTx/>
                <a:latin typeface="Calibri" panose="020F0502020204030204"/>
                <a:ea typeface="Arial" panose="020B0604020202020204" pitchFamily="34" charset="0"/>
                <a:cs typeface="+mn-cs"/>
              </a:rPr>
              <a:t>Bibliography</a:t>
            </a:r>
          </a:p>
          <a:p>
            <a:pPr marL="228600" indent="-228600">
              <a:buAutoNum type="arabicParenBoth"/>
            </a:pPr>
            <a:r>
              <a:rPr lang="en-GB" sz="900"/>
              <a:t>Dal’Belo et al. “Moisturising effect of cosmetic formulations containing Aloe vera extract in different concentrations assessed by skin bioengineering techniques”. </a:t>
            </a:r>
            <a:r>
              <a:rPr lang="en-GB" sz="900" i="1"/>
              <a:t>Skin research and Technology</a:t>
            </a:r>
            <a:r>
              <a:rPr lang="en-GB" sz="900"/>
              <a:t>, 2006; 12; 241-246</a:t>
            </a:r>
          </a:p>
          <a:p>
            <a:pPr marL="228600" indent="-228600">
              <a:buAutoNum type="arabicParenBoth"/>
            </a:pPr>
            <a:r>
              <a:rPr lang="en-GB" sz="900"/>
              <a:t>CORNEOMETRY TEST (Study Ln19009-2 – CIREC – Sept 2019)</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126</a:t>
            </a:fld>
            <a:endParaRPr lang="fr-FR"/>
          </a:p>
        </p:txBody>
      </p:sp>
    </p:spTree>
    <p:extLst>
      <p:ext uri="{BB962C8B-B14F-4D97-AF65-F5344CB8AC3E}">
        <p14:creationId xmlns:p14="http://schemas.microsoft.com/office/powerpoint/2010/main" val="290418834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66612" rtl="0" eaLnBrk="1" fontAlgn="auto" latinLnBrk="0" hangingPunct="1">
              <a:lnSpc>
                <a:spcPct val="100000"/>
              </a:lnSpc>
              <a:spcBef>
                <a:spcPts val="0"/>
              </a:spcBef>
              <a:spcAft>
                <a:spcPts val="634"/>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USE TEST UNDER MEDICAL CONTROL – 28 days</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1" u="none" strike="noStrike" cap="none" normalizeH="0" baseline="0" noProof="0">
                <a:ln>
                  <a:noFill/>
                </a:ln>
                <a:solidFill>
                  <a:prstClr val="black"/>
                </a:solidFill>
                <a:uLnTx/>
                <a:uFillTx/>
                <a:latin typeface="Calibri" panose="020F0502020204030204"/>
                <a:ea typeface="+mn-ea"/>
                <a:cs typeface="+mn-cs"/>
              </a:rPr>
              <a:t>(</a:t>
            </a:r>
            <a:r>
              <a:rPr kumimoji="0" lang="en-GB" sz="1100" b="0" i="1"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Study report Ln19006 – CIREC – September 2019)</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Aim of the study</a:t>
            </a:r>
            <a:r>
              <a:rPr kumimoji="0" lang="en-GB" sz="1100" b="0" i="0" u="none" strike="noStrike" cap="none" normalizeH="0" baseline="0" noProof="0">
                <a:ln>
                  <a:noFill/>
                </a:ln>
                <a:solidFill>
                  <a:prstClr val="black"/>
                </a:solidFill>
                <a:uLnTx/>
                <a:uFillTx/>
                <a:latin typeface="Calibri" panose="020F0502020204030204"/>
                <a:ea typeface="+mn-ea"/>
                <a:cs typeface="+mn-cs"/>
              </a:rPr>
              <a:t>: To evaluate the cutaneous acceptability (cutaneous and ocular tolerance) as well as the cosmetic acceptability of the product (via a questionnaire).</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0"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19 volunteers, 24 to 57 years of age, all skin type, dehydrated on the face, which may present discomfort and tightness.</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The investigational product is very well tolerated on ocular and cutaneous level and considered globally well appreciated (79% of the volunteers think that it has the expected properties)</a:t>
            </a:r>
          </a:p>
          <a:p>
            <a:pPr marL="0" indent="0">
              <a:buNone/>
            </a:pPr>
            <a:endParaRPr lang="fr-FR" sz="1100"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127</a:t>
            </a:fld>
            <a:endParaRPr lang="fr-FR"/>
          </a:p>
        </p:txBody>
      </p:sp>
    </p:spTree>
    <p:extLst>
      <p:ext uri="{BB962C8B-B14F-4D97-AF65-F5344CB8AC3E}">
        <p14:creationId xmlns:p14="http://schemas.microsoft.com/office/powerpoint/2010/main" val="227933741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269423"/>
          </a:xfrm>
        </p:spPr>
        <p:txBody>
          <a:bodyPr/>
          <a:lstStyle/>
          <a:p>
            <a:pPr algn="just"/>
            <a:r>
              <a:rPr lang="en-GB" sz="1100" u="sng"/>
              <a:t>GENERAL INFORMATION</a:t>
            </a:r>
            <a:r>
              <a:rPr lang="en-GB" sz="1100"/>
              <a:t>: Vitamin E is a group of 8 fat-soluble compounds that include 4 tocopherols (α, β, γ, δ) and 4 tocotrienols. It is the major antioxidant in the cell antioxidant system and is exclusively obtained from the diet (not synthesised by humans)</a:t>
            </a:r>
            <a:r>
              <a:rPr lang="en-GB" sz="1100" baseline="30000"/>
              <a:t>(1)</a:t>
            </a:r>
            <a:r>
              <a:rPr lang="en-GB" sz="1100"/>
              <a:t>. </a:t>
            </a:r>
          </a:p>
          <a:p>
            <a:pPr algn="just"/>
            <a:r>
              <a:rPr lang="en-GB" sz="1100"/>
              <a:t>The most biologically active form is α-tocopherol (the most abundant in the diet being γ-tocopherol). In the skin, the main form is the α form accounting for 90%, the remaining 10% being represented by the δ and γ tocopherol forms as the latter are little absorbed in the intestine. </a:t>
            </a:r>
          </a:p>
          <a:p>
            <a:pPr algn="just"/>
            <a:r>
              <a:rPr lang="en-GB" sz="1100"/>
              <a:t>Most studies on vitamin E absorption in the skin conclude that this substance has high absorption properties.</a:t>
            </a:r>
          </a:p>
          <a:p>
            <a:pPr algn="just"/>
            <a:endParaRPr lang="fr-FR" sz="1100" dirty="0"/>
          </a:p>
          <a:p>
            <a:pPr algn="just"/>
            <a:r>
              <a:rPr lang="en-GB" sz="1100" u="sng"/>
              <a:t>MECHANISM OF ACTION</a:t>
            </a:r>
            <a:r>
              <a:rPr lang="en-GB" sz="1100"/>
              <a:t>:</a:t>
            </a:r>
          </a:p>
          <a:p>
            <a:pPr marL="0" indent="0" algn="just">
              <a:buFont typeface="Arial" panose="020B0604020202020204" pitchFamily="34" charset="0"/>
              <a:buNone/>
            </a:pPr>
            <a:r>
              <a:rPr lang="en-GB" sz="1100"/>
              <a:t>ANTIOXIDANT: An antioxidant reacts with the free radicals, converting them back to the original substrate. Antioxidants can counteract many types of oxidative stress resulting from exercise, exposure to the environment (ultraviolet light, cigarette smoke, pollutants and chemicals) as well as metabolic processes like ageing. Vitamin E is a potent chain-breaking antioxidant that inhibits the production of reactive oxygen species (ROS) molecules when fat undergoes oxidation and during the propagation of free radical reactions. It acts as the first line of defence against lipid peroxidation, protecting the cell membranes from free radical attack. </a:t>
            </a:r>
          </a:p>
          <a:p>
            <a:pPr marL="0" indent="0" algn="just">
              <a:buFont typeface="Arial" panose="020B0604020202020204" pitchFamily="34" charset="0"/>
              <a:buNone/>
            </a:pPr>
            <a:endParaRPr lang="fr-FR" sz="1100" dirty="0"/>
          </a:p>
          <a:p>
            <a:pPr algn="just"/>
            <a:r>
              <a:rPr lang="en-GB" sz="1100" u="sng"/>
              <a:t>CONCENTRATION</a:t>
            </a:r>
            <a:r>
              <a:rPr lang="en-GB" sz="1100"/>
              <a:t>: 3.93% (3,930mg/100g)</a:t>
            </a:r>
          </a:p>
          <a:p>
            <a:pPr algn="just"/>
            <a:endParaRPr lang="fr-FR" dirty="0">
              <a:solidFill>
                <a:schemeClr val="tx1"/>
              </a:solidFill>
            </a:endParaRPr>
          </a:p>
          <a:p>
            <a:pPr algn="just"/>
            <a:r>
              <a:rPr lang="en-GB" sz="900" i="1" u="sng">
                <a:latin typeface="+mn-lt"/>
              </a:rPr>
              <a:t>Bibliography</a:t>
            </a:r>
          </a:p>
          <a:p>
            <a:pPr algn="just"/>
            <a:r>
              <a:rPr lang="en-GB" sz="900">
                <a:latin typeface="+mn-lt"/>
              </a:rPr>
              <a:t>(1) </a:t>
            </a:r>
            <a:r>
              <a:rPr lang="en-GB" sz="900" b="0" i="0">
                <a:solidFill>
                  <a:srgbClr val="303030"/>
                </a:solidFill>
                <a:latin typeface="+mn-lt"/>
              </a:rPr>
              <a:t>Rizvi, Saliha et al. “The role of vitamin E in human health and some diseases”. </a:t>
            </a:r>
            <a:r>
              <a:rPr lang="en-GB" sz="900" b="0" i="1">
                <a:solidFill>
                  <a:srgbClr val="303030"/>
                </a:solidFill>
                <a:latin typeface="+mn-lt"/>
              </a:rPr>
              <a:t>Sultan Qaboos University medical journal</a:t>
            </a:r>
            <a:r>
              <a:rPr lang="en-GB" sz="900" b="0" i="0">
                <a:solidFill>
                  <a:srgbClr val="303030"/>
                </a:solidFill>
                <a:latin typeface="+mn-lt"/>
              </a:rPr>
              <a:t> vol. 14,2 (2014): e157-65.</a:t>
            </a:r>
          </a:p>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128</a:t>
            </a:fld>
            <a:endParaRPr lang="fr-FR"/>
          </a:p>
        </p:txBody>
      </p:sp>
    </p:spTree>
    <p:extLst>
      <p:ext uri="{BB962C8B-B14F-4D97-AF65-F5344CB8AC3E}">
        <p14:creationId xmlns:p14="http://schemas.microsoft.com/office/powerpoint/2010/main" val="246275108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673735"/>
          </a:xfrm>
        </p:spPr>
        <p:txBody>
          <a:bodyPr/>
          <a:lstStyle/>
          <a:p>
            <a:pPr marL="171450" marR="0" lvl="0" indent="-171450" algn="just" defTabSz="966612" rtl="0" eaLnBrk="1" fontAlgn="auto" latinLnBrk="0" hangingPunct="1">
              <a:lnSpc>
                <a:spcPct val="100000"/>
              </a:lnSpc>
              <a:spcBef>
                <a:spcPts val="16"/>
              </a:spcBef>
              <a:spcAft>
                <a:spcPts val="0"/>
              </a:spcAft>
              <a:buClr>
                <a:prstClr val="black"/>
              </a:buClr>
              <a:buSzPts val="900"/>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ANTIOXIDANT</a:t>
            </a:r>
            <a:r>
              <a:rPr kumimoji="0" lang="en-GB" sz="1100" b="0"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  </a:t>
            </a:r>
            <a:r>
              <a:rPr lang="en-GB" sz="1100"/>
              <a:t>An in vitro study</a:t>
            </a:r>
            <a:r>
              <a:rPr lang="en-GB" sz="1100" baseline="30000"/>
              <a:t>(1)</a:t>
            </a:r>
            <a:r>
              <a:rPr lang="en-GB" sz="1100"/>
              <a:t> was carried out to evaluate the protective effect of vitamin E on cell damage induced by ozone pollution on reconstructed epidermises (RHE). </a:t>
            </a:r>
          </a:p>
          <a:p>
            <a:pPr marL="180975" algn="just"/>
            <a:r>
              <a:rPr lang="en-GB" sz="1100" u="sng"/>
              <a:t>Principle</a:t>
            </a:r>
            <a:r>
              <a:rPr lang="en-GB" sz="1100"/>
              <a:t>: Lipid peroxidation is a mechanism of cell destruction and an indicator of oxidative stress. Peroxidised lipids are unstable and break down into many compounds, the most abundant of which is Malondialdehyde (MDA). Quantification of MDA is therefore an indicator of oxidative stress.</a:t>
            </a:r>
          </a:p>
          <a:p>
            <a:pPr marL="180975" algn="just"/>
            <a:r>
              <a:rPr lang="en-GB" sz="1100"/>
              <a:t>The presence of carbonyl proteins also indicates oxidative stress. </a:t>
            </a:r>
          </a:p>
          <a:p>
            <a:pPr marL="180975" algn="just"/>
            <a:r>
              <a:rPr lang="en-GB" sz="1100" u="sng"/>
              <a:t>Protocol</a:t>
            </a:r>
            <a:r>
              <a:rPr lang="en-GB" sz="1100"/>
              <a:t>: 0.1% vitamin E was applied topically to the RHE, then ozone was injected by bubbling in the medium for 30 seconds. Lipid peroxidation was measured by MDA assay and protein carbonylation by image analysis with confocal microscopy on 3rd D-squame.</a:t>
            </a:r>
          </a:p>
          <a:p>
            <a:pPr marL="180975" algn="just"/>
            <a:r>
              <a:rPr lang="en-GB" sz="1100" u="sng"/>
              <a:t>Results</a:t>
            </a:r>
            <a:r>
              <a:rPr lang="en-GB" sz="1100"/>
              <a:t>: </a:t>
            </a:r>
          </a:p>
          <a:p>
            <a:pPr marL="352425" indent="-171450" algn="just">
              <a:buFontTx/>
              <a:buChar char="-"/>
            </a:pPr>
            <a:r>
              <a:rPr lang="en-GB" sz="1100"/>
              <a:t>Lipid peroxidation: The ozone stress significantly increases the quantity of MDA tested in the RHE. Vitamin E at 0.1% significantly reduces the quantity of ozone-induced MDA by 37.9%.</a:t>
            </a:r>
          </a:p>
          <a:p>
            <a:pPr marL="352425" indent="-171450" algn="just">
              <a:buFontTx/>
              <a:buChar char="-"/>
            </a:pPr>
            <a:r>
              <a:rPr lang="en-GB" sz="1100"/>
              <a:t>Protein carbonylation: The ozone significantly increases the number of cells exhibiting carbonylated proteins. Vitamin E at 0.1% significantly reduces the quantity of ozone-induced carbonylated proteins by 91.8%.</a:t>
            </a:r>
          </a:p>
          <a:p>
            <a:pPr marL="180975" algn="just">
              <a:buFontTx/>
              <a:buNone/>
            </a:pPr>
            <a:r>
              <a:rPr lang="en-GB" sz="1100" u="sng"/>
              <a:t>Conclusion</a:t>
            </a:r>
            <a:r>
              <a:rPr lang="en-GB" sz="1100"/>
              <a:t>: Vitamin E prevents oxidation of proteins and lipids induced by ozone pollution.</a:t>
            </a:r>
          </a:p>
          <a:p>
            <a:pPr marL="0" indent="0" algn="just">
              <a:buFontTx/>
              <a:buNone/>
            </a:pPr>
            <a:endParaRPr lang="en-US" sz="1100" dirty="0"/>
          </a:p>
          <a:p>
            <a:pPr marL="171450" indent="-171450" algn="just">
              <a:buFont typeface="Arial" panose="020B0604020202020204" pitchFamily="34" charset="0"/>
              <a:buChar char="•"/>
            </a:pPr>
            <a:r>
              <a:rPr kumimoji="0" lang="en-GB" sz="1100" b="1" i="0" u="none" strike="noStrike" cap="none" normalizeH="0" baseline="0">
                <a:ln>
                  <a:noFill/>
                </a:ln>
                <a:solidFill>
                  <a:prstClr val="black"/>
                </a:solidFill>
                <a:uLnTx/>
                <a:uFillTx/>
                <a:latin typeface="Calibri" panose="020F0502020204030204"/>
                <a:ea typeface="Cambria" panose="02040503050406030204" pitchFamily="18" charset="0"/>
              </a:rPr>
              <a:t>SMOOTHING</a:t>
            </a:r>
            <a:r>
              <a:rPr lang="en-GB" sz="1100"/>
              <a:t>: An in-vivo test</a:t>
            </a:r>
            <a:r>
              <a:rPr lang="en-GB" sz="1100" baseline="30000"/>
              <a:t>(2) </a:t>
            </a:r>
            <a:r>
              <a:rPr lang="en-GB" sz="1100"/>
              <a:t>was performed to evaluate the effect of vitamin E on skin roughness </a:t>
            </a:r>
            <a:r>
              <a:rPr lang="en-GB" sz="1100" b="1"/>
              <a:t>after UV irradiation</a:t>
            </a:r>
            <a:r>
              <a:rPr lang="en-GB" sz="1100"/>
              <a:t>. 20 women 42 to 64 years of age, application of 3 creams twice a day for 10 days to 3 areas on the inner arm: control cream without α tocopherol, a water in oil emulsion without α tocopherol and a cream with 2% α tocopherol. Before and after the 10 days’ treatment, redness was measured then 3 irradiations were completed at 2-day intervals (on T19/T21/T23 days) at 80% of the minimal erythemal dose with roughness measurement after each irradiation then post-irradiation at T+25 days and T+48 days and T+62 days. </a:t>
            </a:r>
          </a:p>
          <a:p>
            <a:pPr marL="180975" algn="just"/>
            <a:r>
              <a:rPr lang="en-GB" sz="1100" u="sng"/>
              <a:t>Results</a:t>
            </a:r>
            <a:r>
              <a:rPr lang="en-GB" sz="1100"/>
              <a:t>: only the cream with 2% α tocopherol kept the skin smooth compared to the 2 placebos: without cream and with cream without vitamin E.</a:t>
            </a:r>
          </a:p>
          <a:p>
            <a:pPr marL="0" indent="0" algn="just">
              <a:buFont typeface="Arial" panose="020B0604020202020204" pitchFamily="34" charset="0"/>
              <a:buNone/>
            </a:pPr>
            <a:endParaRPr lang="en-US" sz="1100" dirty="0"/>
          </a:p>
          <a:p>
            <a:pPr marL="171450" indent="-171450" algn="just">
              <a:buFont typeface="Arial" panose="020B0604020202020204" pitchFamily="34" charset="0"/>
              <a:buChar char="•"/>
            </a:pPr>
            <a:r>
              <a:rPr lang="en-GB" sz="1100" b="1"/>
              <a:t>ANTI-REDNESS</a:t>
            </a:r>
            <a:r>
              <a:rPr lang="en-GB" sz="1100"/>
              <a:t>: An in vivo evaluation</a:t>
            </a:r>
            <a:r>
              <a:rPr lang="en-GB" sz="1100" baseline="30000"/>
              <a:t>(3)</a:t>
            </a:r>
            <a:r>
              <a:rPr lang="en-GB" sz="1100"/>
              <a:t> was performed to evaluate the </a:t>
            </a:r>
            <a:r>
              <a:rPr lang="en-GB" sz="1100" b="1"/>
              <a:t>photoprotective</a:t>
            </a:r>
            <a:r>
              <a:rPr lang="en-GB" sz="1100"/>
              <a:t> effects of different antioxidants. Vitamin C (ascorbic acid), vitamin E (alpha-tocopherol) and melatonin (N-acetyl-5-methoxytryptamine) were applied topically, alone or in combination, 30 minutes before ultraviolet irradiation of the skin. The erythemal reaction was evaluated visually and non-invasively using different bioengineering methods (skin colour and skin blood flow). The results showed a protective effect of 2% α tocopherol.</a:t>
            </a:r>
          </a:p>
          <a:p>
            <a:pPr marL="0" indent="0" algn="just">
              <a:buFont typeface="Arial" panose="020B0604020202020204" pitchFamily="34" charset="0"/>
              <a:buNone/>
            </a:pPr>
            <a:endParaRPr lang="en-US" dirty="0"/>
          </a:p>
          <a:p>
            <a:pPr algn="just"/>
            <a:r>
              <a:rPr lang="en-GB" sz="900" i="1" u="sng"/>
              <a:t>Bibliography</a:t>
            </a:r>
            <a:r>
              <a:rPr lang="en-GB" sz="900"/>
              <a:t>:</a:t>
            </a:r>
          </a:p>
          <a:p>
            <a:pPr marL="228600" indent="-228600" algn="just">
              <a:buAutoNum type="arabicParenBoth"/>
            </a:pPr>
            <a:r>
              <a:rPr lang="en-GB" sz="900"/>
              <a:t>Biochemical exploration of ozone-induced oxidative stress in a reconstructed epidermis model, report S16396 – SYNELVIA – December 2016</a:t>
            </a:r>
          </a:p>
          <a:p>
            <a:pPr marL="228600" indent="-228600" algn="just">
              <a:buAutoNum type="arabicParenBoth"/>
            </a:pPr>
            <a:r>
              <a:rPr lang="en-GB" sz="900"/>
              <a:t>Mayer P. “The effects of vitamin E on the skin”. </a:t>
            </a:r>
            <a:r>
              <a:rPr lang="en-GB" sz="900" i="1"/>
              <a:t>Cosmetics Toiletries. </a:t>
            </a:r>
            <a:r>
              <a:rPr lang="en-GB" sz="900" i="0"/>
              <a:t>1993</a:t>
            </a:r>
            <a:r>
              <a:rPr lang="en-GB" sz="900" i="1"/>
              <a:t>. </a:t>
            </a:r>
            <a:r>
              <a:rPr lang="en-GB" sz="900"/>
              <a:t>108:99–109</a:t>
            </a:r>
          </a:p>
          <a:p>
            <a:pPr marL="228600" indent="-228600" algn="just">
              <a:buAutoNum type="arabicParenBoth"/>
            </a:pPr>
            <a:r>
              <a:rPr lang="en-GB" sz="900"/>
              <a:t>Dreher F et al. “Topical melatonin in combination with vitamins E and C protects skin from ultraviolet-induced erythema: a human study in vivo”. </a:t>
            </a:r>
            <a:r>
              <a:rPr lang="en-GB" sz="900" i="1"/>
              <a:t>Br J Dermatol</a:t>
            </a:r>
            <a:r>
              <a:rPr lang="en-GB" sz="900"/>
              <a:t>. 1998 Aug;139(2):332-9. doi: 10.1046/j.1365-2133.1998.02447.x. PMID: 9767255.</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129</a:t>
            </a:fld>
            <a:endParaRPr lang="fr-FR"/>
          </a:p>
        </p:txBody>
      </p:sp>
    </p:spTree>
    <p:extLst>
      <p:ext uri="{BB962C8B-B14F-4D97-AF65-F5344CB8AC3E}">
        <p14:creationId xmlns:p14="http://schemas.microsoft.com/office/powerpoint/2010/main" val="4260327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13</a:t>
            </a:fld>
            <a:endParaRPr lang="fr-FR"/>
          </a:p>
        </p:txBody>
      </p:sp>
    </p:spTree>
    <p:extLst>
      <p:ext uri="{BB962C8B-B14F-4D97-AF65-F5344CB8AC3E}">
        <p14:creationId xmlns:p14="http://schemas.microsoft.com/office/powerpoint/2010/main" val="19690505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7"/>
          </a:xfrm>
        </p:spPr>
        <p:txBody>
          <a:bodyPr/>
          <a:lstStyle/>
          <a:p>
            <a:pPr marL="0" marR="0" lvl="0" indent="0" algn="just" defTabSz="966612" rtl="0" eaLnBrk="1" fontAlgn="auto" latinLnBrk="0" hangingPunct="1">
              <a:lnSpc>
                <a:spcPct val="100000"/>
              </a:lnSpc>
              <a:spcBef>
                <a:spcPts val="0"/>
              </a:spcBef>
              <a:spcAft>
                <a:spcPts val="634"/>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USE TEST UNDER MEDICAL CONTROL – 14 days</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1" u="none" strike="noStrike" cap="none" normalizeH="0" baseline="0" noProof="0">
                <a:ln>
                  <a:noFill/>
                </a:ln>
                <a:solidFill>
                  <a:prstClr val="black"/>
                </a:solidFill>
                <a:uLnTx/>
                <a:uFillTx/>
                <a:latin typeface="Calibri" panose="020F0502020204030204"/>
                <a:ea typeface="+mn-ea"/>
                <a:cs typeface="+mn-cs"/>
              </a:rPr>
              <a:t>(</a:t>
            </a:r>
            <a:r>
              <a:rPr kumimoji="0" lang="en-GB" sz="1100" b="0" i="1"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Study Ln13005 – CIREC – June 2014)</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Aim of the study</a:t>
            </a:r>
            <a:r>
              <a:rPr kumimoji="0" lang="en-GB" sz="1100" b="0" i="0" u="none" strike="noStrike" cap="none" normalizeH="0" baseline="0" noProof="0">
                <a:ln>
                  <a:noFill/>
                </a:ln>
                <a:solidFill>
                  <a:prstClr val="black"/>
                </a:solidFill>
                <a:uLnTx/>
                <a:uFillTx/>
                <a:latin typeface="Calibri" panose="020F0502020204030204"/>
                <a:ea typeface="+mn-ea"/>
                <a:cs typeface="+mn-cs"/>
              </a:rPr>
              <a:t>: To evaluate the cutaneous acceptability (cutaneous and ocular tolerance) as well as the cosmetic acceptability of the product (via a questionnaire).</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0"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20 volunteers, 24 to 64 years of age, all skin type</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The investigational product is well tolerated on ocular and cutaneous level and considered globally well appreciated (70% of the volunteers would recommend it to a friend)</a:t>
            </a:r>
          </a:p>
          <a:p>
            <a:pPr marL="0" marR="0" lvl="0" indent="0" algn="just" defTabSz="966612" rtl="0" eaLnBrk="1" fontAlgn="auto" latinLnBrk="0" hangingPunct="1">
              <a:lnSpc>
                <a:spcPct val="100000"/>
              </a:lnSpc>
              <a:spcBef>
                <a:spcPts val="16"/>
              </a:spcBef>
              <a:spcAft>
                <a:spcPts val="0"/>
              </a:spcAft>
              <a:buClr>
                <a:prstClr val="black"/>
              </a:buClr>
              <a:buSzPts val="900"/>
              <a:buFont typeface="Arial" panose="020B0604020202020204" pitchFamily="34" charset="0"/>
              <a:buNone/>
              <a:tabLst/>
              <a:defRPr/>
            </a:pPr>
            <a:endParaRPr lang="fr-FR" sz="1100"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130</a:t>
            </a:fld>
            <a:endParaRPr lang="fr-FR"/>
          </a:p>
        </p:txBody>
      </p:sp>
    </p:spTree>
    <p:extLst>
      <p:ext uri="{BB962C8B-B14F-4D97-AF65-F5344CB8AC3E}">
        <p14:creationId xmlns:p14="http://schemas.microsoft.com/office/powerpoint/2010/main" val="143660928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7"/>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GENERAL INFORMATION</a:t>
            </a:r>
            <a:r>
              <a:rPr kumimoji="0" lang="en-GB" sz="1100" b="0" i="0" u="none" strike="noStrike" cap="none" normalizeH="0" baseline="0" noProof="0">
                <a:ln>
                  <a:noFill/>
                </a:ln>
                <a:solidFill>
                  <a:prstClr val="black"/>
                </a:solidFill>
                <a:uLnTx/>
                <a:uFillTx/>
                <a:latin typeface="Calibri" panose="020F0502020204030204"/>
                <a:ea typeface="+mn-ea"/>
                <a:cs typeface="+mn-cs"/>
              </a:rPr>
              <a:t>: Enoxolone (also known as glycyrrhetinic acid or glycyrrhetic acid) is obtained from the hydrolysis of glycyrrhizic acid, itself obtained from liquorice. Only glycyrrhetinic acid isomer 18, also known by the name enoxolone, is active and known for its anti-inflammatory properties.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The history of liquorice dates back several centuries. It was already cited in traditional Chinese plant compendiums and in Egyptian papyruses.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MECHANISM OF ACTION</a:t>
            </a:r>
            <a:r>
              <a:rPr kumimoji="0" lang="en-GB" sz="1100" b="0" i="0" u="none" strike="noStrike" cap="none" normalizeH="0" baseline="0" noProof="0">
                <a:ln>
                  <a:noFill/>
                </a:ln>
                <a:solidFill>
                  <a:prstClr val="black"/>
                </a:solidFill>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ANTI-INFLAMMATORY: Enoxolone plays a role in the skin at 3 complementary levels in view of reducing inflammatory reactions.</a:t>
            </a:r>
          </a:p>
          <a:p>
            <a:pPr marL="182563" marR="0" lvl="0" indent="-182563" algn="just" defTabSz="914400" rtl="0" eaLnBrk="1" fontAlgn="auto" latinLnBrk="0" hangingPunct="1">
              <a:lnSpc>
                <a:spcPct val="100000"/>
              </a:lnSpc>
              <a:spcBef>
                <a:spcPts val="0"/>
              </a:spcBef>
              <a:spcAft>
                <a:spcPts val="0"/>
              </a:spcAft>
              <a:buClrTx/>
              <a:buSzTx/>
              <a:buAutoNum type="arabicParen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Inhibition of the conversion of ‘active’ cortisol to ‘inactive’ cortisone</a:t>
            </a:r>
            <a:r>
              <a:rPr kumimoji="0" lang="en-GB" sz="1100" b="0" i="0" u="none" strike="noStrike" cap="none" normalizeH="0" baseline="30000" noProof="0">
                <a:ln>
                  <a:noFill/>
                </a:ln>
                <a:solidFill>
                  <a:prstClr val="black"/>
                </a:solidFill>
                <a:uLnTx/>
                <a:uFillTx/>
                <a:latin typeface="Calibri" panose="020F0502020204030204"/>
                <a:ea typeface="+mn-ea"/>
                <a:cs typeface="+mn-cs"/>
              </a:rPr>
              <a:t>(1)</a:t>
            </a:r>
            <a:r>
              <a:rPr lang="en-GB" sz="1100">
                <a:solidFill>
                  <a:prstClr val="black"/>
                </a:solidFill>
                <a:latin typeface="Calibri" panose="020F0502020204030204"/>
                <a:ea typeface="+mn-ea"/>
                <a:cs typeface="+mn-cs"/>
              </a:rPr>
              <a:t>:</a:t>
            </a:r>
          </a:p>
          <a:p>
            <a:pPr marL="182563" marR="0" lvl="0" algn="just" defTabSz="914400" rtl="0" eaLnBrk="1" fontAlgn="auto" latinLnBrk="0" hangingPunct="1">
              <a:lnSpc>
                <a:spcPct val="100000"/>
              </a:lnSpc>
              <a:spcBef>
                <a:spcPts val="0"/>
              </a:spcBef>
              <a:spcAft>
                <a:spcPts val="0"/>
              </a:spcAft>
              <a:buClrTx/>
              <a:buSzTx/>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The skin can metabolise cortisol (a glucocorticoid inhibiting the steps of the inflammatory response) into cortisone (inactive form) thanks to different enzymes: 11 β hydroxysteroid dehydrogenase (11βHSD), Δ 5β-reductase and 3α-hydroxysteroid dehydrogenase (3 αHSD)</a:t>
            </a:r>
            <a:r>
              <a:rPr kumimoji="0" lang="en-GB" sz="1100" b="0" i="0" u="none" strike="noStrike" cap="none" normalizeH="0" noProof="0">
                <a:ln>
                  <a:noFill/>
                </a:ln>
                <a:solidFill>
                  <a:prstClr val="black"/>
                </a:solidFill>
                <a:uLnTx/>
                <a:uFillTx/>
                <a:latin typeface="Calibri" panose="020F0502020204030204"/>
                <a:ea typeface="+mn-ea"/>
                <a:cs typeface="+mn-cs"/>
              </a:rPr>
              <a:t>.</a:t>
            </a:r>
          </a:p>
          <a:p>
            <a:pPr marL="182563" marR="0" lvl="0" algn="just" defTabSz="914400" rtl="0" eaLnBrk="1" fontAlgn="auto" latinLnBrk="0" hangingPunct="1">
              <a:lnSpc>
                <a:spcPct val="100000"/>
              </a:lnSpc>
              <a:spcBef>
                <a:spcPts val="0"/>
              </a:spcBef>
              <a:spcAft>
                <a:spcPts val="0"/>
              </a:spcAft>
              <a:buClrTx/>
              <a:buSzTx/>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When there is more cortisone than cortisol, inflammation is triggered. </a:t>
            </a:r>
          </a:p>
          <a:p>
            <a:pPr marL="182563" marR="0" lvl="0" algn="just" defTabSz="914400" rtl="0" eaLnBrk="1" fontAlgn="auto" latinLnBrk="0" hangingPunct="1">
              <a:lnSpc>
                <a:spcPct val="100000"/>
              </a:lnSpc>
              <a:spcBef>
                <a:spcPts val="0"/>
              </a:spcBef>
              <a:spcAft>
                <a:spcPts val="0"/>
              </a:spcAft>
              <a:buClrTx/>
              <a:buSzTx/>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18 glycyrrhetinic acid has corticosteroid-like properties and can prevent conversion of cortisol into cortisone by inhibiting 11β-HSD type 2. The proportion of cortisol is higher than cortisone, which inhibits the inflammatory response process. Cytokines and vasodilation are reduced.</a:t>
            </a:r>
          </a:p>
          <a:p>
            <a:pPr marL="182563" marR="0" lvl="0" algn="just" defTabSz="914400" rtl="0" eaLnBrk="1" fontAlgn="auto" latinLnBrk="0" hangingPunct="1">
              <a:lnSpc>
                <a:spcPct val="100000"/>
              </a:lnSpc>
              <a:spcBef>
                <a:spcPts val="0"/>
              </a:spcBef>
              <a:spcAft>
                <a:spcPts val="0"/>
              </a:spcAft>
              <a:buClrTx/>
              <a:buSzTx/>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This mechanism of action is different from that of topical corticosteroids and hydrocortisone and has the advantage of not causing dependency.</a:t>
            </a:r>
          </a:p>
          <a:p>
            <a:pPr marR="0" lvl="0" algn="just"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82563" marR="0" lvl="0" indent="-182563" algn="just" defTabSz="914400" rtl="0" eaLnBrk="1" fontAlgn="auto" latinLnBrk="0" hangingPunct="1">
              <a:lnSpc>
                <a:spcPct val="100000"/>
              </a:lnSpc>
              <a:spcBef>
                <a:spcPts val="0"/>
              </a:spcBef>
              <a:spcAft>
                <a:spcPts val="0"/>
              </a:spcAft>
              <a:buClrTx/>
              <a:buSzTx/>
              <a:buFont typeface="+mj-lt"/>
              <a:buAutoNum type="arabicParenR" startAt="2"/>
              <a:tabLst/>
              <a:defRPr/>
            </a:pPr>
            <a:r>
              <a:rPr lang="en-GB" sz="1100" b="1">
                <a:solidFill>
                  <a:prstClr val="black"/>
                </a:solidFill>
                <a:latin typeface="Calibri" panose="020F0502020204030204"/>
              </a:rPr>
              <a:t>Inhibition of histamine synthesis</a:t>
            </a:r>
            <a:r>
              <a:rPr lang="en-GB" sz="1100" baseline="30000">
                <a:solidFill>
                  <a:prstClr val="black"/>
                </a:solidFill>
                <a:latin typeface="Calibri" panose="020F0502020204030204"/>
              </a:rPr>
              <a:t>(2)(3)</a:t>
            </a:r>
            <a:r>
              <a:rPr lang="en-GB" sz="1100" b="1">
                <a:solidFill>
                  <a:prstClr val="black"/>
                </a:solidFill>
                <a:latin typeface="Calibri" panose="020F0502020204030204"/>
              </a:rPr>
              <a:t>:</a:t>
            </a:r>
          </a:p>
          <a:p>
            <a:pPr marL="182563" marR="0" lvl="0" indent="-182563" algn="just" defTabSz="914400" rtl="0" eaLnBrk="1" fontAlgn="auto" latinLnBrk="0" hangingPunct="1">
              <a:lnSpc>
                <a:spcPct val="100000"/>
              </a:lnSpc>
              <a:spcBef>
                <a:spcPts val="0"/>
              </a:spcBef>
              <a:spcAft>
                <a:spcPts val="0"/>
              </a:spcAft>
              <a:buClrTx/>
              <a:buSzTx/>
              <a:buFontTx/>
              <a:buNone/>
              <a:tabLst>
                <a:tab pos="182563" algn="l"/>
              </a:tabLst>
              <a:defRPr/>
            </a:pPr>
            <a:r>
              <a:rPr lang="en-GB" sz="1100" b="1">
                <a:solidFill>
                  <a:prstClr val="black"/>
                </a:solidFill>
                <a:latin typeface="Calibri" panose="020F0502020204030204"/>
                <a:ea typeface="+mn-ea"/>
                <a:cs typeface="+mn-cs"/>
              </a:rPr>
              <a:t>	</a:t>
            </a:r>
            <a:r>
              <a:rPr kumimoji="0" lang="en-GB" sz="1100" b="0" i="0" u="none" strike="noStrike" cap="none" normalizeH="0" baseline="0" noProof="0">
                <a:ln>
                  <a:noFill/>
                </a:ln>
                <a:solidFill>
                  <a:prstClr val="black"/>
                </a:solidFill>
                <a:uLnTx/>
                <a:uFillTx/>
                <a:latin typeface="Calibri" panose="020F0502020204030204"/>
                <a:ea typeface="+mn-ea"/>
                <a:cs typeface="+mn-cs"/>
              </a:rPr>
              <a:t>Faced with damage from UV radiation to the skin, the immune system intervenes to protect it. Immune cells trigger the release of histamine, a vasodilating chemical mediator that is responsible for the red colour of the skin and the sensation of heat. 18 glycyrrhetinic acid blocks the synthesis of histamine (by inhibiting histidine decarboxylase) and its release (by inhibiting the increase in intracellular calcium concentration).  </a:t>
            </a:r>
          </a:p>
          <a:p>
            <a:pPr marL="179388" marR="0" lvl="0" indent="-179388" algn="just" defTabSz="914400" rtl="0" eaLnBrk="1" fontAlgn="auto" latinLnBrk="0" hangingPunct="1">
              <a:lnSpc>
                <a:spcPct val="100000"/>
              </a:lnSpc>
              <a:spcBef>
                <a:spcPts val="0"/>
              </a:spcBef>
              <a:spcAft>
                <a:spcPts val="0"/>
              </a:spcAft>
              <a:buClrTx/>
              <a:buSzTx/>
              <a:buFont typeface="+mj-lt"/>
              <a:buNone/>
              <a:tabLst/>
              <a:defRPr/>
            </a:pPr>
            <a:endParaRPr lang="en-US" sz="1100" b="1" dirty="0">
              <a:solidFill>
                <a:prstClr val="black"/>
              </a:solidFill>
              <a:latin typeface="Calibri" panose="020F0502020204030204"/>
            </a:endParaRPr>
          </a:p>
          <a:p>
            <a:pPr marL="179388" marR="0" lvl="0" indent="-179388" algn="just" defTabSz="914400" rtl="0" eaLnBrk="1" fontAlgn="auto" latinLnBrk="0" hangingPunct="1">
              <a:lnSpc>
                <a:spcPct val="100000"/>
              </a:lnSpc>
              <a:spcBef>
                <a:spcPts val="0"/>
              </a:spcBef>
              <a:spcAft>
                <a:spcPts val="0"/>
              </a:spcAft>
              <a:buClrTx/>
              <a:buSzTx/>
              <a:buFont typeface="+mj-lt"/>
              <a:buAutoNum type="arabicParenR" startAt="3"/>
              <a:tabLst/>
              <a:defRPr/>
            </a:pPr>
            <a:r>
              <a:rPr lang="en-GB" sz="1100" b="1" baseline="0">
                <a:solidFill>
                  <a:prstClr val="black"/>
                </a:solidFill>
                <a:latin typeface="Calibri" panose="020F0502020204030204"/>
              </a:rPr>
              <a:t>Inhibition of arachidonic acid and eicosanoid derivative release</a:t>
            </a:r>
            <a:r>
              <a:rPr lang="en-GB" sz="1100" baseline="0">
                <a:solidFill>
                  <a:prstClr val="black"/>
                </a:solidFill>
                <a:latin typeface="Calibri" panose="020F0502020204030204"/>
              </a:rPr>
              <a:t>:</a:t>
            </a:r>
          </a:p>
          <a:p>
            <a:pPr marL="179388" marR="0" lvl="0" algn="just" defTabSz="914400" rtl="0" eaLnBrk="1" fontAlgn="auto" latinLnBrk="0" hangingPunct="1">
              <a:lnSpc>
                <a:spcPct val="100000"/>
              </a:lnSpc>
              <a:spcBef>
                <a:spcPts val="0"/>
              </a:spcBef>
              <a:spcAft>
                <a:spcPts val="0"/>
              </a:spcAft>
              <a:buClrTx/>
              <a:buSzTx/>
              <a:tabLst/>
              <a:defRPr/>
            </a:pPr>
            <a:r>
              <a:rPr lang="en-GB" sz="1100" baseline="0">
                <a:solidFill>
                  <a:prstClr val="black"/>
                </a:solidFill>
                <a:latin typeface="Calibri" panose="020F0502020204030204"/>
                <a:sym typeface="Wingdings" panose="05000000000000000000" pitchFamily="2" charset="2"/>
              </a:rPr>
              <a:t>During inflammation, phospholipase A2 is stimulated which leads to a rise in the release of arachidonic acid and therefore of eicosanoid derivatives (prostaglandin, leukotrienes, thromboxane). 18 glycyrrhetinic acid inhibits the release of arachidonic acid and of the production of leukotrienes  the inflammatory reaction is less intense.</a:t>
            </a:r>
          </a:p>
          <a:p>
            <a:pPr marL="182563" marR="0" lvl="0" indent="-182563" algn="just" defTabSz="914400" rtl="0" eaLnBrk="1" fontAlgn="auto" latinLnBrk="0" hangingPunct="1">
              <a:lnSpc>
                <a:spcPct val="100000"/>
              </a:lnSpc>
              <a:spcBef>
                <a:spcPts val="0"/>
              </a:spcBef>
              <a:spcAft>
                <a:spcPts val="0"/>
              </a:spcAft>
              <a:buClrTx/>
              <a:buSzTx/>
              <a:tabLst>
                <a:tab pos="182563" algn="l"/>
              </a:tabLst>
              <a:defRPr/>
            </a:pPr>
            <a:r>
              <a:rPr lang="en-GB" sz="1100">
                <a:solidFill>
                  <a:prstClr val="black"/>
                </a:solidFill>
                <a:latin typeface="Calibri" panose="020F0502020204030204"/>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CONCENTRATION</a:t>
            </a:r>
            <a:r>
              <a:rPr kumimoji="0" lang="en-GB" sz="1100" b="0" i="0" u="none" strike="noStrike" cap="none" normalizeH="0" baseline="0" noProof="0">
                <a:ln>
                  <a:noFill/>
                </a:ln>
                <a:solidFill>
                  <a:prstClr val="black"/>
                </a:solidFill>
                <a:uLnTx/>
                <a:uFillTx/>
                <a:latin typeface="Calibri" panose="020F0502020204030204"/>
                <a:ea typeface="+mn-ea"/>
                <a:cs typeface="+mn-cs"/>
              </a:rPr>
              <a:t>: 2% (2000mg /100g) maximum dose allowed by European regulations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900" b="0" i="1" u="sng" strike="noStrike" cap="none" normalizeH="0" baseline="0" noProof="0">
                <a:ln>
                  <a:noFill/>
                </a:ln>
                <a:solidFill>
                  <a:prstClr val="black"/>
                </a:solidFill>
                <a:uLnTx/>
                <a:uFillTx/>
                <a:latin typeface="Calibri" panose="020F0502020204030204"/>
                <a:ea typeface="+mn-ea"/>
                <a:cs typeface="+mn-cs"/>
              </a:rPr>
              <a:t>Bibliography</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en-GB" sz="900" b="0" i="0" u="none" strike="noStrike" cap="none" normalizeH="0" baseline="0" noProof="0">
                <a:ln>
                  <a:noFill/>
                </a:ln>
                <a:solidFill>
                  <a:prstClr val="black"/>
                </a:solidFill>
                <a:uLnTx/>
                <a:uFillTx/>
                <a:latin typeface="Calibri" panose="020F0502020204030204"/>
                <a:ea typeface="+mn-ea"/>
                <a:cs typeface="+mn-cs"/>
              </a:rPr>
              <a:t>Martini MC et Seiller M. Actifs et additifs en cosmétologie. 3ème édition. p 633-634. 2006</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en-GB" sz="900" b="0" i="0" u="none" strike="noStrike" cap="none" normalizeH="0" baseline="0" noProof="0">
                <a:ln>
                  <a:noFill/>
                </a:ln>
                <a:solidFill>
                  <a:prstClr val="black"/>
                </a:solidFill>
                <a:uLnTx/>
                <a:uFillTx/>
                <a:latin typeface="Calibri" panose="020F0502020204030204"/>
                <a:ea typeface="+mn-ea"/>
                <a:cs typeface="+mn-cs"/>
              </a:rPr>
              <a:t>Imanishi N et al. “Effects of glycyrrhizin and glycyrrhetinic acid on dexamethasone-induced changes in histamine synthesis of mouse mastocytoma P-815 cells and in histamine release from rat peritoneal mast cells”. </a:t>
            </a:r>
            <a:r>
              <a:rPr kumimoji="0" lang="en-GB" sz="900" b="0" i="1" u="none" strike="noStrike" cap="none" normalizeH="0" baseline="0" noProof="0">
                <a:ln>
                  <a:noFill/>
                </a:ln>
                <a:solidFill>
                  <a:prstClr val="black"/>
                </a:solidFill>
                <a:uLnTx/>
                <a:uFillTx/>
                <a:latin typeface="Calibri" panose="020F0502020204030204"/>
                <a:ea typeface="+mn-ea"/>
                <a:cs typeface="+mn-cs"/>
              </a:rPr>
              <a:t>Biochem Pharmacol</a:t>
            </a:r>
            <a:r>
              <a:rPr kumimoji="0" lang="en-GB" sz="900" b="0" i="0" u="none" strike="noStrike" cap="none" normalizeH="0" baseline="0" noProof="0">
                <a:ln>
                  <a:noFill/>
                </a:ln>
                <a:solidFill>
                  <a:prstClr val="black"/>
                </a:solidFill>
                <a:uLnTx/>
                <a:uFillTx/>
                <a:latin typeface="Calibri" panose="020F0502020204030204"/>
                <a:ea typeface="+mn-ea"/>
                <a:cs typeface="+mn-cs"/>
              </a:rPr>
              <a:t>. 38(15):2521-6. 1989.</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en-GB" sz="900" b="0" i="0" u="none" strike="noStrike" cap="none" normalizeH="0" baseline="0" noProof="0">
                <a:ln>
                  <a:noFill/>
                </a:ln>
                <a:solidFill>
                  <a:prstClr val="black"/>
                </a:solidFill>
                <a:uLnTx/>
                <a:uFillTx/>
                <a:latin typeface="Calibri" panose="020F0502020204030204"/>
                <a:ea typeface="+mn-ea"/>
                <a:cs typeface="+mn-cs"/>
              </a:rPr>
              <a:t>Lee YM et al. “Inhibition of histamine synthesis by glycyrrhetinic acid in mast cells cocultured with Swiss 3T3 fibroblasts”. </a:t>
            </a:r>
            <a:r>
              <a:rPr kumimoji="0" lang="en-GB" sz="900" b="0" i="1" u="none" strike="noStrike" cap="none" normalizeH="0" baseline="0" noProof="0">
                <a:ln>
                  <a:noFill/>
                </a:ln>
                <a:solidFill>
                  <a:prstClr val="black"/>
                </a:solidFill>
                <a:uLnTx/>
                <a:uFillTx/>
                <a:latin typeface="Calibri" panose="020F0502020204030204"/>
                <a:ea typeface="+mn-ea"/>
                <a:cs typeface="+mn-cs"/>
              </a:rPr>
              <a:t>Int Arch Allergy Immunol</a:t>
            </a:r>
            <a:r>
              <a:rPr kumimoji="0" lang="en-GB" sz="900" b="0" i="0" u="none" strike="noStrike" cap="none" normalizeH="0" baseline="0" noProof="0">
                <a:ln>
                  <a:noFill/>
                </a:ln>
                <a:solidFill>
                  <a:prstClr val="black"/>
                </a:solidFill>
                <a:uLnTx/>
                <a:uFillTx/>
                <a:latin typeface="Calibri" panose="020F0502020204030204"/>
                <a:ea typeface="+mn-ea"/>
                <a:cs typeface="+mn-cs"/>
              </a:rPr>
              <a:t>. 110(3):272-7. 1996.</a:t>
            </a:r>
          </a:p>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131</a:t>
            </a:fld>
            <a:endParaRPr lang="fr-FR"/>
          </a:p>
        </p:txBody>
      </p:sp>
    </p:spTree>
    <p:extLst>
      <p:ext uri="{BB962C8B-B14F-4D97-AF65-F5344CB8AC3E}">
        <p14:creationId xmlns:p14="http://schemas.microsoft.com/office/powerpoint/2010/main" val="294928258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31983"/>
          </a:xfrm>
        </p:spPr>
        <p: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ANTI-INFLAMMATORY</a:t>
            </a:r>
            <a:r>
              <a:rPr kumimoji="0" lang="en-GB" sz="1100" b="0" i="0" u="none" strike="noStrike" cap="none" normalizeH="0" baseline="0" noProof="0">
                <a:ln>
                  <a:noFill/>
                </a:ln>
                <a:solidFill>
                  <a:prstClr val="black"/>
                </a:solidFill>
                <a:uLnTx/>
                <a:uFillTx/>
                <a:latin typeface="Calibri" panose="020F0502020204030204"/>
                <a:ea typeface="+mn-ea"/>
                <a:cs typeface="+mn-cs"/>
              </a:rPr>
              <a:t>: An in vitro study</a:t>
            </a:r>
            <a:r>
              <a:rPr kumimoji="0" lang="en-GB" sz="1100" b="0" i="0" u="none" strike="noStrike" cap="none" normalizeH="0" baseline="30000" noProof="0">
                <a:ln>
                  <a:noFill/>
                </a:ln>
                <a:solidFill>
                  <a:prstClr val="black"/>
                </a:solidFill>
                <a:uLnTx/>
                <a:uFillTx/>
                <a:latin typeface="Calibri" panose="020F0502020204030204"/>
                <a:ea typeface="+mn-ea"/>
                <a:cs typeface="+mn-cs"/>
              </a:rPr>
              <a:t>(1) </a:t>
            </a:r>
            <a:r>
              <a:rPr kumimoji="0" lang="en-GB" sz="1100" b="0" i="0" u="none" strike="noStrike" cap="none" normalizeH="0" baseline="0" noProof="0">
                <a:ln>
                  <a:noFill/>
                </a:ln>
                <a:solidFill>
                  <a:prstClr val="black"/>
                </a:solidFill>
                <a:uLnTx/>
                <a:uFillTx/>
                <a:latin typeface="Calibri" panose="020F0502020204030204"/>
                <a:ea typeface="+mn-ea"/>
                <a:cs typeface="+mn-cs"/>
              </a:rPr>
              <a:t>was performed to evaluate the effect of glycyrrhetinic acid (0.0023%) on the histamine metabolism on a coculture of mast cells and fibroblasts 3T3.</a:t>
            </a:r>
          </a:p>
          <a:p>
            <a:pPr marL="180975" marR="0" lvl="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Glycyrrhetinic acid at 50 μM inhibits 80% of histidine decarboxylase (HDC) activity. This enzyme catalyses the histamine synthesis reaction from histidine.</a:t>
            </a:r>
          </a:p>
          <a:p>
            <a:pPr marL="180975" marR="0" lvl="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Conclusion</a:t>
            </a:r>
            <a:r>
              <a:rPr kumimoji="0" lang="en-GB" sz="1100" b="0" i="0" u="none" strike="noStrike" cap="none" normalizeH="0" baseline="0" noProof="0">
                <a:ln>
                  <a:noFill/>
                </a:ln>
                <a:solidFill>
                  <a:prstClr val="black"/>
                </a:solidFill>
                <a:uLnTx/>
                <a:uFillTx/>
                <a:latin typeface="Calibri" panose="020F0502020204030204"/>
                <a:ea typeface="+mn-ea"/>
                <a:cs typeface="+mn-cs"/>
              </a:rPr>
              <a:t>: Glycyrrhetinic acid strongly inhibits histamine synthesis.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ANTI-REDNESS</a:t>
            </a:r>
            <a:r>
              <a:rPr kumimoji="0" lang="en-GB" sz="1100" b="0" i="0" u="none" strike="noStrike" cap="none" normalizeH="0" baseline="0" noProof="0">
                <a:ln>
                  <a:noFill/>
                </a:ln>
                <a:solidFill>
                  <a:prstClr val="black"/>
                </a:solidFill>
                <a:uLnTx/>
                <a:uFillTx/>
                <a:latin typeface="Calibri" panose="020F0502020204030204"/>
                <a:ea typeface="+mn-ea"/>
                <a:cs typeface="+mn-cs"/>
              </a:rPr>
              <a:t>: In vivo study</a:t>
            </a:r>
            <a:r>
              <a:rPr kumimoji="0" lang="en-GB" sz="1100" b="0" i="0" u="none" strike="noStrike" cap="none" normalizeH="0" baseline="30000" noProof="0">
                <a:ln>
                  <a:noFill/>
                </a:ln>
                <a:solidFill>
                  <a:prstClr val="black"/>
                </a:solidFill>
                <a:uLnTx/>
                <a:uFillTx/>
                <a:latin typeface="Calibri" panose="020F0502020204030204"/>
                <a:ea typeface="+mn-ea"/>
                <a:cs typeface="+mn-cs"/>
              </a:rPr>
              <a:t>(2)</a:t>
            </a:r>
            <a:r>
              <a:rPr kumimoji="0" lang="en-GB" sz="1100" b="0" i="0" u="none" strike="noStrike" cap="none" normalizeH="0" baseline="0" noProof="0">
                <a:ln>
                  <a:noFill/>
                </a:ln>
                <a:solidFill>
                  <a:prstClr val="black"/>
                </a:solidFill>
                <a:uLnTx/>
                <a:uFillTx/>
                <a:latin typeface="Calibri" panose="020F0502020204030204"/>
                <a:ea typeface="+mn-ea"/>
                <a:cs typeface="+mn-cs"/>
              </a:rPr>
              <a:t> was performed to evaluate the effect of glycyrrhetinic acid (1 and 2%) on erythema. Two formulations containing a standardised liquorice extract were evaluated in a double-blind clinical trial comparing a gel without active ingredients on 30 patients with atopic dermatitis for 2 weeks. The liquorice gel at 2% glycyrrhetinic acid is more effective than that at 1%. A significant reduction in the erythema, oedema and itching score over two weeks was observed (p&lt;0.05).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SOOTHING</a:t>
            </a:r>
            <a:r>
              <a:rPr kumimoji="0" lang="en-GB" sz="1100" b="0" i="0" u="none" strike="noStrike" cap="none" normalizeH="0" baseline="0" noProof="0">
                <a:ln>
                  <a:noFill/>
                </a:ln>
                <a:solidFill>
                  <a:prstClr val="black"/>
                </a:solidFill>
                <a:uLnTx/>
                <a:uFillTx/>
                <a:latin typeface="Calibri" panose="020F0502020204030204"/>
                <a:ea typeface="+mn-ea"/>
                <a:cs typeface="+mn-cs"/>
              </a:rPr>
              <a:t>: An in vivo study</a:t>
            </a:r>
            <a:r>
              <a:rPr kumimoji="0" lang="en-GB" sz="1100" b="0" i="0" u="none" strike="noStrike" cap="none" normalizeH="0" baseline="30000" noProof="0">
                <a:ln>
                  <a:noFill/>
                </a:ln>
                <a:solidFill>
                  <a:prstClr val="black"/>
                </a:solidFill>
                <a:uLnTx/>
                <a:uFillTx/>
                <a:latin typeface="Calibri" panose="020F0502020204030204"/>
                <a:ea typeface="+mn-ea"/>
                <a:cs typeface="+mn-cs"/>
              </a:rPr>
              <a:t>(3) </a:t>
            </a:r>
            <a:r>
              <a:rPr kumimoji="0" lang="en-GB" sz="1100" b="0" i="0" u="none" strike="noStrike" cap="none" normalizeH="0" baseline="0" noProof="0">
                <a:ln>
                  <a:noFill/>
                </a:ln>
                <a:solidFill>
                  <a:prstClr val="black"/>
                </a:solidFill>
                <a:uLnTx/>
                <a:uFillTx/>
                <a:latin typeface="Calibri" panose="020F0502020204030204"/>
                <a:ea typeface="+mn-ea"/>
                <a:cs typeface="+mn-cs"/>
              </a:rPr>
              <a:t>was performed to demonstrate the soothing effect, after application of SLS 1% and glycyrrhetinic acid at 2% solution under patch during 18 hours on 20 volunteers. </a:t>
            </a:r>
          </a:p>
          <a:p>
            <a:pPr marL="180975" marR="0" lvl="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Measured 24 hours after the application of patches and 6 hours after removing them; demonstrates a 13% reduction in redness with the SLS 1% and Glycyrrhetinic acid at 2% solution compared to the solution only with SLS. </a:t>
            </a:r>
          </a:p>
          <a:p>
            <a:pPr marL="180975" marR="0" lvl="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Conclusion</a:t>
            </a:r>
            <a:r>
              <a:rPr kumimoji="0" lang="en-GB" sz="1100" b="0" i="0" u="none" strike="noStrike" cap="none" normalizeH="0" baseline="0" noProof="0">
                <a:ln>
                  <a:noFill/>
                </a:ln>
                <a:solidFill>
                  <a:prstClr val="black"/>
                </a:solidFill>
                <a:uLnTx/>
                <a:uFillTx/>
                <a:latin typeface="Calibri" panose="020F0502020204030204"/>
                <a:ea typeface="+mn-ea"/>
                <a:cs typeface="+mn-cs"/>
              </a:rPr>
              <a:t>: significant soothing effect of glycyrrhetinic acid.</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0" i="1" u="sng" strike="noStrike" cap="none" normalizeH="0" baseline="0" noProof="0">
                <a:ln>
                  <a:noFill/>
                </a:ln>
                <a:solidFill>
                  <a:prstClr val="black"/>
                </a:solidFill>
                <a:uLnTx/>
                <a:uFillTx/>
                <a:latin typeface="Calibri" panose="020F0502020204030204"/>
                <a:ea typeface="+mn-ea"/>
                <a:cs typeface="+mn-cs"/>
              </a:rPr>
              <a:t>Bibliography</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lang="en-GB" sz="900" b="0" i="0">
                <a:solidFill>
                  <a:srgbClr val="212121"/>
                </a:solidFill>
                <a:latin typeface="+mn-lt"/>
              </a:rPr>
              <a:t>Lee, Y M et al. “Inhibition of histamine synthesis by glycyrrhetinic acid in mast cells cocultured with Swiss 3T3 fibroblasts”. </a:t>
            </a:r>
            <a:r>
              <a:rPr lang="en-GB" sz="900" b="0" i="1">
                <a:solidFill>
                  <a:srgbClr val="212121"/>
                </a:solidFill>
                <a:latin typeface="+mn-lt"/>
              </a:rPr>
              <a:t>International archives of allergy and immunology</a:t>
            </a:r>
            <a:r>
              <a:rPr lang="en-GB" sz="900" b="0" i="0">
                <a:solidFill>
                  <a:srgbClr val="212121"/>
                </a:solidFill>
                <a:latin typeface="+mn-lt"/>
              </a:rPr>
              <a:t> vol. 110,3 (1996): 272-7. doi:10.1159/000237298</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lang="en-GB" sz="900" b="0" i="0">
                <a:solidFill>
                  <a:srgbClr val="212121"/>
                </a:solidFill>
                <a:latin typeface="+mn-lt"/>
              </a:rPr>
              <a:t>Saeedi, M et al. “The treatment of atopic dermatitis with licorice gel”. </a:t>
            </a:r>
            <a:r>
              <a:rPr lang="en-GB" sz="900" b="0" i="1">
                <a:solidFill>
                  <a:srgbClr val="212121"/>
                </a:solidFill>
                <a:latin typeface="+mn-lt"/>
              </a:rPr>
              <a:t>The Journal of dermatological treatment</a:t>
            </a:r>
            <a:r>
              <a:rPr lang="en-GB" sz="900" b="0" i="0">
                <a:solidFill>
                  <a:srgbClr val="212121"/>
                </a:solidFill>
                <a:latin typeface="+mn-lt"/>
              </a:rPr>
              <a:t> vol. 14,3 (2003): 153-7. doi:10.1080/09546630310014369</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lang="en-GB" sz="900">
                <a:latin typeface="+mn-lt"/>
              </a:rPr>
              <a:t>Evaluation of the soothing effect of 6 cosmetic products – Report 15E1987 – Dermscan – 10/20/2015</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132</a:t>
            </a:fld>
            <a:endParaRPr lang="fr-FR"/>
          </a:p>
        </p:txBody>
      </p:sp>
    </p:spTree>
    <p:extLst>
      <p:ext uri="{BB962C8B-B14F-4D97-AF65-F5344CB8AC3E}">
        <p14:creationId xmlns:p14="http://schemas.microsoft.com/office/powerpoint/2010/main" val="107933294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31983"/>
          </a:xfrm>
        </p:spPr>
        <p:txBody>
          <a:bodyPr/>
          <a:lstStyle/>
          <a:p>
            <a:pPr marL="0" marR="0" lvl="0" indent="0" algn="just" defTabSz="966612" rtl="0" eaLnBrk="1" fontAlgn="auto" latinLnBrk="0" hangingPunct="1">
              <a:lnSpc>
                <a:spcPct val="100000"/>
              </a:lnSpc>
              <a:spcBef>
                <a:spcPts val="0"/>
              </a:spcBef>
              <a:spcAft>
                <a:spcPts val="634"/>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USE TEST – 7 days</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1" u="none" strike="noStrike" cap="none" normalizeH="0" baseline="0" noProof="0">
                <a:ln>
                  <a:noFill/>
                </a:ln>
                <a:solidFill>
                  <a:prstClr val="black"/>
                </a:solidFill>
                <a:uLnTx/>
                <a:uFillTx/>
                <a:latin typeface="Calibri" panose="020F0502020204030204"/>
                <a:ea typeface="+mn-ea"/>
                <a:cs typeface="+mn-cs"/>
              </a:rPr>
              <a:t>(</a:t>
            </a:r>
            <a:r>
              <a:rPr kumimoji="0" lang="en-GB" sz="1100" b="0" i="1"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Study Ln11012 – CIREC – April 2011)</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Aim of the study</a:t>
            </a:r>
            <a:r>
              <a:rPr kumimoji="0" lang="en-GB" sz="1100" b="0" i="0" u="none" strike="noStrike" cap="none" normalizeH="0" baseline="0" noProof="0">
                <a:ln>
                  <a:noFill/>
                </a:ln>
                <a:solidFill>
                  <a:prstClr val="black"/>
                </a:solidFill>
                <a:uLnTx/>
                <a:uFillTx/>
                <a:latin typeface="Calibri" panose="020F0502020204030204"/>
                <a:ea typeface="+mn-ea"/>
                <a:cs typeface="+mn-cs"/>
              </a:rPr>
              <a:t>: To evaluate the cutaneous acceptability (cutaneous and ocular tolerance) as well as the cosmetic acceptability of the product (via a questionnaire).</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0"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20 volunteers, 24 to 64 years of age, all skin type</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The investigational product is very well tolerated on ocular and cutaneous levels and considered globally well appreciated (60% of the volunteers think that it has the properties expected from an active concentrate for treating reactive skin).</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133</a:t>
            </a:fld>
            <a:endParaRPr lang="fr-FR"/>
          </a:p>
        </p:txBody>
      </p:sp>
    </p:spTree>
    <p:extLst>
      <p:ext uri="{BB962C8B-B14F-4D97-AF65-F5344CB8AC3E}">
        <p14:creationId xmlns:p14="http://schemas.microsoft.com/office/powerpoint/2010/main" val="131082002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GENERAL INFORMATION</a:t>
            </a:r>
            <a:r>
              <a:rPr kumimoji="0" lang="en-GB" sz="1100" b="0" i="0" u="none" strike="noStrike" cap="none" normalizeH="0" baseline="0" noProof="0">
                <a:ln>
                  <a:noFill/>
                </a:ln>
                <a:solidFill>
                  <a:prstClr val="black"/>
                </a:solidFill>
                <a:uLnTx/>
                <a:uFillTx/>
                <a:latin typeface="Calibri" panose="020F0502020204030204"/>
                <a:ea typeface="+mn-ea"/>
                <a:cs typeface="+mn-cs"/>
              </a:rPr>
              <a:t>: Glabridin is the main component found in the root extract of liquorice. It is an isoflavane (type of isoflavonoid) belonging to the larger family of phenol.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Glabridin is used in cosmetics for its lightening properties. The history of liquorice dates back several centuries.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MECHANISMS OF ACTION</a:t>
            </a:r>
            <a:r>
              <a:rPr kumimoji="0" lang="en-GB" sz="1100" b="0" i="0" u="none" strike="noStrike" cap="none" normalizeH="0" baseline="0" noProof="0">
                <a:ln>
                  <a:noFill/>
                </a:ln>
                <a:solidFill>
                  <a:prstClr val="black"/>
                </a:solidFill>
                <a:uLnTx/>
                <a:uFillTx/>
                <a:latin typeface="Calibri" panose="020F0502020204030204"/>
                <a:ea typeface="+mn-ea"/>
                <a:cs typeface="+mn-cs"/>
              </a:rPr>
              <a:t>:</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LIGHTENING: Glabridin inhibits melanogenesis by inhibiting T1 and T3 tyrosinase isozymes. Tyrosinase is a key enzyme in that catalyses the first steps in melanogenesis</a:t>
            </a:r>
            <a:r>
              <a:rPr kumimoji="0" lang="en-GB" sz="1100" b="0" i="0" u="none" strike="noStrike" cap="none" normalizeH="0" baseline="30000" noProof="0">
                <a:ln>
                  <a:noFill/>
                </a:ln>
                <a:solidFill>
                  <a:prstClr val="black"/>
                </a:solidFill>
                <a:uLnTx/>
                <a:uFillTx/>
                <a:latin typeface="Calibri" panose="020F0502020204030204"/>
                <a:ea typeface="+mn-ea"/>
                <a:cs typeface="+mn-cs"/>
              </a:rPr>
              <a:t>(1)</a:t>
            </a:r>
            <a:r>
              <a:rPr kumimoji="0" lang="en-GB" sz="1100" b="0" i="0" u="none" strike="noStrike" cap="none" normalizeH="0" baseline="0" noProof="0">
                <a:ln>
                  <a:noFill/>
                </a:ln>
                <a:solidFill>
                  <a:prstClr val="black"/>
                </a:solidFill>
                <a:uLnTx/>
                <a:uFillTx/>
                <a:latin typeface="Calibri" panose="020F0502020204030204"/>
                <a:ea typeface="+mn-ea"/>
                <a:cs typeface="+mn-cs"/>
              </a:rPr>
              <a:t>.</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ANTI-INFLAMMATORY: Glabridin inhibits cyclooxygenase (COX) activity and therefore prostaglandin synthesis</a:t>
            </a:r>
            <a:r>
              <a:rPr kumimoji="0" lang="en-GB" sz="1100" b="0" i="0" u="none" strike="noStrike" cap="none" normalizeH="0" baseline="30000" noProof="0">
                <a:ln>
                  <a:noFill/>
                </a:ln>
                <a:solidFill>
                  <a:prstClr val="black"/>
                </a:solidFill>
                <a:uLnTx/>
                <a:uFillTx/>
                <a:latin typeface="Calibri" panose="020F0502020204030204"/>
                <a:ea typeface="+mn-ea"/>
                <a:cs typeface="+mn-cs"/>
              </a:rPr>
              <a:t>(1) </a:t>
            </a:r>
            <a:r>
              <a:rPr kumimoji="0" lang="en-GB" sz="1100" b="0" i="0" u="none" strike="noStrike" cap="none" normalizeH="0" baseline="0" noProof="0">
                <a:ln>
                  <a:noFill/>
                </a:ln>
                <a:solidFill>
                  <a:prstClr val="black"/>
                </a:solidFill>
                <a:uLnTx/>
                <a:uFillTx/>
                <a:latin typeface="Calibri" panose="020F0502020204030204"/>
                <a:ea typeface="+mn-ea"/>
                <a:cs typeface="+mn-cs"/>
              </a:rPr>
              <a:t>which plays an important role in PIH (Post-inflammatory hyperpigmentation) as it stimulates melanogenesis. PGE-2 not only increases melanin production in melanocytes, but it increases dendrite formation and enhances melanosome transfer from melanocytes to keratinocytes</a:t>
            </a:r>
            <a:r>
              <a:rPr kumimoji="0" lang="en-GB" sz="1100" b="0" i="0" u="none" strike="noStrike" cap="none" normalizeH="0" baseline="30000" noProof="0">
                <a:ln>
                  <a:noFill/>
                </a:ln>
                <a:solidFill>
                  <a:prstClr val="black"/>
                </a:solidFill>
                <a:uLnTx/>
                <a:uFillTx/>
                <a:latin typeface="Calibri" panose="020F0502020204030204"/>
                <a:ea typeface="+mn-ea"/>
                <a:cs typeface="+mn-cs"/>
              </a:rPr>
              <a:t>(2)</a:t>
            </a:r>
            <a:r>
              <a:rPr kumimoji="0" lang="en-GB" sz="1100" b="0" i="0" u="none" strike="noStrike" cap="none" normalizeH="0" baseline="0" noProof="0">
                <a:ln>
                  <a:noFill/>
                </a:ln>
                <a:solidFill>
                  <a:prstClr val="black"/>
                </a:solidFill>
                <a:uLnTx/>
                <a:uFillTx/>
                <a:latin typeface="Calibri" panose="020F0502020204030204"/>
                <a:ea typeface="+mn-ea"/>
                <a:cs typeface="+mn-cs"/>
              </a:rPr>
              <a:t>. </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CONCENTRATION</a:t>
            </a:r>
            <a:r>
              <a:rPr kumimoji="0" lang="en-GB" sz="1100" b="0" i="0" u="none" strike="noStrike" cap="none" normalizeH="0" baseline="0" noProof="0">
                <a:ln>
                  <a:noFill/>
                </a:ln>
                <a:solidFill>
                  <a:prstClr val="black"/>
                </a:solidFill>
                <a:uLnTx/>
                <a:uFillTx/>
                <a:latin typeface="Calibri" panose="020F0502020204030204"/>
                <a:ea typeface="+mn-ea"/>
                <a:cs typeface="+mn-cs"/>
              </a:rPr>
              <a:t>: 0.025% (25mg/100g)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900" b="0" i="1" u="sng" strike="noStrike" cap="none" normalizeH="0" baseline="0" noProof="0">
                <a:ln>
                  <a:noFill/>
                </a:ln>
                <a:uLnTx/>
                <a:uFillTx/>
                <a:latin typeface="Calibri" panose="020F0502020204030204"/>
                <a:ea typeface="+mn-ea"/>
                <a:cs typeface="+mn-cs"/>
              </a:rPr>
              <a:t>Bibliography</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lang="en-GB" sz="900"/>
              <a:t>Yokota, T. et al. “The inhibitory effect of glabridin from licorice extracts on melanogenesis and inflammation”. </a:t>
            </a:r>
            <a:r>
              <a:rPr lang="en-GB" sz="900" i="1"/>
              <a:t>Pigment cell research </a:t>
            </a:r>
            <a:r>
              <a:rPr lang="en-GB" sz="900"/>
              <a:t>11 6 (1998): 355-61.</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lang="en-GB" sz="900"/>
              <a:t>Fuller, B. “Role of PGE-2 and Other Inflammatory Mediators in Skin Aging and Their Inhibition by Topical Natural Anti-Inflammatories”. </a:t>
            </a:r>
            <a:r>
              <a:rPr lang="en-GB" sz="900" i="1"/>
              <a:t>Cosmetics</a:t>
            </a:r>
            <a:r>
              <a:rPr lang="en-GB" sz="900"/>
              <a:t> 6 (2019): 6.</a:t>
            </a:r>
          </a:p>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134</a:t>
            </a:fld>
            <a:endParaRPr lang="fr-FR"/>
          </a:p>
        </p:txBody>
      </p:sp>
    </p:spTree>
    <p:extLst>
      <p:ext uri="{BB962C8B-B14F-4D97-AF65-F5344CB8AC3E}">
        <p14:creationId xmlns:p14="http://schemas.microsoft.com/office/powerpoint/2010/main" val="158285557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667802"/>
          </a:xfrm>
        </p:spPr>
        <p: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MELANOGENESIS INHIBITOR</a:t>
            </a:r>
            <a:r>
              <a:rPr kumimoji="0" lang="en-GB" sz="1100" b="0" i="0" u="none" strike="noStrike" cap="none" normalizeH="0" baseline="0" noProof="0">
                <a:ln>
                  <a:noFill/>
                </a:ln>
                <a:solidFill>
                  <a:prstClr val="black"/>
                </a:solidFill>
                <a:uLnTx/>
                <a:uFillTx/>
                <a:latin typeface="Calibri" panose="020F0502020204030204"/>
                <a:ea typeface="+mn-ea"/>
                <a:cs typeface="+mn-cs"/>
              </a:rPr>
              <a:t>: </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An in vitro study</a:t>
            </a:r>
            <a:r>
              <a:rPr kumimoji="0" lang="en-GB" sz="1100" b="0" i="0" u="none" strike="noStrike" cap="none" normalizeH="0" baseline="30000" noProof="0">
                <a:ln>
                  <a:noFill/>
                </a:ln>
                <a:solidFill>
                  <a:prstClr val="black"/>
                </a:solidFill>
                <a:uLnTx/>
                <a:uFillTx/>
                <a:latin typeface="Calibri" panose="020F0502020204030204"/>
                <a:ea typeface="+mn-ea"/>
                <a:cs typeface="+mn-cs"/>
              </a:rPr>
              <a:t>(1) </a:t>
            </a:r>
            <a:r>
              <a:rPr kumimoji="0" lang="en-GB" sz="1100" b="0" i="0" u="none" strike="noStrike" cap="none" normalizeH="0" baseline="0" noProof="0">
                <a:ln>
                  <a:noFill/>
                </a:ln>
                <a:solidFill>
                  <a:prstClr val="black"/>
                </a:solidFill>
                <a:uLnTx/>
                <a:uFillTx/>
                <a:latin typeface="Calibri" panose="020F0502020204030204"/>
                <a:ea typeface="+mn-ea"/>
                <a:cs typeface="+mn-cs"/>
              </a:rPr>
              <a:t>was performed on murine B16 melanoma cultures to evaluate the effect of glabridin on tyrosinase activity. The effect of glabridin on tyrosinase isozymes was then evaluated by SDS-Page.</a:t>
            </a:r>
          </a:p>
          <a:p>
            <a:pPr marL="180975" marR="0" lvl="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Glabridin significantly inhibits tyrosinase at concentrations of 0.1 to 10μg/mL (i.e. 0.00001 to 0.001%) and reduces the expression of tyrosinase isozymes T1 and T3 at 1μg/mL (0.0001%).</a:t>
            </a:r>
          </a:p>
          <a:p>
            <a:pPr marL="180975" marR="0" lvl="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Conclusion</a:t>
            </a:r>
            <a:r>
              <a:rPr kumimoji="0" lang="en-GB" sz="1100" b="0" i="0" u="none" strike="noStrike" cap="none" normalizeH="0" baseline="0" noProof="0">
                <a:ln>
                  <a:noFill/>
                </a:ln>
                <a:solidFill>
                  <a:prstClr val="black"/>
                </a:solidFill>
                <a:uLnTx/>
                <a:uFillTx/>
                <a:latin typeface="Calibri" panose="020F0502020204030204"/>
                <a:ea typeface="+mn-ea"/>
                <a:cs typeface="+mn-cs"/>
              </a:rPr>
              <a:t>: Glabridin inhibits melanogenesis by inhibiting a key enzyme: tyrosinase.</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An in vitro study</a:t>
            </a:r>
            <a:r>
              <a:rPr kumimoji="0" lang="en-GB" sz="1100" b="0" i="0" u="none" strike="noStrike" cap="none" normalizeH="0" baseline="30000" noProof="0">
                <a:ln>
                  <a:noFill/>
                </a:ln>
                <a:solidFill>
                  <a:prstClr val="black"/>
                </a:solidFill>
                <a:uLnTx/>
                <a:uFillTx/>
                <a:latin typeface="Calibri" panose="020F0502020204030204"/>
                <a:ea typeface="+mn-ea"/>
                <a:cs typeface="+mn-cs"/>
              </a:rPr>
              <a:t>(2) </a:t>
            </a:r>
            <a:r>
              <a:rPr kumimoji="0" lang="en-GB" sz="1100" b="0" i="0" u="none" strike="noStrike" cap="none" normalizeH="0" baseline="0" noProof="0">
                <a:ln>
                  <a:noFill/>
                </a:ln>
                <a:solidFill>
                  <a:prstClr val="black"/>
                </a:solidFill>
                <a:uLnTx/>
                <a:uFillTx/>
                <a:latin typeface="Calibri" panose="020F0502020204030204"/>
                <a:ea typeface="+mn-ea"/>
                <a:cs typeface="+mn-cs"/>
              </a:rPr>
              <a:t>was performed on normal human melanocytes (NHM) to evaluate the effect of glabridin on melanin synthesis. Melanin synthesis is induced by a positive control (analogue of α-MSH, a molecule naturally produced by keratinocytes during UV exposure, which initiates melanogenesis). The liquorice extract at 0.0002% is brought into contact with the NHM for 4 days. </a:t>
            </a:r>
          </a:p>
          <a:p>
            <a:pPr marL="180975" marR="0" lvl="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Glabridin inhibits by 41% the synthesis of melanin induced by the positive control. </a:t>
            </a:r>
          </a:p>
          <a:p>
            <a:pPr marL="180975" marR="0" lvl="0" algn="just"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Conclusion</a:t>
            </a:r>
            <a:r>
              <a:rPr kumimoji="0" lang="en-GB" sz="1100" b="0" i="0" u="none" strike="noStrike" cap="none" normalizeH="0" baseline="0" noProof="0">
                <a:ln>
                  <a:noFill/>
                </a:ln>
                <a:solidFill>
                  <a:prstClr val="black"/>
                </a:solidFill>
                <a:uLnTx/>
                <a:uFillTx/>
                <a:latin typeface="Calibri" panose="020F0502020204030204"/>
                <a:ea typeface="+mn-ea"/>
                <a:cs typeface="+mn-cs"/>
              </a:rPr>
              <a:t>: Glabridin thus fights the appearance of spots induced by UV rays.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ANTI-INFLAMMATORY</a:t>
            </a:r>
            <a:r>
              <a:rPr kumimoji="0" lang="en-GB" sz="1100" b="0" i="0" u="none" strike="noStrike" cap="none" normalizeH="0" baseline="0" noProof="0">
                <a:ln>
                  <a:noFill/>
                </a:ln>
                <a:solidFill>
                  <a:prstClr val="black"/>
                </a:solidFill>
                <a:uLnTx/>
                <a:uFillTx/>
                <a:latin typeface="Calibri" panose="020F0502020204030204"/>
                <a:ea typeface="+mn-ea"/>
                <a:cs typeface="+mn-cs"/>
              </a:rPr>
              <a:t>: An in vitro study</a:t>
            </a:r>
            <a:r>
              <a:rPr kumimoji="0" lang="en-GB" sz="1100" b="0" i="0" u="none" strike="noStrike" cap="none" normalizeH="0" baseline="30000" noProof="0">
                <a:ln>
                  <a:noFill/>
                </a:ln>
                <a:solidFill>
                  <a:prstClr val="black"/>
                </a:solidFill>
                <a:uLnTx/>
                <a:uFillTx/>
                <a:latin typeface="Calibri" panose="020F0502020204030204"/>
                <a:ea typeface="+mn-ea"/>
                <a:cs typeface="+mn-cs"/>
              </a:rPr>
              <a:t>(3)</a:t>
            </a:r>
            <a:r>
              <a:rPr kumimoji="0" lang="en-GB" sz="1100" b="0" i="0" u="none" strike="noStrike" cap="none" normalizeH="0" baseline="0" noProof="0">
                <a:ln>
                  <a:noFill/>
                </a:ln>
                <a:solidFill>
                  <a:prstClr val="black"/>
                </a:solidFill>
                <a:uLnTx/>
                <a:uFillTx/>
                <a:latin typeface="Calibri" panose="020F0502020204030204"/>
                <a:ea typeface="+mn-ea"/>
                <a:cs typeface="+mn-cs"/>
              </a:rPr>
              <a:t> was performed on normal human keratinocytes (NHK) irradiated with UVA and UVB to evaluate the effect of glabridin (different doses: 0.00005%, 0.00025%, 0.0005%, 0.001%) on PEG</a:t>
            </a:r>
            <a:r>
              <a:rPr kumimoji="0" lang="en-GB" sz="1100" b="0" i="0" u="none" strike="noStrike" cap="none" normalizeH="0" baseline="-25000" noProof="0">
                <a:ln>
                  <a:noFill/>
                </a:ln>
                <a:solidFill>
                  <a:prstClr val="black"/>
                </a:solidFill>
                <a:uLnTx/>
                <a:uFillTx/>
                <a:latin typeface="Calibri" panose="020F0502020204030204"/>
                <a:ea typeface="+mn-ea"/>
                <a:cs typeface="+mn-cs"/>
              </a:rPr>
              <a:t>2</a:t>
            </a:r>
            <a:r>
              <a:rPr kumimoji="0" lang="en-GB" sz="1100" b="0" i="0" u="none" strike="noStrike" cap="none" normalizeH="0" baseline="0" noProof="0">
                <a:ln>
                  <a:noFill/>
                </a:ln>
                <a:solidFill>
                  <a:prstClr val="black"/>
                </a:solidFill>
                <a:uLnTx/>
                <a:uFillTx/>
                <a:latin typeface="Calibri" panose="020F0502020204030204"/>
                <a:ea typeface="+mn-ea"/>
                <a:cs typeface="+mn-cs"/>
              </a:rPr>
              <a:t> synthesis.</a:t>
            </a:r>
          </a:p>
          <a:p>
            <a:pPr marL="180975" marR="0" lvl="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Glabridin inhibits PEG</a:t>
            </a:r>
            <a:r>
              <a:rPr kumimoji="0" lang="en-GB" sz="1100" b="0" i="0" u="none" strike="noStrike" cap="none" normalizeH="0" baseline="-25000" noProof="0">
                <a:ln>
                  <a:noFill/>
                </a:ln>
                <a:solidFill>
                  <a:prstClr val="black"/>
                </a:solidFill>
                <a:uLnTx/>
                <a:uFillTx/>
                <a:latin typeface="Calibri" panose="020F0502020204030204"/>
                <a:ea typeface="+mn-ea"/>
                <a:cs typeface="+mn-cs"/>
              </a:rPr>
              <a:t>2</a:t>
            </a:r>
            <a:r>
              <a:rPr kumimoji="0" lang="en-GB" sz="1100" b="0" i="0" u="none" strike="noStrike" cap="none" normalizeH="0" baseline="0" noProof="0">
                <a:ln>
                  <a:noFill/>
                </a:ln>
                <a:solidFill>
                  <a:prstClr val="black"/>
                </a:solidFill>
                <a:uLnTx/>
                <a:uFillTx/>
                <a:latin typeface="Calibri" panose="020F0502020204030204"/>
                <a:ea typeface="+mn-ea"/>
                <a:cs typeface="+mn-cs"/>
              </a:rPr>
              <a:t> in a dose-dependent manner. It inhibits by 54% the synthesis of UV-induced PGE</a:t>
            </a:r>
            <a:r>
              <a:rPr kumimoji="0" lang="en-GB" sz="1100" b="0" i="0" u="none" strike="noStrike" cap="none" normalizeH="0" baseline="-25000" noProof="0">
                <a:ln>
                  <a:noFill/>
                </a:ln>
                <a:solidFill>
                  <a:prstClr val="black"/>
                </a:solidFill>
                <a:uLnTx/>
                <a:uFillTx/>
                <a:latin typeface="Calibri" panose="020F0502020204030204"/>
                <a:ea typeface="+mn-ea"/>
                <a:cs typeface="+mn-cs"/>
              </a:rPr>
              <a:t>2</a:t>
            </a:r>
            <a:r>
              <a:rPr kumimoji="0" lang="en-GB" sz="1100" b="0" i="0" u="none" strike="noStrike" cap="none" normalizeH="0" baseline="0" noProof="0">
                <a:ln>
                  <a:noFill/>
                </a:ln>
                <a:solidFill>
                  <a:prstClr val="black"/>
                </a:solidFill>
                <a:uLnTx/>
                <a:uFillTx/>
                <a:latin typeface="Calibri" panose="020F0502020204030204"/>
                <a:ea typeface="+mn-ea"/>
                <a:cs typeface="+mn-cs"/>
              </a:rPr>
              <a:t> at a dose of 0.00025%. </a:t>
            </a:r>
          </a:p>
          <a:p>
            <a:pPr marL="180975" marR="0" lvl="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Conclusion</a:t>
            </a:r>
            <a:r>
              <a:rPr kumimoji="0" lang="en-GB" sz="1100" b="0" i="0" u="none" strike="noStrike" cap="none" normalizeH="0" baseline="0" noProof="0">
                <a:ln>
                  <a:noFill/>
                </a:ln>
                <a:solidFill>
                  <a:prstClr val="black"/>
                </a:solidFill>
                <a:uLnTx/>
                <a:uFillTx/>
                <a:latin typeface="Calibri" panose="020F0502020204030204"/>
                <a:ea typeface="+mn-ea"/>
                <a:cs typeface="+mn-cs"/>
              </a:rPr>
              <a:t>: PGE</a:t>
            </a:r>
            <a:r>
              <a:rPr kumimoji="0" lang="en-GB" sz="1100" b="0" i="0" u="none" strike="noStrike" cap="none" normalizeH="0" baseline="-25000" noProof="0">
                <a:ln>
                  <a:noFill/>
                </a:ln>
                <a:solidFill>
                  <a:prstClr val="black"/>
                </a:solidFill>
                <a:uLnTx/>
                <a:uFillTx/>
                <a:latin typeface="Calibri" panose="020F0502020204030204"/>
                <a:ea typeface="+mn-ea"/>
                <a:cs typeface="+mn-cs"/>
              </a:rPr>
              <a:t>2</a:t>
            </a:r>
            <a:r>
              <a:rPr kumimoji="0" lang="en-GB" sz="1100" b="0" i="0" u="none" strike="noStrike" cap="none" normalizeH="0" baseline="0" noProof="0">
                <a:ln>
                  <a:noFill/>
                </a:ln>
                <a:solidFill>
                  <a:prstClr val="black"/>
                </a:solidFill>
                <a:uLnTx/>
                <a:uFillTx/>
                <a:latin typeface="Calibri" panose="020F0502020204030204"/>
                <a:ea typeface="+mn-ea"/>
                <a:cs typeface="+mn-cs"/>
              </a:rPr>
              <a:t> is one of the specific markers of UV-related post-inflammatory hyperpigmentation and glabridin has beneficial effects on preventing PIH in the skin.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0" i="1" u="sng" strike="noStrike" cap="none" normalizeH="0" baseline="0" noProof="0">
                <a:ln>
                  <a:noFill/>
                </a:ln>
                <a:solidFill>
                  <a:prstClr val="black"/>
                </a:solidFill>
                <a:uLnTx/>
                <a:uFillTx/>
                <a:latin typeface="Calibri" panose="020F0502020204030204"/>
                <a:ea typeface="+mn-ea"/>
                <a:cs typeface="+mn-cs"/>
              </a:rPr>
              <a:t>Bibliography</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en-GB" sz="900" b="0" i="0" u="none" strike="noStrike" cap="none" normalizeH="0" baseline="0" noProof="0">
                <a:ln>
                  <a:noFill/>
                </a:ln>
                <a:solidFill>
                  <a:srgbClr val="212121"/>
                </a:solidFill>
                <a:uLnTx/>
                <a:uFillTx/>
                <a:latin typeface="Calibri" panose="020F0502020204030204"/>
                <a:ea typeface="+mn-ea"/>
                <a:cs typeface="+mn-cs"/>
              </a:rPr>
              <a:t>T. Yokota et al. “The Inhibitory Effect of Glabridin from Licorice Extracts on Melanogenesis and Inflammation”, </a:t>
            </a:r>
            <a:r>
              <a:rPr kumimoji="0" lang="en-GB" sz="900" b="0" i="1" u="none" strike="noStrike" cap="none" normalizeH="0" baseline="0" noProof="0">
                <a:ln>
                  <a:noFill/>
                </a:ln>
                <a:solidFill>
                  <a:srgbClr val="212121"/>
                </a:solidFill>
                <a:uLnTx/>
                <a:uFillTx/>
                <a:latin typeface="Calibri" panose="020F0502020204030204"/>
                <a:ea typeface="+mn-ea"/>
                <a:cs typeface="+mn-cs"/>
              </a:rPr>
              <a:t>Pigment Cell Res</a:t>
            </a:r>
            <a:r>
              <a:rPr kumimoji="0" lang="en-GB" sz="900" b="0" i="0" u="none" strike="noStrike" cap="none" normalizeH="0" baseline="0" noProof="0">
                <a:ln>
                  <a:noFill/>
                </a:ln>
                <a:solidFill>
                  <a:srgbClr val="212121"/>
                </a:solidFill>
                <a:uLnTx/>
                <a:uFillTx/>
                <a:latin typeface="Calibri" panose="020F0502020204030204"/>
                <a:ea typeface="+mn-ea"/>
                <a:cs typeface="+mn-cs"/>
              </a:rPr>
              <a:t>., vol. 11, no. 6, pp. 355–361, 1998.</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en-GB" sz="900" b="0" i="0" u="none" strike="noStrike" cap="none" normalizeH="0" baseline="0" noProof="0">
                <a:ln>
                  <a:noFill/>
                </a:ln>
                <a:solidFill>
                  <a:srgbClr val="212121"/>
                </a:solidFill>
                <a:uLnTx/>
                <a:uFillTx/>
                <a:latin typeface="Calibri" panose="020F0502020204030204"/>
                <a:ea typeface="+mn-ea"/>
                <a:cs typeface="+mn-cs"/>
              </a:rPr>
              <a:t>Effect of glabridin on melanin synthesis (ASS/LIMP/Pigmentation 10/11/00)</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en-GB" sz="900" b="0" i="0" u="none" strike="noStrike" cap="none" normalizeH="0" baseline="0" noProof="0">
                <a:ln>
                  <a:noFill/>
                </a:ln>
                <a:solidFill>
                  <a:srgbClr val="212121"/>
                </a:solidFill>
                <a:uLnTx/>
                <a:uFillTx/>
                <a:latin typeface="Calibri" panose="020F0502020204030204"/>
                <a:ea typeface="+mn-ea"/>
                <a:cs typeface="+mn-cs"/>
              </a:rPr>
              <a:t>Effect of glabridin on photoinduced PGE2 on Keratinocytes after UVB and UVA irradiation (Straticell CR/13/DIP01 study)</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135</a:t>
            </a:fld>
            <a:endParaRPr lang="fr-FR"/>
          </a:p>
        </p:txBody>
      </p:sp>
    </p:spTree>
    <p:extLst>
      <p:ext uri="{BB962C8B-B14F-4D97-AF65-F5344CB8AC3E}">
        <p14:creationId xmlns:p14="http://schemas.microsoft.com/office/powerpoint/2010/main" val="365907448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66612" rtl="0" eaLnBrk="1" fontAlgn="auto" latinLnBrk="0" hangingPunct="1">
              <a:lnSpc>
                <a:spcPct val="100000"/>
              </a:lnSpc>
              <a:spcBef>
                <a:spcPts val="0"/>
              </a:spcBef>
              <a:spcAft>
                <a:spcPts val="634"/>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USE TEST UNDER DERMATOLOGICAL CONTROL – 16 days</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1" u="none" strike="noStrike" cap="none" normalizeH="0" baseline="0" noProof="0">
                <a:ln>
                  <a:noFill/>
                </a:ln>
                <a:solidFill>
                  <a:prstClr val="black"/>
                </a:solidFill>
                <a:uLnTx/>
                <a:uFillTx/>
                <a:latin typeface="Calibri" panose="020F0502020204030204"/>
                <a:ea typeface="+mn-ea"/>
                <a:cs typeface="+mn-cs"/>
              </a:rPr>
              <a:t>(</a:t>
            </a:r>
            <a:r>
              <a:rPr kumimoji="0" lang="en-GB" sz="1100" b="0" i="1"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Report 787882A01 – EUROFINS – September 2016)</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Aim of the study</a:t>
            </a:r>
            <a:r>
              <a:rPr kumimoji="0" lang="en-GB" sz="1100" b="0" i="0" u="none" strike="noStrike" cap="none" normalizeH="0" baseline="0" noProof="0">
                <a:ln>
                  <a:noFill/>
                </a:ln>
                <a:solidFill>
                  <a:prstClr val="black"/>
                </a:solidFill>
                <a:uLnTx/>
                <a:uFillTx/>
                <a:latin typeface="Calibri" panose="020F0502020204030204"/>
                <a:ea typeface="+mn-ea"/>
                <a:cs typeface="+mn-cs"/>
              </a:rPr>
              <a:t>: To evaluate the cutaneous acceptability (cutaneous tolerance) as well as the cosmetic acceptability of the product (via a questionnaire).</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0"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25 volunteers, all skin types, from 40 to 65 years of age. Among them, 60% of the panel said they had brown spots or hyperpigmented areas on their face, neckline or hands.</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The investigational product is well tolerated on the cutaneous level and considered globally very well appreciated (satisfaction rate of 92%)</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136</a:t>
            </a:fld>
            <a:endParaRPr lang="fr-FR"/>
          </a:p>
        </p:txBody>
      </p:sp>
    </p:spTree>
    <p:extLst>
      <p:ext uri="{BB962C8B-B14F-4D97-AF65-F5344CB8AC3E}">
        <p14:creationId xmlns:p14="http://schemas.microsoft.com/office/powerpoint/2010/main" val="49715935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7"/>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GENERAL INFORMATION</a:t>
            </a:r>
            <a:r>
              <a:rPr kumimoji="0" lang="en-GB" sz="1100" b="0" i="0" u="none" strike="noStrike" cap="none" normalizeH="0" baseline="0" noProof="0">
                <a:ln>
                  <a:noFill/>
                </a:ln>
                <a:solidFill>
                  <a:prstClr val="black"/>
                </a:solidFill>
                <a:uLnTx/>
                <a:uFillTx/>
                <a:latin typeface="Calibri" panose="020F0502020204030204"/>
                <a:ea typeface="+mn-ea"/>
                <a:cs typeface="+mn-cs"/>
              </a:rPr>
              <a:t>: Citric acid is a carboxylic acid that occurs naturally in citrus fruits. It is a member of the alpha hydroxy acid (AHA) family which differs from BHA by the position of the hydroxyl group (-OH) on the carboxyl function (-COOH) in α.</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The specificity of citric acid among the AHAs is to have 3 carboxyl functions. According to the surrounding pH, these carboxyl functions are either acid (COOH), or alkali (COO-). A pKa is attributed to each of the 3 carboxyl functions, which corresponds to the pH value at which the alkali carboxyl function becomes acid. At cutaneous pH 5.5, citric acid with one of its pKas at 6.4 will have an acid function, and 2 alkali functions (pKa 4.76 and 3.13). Citric acid is therefore effective at pH 6.4 and at cutaneous pH (5.5), while being </a:t>
            </a:r>
            <a:r>
              <a:rPr kumimoji="0" lang="en-GB" sz="1100" b="1" i="0" u="none" strike="noStrike" cap="none" normalizeH="0" baseline="0" noProof="0">
                <a:ln>
                  <a:noFill/>
                </a:ln>
                <a:solidFill>
                  <a:prstClr val="black"/>
                </a:solidFill>
                <a:uLnTx/>
                <a:uFillTx/>
                <a:latin typeface="Calibri" panose="020F0502020204030204"/>
                <a:ea typeface="+mn-ea"/>
                <a:cs typeface="+mn-cs"/>
              </a:rPr>
              <a:t>well-tolerated</a:t>
            </a:r>
            <a:r>
              <a:rPr kumimoji="0" lang="en-GB" sz="1100" b="0" i="0" u="none" strike="noStrike" cap="none" normalizeH="0" baseline="0" noProof="0">
                <a:ln>
                  <a:noFill/>
                </a:ln>
                <a:solidFill>
                  <a:prstClr val="black"/>
                </a:solidFill>
                <a:uLnTx/>
                <a:uFillTx/>
                <a:latin typeface="Calibri" panose="020F0502020204030204"/>
                <a:ea typeface="+mn-ea"/>
                <a:cs typeface="+mn-cs"/>
              </a:rPr>
              <a:t> as the product pH remains close to neutral.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MECHANISMS OF ACTION</a:t>
            </a:r>
            <a:r>
              <a:rPr kumimoji="0" lang="en-GB" sz="1100" b="0" i="0" u="none" strike="noStrike" cap="none" normalizeH="0" baseline="0" noProof="0">
                <a:ln>
                  <a:noFill/>
                </a:ln>
                <a:solidFill>
                  <a:prstClr val="black"/>
                </a:solidFill>
                <a:uLnTx/>
                <a:uFillTx/>
                <a:latin typeface="Calibri" panose="020F0502020204030204"/>
                <a:ea typeface="+mn-ea"/>
                <a:cs typeface="+mn-cs"/>
              </a:rPr>
              <a:t>:</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KERATOLYTIC: Citric acid can modify corneocyte cohesion</a:t>
            </a:r>
            <a:r>
              <a:rPr kumimoji="0" lang="en-GB" sz="1100" b="0" i="0" u="none" strike="noStrike" cap="none" normalizeH="0" baseline="30000" noProof="0">
                <a:ln>
                  <a:noFill/>
                </a:ln>
                <a:solidFill>
                  <a:prstClr val="black"/>
                </a:solidFill>
                <a:uLnTx/>
                <a:uFillTx/>
                <a:latin typeface="Calibri" panose="020F0502020204030204"/>
                <a:ea typeface="+mn-ea"/>
                <a:cs typeface="+mn-cs"/>
              </a:rPr>
              <a:t>(1) </a:t>
            </a:r>
            <a:r>
              <a:rPr kumimoji="0" lang="en-GB" sz="1100" b="0" i="0" u="none" strike="noStrike" cap="none" normalizeH="0" baseline="0" noProof="0">
                <a:ln>
                  <a:noFill/>
                </a:ln>
                <a:solidFill>
                  <a:prstClr val="black"/>
                </a:solidFill>
                <a:uLnTx/>
                <a:uFillTx/>
                <a:latin typeface="Calibri" panose="020F0502020204030204"/>
                <a:ea typeface="+mn-ea"/>
                <a:cs typeface="+mn-cs"/>
              </a:rPr>
              <a:t>(by decreasing corneocyte electronegativity) and accelerates the desquamation process. It therefore modulates epidermal renewal: the surface peeling effect of citric acid leading to a decrease in stratum corneum thickness comes with an increase in the thickness of the living epidermis and acceleration of epidermal renewal.</a:t>
            </a:r>
          </a:p>
          <a:p>
            <a:pPr marL="181240" marR="0" lvl="0" indent="-18124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ASTRINGENT: Compared to the other AHAs, citric acid also has astringent properties</a:t>
            </a:r>
            <a:r>
              <a:rPr kumimoji="0" lang="en-GB" sz="1100" b="0" i="0" u="none" strike="noStrike" cap="none" normalizeH="0" baseline="30000" noProof="0">
                <a:ln>
                  <a:noFill/>
                </a:ln>
                <a:solidFill>
                  <a:prstClr val="black"/>
                </a:solidFill>
                <a:uLnTx/>
                <a:uFillTx/>
                <a:latin typeface="Calibri" panose="020F0502020204030204"/>
                <a:ea typeface="+mn-ea"/>
                <a:cs typeface="+mn-cs"/>
              </a:rPr>
              <a:t>(2) </a:t>
            </a:r>
            <a:r>
              <a:rPr kumimoji="0" lang="en-GB" sz="1100" b="0" i="0" u="none" strike="noStrike" cap="none" normalizeH="0" baseline="0" noProof="0">
                <a:ln>
                  <a:noFill/>
                </a:ln>
                <a:solidFill>
                  <a:prstClr val="black"/>
                </a:solidFill>
                <a:uLnTx/>
                <a:uFillTx/>
                <a:latin typeface="Calibri" panose="020F0502020204030204"/>
                <a:ea typeface="+mn-ea"/>
                <a:cs typeface="+mn-cs"/>
              </a:rPr>
              <a:t>that tighten dilated pores and produce finer skin texture.</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CONCENTRATION</a:t>
            </a:r>
            <a:r>
              <a:rPr kumimoji="0" lang="en-GB" sz="1100" b="0" i="0" u="none" strike="noStrike" cap="none" normalizeH="0" baseline="0" noProof="0">
                <a:ln>
                  <a:noFill/>
                </a:ln>
                <a:solidFill>
                  <a:prstClr val="black"/>
                </a:solidFill>
                <a:uLnTx/>
                <a:uFillTx/>
                <a:latin typeface="Calibri" panose="020F0502020204030204"/>
                <a:ea typeface="+mn-ea"/>
                <a:cs typeface="+mn-cs"/>
              </a:rPr>
              <a:t>: 26% (26,000mg/100g)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900" b="0" i="1" u="sng" strike="noStrike" cap="none" normalizeH="0" baseline="0" noProof="0">
                <a:ln>
                  <a:noFill/>
                </a:ln>
                <a:solidFill>
                  <a:prstClr val="black"/>
                </a:solidFill>
                <a:uLnTx/>
                <a:uFillTx/>
                <a:latin typeface="+mn-lt"/>
                <a:ea typeface="+mn-ea"/>
                <a:cs typeface="+mn-cs"/>
              </a:rPr>
              <a:t>Bibliography</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en-GB" sz="900" b="0" i="0" u="none" strike="noStrike" cap="none" normalizeH="0" baseline="0" noProof="0">
                <a:ln>
                  <a:noFill/>
                </a:ln>
                <a:solidFill>
                  <a:prstClr val="black"/>
                </a:solidFill>
                <a:uLnTx/>
                <a:uFillTx/>
                <a:latin typeface="+mn-lt"/>
                <a:ea typeface="+mn-ea"/>
                <a:cs typeface="+mn-cs"/>
              </a:rPr>
              <a:t>Xiao Wang. “A theory for the mechanism of action of the a-hydroxy acids applied to the skin”. Medical Hypotheses (1999) 53(5), 380–382 </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lang="en-GB" sz="900" b="0" i="0">
                <a:solidFill>
                  <a:srgbClr val="212121"/>
                </a:solidFill>
                <a:latin typeface="+mn-lt"/>
              </a:rPr>
              <a:t>Thomas, C J, and H T Lawless. “Astringent subqualities in acids”. </a:t>
            </a:r>
            <a:r>
              <a:rPr lang="en-GB" sz="900" b="0" i="1">
                <a:solidFill>
                  <a:srgbClr val="212121"/>
                </a:solidFill>
                <a:latin typeface="+mn-lt"/>
              </a:rPr>
              <a:t>Chemical senses</a:t>
            </a:r>
            <a:r>
              <a:rPr lang="en-GB" sz="900" b="0" i="0">
                <a:solidFill>
                  <a:srgbClr val="212121"/>
                </a:solidFill>
                <a:latin typeface="+mn-lt"/>
              </a:rPr>
              <a:t> vol. 20,6 (1995): 593-600. doi:10.1093/chemse/20.6.593</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137</a:t>
            </a:fld>
            <a:endParaRPr lang="fr-FR"/>
          </a:p>
        </p:txBody>
      </p:sp>
    </p:spTree>
    <p:extLst>
      <p:ext uri="{BB962C8B-B14F-4D97-AF65-F5344CB8AC3E}">
        <p14:creationId xmlns:p14="http://schemas.microsoft.com/office/powerpoint/2010/main" val="398718225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R="0" lvl="0" algn="just" defTabSz="914400" rtl="0" eaLnBrk="1" fontAlgn="auto" latinLnBrk="0" hangingPunct="1">
              <a:lnSpc>
                <a:spcPct val="100000"/>
              </a:lnSpc>
              <a:spcBef>
                <a:spcPts val="0"/>
              </a:spcBef>
              <a:spcAft>
                <a:spcPts val="0"/>
              </a:spcAft>
              <a:buClrTx/>
              <a:buSzTx/>
              <a:tabLst/>
              <a:defRPr/>
            </a:pPr>
            <a:r>
              <a:rPr lang="en-GB" sz="1050" b="1">
                <a:latin typeface="+mn-lt"/>
              </a:rPr>
              <a:t>KERATOLYTIC</a:t>
            </a:r>
            <a:r>
              <a:rPr lang="en-GB" sz="1050">
                <a:latin typeface="+mn-lt"/>
              </a:rPr>
              <a:t>: </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050">
                <a:latin typeface="+mn-lt"/>
              </a:rPr>
              <a:t>An in vitro study</a:t>
            </a:r>
            <a:r>
              <a:rPr lang="en-GB" sz="1050" baseline="30000">
                <a:latin typeface="+mn-lt"/>
              </a:rPr>
              <a:t>(1) </a:t>
            </a:r>
            <a:r>
              <a:rPr lang="en-GB" sz="1050">
                <a:latin typeface="+mn-lt"/>
              </a:rPr>
              <a:t>was performed on HaCaT (cells replacing normal human epidermal keratinocytes) to evaluate the effect of citric acid (at 12.5mM) on apoptosis and caspase-3, -8 and -9 by flow cytometry.</a:t>
            </a:r>
          </a:p>
          <a:p>
            <a:pPr marL="174625" marR="0" lvl="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u="sng">
                <a:latin typeface="+mn-lt"/>
              </a:rPr>
              <a:t>Results</a:t>
            </a:r>
            <a:r>
              <a:rPr lang="en-GB" sz="1050">
                <a:latin typeface="+mn-lt"/>
              </a:rPr>
              <a:t>: Skin renewal rate increase: Caspases-3, -8 and -9, especially caspase-3 show high peaks of activity after 24 hours. This activation leads to increasing apoptosis over time with a rate of 12% after 72 hours.</a:t>
            </a:r>
          </a:p>
          <a:p>
            <a:pPr marL="174625" marR="0" lvl="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u="sng">
                <a:latin typeface="+mn-lt"/>
              </a:rPr>
              <a:t>Conclusion</a:t>
            </a:r>
            <a:r>
              <a:rPr lang="en-GB" sz="1050">
                <a:latin typeface="+mn-lt"/>
              </a:rPr>
              <a:t>: Citric acid leads to apoptosis and thereby inducing the peeling effect, enabling the skin to renew itself.</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050">
                <a:latin typeface="+mn-lt"/>
              </a:rPr>
              <a:t>In vivo study</a:t>
            </a:r>
            <a:r>
              <a:rPr lang="en-GB" sz="1050" baseline="30000">
                <a:latin typeface="+mn-lt"/>
              </a:rPr>
              <a:t>(2) </a:t>
            </a:r>
            <a:r>
              <a:rPr lang="en-GB" sz="1050">
                <a:latin typeface="+mn-lt"/>
              </a:rPr>
              <a:t>was performed to evaluate the effect of citric acid lotion (20%) on living epidermis thickness and GAG quantity in the dermis. 6 women (70 to 83 years of age) applied a citric acid lotion (20% with pH=3.5) for 3 months on photoaged skin on the forearm vs vehicle alone. Histological study on skin biopsies was performed.</a:t>
            </a:r>
          </a:p>
          <a:p>
            <a:pPr marL="174625" marR="0" lvl="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050" u="sng">
                <a:latin typeface="+mn-lt"/>
              </a:rPr>
              <a:t>Results</a:t>
            </a:r>
            <a:r>
              <a:rPr lang="en-GB" sz="1050">
                <a:latin typeface="+mn-lt"/>
              </a:rPr>
              <a:t>: There was an increase in the thickness of the living epidermis (+40%) and an increase in the quantity of GAGs (hyaluronic acid) in the dermis (+57%) and epidermis.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latin typeface="+mn-lt"/>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i="1" u="sng">
                <a:latin typeface="+mn-lt"/>
              </a:rPr>
              <a:t>Bibliography</a:t>
            </a:r>
          </a:p>
          <a:p>
            <a:pPr marL="228600" marR="0" lvl="0" indent="-228600" algn="just"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en-GB" sz="900" b="0" i="0">
                <a:solidFill>
                  <a:srgbClr val="212121"/>
                </a:solidFill>
                <a:latin typeface="+mn-lt"/>
              </a:rPr>
              <a:t>Ying, Tsung-Ho et al. “Citric acid induces cell-cycle arrest and apoptosis of human immortalized keratinocyte cell line (HaCaT) via caspase- and mitochondrial-dependent signaling pathways”. </a:t>
            </a:r>
            <a:r>
              <a:rPr lang="en-GB" sz="900" b="0" i="1">
                <a:solidFill>
                  <a:srgbClr val="212121"/>
                </a:solidFill>
                <a:latin typeface="+mn-lt"/>
              </a:rPr>
              <a:t>Anticancer research</a:t>
            </a:r>
            <a:r>
              <a:rPr lang="en-GB" sz="900" b="0" i="0">
                <a:solidFill>
                  <a:srgbClr val="212121"/>
                </a:solidFill>
                <a:latin typeface="+mn-lt"/>
              </a:rPr>
              <a:t> vol. 33,10 (2013): 4411-20.</a:t>
            </a:r>
          </a:p>
          <a:p>
            <a:pPr marL="228600" marR="0" lvl="0" indent="-228600" algn="just"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en-GB" sz="900" b="0" i="0">
                <a:solidFill>
                  <a:srgbClr val="212121"/>
                </a:solidFill>
                <a:latin typeface="+mn-lt"/>
              </a:rPr>
              <a:t>Bernstein, E F et al. “Citric acid increases viable epidermal thickness and glycosaminoglycan content of sun-damaged skin”. </a:t>
            </a:r>
            <a:r>
              <a:rPr lang="en-GB" sz="900" b="0" i="1">
                <a:solidFill>
                  <a:srgbClr val="212121"/>
                </a:solidFill>
                <a:latin typeface="+mn-lt"/>
              </a:rPr>
              <a:t>Dermatologic surgery: official publication for American Society for Dermatologic Surgery [et al.]</a:t>
            </a:r>
            <a:r>
              <a:rPr lang="en-GB" sz="900" b="0" i="0">
                <a:solidFill>
                  <a:srgbClr val="212121"/>
                </a:solidFill>
                <a:latin typeface="+mn-lt"/>
              </a:rPr>
              <a:t> vol. 23,8 (1997): 689-94. doi:10.1111/j.1524-4725.1997.tb00391.x</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138</a:t>
            </a:fld>
            <a:endParaRPr lang="fr-FR"/>
          </a:p>
        </p:txBody>
      </p:sp>
    </p:spTree>
    <p:extLst>
      <p:ext uri="{BB962C8B-B14F-4D97-AF65-F5344CB8AC3E}">
        <p14:creationId xmlns:p14="http://schemas.microsoft.com/office/powerpoint/2010/main" val="423137877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66612" rtl="0" eaLnBrk="1" fontAlgn="auto" latinLnBrk="0" hangingPunct="1">
              <a:lnSpc>
                <a:spcPct val="100000"/>
              </a:lnSpc>
              <a:spcBef>
                <a:spcPts val="0"/>
              </a:spcBef>
              <a:spcAft>
                <a:spcPts val="634"/>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USE TEST UNDER MEDICAL CONTROL – 28 days</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1" u="none" strike="noStrike" cap="none" normalizeH="0" baseline="0" noProof="0">
                <a:ln>
                  <a:noFill/>
                </a:ln>
                <a:solidFill>
                  <a:prstClr val="black"/>
                </a:solidFill>
                <a:uLnTx/>
                <a:uFillTx/>
                <a:latin typeface="Calibri" panose="020F0502020204030204"/>
                <a:ea typeface="+mn-ea"/>
                <a:cs typeface="+mn-cs"/>
              </a:rPr>
              <a:t>(</a:t>
            </a:r>
            <a:r>
              <a:rPr kumimoji="0" lang="en-GB" sz="1100" b="0" i="1"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Study Ln19005 – CIREC – October 2019)</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Aim of the study</a:t>
            </a:r>
            <a:r>
              <a:rPr kumimoji="0" lang="en-GB" sz="1100" b="0" i="0" u="none" strike="noStrike" cap="none" normalizeH="0" baseline="0" noProof="0">
                <a:ln>
                  <a:noFill/>
                </a:ln>
                <a:solidFill>
                  <a:prstClr val="black"/>
                </a:solidFill>
                <a:uLnTx/>
                <a:uFillTx/>
                <a:latin typeface="Calibri" panose="020F0502020204030204"/>
                <a:ea typeface="+mn-ea"/>
                <a:cs typeface="+mn-cs"/>
              </a:rPr>
              <a:t>: To evaluate the cutaneous acceptability (cutaneous and ocular tolerance) as well as the cosmetic acceptability of the product (via a questionnaire).</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0" u="none" strike="noStrike" cap="none" normalizeH="0" baseline="0" noProof="0">
                <a:ln>
                  <a:noFill/>
                </a:ln>
                <a:solidFill>
                  <a:prstClr val="black"/>
                </a:solidFill>
                <a:uLnTx/>
                <a:uFillTx/>
                <a:latin typeface="Calibri" panose="020F0502020204030204"/>
                <a:ea typeface="+mn-ea"/>
                <a:cs typeface="DilleniaUPC" panose="02020603050405020304" pitchFamily="18" charset="-34"/>
              </a:rPr>
              <a:t>19 volunteers, 26 to 55 years of age, with normal, combination or oily skin with dilated pores and a dull (complexion (lack of radiance). </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The investigational product is moderately well tolerated (7 volunteers presented tingling and/or heating of the skin, a reaction expected for this type of product and which did not lead to stopping the test) and very well tolerated on ocular level. It is considered globally well appreciated (79% of the volunteers think that it has the expected properties).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latin typeface="+mn-lt"/>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139</a:t>
            </a:fld>
            <a:endParaRPr lang="fr-FR"/>
          </a:p>
        </p:txBody>
      </p:sp>
    </p:spTree>
    <p:extLst>
      <p:ext uri="{BB962C8B-B14F-4D97-AF65-F5344CB8AC3E}">
        <p14:creationId xmlns:p14="http://schemas.microsoft.com/office/powerpoint/2010/main" val="4059901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344867"/>
          </a:xfrm>
        </p:spPr>
        <p:txBody>
          <a:bodyPr/>
          <a:lstStyle/>
          <a:p>
            <a:r>
              <a:rPr lang="en-GB" sz="1100" u="sng">
                <a:solidFill>
                  <a:srgbClr val="000000"/>
                </a:solidFill>
              </a:rPr>
              <a:t>Cleansing/make-up removing power</a:t>
            </a:r>
            <a:r>
              <a:rPr lang="en-GB" sz="1100">
                <a:solidFill>
                  <a:srgbClr val="000000"/>
                </a:solidFill>
              </a:rPr>
              <a:t> </a:t>
            </a:r>
            <a:r>
              <a:rPr lang="en-GB" sz="1100" i="1">
                <a:solidFill>
                  <a:srgbClr val="000000"/>
                </a:solidFill>
              </a:rPr>
              <a:t>(Study Ln20006 – CIREC – November 2020)</a:t>
            </a:r>
          </a:p>
          <a:p>
            <a:pPr marL="181240" indent="-181240">
              <a:spcAft>
                <a:spcPts val="634"/>
              </a:spcAft>
              <a:buFont typeface="Arial" panose="020B0604020202020204" pitchFamily="34" charset="0"/>
              <a:buChar char="•"/>
            </a:pPr>
            <a:r>
              <a:rPr lang="en-GB" sz="1100" b="1">
                <a:solidFill>
                  <a:srgbClr val="000000"/>
                </a:solidFill>
              </a:rPr>
              <a:t>Aim of the study</a:t>
            </a:r>
            <a:r>
              <a:rPr lang="en-GB" sz="1100">
                <a:solidFill>
                  <a:srgbClr val="000000"/>
                </a:solidFill>
              </a:rPr>
              <a:t>: Evaluate and compare, in a double-blind study, the cleansing/make-up removing power of the product on non-waterproof mascara and liquid foundation.</a:t>
            </a:r>
          </a:p>
          <a:p>
            <a:pPr marL="181240" indent="-181240">
              <a:spcAft>
                <a:spcPts val="634"/>
              </a:spcAft>
              <a:buFont typeface="Arial" panose="020B0604020202020204" pitchFamily="34" charset="0"/>
              <a:buChar char="•"/>
            </a:pPr>
            <a:r>
              <a:rPr lang="en-GB" sz="1100" b="1">
                <a:solidFill>
                  <a:srgbClr val="000000"/>
                </a:solidFill>
              </a:rPr>
              <a:t>Study population</a:t>
            </a:r>
            <a:r>
              <a:rPr lang="en-GB" sz="1100">
                <a:solidFill>
                  <a:srgbClr val="000000"/>
                </a:solidFill>
              </a:rPr>
              <a:t>: 10 subjects 23 to 45 years of age</a:t>
            </a:r>
          </a:p>
          <a:p>
            <a:pPr marL="181240" indent="-181240">
              <a:buFont typeface="Arial" panose="020B0604020202020204" pitchFamily="34" charset="0"/>
              <a:buChar char="•"/>
            </a:pPr>
            <a:r>
              <a:rPr lang="en-GB" sz="1100" b="1">
                <a:solidFill>
                  <a:srgbClr val="000000"/>
                </a:solidFill>
              </a:rPr>
              <a:t>Principle</a:t>
            </a:r>
            <a:r>
              <a:rPr lang="en-GB" sz="1100">
                <a:solidFill>
                  <a:srgbClr val="000000"/>
                </a:solidFill>
              </a:rPr>
              <a:t>: </a:t>
            </a:r>
          </a:p>
          <a:p>
            <a:r>
              <a:rPr lang="en-GB" sz="1100">
                <a:solidFill>
                  <a:srgbClr val="000000"/>
                </a:solidFill>
              </a:rPr>
              <a:t>-&gt; Determination of 4 zones on the forearm.</a:t>
            </a:r>
          </a:p>
          <a:p>
            <a:r>
              <a:rPr lang="en-GB" sz="1100">
                <a:solidFill>
                  <a:srgbClr val="000000"/>
                </a:solidFill>
              </a:rPr>
              <a:t>-&gt; Measurements of initial skin colour using CR400 Chroma Meter® in the 4 areas.</a:t>
            </a:r>
          </a:p>
          <a:p>
            <a:r>
              <a:rPr lang="en-GB" sz="1100">
                <a:solidFill>
                  <a:srgbClr val="000000"/>
                </a:solidFill>
              </a:rPr>
              <a:t>-&gt; Application of non-waterproof mascara on areas 1 &amp; 2, application of liquid foundation on areas 3 &amp; 4. </a:t>
            </a:r>
          </a:p>
          <a:p>
            <a:r>
              <a:rPr lang="en-GB" sz="1100">
                <a:solidFill>
                  <a:srgbClr val="000000"/>
                </a:solidFill>
              </a:rPr>
              <a:t>-&gt; Measurements of colour. Application of the product using a cotton pad on the treated area.</a:t>
            </a:r>
          </a:p>
          <a:p>
            <a:r>
              <a:rPr lang="en-GB" sz="1100">
                <a:solidFill>
                  <a:srgbClr val="000000"/>
                </a:solidFill>
              </a:rPr>
              <a:t>-&gt; Measurements of colour.</a:t>
            </a:r>
          </a:p>
          <a:p>
            <a:pPr>
              <a:spcAft>
                <a:spcPts val="634"/>
              </a:spcAft>
            </a:pPr>
            <a:endParaRPr lang="en-US" sz="900" i="1" dirty="0">
              <a:solidFill>
                <a:srgbClr val="000000"/>
              </a:solidFill>
            </a:endParaRPr>
          </a:p>
          <a:p>
            <a:pPr>
              <a:spcAft>
                <a:spcPts val="634"/>
              </a:spcAft>
            </a:pPr>
            <a:r>
              <a:rPr lang="en-GB" sz="900" i="1">
                <a:solidFill>
                  <a:srgbClr val="000000"/>
                </a:solidFill>
              </a:rPr>
              <a:t>Note: The Chroma Meter measures the colour of samples with several parameters: L* (luminosity: black-white axis); a* (green-red axis); b* (yellow-blue axis). The product of these 3 coordinates defines a point in colorimetric space.</a:t>
            </a:r>
          </a:p>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14</a:t>
            </a:fld>
            <a:endParaRPr lang="fr-FR"/>
          </a:p>
        </p:txBody>
      </p:sp>
    </p:spTree>
    <p:extLst>
      <p:ext uri="{BB962C8B-B14F-4D97-AF65-F5344CB8AC3E}">
        <p14:creationId xmlns:p14="http://schemas.microsoft.com/office/powerpoint/2010/main" val="23366973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140</a:t>
            </a:fld>
            <a:endParaRPr lang="fr-FR"/>
          </a:p>
        </p:txBody>
      </p:sp>
    </p:spTree>
    <p:extLst>
      <p:ext uri="{BB962C8B-B14F-4D97-AF65-F5344CB8AC3E}">
        <p14:creationId xmlns:p14="http://schemas.microsoft.com/office/powerpoint/2010/main" val="119598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02066" indent="-302066" algn="just">
              <a:buFont typeface="Arial" panose="020B0604020202020204" pitchFamily="34" charset="0"/>
              <a:buChar char="•"/>
            </a:pPr>
            <a:r>
              <a:rPr lang="en-GB" sz="1100" b="1">
                <a:solidFill>
                  <a:srgbClr val="000000"/>
                </a:solidFill>
              </a:rPr>
              <a:t>Non-waterproof mascara</a:t>
            </a:r>
          </a:p>
          <a:p>
            <a:pPr algn="just"/>
            <a:r>
              <a:rPr lang="en-GB" sz="1100">
                <a:solidFill>
                  <a:srgbClr val="000000"/>
                </a:solidFill>
              </a:rPr>
              <a:t>As the L* parameter represents the luminosity and describes the black-white axis, we will consider only the L* parameter for the mascara. The percentage of make-up removed is then calculated.</a:t>
            </a:r>
          </a:p>
          <a:p>
            <a:pPr algn="just"/>
            <a:endParaRPr lang="en-US" sz="1100" dirty="0">
              <a:solidFill>
                <a:srgbClr val="000000"/>
              </a:solidFill>
            </a:endParaRPr>
          </a:p>
          <a:p>
            <a:pPr marL="302066" indent="-302066" algn="just">
              <a:buFont typeface="Arial" panose="020B0604020202020204" pitchFamily="34" charset="0"/>
              <a:buChar char="•"/>
            </a:pPr>
            <a:r>
              <a:rPr lang="en-GB" sz="1100" b="1">
                <a:solidFill>
                  <a:srgbClr val="000000"/>
                </a:solidFill>
              </a:rPr>
              <a:t>Liquid foundation</a:t>
            </a:r>
          </a:p>
          <a:p>
            <a:pPr algn="just"/>
            <a:r>
              <a:rPr lang="en-GB" sz="1100">
                <a:solidFill>
                  <a:srgbClr val="000000"/>
                </a:solidFill>
              </a:rPr>
              <a:t>For a foundation, a colour variation (ΔE) must be calculated, considering L*, a* and b* parameters.</a:t>
            </a:r>
          </a:p>
          <a:p>
            <a:pPr algn="just"/>
            <a:endParaRPr lang="fr-FR" sz="1100" b="1" dirty="0">
              <a:solidFill>
                <a:srgbClr val="000000"/>
              </a:solidFill>
            </a:endParaRPr>
          </a:p>
          <a:p>
            <a:pPr algn="just"/>
            <a:r>
              <a:rPr lang="en-GB" sz="1100"/>
              <a:t>Overall, under the conditions of this study, on 10 subjects and after 4 swipes with a cotton wool, the product demonstrated a cleansing/make-up removing power on non-waterproof mascara up to 83.8% and on liquid foundation up to 67.7%.</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15</a:t>
            </a:fld>
            <a:endParaRPr lang="fr-FR"/>
          </a:p>
        </p:txBody>
      </p:sp>
    </p:spTree>
    <p:extLst>
      <p:ext uri="{BB962C8B-B14F-4D97-AF65-F5344CB8AC3E}">
        <p14:creationId xmlns:p14="http://schemas.microsoft.com/office/powerpoint/2010/main" val="3112204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66612">
              <a:defRPr/>
            </a:pPr>
            <a:r>
              <a:rPr lang="en-GB" sz="1100" u="sng">
                <a:solidFill>
                  <a:prstClr val="black"/>
                </a:solidFill>
                <a:cs typeface="DilleniaUPC" panose="02020603050405020304" pitchFamily="18" charset="-34"/>
              </a:rPr>
              <a:t>Use test under dermatological and ophthalmological control – 21 days </a:t>
            </a:r>
            <a:r>
              <a:rPr lang="en-GB" sz="1100">
                <a:solidFill>
                  <a:prstClr val="black"/>
                </a:solidFill>
                <a:cs typeface="DilleniaUPC" panose="02020603050405020304" pitchFamily="18" charset="-34"/>
              </a:rPr>
              <a:t>(study report #20E2390 – EUROFINS – October 2020) </a:t>
            </a:r>
          </a:p>
          <a:p>
            <a:pPr marL="181240" indent="-181240" algn="just">
              <a:buFont typeface="Arial" panose="020B0604020202020204" pitchFamily="34" charset="0"/>
              <a:buChar char="•"/>
            </a:pPr>
            <a:r>
              <a:rPr lang="en-GB" sz="1100" b="1"/>
              <a:t>Aim of the study</a:t>
            </a:r>
            <a:r>
              <a:rPr lang="en-GB" sz="1100"/>
              <a:t>: To evaluate the cutaneous acceptability (local skin and eye tolerance) as well as the cosmetic acceptability of the product (via a questionnaire).</a:t>
            </a:r>
          </a:p>
          <a:p>
            <a:pPr marL="181240" indent="-181240" algn="just">
              <a:buFont typeface="Arial" panose="020B0604020202020204" pitchFamily="34" charset="0"/>
              <a:buChar char="•"/>
            </a:pPr>
            <a:r>
              <a:rPr lang="en-GB" sz="1100" b="1"/>
              <a:t>Study population</a:t>
            </a:r>
            <a:r>
              <a:rPr lang="en-GB" sz="1100"/>
              <a:t>: 32 women between 20 to 60 years old, 100% sensitive skin on the face, all types of skin on the face.</a:t>
            </a:r>
          </a:p>
          <a:p>
            <a:pPr marL="181240" indent="-181240" algn="just">
              <a:buFont typeface="Arial" panose="020B0604020202020204" pitchFamily="34" charset="0"/>
              <a:buChar char="•"/>
            </a:pPr>
            <a:r>
              <a:rPr lang="en-GB" sz="1100" b="1"/>
              <a:t>Results</a:t>
            </a:r>
            <a:r>
              <a:rPr lang="en-GB" sz="1100"/>
              <a:t>: </a:t>
            </a:r>
          </a:p>
          <a:p>
            <a:pPr algn="just"/>
            <a:r>
              <a:rPr lang="en-GB" sz="1100"/>
              <a:t>→ Skin and ocular tolerance: the product was very well tolerated on the cutaneous and ocular level.</a:t>
            </a:r>
          </a:p>
          <a:p>
            <a:pPr algn="just"/>
            <a:r>
              <a:rPr lang="en-GB" sz="1100"/>
              <a:t>→ The product was appreciated by the 32 volunteers and 95% of them would replace their usual product with this product.</a:t>
            </a:r>
          </a:p>
          <a:p>
            <a:pPr algn="just" defTabSz="966612">
              <a:defRPr/>
            </a:pPr>
            <a:r>
              <a:rPr lang="en-GB" sz="1100"/>
              <a:t>→ The product can claim “SUITABLE FOR SENSITIVE SKIN”</a:t>
            </a:r>
          </a:p>
          <a:p>
            <a:pPr algn="just"/>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16</a:t>
            </a:fld>
            <a:endParaRPr lang="fr-FR"/>
          </a:p>
        </p:txBody>
      </p:sp>
    </p:spTree>
    <p:extLst>
      <p:ext uri="{BB962C8B-B14F-4D97-AF65-F5344CB8AC3E}">
        <p14:creationId xmlns:p14="http://schemas.microsoft.com/office/powerpoint/2010/main" val="3301312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6"/>
            <a:ext cx="5852160" cy="4860307"/>
          </a:xfrm>
        </p:spPr>
        <p:txBody>
          <a:bodyPr/>
          <a:lstStyle/>
          <a:p>
            <a:pPr algn="just">
              <a:spcAft>
                <a:spcPts val="600"/>
              </a:spcAft>
            </a:pPr>
            <a:r>
              <a:rPr lang="en-GB" sz="1100" u="sng" cap="all">
                <a:cs typeface="DilleniaUPC" panose="02020603050405020304" pitchFamily="18" charset="-34"/>
              </a:rPr>
              <a:t>Isodermic water</a:t>
            </a:r>
            <a:r>
              <a:rPr lang="en-GB" sz="1100" cap="all">
                <a:cs typeface="DilleniaUPC" panose="02020603050405020304" pitchFamily="18" charset="-34"/>
              </a:rPr>
              <a:t>: </a:t>
            </a:r>
            <a:r>
              <a:rPr lang="en-GB" sz="1100">
                <a:cs typeface="DilleniaUPC" panose="02020603050405020304" pitchFamily="18" charset="-34"/>
              </a:rPr>
              <a:t>A biomimetic water with very good affinity with the skin to protect its balance. Ingredients: AQUA, DISODIUM ADENOSINE TRISPHOSPHATE, CARNOSINE, LAMINARIA DIGITATA EXTRACT.</a:t>
            </a:r>
          </a:p>
          <a:p>
            <a:pPr algn="just">
              <a:spcAft>
                <a:spcPts val="600"/>
              </a:spcAft>
            </a:pPr>
            <a:r>
              <a:rPr lang="en-GB" sz="1100" u="sng" cap="all">
                <a:cs typeface="DilleniaUPC" panose="02020603050405020304" pitchFamily="18" charset="-34"/>
              </a:rPr>
              <a:t>gentle cleaning agents</a:t>
            </a:r>
            <a:r>
              <a:rPr lang="en-GB" sz="1100" cap="all">
                <a:cs typeface="DilleniaUPC" panose="02020603050405020304" pitchFamily="18" charset="-34"/>
              </a:rPr>
              <a:t>: </a:t>
            </a:r>
            <a:r>
              <a:rPr lang="en-GB" sz="1100">
                <a:cs typeface="DilleniaUPC" panose="02020603050405020304" pitchFamily="18" charset="-34"/>
              </a:rPr>
              <a:t>Made from plants, they fully respect the skin’s natural hydrolipidic film to cleanse it without damage. Ingredients: COCO-BETAIN (gentle natural amphoteric surfactant: fatty acid derivative that produces foam in contact with water and thus promotes cleansing), SODIUM COCOYL GLUTAMATE and SODIUM LAUROYL SARCOSINATE (</a:t>
            </a:r>
            <a:r>
              <a:rPr lang="en-GB" sz="1100"/>
              <a:t>gentle non-ionic surfactants </a:t>
            </a:r>
            <a:r>
              <a:rPr lang="en-GB" sz="1100">
                <a:cs typeface="DilleniaUPC" panose="02020603050405020304" pitchFamily="18" charset="-34"/>
              </a:rPr>
              <a:t>derived from plant-based fatty alcohol and amino acid remove impurities, dirt and make-up) </a:t>
            </a:r>
            <a:r>
              <a:rPr lang="en-GB" sz="1100"/>
              <a:t>→ </a:t>
            </a:r>
            <a:r>
              <a:rPr lang="en-GB" sz="1100">
                <a:cs typeface="DilleniaUPC" panose="02020603050405020304" pitchFamily="18" charset="-34"/>
              </a:rPr>
              <a:t>Selection of surfactants much milder than sulphate compounds.</a:t>
            </a:r>
          </a:p>
          <a:p>
            <a:pPr algn="just"/>
            <a:r>
              <a:rPr lang="en-GB" sz="1100" u="sng" cap="all">
                <a:cs typeface="DilleniaUPC" panose="02020603050405020304" pitchFamily="18" charset="-34"/>
              </a:rPr>
              <a:t>Purifying INGREDIENTS</a:t>
            </a:r>
            <a:r>
              <a:rPr lang="en-GB" sz="1100" cap="all">
                <a:cs typeface="DilleniaUPC" panose="02020603050405020304" pitchFamily="18" charset="-34"/>
              </a:rPr>
              <a:t>:</a:t>
            </a:r>
          </a:p>
          <a:p>
            <a:pPr marL="181240" indent="-181240" algn="just">
              <a:buFontTx/>
              <a:buChar char="-"/>
            </a:pPr>
            <a:r>
              <a:rPr lang="en-GB" sz="1100"/>
              <a:t>The natural bluish colour of the gel comes from COPPER GLUCONATE. This trace element helps purify the skin. Copper gluconate is the copper salt of gluconic acid, a naturally-occurring carboxylic acid. Copper is combined with gluconic acid to increase the bioavailability of copper. Copper is an important trace element for human nutrition and is involved in numerous physiological and metabolic processes that are vital for the appropriate functioning of almost all tissues in the human body. Copper gluconate can be used in cosmetics for its sanitising properties</a:t>
            </a:r>
            <a:r>
              <a:rPr lang="en-GB" sz="1100" baseline="30000"/>
              <a:t>(1)</a:t>
            </a:r>
            <a:r>
              <a:rPr lang="en-GB" sz="1100"/>
              <a:t>. </a:t>
            </a:r>
          </a:p>
          <a:p>
            <a:pPr marL="181240" indent="-181240" algn="just">
              <a:spcAft>
                <a:spcPts val="600"/>
              </a:spcAft>
              <a:buFontTx/>
              <a:buChar char="-"/>
            </a:pPr>
            <a:r>
              <a:rPr lang="en-GB" sz="1100"/>
              <a:t>CAPRYLOYL GLYCINE is a lipoamino acid obtained by grafting (acylation) glycine (an amino acid which is the main constituent of proteins in the dermal support structure) onto a fatty chain. This is a multifunctional ingredient: it has a purifying action thanks to its inhibiting action on 5-a-reductase, the enzyme involved in sebum production. It also has a strong antimicrobial action with a broad spectrum of activity. The amphiphilic structure of Capryloyl Glycine allows it to penetrate bacteria faster, facilitating interactions with the membrane. It is through this mechanism that Capryloyl Glycine slows down microbial proliferation. This makes it possible to formulate at reduced doses of preservative. </a:t>
            </a:r>
          </a:p>
          <a:p>
            <a:pPr algn="just"/>
            <a:r>
              <a:rPr lang="en-GB" sz="900" i="1" u="sng"/>
              <a:t>Bibliography</a:t>
            </a:r>
            <a:r>
              <a:rPr lang="en-GB" sz="900"/>
              <a:t> </a:t>
            </a:r>
          </a:p>
          <a:p>
            <a:pPr algn="just">
              <a:spcAft>
                <a:spcPts val="600"/>
              </a:spcAft>
            </a:pPr>
            <a:r>
              <a:rPr lang="en-GB" sz="900"/>
              <a:t>(1) The Derm Review, “Copper Gluconate”, 11.29.18 https://thedermreview.com/copper-gluconate/</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17</a:t>
            </a:fld>
            <a:endParaRPr lang="fr-FR"/>
          </a:p>
        </p:txBody>
      </p:sp>
    </p:spTree>
    <p:extLst>
      <p:ext uri="{BB962C8B-B14F-4D97-AF65-F5344CB8AC3E}">
        <p14:creationId xmlns:p14="http://schemas.microsoft.com/office/powerpoint/2010/main" val="3133981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6"/>
          </a:xfrm>
        </p:spPr>
        <p:txBody>
          <a:bodyPr/>
          <a:lstStyle/>
          <a:p>
            <a:pPr algn="just"/>
            <a:endParaRPr lang="en-US"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18</a:t>
            </a:fld>
            <a:endParaRPr lang="fr-FR"/>
          </a:p>
        </p:txBody>
      </p:sp>
    </p:spTree>
    <p:extLst>
      <p:ext uri="{BB962C8B-B14F-4D97-AF65-F5344CB8AC3E}">
        <p14:creationId xmlns:p14="http://schemas.microsoft.com/office/powerpoint/2010/main" val="2596973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66612">
              <a:defRPr/>
            </a:pPr>
            <a:r>
              <a:rPr lang="en-GB" sz="1100" u="sng">
                <a:cs typeface="DilleniaUPC" panose="02020603050405020304" pitchFamily="18" charset="-34"/>
              </a:rPr>
              <a:t>Use test under dermatological and ophthalmological control – 14 days</a:t>
            </a:r>
            <a:r>
              <a:rPr lang="en-GB" sz="1100">
                <a:cs typeface="DilleniaUPC" panose="02020603050405020304" pitchFamily="18" charset="-34"/>
              </a:rPr>
              <a:t> (</a:t>
            </a:r>
            <a:r>
              <a:rPr lang="en-GB" sz="1100" i="1">
                <a:cs typeface="DilleniaUPC" panose="02020603050405020304" pitchFamily="18" charset="-34"/>
              </a:rPr>
              <a:t>Study report 563388F01 – EUROFINS – October 2013</a:t>
            </a:r>
            <a:r>
              <a:rPr lang="en-GB" sz="1100">
                <a:cs typeface="DilleniaUPC" panose="02020603050405020304" pitchFamily="18" charset="-34"/>
              </a:rPr>
              <a:t>)</a:t>
            </a:r>
          </a:p>
          <a:p>
            <a:pPr marL="181240" indent="-181240" algn="just">
              <a:buFont typeface="Arial" panose="020B0604020202020204" pitchFamily="34" charset="0"/>
              <a:buChar char="•"/>
            </a:pPr>
            <a:r>
              <a:rPr lang="en-GB" sz="1100" b="1"/>
              <a:t>Aim of the study</a:t>
            </a:r>
            <a:r>
              <a:rPr lang="en-GB" sz="1100"/>
              <a:t>: To evaluate the cutaneous acceptability (local skin and eye tolerance) as well as the cosmetic acceptability of the product (via a questionnaire).</a:t>
            </a:r>
          </a:p>
          <a:p>
            <a:pPr marL="181240" indent="-181240" algn="just">
              <a:buFont typeface="Arial" panose="020B0604020202020204" pitchFamily="34" charset="0"/>
              <a:buChar char="•"/>
            </a:pPr>
            <a:r>
              <a:rPr lang="en-GB" sz="1100" b="1"/>
              <a:t>Study population</a:t>
            </a:r>
            <a:r>
              <a:rPr lang="en-GB" sz="1100"/>
              <a:t>: 23 volunteers between 21 to 44 years old.</a:t>
            </a:r>
          </a:p>
          <a:p>
            <a:pPr marL="181240" indent="-181240" algn="just">
              <a:buFont typeface="Arial" panose="020B0604020202020204" pitchFamily="34" charset="0"/>
              <a:buChar char="•"/>
            </a:pPr>
            <a:r>
              <a:rPr lang="en-GB" sz="1100" b="1"/>
              <a:t>Results</a:t>
            </a:r>
            <a:r>
              <a:rPr lang="en-GB" sz="1100"/>
              <a:t>: </a:t>
            </a:r>
          </a:p>
          <a:p>
            <a:pPr algn="just"/>
            <a:r>
              <a:rPr lang="en-GB" sz="1100"/>
              <a:t>→ Skin and ocular tolerance: the product was well tolerated by the volunteers.</a:t>
            </a:r>
          </a:p>
          <a:p>
            <a:pPr algn="just"/>
            <a:r>
              <a:rPr lang="en-GB" sz="1100"/>
              <a:t>→ The product was generally well appreciated by the 23 volunteers, with a satisfaction rate of 65%.</a:t>
            </a:r>
          </a:p>
          <a:p>
            <a:pPr algn="just" defTabSz="966612">
              <a:defRPr/>
            </a:pPr>
            <a:r>
              <a:rPr lang="en-GB" sz="1100"/>
              <a:t>→ The product can claim “SUITABLE FOR SENSITIVE SKIN”</a:t>
            </a:r>
          </a:p>
          <a:p>
            <a:pPr algn="just"/>
            <a:endParaRPr lang="fr-FR" sz="1100" dirty="0"/>
          </a:p>
          <a:p>
            <a:pPr algn="just">
              <a:spcAft>
                <a:spcPts val="634"/>
              </a:spcAft>
            </a:pPr>
            <a:endParaRPr lang="en-US"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19</a:t>
            </a:fld>
            <a:endParaRPr lang="fr-FR"/>
          </a:p>
        </p:txBody>
      </p:sp>
    </p:spTree>
    <p:extLst>
      <p:ext uri="{BB962C8B-B14F-4D97-AF65-F5344CB8AC3E}">
        <p14:creationId xmlns:p14="http://schemas.microsoft.com/office/powerpoint/2010/main" val="252298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31520" y="4620577"/>
            <a:ext cx="5852160" cy="4369637"/>
          </a:xfrm>
        </p:spPr>
        <p:txBody>
          <a:bodyPr/>
          <a:lstStyle/>
          <a:p>
            <a:pPr algn="just"/>
            <a:endParaRPr lang="fr-FR" dirty="0"/>
          </a:p>
        </p:txBody>
      </p:sp>
      <p:sp>
        <p:nvSpPr>
          <p:cNvPr id="4" name="Espace réservé du numéro de diapositive 3"/>
          <p:cNvSpPr>
            <a:spLocks noGrp="1"/>
          </p:cNvSpPr>
          <p:nvPr>
            <p:ph type="sldNum" sz="quarter" idx="10"/>
          </p:nvPr>
        </p:nvSpPr>
        <p:spPr/>
        <p:txBody>
          <a:bodyPr/>
          <a:lstStyle/>
          <a:p>
            <a:fld id="{4D6CA2FC-8EA7-41B2-9F70-91416E884553}" type="slidenum">
              <a:rPr lang="fr-FR" smtClean="0"/>
              <a:t>2</a:t>
            </a:fld>
            <a:endParaRPr lang="fr-FR"/>
          </a:p>
        </p:txBody>
      </p:sp>
    </p:spTree>
    <p:extLst>
      <p:ext uri="{BB962C8B-B14F-4D97-AF65-F5344CB8AC3E}">
        <p14:creationId xmlns:p14="http://schemas.microsoft.com/office/powerpoint/2010/main" val="1727795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715928"/>
          </a:xfrm>
        </p:spPr>
        <p:txBody>
          <a:bodyPr/>
          <a:lstStyle/>
          <a:p>
            <a:pPr algn="just">
              <a:spcAft>
                <a:spcPts val="600"/>
              </a:spcAft>
            </a:pPr>
            <a:r>
              <a:rPr lang="en-GB" sz="1100" u="sng" cap="all">
                <a:cs typeface="DilleniaUPC" panose="02020603050405020304" pitchFamily="18" charset="-34"/>
              </a:rPr>
              <a:t>Isodermic water</a:t>
            </a:r>
            <a:r>
              <a:rPr lang="en-GB" sz="1100" cap="all">
                <a:cs typeface="DilleniaUPC" panose="02020603050405020304" pitchFamily="18" charset="-34"/>
              </a:rPr>
              <a:t>: </a:t>
            </a:r>
            <a:r>
              <a:rPr lang="en-GB" sz="1100">
                <a:cs typeface="DilleniaUPC" panose="02020603050405020304" pitchFamily="18" charset="-34"/>
              </a:rPr>
              <a:t>A biomimetic water with very good affinity with the skin to protect its balance. Ingredients: AQUA, DISODIUM ADENOSINE TRISPHOSPHATE, CARNOSINE, LAMINARIA DIGITATA EXTRACT.</a:t>
            </a:r>
          </a:p>
          <a:p>
            <a:pPr algn="just" defTabSz="966612">
              <a:defRPr/>
            </a:pPr>
            <a:r>
              <a:rPr lang="en-GB" sz="1100" u="sng" cap="all">
                <a:cs typeface="DilleniaUPC" panose="02020603050405020304" pitchFamily="18" charset="-34"/>
              </a:rPr>
              <a:t>MICELLAR TECHNOLOGY</a:t>
            </a:r>
          </a:p>
          <a:p>
            <a:pPr algn="just"/>
            <a:r>
              <a:rPr lang="en-GB" sz="1100"/>
              <a:t>The micelles, whose composition is inspired by skin lipids, are invisible cleansing micro-droplets.</a:t>
            </a:r>
          </a:p>
          <a:p>
            <a:pPr algn="just"/>
            <a:r>
              <a:rPr lang="en-GB" sz="1100"/>
              <a:t>In a micellar water formula, molecules called “surfactants” are incorporated (here we have introduced COCOYL PROLINE, a gentle plant-based anionic surfactant).</a:t>
            </a:r>
          </a:p>
          <a:p>
            <a:pPr algn="just">
              <a:spcAft>
                <a:spcPts val="600"/>
              </a:spcAft>
            </a:pPr>
            <a:r>
              <a:rPr lang="en-GB" sz="1100"/>
              <a:t>These surfactants have the particularity of having a hydrophilic head (i.e. water-loving), and a lipophilic tail (oil-loving). Once immersed in water, these surfactants position themselves in spherical structures called micelles (heads towards the water and tails at the heart of the sphere). This double affinity allows them to attract all kinds of impurities in their lipophilic centre and attach them to the cotton wool. This means they can remove external residues from the environment (make-up, impurities from air pollution, etc.) and impurities related to the skin’s natural functions (sebum, sweat, desquamation, etc.)</a:t>
            </a:r>
          </a:p>
          <a:p>
            <a:pPr algn="just" defTabSz="966612">
              <a:defRPr/>
            </a:pPr>
            <a:r>
              <a:rPr lang="en-GB" sz="1100" u="sng" cap="all">
                <a:cs typeface="DilleniaUPC" panose="02020603050405020304" pitchFamily="18" charset="-34"/>
              </a:rPr>
              <a:t>Purifying INGREDIENTS</a:t>
            </a:r>
          </a:p>
          <a:p>
            <a:pPr algn="just"/>
            <a:r>
              <a:rPr lang="en-GB" sz="1100"/>
              <a:t>COPPER SULPHATE &amp; ZINC GLUCONATE </a:t>
            </a:r>
            <a:r>
              <a:rPr lang="en-GB" sz="1100">
                <a:ea typeface="Calibri" panose="020F0502020204030204" pitchFamily="34" charset="0"/>
                <a:cs typeface="DilleniaUPC" panose="02020603050405020304" pitchFamily="18" charset="-34"/>
              </a:rPr>
              <a:t>complete the action of the micelles by </a:t>
            </a:r>
            <a:r>
              <a:rPr lang="en-GB" sz="1100"/>
              <a:t>purifying the skin.</a:t>
            </a:r>
          </a:p>
          <a:p>
            <a:pPr algn="just"/>
            <a:r>
              <a:rPr lang="en-GB" sz="1100"/>
              <a:t>- The natural bluish colour of the gel comes from an inorganic salt: COPPER SULPHATE whose antimicrobial properties are well known</a:t>
            </a:r>
            <a:r>
              <a:rPr lang="en-GB" sz="1100" baseline="30000"/>
              <a:t>(1)</a:t>
            </a:r>
            <a:r>
              <a:rPr lang="en-GB" sz="1100"/>
              <a:t>.</a:t>
            </a:r>
          </a:p>
          <a:p>
            <a:pPr algn="just">
              <a:spcAft>
                <a:spcPts val="600"/>
              </a:spcAft>
            </a:pPr>
            <a:r>
              <a:rPr lang="en-GB" sz="1100"/>
              <a:t>- Zinc has a purifying effect thanks to its inhibiting action on 5-α-reductase</a:t>
            </a:r>
            <a:r>
              <a:rPr lang="en-GB" sz="1100" baseline="30000"/>
              <a:t>(2)</a:t>
            </a:r>
            <a:r>
              <a:rPr lang="en-GB" sz="1100"/>
              <a:t>, the enzyme involved in sebum production. In order to guarantee its stability and availability, it is used in the form of ZINC GLUCONATE.</a:t>
            </a:r>
          </a:p>
          <a:p>
            <a:pPr algn="just" defTabSz="966612">
              <a:defRPr/>
            </a:pPr>
            <a:r>
              <a:rPr lang="en-GB" sz="1100" u="sng" cap="all">
                <a:cs typeface="DilleniaUPC" panose="02020603050405020304" pitchFamily="18" charset="-34"/>
              </a:rPr>
              <a:t>PREBIOTIC</a:t>
            </a:r>
          </a:p>
          <a:p>
            <a:pPr algn="just"/>
            <a:r>
              <a:rPr lang="en-GB" sz="1100"/>
              <a:t>FRUCTOOLIGOSACCHARIDES protect the quality and natural balance of the epidermis’s protective flora. This sugar macromolecule is obtained using biotechnology (bio-enzymatic transformation) from beet sugar and has prebiotic properties (prebiotic = substrate selectively utilised by host microorganisms conferring a health benefit</a:t>
            </a:r>
            <a:r>
              <a:rPr lang="en-GB" sz="1100" baseline="30000"/>
              <a:t>(3)</a:t>
            </a:r>
            <a:r>
              <a:rPr lang="en-GB" sz="1100"/>
              <a:t>).</a:t>
            </a:r>
          </a:p>
          <a:p>
            <a:pPr algn="just"/>
            <a:endParaRPr lang="fr-FR" dirty="0"/>
          </a:p>
          <a:p>
            <a:pPr algn="just"/>
            <a:r>
              <a:rPr lang="en-GB" sz="900" i="1" u="sng"/>
              <a:t>Bibliography</a:t>
            </a:r>
          </a:p>
          <a:p>
            <a:pPr marL="241653" indent="-241653" algn="just">
              <a:buAutoNum type="arabicParenBoth"/>
            </a:pPr>
            <a:r>
              <a:rPr lang="en-GB" sz="900"/>
              <a:t>Chen, Mei X et al. </a:t>
            </a:r>
            <a:r>
              <a:rPr lang="en-GB" sz="900" i="1"/>
              <a:t>Formulation and Evaluation of Antibacterial Creams and Gels Containing Metal Ions for Topical Application</a:t>
            </a:r>
            <a:r>
              <a:rPr lang="en-GB" sz="900"/>
              <a:t>. Journal of pharmaceutics vol. 2016 (2016): 5754349. doi:10.1155/2016/5754349</a:t>
            </a:r>
          </a:p>
          <a:p>
            <a:pPr marL="241653" indent="-241653" algn="just">
              <a:buAutoNum type="arabicParenBoth"/>
            </a:pPr>
            <a:r>
              <a:rPr lang="en-GB" sz="900"/>
              <a:t>Stramatiadis D et al. </a:t>
            </a:r>
            <a:r>
              <a:rPr lang="en-GB" sz="900" i="1"/>
              <a:t>Inhibition of 5α-reductase activity in human skin by Zinc and azelaic acid</a:t>
            </a:r>
            <a:r>
              <a:rPr lang="en-GB" sz="900"/>
              <a:t>., British Journal of Dermatology, 119(5): 627-632. 1988</a:t>
            </a:r>
          </a:p>
          <a:p>
            <a:pPr marL="241653" indent="-241653" algn="just">
              <a:buAutoNum type="arabicParenBoth"/>
            </a:pPr>
            <a:r>
              <a:rPr lang="en-GB" sz="900"/>
              <a:t>International Scientific Association for Probiotics and Prebiotics (ISAPP)</a:t>
            </a:r>
          </a:p>
          <a:p>
            <a:pPr marL="241653" indent="-241653" algn="just">
              <a:buAutoNum type="arabicParenBoth"/>
            </a:pPr>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20</a:t>
            </a:fld>
            <a:endParaRPr lang="fr-FR"/>
          </a:p>
        </p:txBody>
      </p:sp>
    </p:spTree>
    <p:extLst>
      <p:ext uri="{BB962C8B-B14F-4D97-AF65-F5344CB8AC3E}">
        <p14:creationId xmlns:p14="http://schemas.microsoft.com/office/powerpoint/2010/main" val="566783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u="sng"/>
              <a:t>WHAT ARE MICELLES</a:t>
            </a:r>
            <a:r>
              <a:rPr lang="en-GB" sz="1100"/>
              <a:t>?</a:t>
            </a:r>
          </a:p>
          <a:p>
            <a:pPr algn="just"/>
            <a:r>
              <a:rPr lang="en-GB" sz="1100"/>
              <a:t>The micelles, whose composition is inspired by skin lipids, are invisible cleansing micro-droplets.</a:t>
            </a:r>
          </a:p>
          <a:p>
            <a:pPr algn="just"/>
            <a:r>
              <a:rPr lang="en-GB" sz="1100"/>
              <a:t>In a micellar water formula, molecules called “surfactants” are incorporated (here we have introduced COCOYL PROLINE, a gentle plant-based anionic surfactant).</a:t>
            </a:r>
          </a:p>
          <a:p>
            <a:pPr algn="just"/>
            <a:r>
              <a:rPr lang="en-GB" sz="1100"/>
              <a:t>These surfactants have the particularity of having a hydrophilic head (i.e. water-loving), and a lipophilic tail (oil-loving). Once immersed in water, these surfactants position themselves in spherical structures called micelles (heads towards the water and tails at the heart of the sphere). This double affinity allows them to attract all kinds of impurities in their lipophilic centre and attach them to the cotton wool. This means they can remove external residues from the environment (make-up, impurities from air pollution, etc.) and impurities related to the skin’s natural functions (sebum, sweat, desquamation, etc.)</a:t>
            </a:r>
          </a:p>
          <a:p>
            <a:pPr algn="just"/>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21</a:t>
            </a:fld>
            <a:endParaRPr lang="fr-FR"/>
          </a:p>
        </p:txBody>
      </p:sp>
    </p:spTree>
    <p:extLst>
      <p:ext uri="{BB962C8B-B14F-4D97-AF65-F5344CB8AC3E}">
        <p14:creationId xmlns:p14="http://schemas.microsoft.com/office/powerpoint/2010/main" val="1687091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22</a:t>
            </a:fld>
            <a:endParaRPr lang="fr-FR"/>
          </a:p>
        </p:txBody>
      </p:sp>
    </p:spTree>
    <p:extLst>
      <p:ext uri="{BB962C8B-B14F-4D97-AF65-F5344CB8AC3E}">
        <p14:creationId xmlns:p14="http://schemas.microsoft.com/office/powerpoint/2010/main" val="695532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66612">
              <a:defRPr/>
            </a:pPr>
            <a:r>
              <a:rPr lang="en-GB" sz="1100" u="sng">
                <a:solidFill>
                  <a:prstClr val="black"/>
                </a:solidFill>
                <a:cs typeface="DilleniaUPC" panose="02020603050405020304" pitchFamily="18" charset="-34"/>
              </a:rPr>
              <a:t>Use test under dermatological and ophthalmological control – 21 days</a:t>
            </a:r>
            <a:r>
              <a:rPr lang="en-GB" sz="1100">
                <a:solidFill>
                  <a:prstClr val="black"/>
                </a:solidFill>
                <a:cs typeface="DilleniaUPC" panose="02020603050405020304" pitchFamily="18" charset="-34"/>
              </a:rPr>
              <a:t> (</a:t>
            </a:r>
            <a:r>
              <a:rPr lang="en-GB" sz="1100" i="1">
                <a:solidFill>
                  <a:prstClr val="black"/>
                </a:solidFill>
                <a:cs typeface="DilleniaUPC" panose="02020603050405020304" pitchFamily="18" charset="-34"/>
              </a:rPr>
              <a:t>Study 14920920.A – PhD Trials – October 2020</a:t>
            </a:r>
            <a:r>
              <a:rPr lang="en-GB" sz="1100">
                <a:solidFill>
                  <a:prstClr val="black"/>
                </a:solidFill>
                <a:cs typeface="DilleniaUPC" panose="02020603050405020304" pitchFamily="18" charset="-34"/>
              </a:rPr>
              <a:t>)</a:t>
            </a:r>
          </a:p>
          <a:p>
            <a:pPr marL="181240" indent="-181240" algn="just">
              <a:buFont typeface="Arial" panose="020B0604020202020204" pitchFamily="34" charset="0"/>
              <a:buChar char="•"/>
            </a:pPr>
            <a:r>
              <a:rPr lang="en-GB" sz="1100" b="1"/>
              <a:t>Aim of the study</a:t>
            </a:r>
            <a:r>
              <a:rPr lang="en-GB" sz="1100"/>
              <a:t>: To evaluate the cutaneous and ocular acceptability (local skin and eye tolerance) as well as the cosmetic acceptability of the product (via a questionnaire).</a:t>
            </a:r>
          </a:p>
          <a:p>
            <a:pPr marL="181240" indent="-181240" algn="just">
              <a:buFont typeface="Arial" panose="020B0604020202020204" pitchFamily="34" charset="0"/>
              <a:buChar char="•"/>
            </a:pPr>
            <a:r>
              <a:rPr lang="en-GB" sz="1100" b="1"/>
              <a:t>Study population</a:t>
            </a:r>
            <a:r>
              <a:rPr lang="en-GB" sz="1100"/>
              <a:t>: 30 volunteers between 20 and 50 years old, 100% sensitive skin on the face, with </a:t>
            </a:r>
            <a:r>
              <a:rPr lang="en-GB" sz="1100">
                <a:solidFill>
                  <a:prstClr val="black"/>
                </a:solidFill>
                <a:cs typeface="DilleniaUPC" panose="02020603050405020304" pitchFamily="18" charset="-34"/>
              </a:rPr>
              <a:t>normal to oily skin.</a:t>
            </a:r>
          </a:p>
          <a:p>
            <a:pPr marL="181240" indent="-181240" algn="just">
              <a:buFont typeface="Arial" panose="020B0604020202020204" pitchFamily="34" charset="0"/>
              <a:buChar char="•"/>
            </a:pPr>
            <a:r>
              <a:rPr lang="en-GB" sz="1100" b="1"/>
              <a:t>Results</a:t>
            </a:r>
            <a:r>
              <a:rPr lang="en-GB" sz="1100"/>
              <a:t>: </a:t>
            </a:r>
          </a:p>
          <a:p>
            <a:pPr algn="just"/>
            <a:r>
              <a:rPr lang="en-GB" sz="1100"/>
              <a:t>→ Skin and ocular tolerance: the product was very well tolerated by the volunteers.</a:t>
            </a:r>
          </a:p>
          <a:p>
            <a:pPr algn="just"/>
            <a:r>
              <a:rPr lang="en-GB" sz="1100"/>
              <a:t>→ The product was generally well appreciated by the 30 volunteers, 96.7% of the subjects were overall satisfied.</a:t>
            </a:r>
          </a:p>
          <a:p>
            <a:pPr algn="just" defTabSz="966612">
              <a:defRPr/>
            </a:pPr>
            <a:r>
              <a:rPr lang="en-GB" sz="1100"/>
              <a:t>→ The product can claim “SUITABLE FOR SENSITIVE SKIN”</a:t>
            </a:r>
          </a:p>
          <a:p>
            <a:pPr algn="just"/>
            <a:endParaRPr lang="fr-FR" dirty="0"/>
          </a:p>
          <a:p>
            <a:pPr algn="just"/>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23</a:t>
            </a:fld>
            <a:endParaRPr lang="fr-FR"/>
          </a:p>
        </p:txBody>
      </p:sp>
    </p:spTree>
    <p:extLst>
      <p:ext uri="{BB962C8B-B14F-4D97-AF65-F5344CB8AC3E}">
        <p14:creationId xmlns:p14="http://schemas.microsoft.com/office/powerpoint/2010/main" val="426586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619676"/>
          </a:xfrm>
        </p:spPr>
        <p:txBody>
          <a:bodyPr/>
          <a:lstStyle/>
          <a:p>
            <a:pPr algn="just">
              <a:spcAft>
                <a:spcPts val="600"/>
              </a:spcAft>
            </a:pPr>
            <a:r>
              <a:rPr lang="en-GB" sz="1100" u="sng"/>
              <a:t>ISODERMIC WATER</a:t>
            </a:r>
            <a:r>
              <a:rPr lang="en-GB" sz="1100"/>
              <a:t>: A biomimetic water with very good affinity with the skin to protect its balance. Ingredients: AQUA, DISODIUM ADENOSINE TRISPHOSPHATE, CARNOSINE, LAMINARIA DIGITATA EXTRACT.</a:t>
            </a:r>
          </a:p>
          <a:p>
            <a:pPr algn="just"/>
            <a:r>
              <a:rPr lang="en-GB" sz="1100" u="sng"/>
              <a:t>GENTLE CLEANING AGENTS</a:t>
            </a:r>
            <a:r>
              <a:rPr lang="en-GB" sz="1100"/>
              <a:t>: Made from plants, they fully respect the skin’s natural hydrolipidic film to cleanse it without damage.</a:t>
            </a:r>
          </a:p>
          <a:p>
            <a:pPr algn="just" defTabSz="966612">
              <a:defRPr/>
            </a:pPr>
            <a:r>
              <a:rPr lang="en-GB" sz="1100"/>
              <a:t>Ingredients: COCO-BETAIN (gentle amphoteric surfactant derived from fatty acid that produces foam in contact with water and thus promotes cleansing), COCO-GLUCOSIDE (non-ionic surfactant derived from sugar and fatty alcohol), SODIUM COCOYL GLUTAMATE and SODIUM LAUROYL SARCOSINATE (gentle non-ionic surfactants derived from plant-based fatty alcohol &amp; amino acid), GLYCERYL OLEATE (surfactant derived from plant oils with lipid-replenishing properties).</a:t>
            </a:r>
          </a:p>
          <a:p>
            <a:pPr algn="just" defTabSz="966612">
              <a:spcAft>
                <a:spcPts val="600"/>
              </a:spcAft>
              <a:defRPr/>
            </a:pPr>
            <a:r>
              <a:rPr lang="en-GB" sz="1100"/>
              <a:t>→ Selection of surfactants that are much milder than sulphate compounds.</a:t>
            </a:r>
          </a:p>
          <a:p>
            <a:r>
              <a:rPr lang="en-GB" sz="1100" u="sng"/>
              <a:t>PURIFYING AGENTS</a:t>
            </a:r>
            <a:r>
              <a:rPr lang="en-GB" sz="1100"/>
              <a:t>:</a:t>
            </a:r>
          </a:p>
          <a:p>
            <a:pPr marL="181240" indent="-181240" algn="just" defTabSz="966612">
              <a:buFontTx/>
              <a:buChar char="-"/>
              <a:defRPr/>
            </a:pPr>
            <a:r>
              <a:rPr lang="en-GB" sz="1100">
                <a:solidFill>
                  <a:prstClr val="black"/>
                </a:solidFill>
                <a:latin typeface="Calibri" panose="020F0502020204030204"/>
              </a:rPr>
              <a:t>Zinc has a purifying effect thanks to its inhibiting action on 5-α-reductase</a:t>
            </a:r>
            <a:r>
              <a:rPr lang="en-GB" sz="1100" baseline="30000">
                <a:solidFill>
                  <a:prstClr val="black"/>
                </a:solidFill>
                <a:latin typeface="Calibri" panose="020F0502020204030204"/>
              </a:rPr>
              <a:t>(1)</a:t>
            </a:r>
            <a:r>
              <a:rPr lang="en-GB" sz="1100">
                <a:solidFill>
                  <a:prstClr val="black"/>
                </a:solidFill>
                <a:latin typeface="Calibri" panose="020F0502020204030204"/>
              </a:rPr>
              <a:t>, the enzyme involved in sebum production. In order to guarantee its stability and availability, it is used in the form of ZINC GLUCONATE.</a:t>
            </a:r>
          </a:p>
          <a:p>
            <a:pPr marL="181240" indent="-181240" algn="just" defTabSz="966612">
              <a:spcAft>
                <a:spcPts val="600"/>
              </a:spcAft>
              <a:buFontTx/>
              <a:buChar char="-"/>
              <a:defRPr/>
            </a:pPr>
            <a:r>
              <a:rPr lang="en-GB" sz="1100">
                <a:solidFill>
                  <a:prstClr val="black"/>
                </a:solidFill>
                <a:latin typeface="Calibri" panose="020F0502020204030204"/>
              </a:rPr>
              <a:t>CAPRYLOYL GLYCINE is a lipoamino acid obtained by grafting (acylation) glycine (an amino acid which is the main constituent of proteins in the dermal support structure) onto a fatty chain. This is a multifunctional ingredient: it has a purifying action thanks to its inhibiting action on 5-a-reductase, the enzyme involved in sebum production. It also has a strong antimicrobial action with a broad spectrum of activity. The amphiphilic structure of Capryloyl Glycine allows it to penetrate bacteria faster, facilitating interactions with the membrane. It is through this mechanism that Capryloyl Glycine slows down microbial proliferation. This makes it possible to formulate at reduced doses of preservative. </a:t>
            </a:r>
          </a:p>
          <a:p>
            <a:r>
              <a:rPr lang="en-GB" sz="900" i="1" u="sng"/>
              <a:t>Bibliography</a:t>
            </a:r>
          </a:p>
          <a:p>
            <a:pPr defTabSz="966612">
              <a:defRPr/>
            </a:pPr>
            <a:r>
              <a:rPr lang="en-GB" sz="900"/>
              <a:t>(1) Chen, Mei X et al. </a:t>
            </a:r>
            <a:r>
              <a:rPr lang="en-GB" sz="900" i="1"/>
              <a:t>Formulation and Evaluation of Antibacterial Creams and Gels Containing Metal Ions for Topical Application</a:t>
            </a:r>
            <a:r>
              <a:rPr lang="en-GB" sz="900"/>
              <a:t>. Journal of pharmaceutics vol. 2016 (2016): 5754349. doi:10.1155/2016/5754349</a:t>
            </a:r>
          </a:p>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24</a:t>
            </a:fld>
            <a:endParaRPr lang="fr-FR"/>
          </a:p>
        </p:txBody>
      </p:sp>
    </p:spTree>
    <p:extLst>
      <p:ext uri="{BB962C8B-B14F-4D97-AF65-F5344CB8AC3E}">
        <p14:creationId xmlns:p14="http://schemas.microsoft.com/office/powerpoint/2010/main" val="3772974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25</a:t>
            </a:fld>
            <a:endParaRPr lang="fr-FR"/>
          </a:p>
        </p:txBody>
      </p:sp>
    </p:spTree>
    <p:extLst>
      <p:ext uri="{BB962C8B-B14F-4D97-AF65-F5344CB8AC3E}">
        <p14:creationId xmlns:p14="http://schemas.microsoft.com/office/powerpoint/2010/main" val="368562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66612">
              <a:defRPr/>
            </a:pPr>
            <a:r>
              <a:rPr lang="en-GB" sz="1100" u="sng">
                <a:solidFill>
                  <a:prstClr val="black"/>
                </a:solidFill>
                <a:cs typeface="DilleniaUPC" panose="02020603050405020304" pitchFamily="18" charset="-34"/>
              </a:rPr>
              <a:t>Use test under medical control – 28 days</a:t>
            </a:r>
            <a:r>
              <a:rPr lang="en-GB" sz="1100">
                <a:solidFill>
                  <a:prstClr val="black"/>
                </a:solidFill>
                <a:cs typeface="DilleniaUPC" panose="02020603050405020304" pitchFamily="18" charset="-34"/>
              </a:rPr>
              <a:t> (</a:t>
            </a:r>
            <a:r>
              <a:rPr lang="en-GB" sz="1100" i="1">
                <a:solidFill>
                  <a:prstClr val="black"/>
                </a:solidFill>
                <a:cs typeface="DilleniaUPC" panose="02020603050405020304" pitchFamily="18" charset="-34"/>
              </a:rPr>
              <a:t>Study 14920920.A – PhD Trials – October 2020</a:t>
            </a:r>
            <a:r>
              <a:rPr lang="en-GB" sz="1100">
                <a:solidFill>
                  <a:prstClr val="black"/>
                </a:solidFill>
                <a:cs typeface="DilleniaUPC" panose="02020603050405020304" pitchFamily="18" charset="-34"/>
              </a:rPr>
              <a:t>)</a:t>
            </a:r>
          </a:p>
          <a:p>
            <a:pPr marL="181240" indent="-181240" algn="just">
              <a:buFont typeface="Arial" panose="020B0604020202020204" pitchFamily="34" charset="0"/>
              <a:buChar char="•"/>
            </a:pPr>
            <a:r>
              <a:rPr lang="en-GB" sz="1100" b="1"/>
              <a:t>Aim of the study</a:t>
            </a:r>
            <a:r>
              <a:rPr lang="en-GB" sz="1100"/>
              <a:t>: To evaluate the cutaneous and ocular acceptability (local skin and eye tolerance) as well as the cosmetic acceptability of the product (via a questionnaire).</a:t>
            </a:r>
          </a:p>
          <a:p>
            <a:pPr marL="181240" indent="-181240" algn="just">
              <a:buFont typeface="Arial" panose="020B0604020202020204" pitchFamily="34" charset="0"/>
              <a:buChar char="•"/>
            </a:pPr>
            <a:r>
              <a:rPr lang="en-GB" sz="1100" b="1"/>
              <a:t>Study population</a:t>
            </a:r>
            <a:r>
              <a:rPr lang="en-GB" sz="1100"/>
              <a:t>: 21 volunteers, 19 to 50 years of age, 100% sensitive skin, all skin types</a:t>
            </a:r>
          </a:p>
          <a:p>
            <a:pPr marL="181240" indent="-181240" algn="just">
              <a:buFont typeface="Arial" panose="020B0604020202020204" pitchFamily="34" charset="0"/>
              <a:buChar char="•"/>
            </a:pPr>
            <a:r>
              <a:rPr lang="en-GB" sz="1100" b="1"/>
              <a:t>Results</a:t>
            </a:r>
            <a:r>
              <a:rPr lang="en-GB" sz="1100"/>
              <a:t>: </a:t>
            </a:r>
          </a:p>
          <a:p>
            <a:pPr algn="just"/>
            <a:r>
              <a:rPr lang="en-GB" sz="1100"/>
              <a:t>→ Skin and ocular tolerance: the product was very well tolerated by the volunteers.</a:t>
            </a:r>
          </a:p>
          <a:p>
            <a:pPr algn="just"/>
            <a:r>
              <a:rPr lang="en-GB" sz="1100"/>
              <a:t>→ The product was generally well appreciated by the 30 volunteers, 76% of the volunteers say that the product has the expected properties.</a:t>
            </a:r>
          </a:p>
          <a:p>
            <a:pPr algn="just" defTabSz="966612">
              <a:defRPr/>
            </a:pPr>
            <a:r>
              <a:rPr lang="en-GB" sz="1100"/>
              <a:t>→ The product can claim “SUITABLE FOR SENSITIVE SKIN”</a:t>
            </a:r>
          </a:p>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26</a:t>
            </a:fld>
            <a:endParaRPr lang="fr-FR"/>
          </a:p>
        </p:txBody>
      </p:sp>
    </p:spTree>
    <p:extLst>
      <p:ext uri="{BB962C8B-B14F-4D97-AF65-F5344CB8AC3E}">
        <p14:creationId xmlns:p14="http://schemas.microsoft.com/office/powerpoint/2010/main" val="653882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3945907"/>
          </a:xfrm>
        </p:spPr>
        <p:txBody>
          <a:bodyPr/>
          <a:lstStyle/>
          <a:p>
            <a:pPr algn="just"/>
            <a:r>
              <a:rPr lang="en-GB" sz="1100" u="sng" cap="all">
                <a:cs typeface="DilleniaUPC" panose="02020603050405020304" pitchFamily="18" charset="-34"/>
              </a:rPr>
              <a:t>Isodermic water</a:t>
            </a:r>
            <a:r>
              <a:rPr lang="en-GB" sz="1100" cap="all">
                <a:cs typeface="DilleniaUPC" panose="02020603050405020304" pitchFamily="18" charset="-34"/>
              </a:rPr>
              <a:t>: </a:t>
            </a:r>
            <a:r>
              <a:rPr lang="en-GB" sz="1100">
                <a:cs typeface="DilleniaUPC" panose="02020603050405020304" pitchFamily="18" charset="-34"/>
              </a:rPr>
              <a:t>A biomimetic water with very good affinity with the skin to protect its balance. Ingredients: AQUA, DISODIUM ADENOSINE TRISPHOSPHATE, CARNOSINE, LAMINARIA DIGITATA EXTRACT.</a:t>
            </a:r>
          </a:p>
          <a:p>
            <a:pPr algn="just"/>
            <a:endParaRPr lang="fr-FR" sz="1100" cap="all" dirty="0">
              <a:cs typeface="DilleniaUPC" panose="02020603050405020304" pitchFamily="18" charset="-34"/>
            </a:endParaRPr>
          </a:p>
          <a:p>
            <a:pPr algn="just" defTabSz="966612">
              <a:spcAft>
                <a:spcPts val="634"/>
              </a:spcAft>
              <a:defRPr/>
            </a:pPr>
            <a:r>
              <a:rPr lang="en-GB" sz="1100" u="sng" cap="all">
                <a:cs typeface="DilleniaUPC" panose="02020603050405020304" pitchFamily="18" charset="-34"/>
              </a:rPr>
              <a:t>EXFOLIATING AGENT</a:t>
            </a:r>
          </a:p>
          <a:p>
            <a:pPr algn="just" defTabSz="966612">
              <a:defRPr/>
            </a:pPr>
            <a:r>
              <a:rPr lang="en-GB" sz="1100"/>
              <a:t>PRUNUS ARMENIACA (APRICOT) SEED POWDER is a powder obtained from the shell of Prunus Armeniaca fruit kernels (also called apricot). This plant-based exfoliant is very effective in mechanically removing dead cells.</a:t>
            </a:r>
          </a:p>
          <a:p>
            <a:pPr algn="just" defTabSz="966612">
              <a:defRPr/>
            </a:pPr>
            <a:endParaRPr lang="fr-FR" sz="1100" cap="all" dirty="0">
              <a:cs typeface="DilleniaUPC" panose="02020603050405020304" pitchFamily="18" charset="-34"/>
            </a:endParaRPr>
          </a:p>
          <a:p>
            <a:pPr algn="just" defTabSz="966612">
              <a:defRPr/>
            </a:pPr>
            <a:r>
              <a:rPr lang="en-GB" sz="1100" u="sng" cap="all">
                <a:cs typeface="DilleniaUPC" panose="02020603050405020304" pitchFamily="18" charset="-34"/>
              </a:rPr>
              <a:t>HYDRATING AGENT</a:t>
            </a:r>
            <a:r>
              <a:rPr lang="en-GB" sz="1100" cap="all">
                <a:cs typeface="DilleniaUPC" panose="02020603050405020304" pitchFamily="18" charset="-34"/>
              </a:rPr>
              <a:t>: GLYCERINE </a:t>
            </a:r>
            <a:r>
              <a:rPr lang="en-GB" sz="1100">
                <a:cs typeface="DilleniaUPC" panose="02020603050405020304" pitchFamily="18" charset="-34"/>
              </a:rPr>
              <a:t>(or glycerol) is a naturally occurring polyol very present in cosmetics where it is a very good moisturiser. </a:t>
            </a:r>
          </a:p>
          <a:p>
            <a:pPr algn="just"/>
            <a:r>
              <a:rPr lang="en-GB" sz="1100">
                <a:cs typeface="DilleniaUPC" panose="02020603050405020304" pitchFamily="18" charset="-34"/>
              </a:rPr>
              <a:t>The biological effects of glycerine (C</a:t>
            </a:r>
            <a:r>
              <a:rPr lang="en-GB" sz="1100" baseline="-25000">
                <a:cs typeface="DilleniaUPC" panose="02020603050405020304" pitchFamily="18" charset="-34"/>
              </a:rPr>
              <a:t>3</a:t>
            </a:r>
            <a:r>
              <a:rPr lang="en-GB" sz="1100">
                <a:cs typeface="DilleniaUPC" panose="02020603050405020304" pitchFamily="18" charset="-34"/>
              </a:rPr>
              <a:t>H</a:t>
            </a:r>
            <a:r>
              <a:rPr lang="en-GB" sz="1100" baseline="-25000">
                <a:cs typeface="DilleniaUPC" panose="02020603050405020304" pitchFamily="18" charset="-34"/>
              </a:rPr>
              <a:t>8</a:t>
            </a:r>
            <a:r>
              <a:rPr lang="en-GB" sz="1100">
                <a:cs typeface="DilleniaUPC" panose="02020603050405020304" pitchFamily="18" charset="-34"/>
              </a:rPr>
              <a:t>O</a:t>
            </a:r>
            <a:r>
              <a:rPr lang="en-GB" sz="1100" baseline="-25000">
                <a:cs typeface="DilleniaUPC" panose="02020603050405020304" pitchFamily="18" charset="-34"/>
              </a:rPr>
              <a:t>3</a:t>
            </a:r>
            <a:r>
              <a:rPr lang="en-GB" sz="1100">
                <a:cs typeface="DilleniaUPC" panose="02020603050405020304" pitchFamily="18" charset="-34"/>
              </a:rPr>
              <a:t>) are traditionally attributed to its chemical structure: the 3 hydrophilic hydroxyl groups are responsible for its hygroscopy. Hygroscopy is the tendency of a substance to attract water from the surroundings. P</a:t>
            </a:r>
            <a:r>
              <a:rPr lang="en-GB" sz="1100"/>
              <a:t>ure glycerol can absorb its own weight in water in 3 days</a:t>
            </a:r>
            <a:r>
              <a:rPr lang="en-GB" sz="1100" baseline="30000"/>
              <a:t>(1)</a:t>
            </a:r>
            <a:r>
              <a:rPr lang="en-GB" sz="1100"/>
              <a:t>. Glycerine diffuses into the stratum corneum and retains water in the skin.</a:t>
            </a:r>
          </a:p>
          <a:p>
            <a:pPr algn="just"/>
            <a:endParaRPr lang="en-US" sz="1100" dirty="0">
              <a:cs typeface="DilleniaUPC" panose="02020603050405020304" pitchFamily="18" charset="-34"/>
            </a:endParaRPr>
          </a:p>
          <a:p>
            <a:pPr algn="just"/>
            <a:r>
              <a:rPr lang="en-GB" sz="1100" u="sng">
                <a:cs typeface="DilleniaUPC" panose="02020603050405020304" pitchFamily="18" charset="-34"/>
              </a:rPr>
              <a:t>EMOLLIENT</a:t>
            </a:r>
            <a:r>
              <a:rPr lang="en-GB" sz="1100">
                <a:cs typeface="DilleniaUPC" panose="02020603050405020304" pitchFamily="18" charset="-34"/>
              </a:rPr>
              <a:t>: CAPRYLIC/CAPRIC TRIGLYCERIDE is obtained by combining glycerine and fatty acids extracted from plant oil. This emollient soothes and softens the skin.</a:t>
            </a:r>
          </a:p>
          <a:p>
            <a:pPr algn="just"/>
            <a:endParaRPr lang="en-US" sz="1000" dirty="0">
              <a:cs typeface="DilleniaUPC" panose="02020603050405020304" pitchFamily="18" charset="-34"/>
            </a:endParaRPr>
          </a:p>
          <a:p>
            <a:pPr algn="just"/>
            <a:r>
              <a:rPr lang="en-GB" sz="900" i="1" u="sng">
                <a:cs typeface="DilleniaUPC" panose="02020603050405020304" pitchFamily="18" charset="-34"/>
              </a:rPr>
              <a:t>Bibliography</a:t>
            </a:r>
          </a:p>
          <a:p>
            <a:pPr algn="just">
              <a:spcAft>
                <a:spcPts val="634"/>
              </a:spcAft>
            </a:pPr>
            <a:r>
              <a:rPr lang="en-GB" sz="900">
                <a:cs typeface="DilleniaUPC" panose="02020603050405020304" pitchFamily="18" charset="-34"/>
              </a:rPr>
              <a:t>(1) Fluhr, J. W., Darlenski, R., &amp; Surber, C. (2008). Glycerol and the skin: holistic approach to its origin and functions. British Journal of Dermatology, 159(1), 23–34. doi:10.1111/j.1365-2133.2008.08643.x </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27</a:t>
            </a:fld>
            <a:endParaRPr lang="fr-FR"/>
          </a:p>
        </p:txBody>
      </p:sp>
    </p:spTree>
    <p:extLst>
      <p:ext uri="{BB962C8B-B14F-4D97-AF65-F5344CB8AC3E}">
        <p14:creationId xmlns:p14="http://schemas.microsoft.com/office/powerpoint/2010/main" val="4066861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28</a:t>
            </a:fld>
            <a:endParaRPr lang="fr-FR"/>
          </a:p>
        </p:txBody>
      </p:sp>
    </p:spTree>
    <p:extLst>
      <p:ext uri="{BB962C8B-B14F-4D97-AF65-F5344CB8AC3E}">
        <p14:creationId xmlns:p14="http://schemas.microsoft.com/office/powerpoint/2010/main" val="392630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66612">
              <a:defRPr/>
            </a:pPr>
            <a:r>
              <a:rPr lang="en-GB" sz="1100" u="sng">
                <a:solidFill>
                  <a:prstClr val="black"/>
                </a:solidFill>
                <a:cs typeface="DilleniaUPC" panose="02020603050405020304" pitchFamily="18" charset="-34"/>
              </a:rPr>
              <a:t>Use test under medical control – 28 days</a:t>
            </a:r>
            <a:r>
              <a:rPr lang="en-GB" sz="1100">
                <a:solidFill>
                  <a:prstClr val="black"/>
                </a:solidFill>
                <a:cs typeface="DilleniaUPC" panose="02020603050405020304" pitchFamily="18" charset="-34"/>
              </a:rPr>
              <a:t> </a:t>
            </a:r>
            <a:r>
              <a:rPr lang="en-GB" sz="1100" i="1">
                <a:solidFill>
                  <a:prstClr val="black"/>
                </a:solidFill>
                <a:cs typeface="DilleniaUPC" panose="02020603050405020304" pitchFamily="18" charset="-34"/>
              </a:rPr>
              <a:t>(Study Ln19007 – CIREC – November 2019</a:t>
            </a:r>
            <a:r>
              <a:rPr lang="en-GB" sz="1100">
                <a:solidFill>
                  <a:prstClr val="black"/>
                </a:solidFill>
                <a:cs typeface="DilleniaUPC" panose="02020603050405020304" pitchFamily="18" charset="-34"/>
              </a:rPr>
              <a:t>)</a:t>
            </a:r>
          </a:p>
          <a:p>
            <a:pPr marL="181240" indent="-181240" algn="just">
              <a:buFont typeface="Arial" panose="020B0604020202020204" pitchFamily="34" charset="0"/>
              <a:buChar char="•"/>
            </a:pPr>
            <a:r>
              <a:rPr lang="en-GB" sz="1100" b="1"/>
              <a:t>Aim of the study</a:t>
            </a:r>
            <a:r>
              <a:rPr lang="en-GB" sz="1100"/>
              <a:t>: To evaluate the cutaneous and ocular acceptability (local skin and eye tolerance) as well as the cosmetic acceptability of the product (via a questionnaire).</a:t>
            </a:r>
          </a:p>
          <a:p>
            <a:pPr marL="181240" indent="-181240" algn="just">
              <a:buFont typeface="Arial" panose="020B0604020202020204" pitchFamily="34" charset="0"/>
              <a:buChar char="•"/>
            </a:pPr>
            <a:r>
              <a:rPr lang="en-GB" sz="1100" b="1"/>
              <a:t>Study population</a:t>
            </a:r>
            <a:r>
              <a:rPr lang="en-GB" sz="1100"/>
              <a:t>: 18 volunteers between 21 to 49 years old. All skin types with 50% acne-prone skin, 44% dilated pores, 33% uneven skin texture, 33% sensitive/reactive skin, 22% a dull complexion/lack of radiance, 17% dehydrated skin</a:t>
            </a:r>
          </a:p>
          <a:p>
            <a:pPr marL="181240" indent="-181240" algn="just">
              <a:buFont typeface="Arial" panose="020B0604020202020204" pitchFamily="34" charset="0"/>
              <a:buChar char="•"/>
            </a:pPr>
            <a:r>
              <a:rPr lang="en-GB" sz="1100" b="1"/>
              <a:t>Results</a:t>
            </a:r>
            <a:r>
              <a:rPr lang="en-GB" sz="1100"/>
              <a:t>: </a:t>
            </a:r>
          </a:p>
          <a:p>
            <a:pPr algn="just"/>
            <a:r>
              <a:rPr lang="en-GB" sz="1100"/>
              <a:t>→ Skin and eye tolerance: the product was very well tolerated by the volunteers.</a:t>
            </a:r>
          </a:p>
          <a:p>
            <a:pPr algn="just"/>
            <a:r>
              <a:rPr lang="en-GB" sz="1100"/>
              <a:t>→ The product was generally well appreciated with 72% of the panel saying that the product has the expected properties.</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29</a:t>
            </a:fld>
            <a:endParaRPr lang="fr-FR"/>
          </a:p>
        </p:txBody>
      </p:sp>
    </p:spTree>
    <p:extLst>
      <p:ext uri="{BB962C8B-B14F-4D97-AF65-F5344CB8AC3E}">
        <p14:creationId xmlns:p14="http://schemas.microsoft.com/office/powerpoint/2010/main" val="1979027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31520" y="4620577"/>
            <a:ext cx="5852160" cy="4836244"/>
          </a:xfrm>
        </p:spPr>
        <p:txBody>
          <a:bodyPr/>
          <a:lstStyle/>
          <a:p>
            <a:pPr algn="just"/>
            <a:r>
              <a:rPr lang="en-GB" sz="1100"/>
              <a:t>ETAT PUR was born from a contradiction – separating ingredients from the basic skincare moisturiser into a two-step routine:</a:t>
            </a:r>
          </a:p>
          <a:p>
            <a:pPr marL="171450" indent="-171450" algn="just">
              <a:buFontTx/>
              <a:buChar char="-"/>
            </a:pPr>
            <a:r>
              <a:rPr lang="en-GB" sz="1100"/>
              <a:t>a first composition containing at least one active ingredient (preferably only one) capable of correcting a skin dysfunction*</a:t>
            </a:r>
          </a:p>
          <a:p>
            <a:pPr marL="171450" indent="-171450" algn="just">
              <a:buFontTx/>
              <a:buChar char="-"/>
            </a:pPr>
            <a:r>
              <a:rPr lang="en-GB" sz="1100"/>
              <a:t>a second composition capable of moisturising/nourishing/protecting skin while protecting its natural resources with the use of biomimetic ingredients</a:t>
            </a:r>
          </a:p>
          <a:p>
            <a:pPr marL="0" indent="0" algn="just">
              <a:buFontTx/>
              <a:buNone/>
            </a:pPr>
            <a:endParaRPr lang="fr-FR" sz="1100" dirty="0"/>
          </a:p>
          <a:p>
            <a:pPr marL="0" indent="0" algn="just">
              <a:buFontTx/>
              <a:buNone/>
            </a:pPr>
            <a:r>
              <a:rPr lang="en-GB" sz="1100" b="1"/>
              <a:t>But why separate ingredients from the basic skincare moisturiser?</a:t>
            </a:r>
          </a:p>
          <a:p>
            <a:pPr marL="0" indent="0" algn="just">
              <a:buFontTx/>
              <a:buNone/>
            </a:pPr>
            <a:r>
              <a:rPr lang="en-GB" sz="1100"/>
              <a:t>Thanks to this patented technology** of skin treatment in 2 successive steps, the effectiveness of the active ingredients is improved, and the skin receives just what it needs.</a:t>
            </a:r>
          </a:p>
          <a:p>
            <a:pPr marL="0" indent="0" algn="just">
              <a:buFontTx/>
              <a:buNone/>
            </a:pPr>
            <a:r>
              <a:rPr lang="en-GB" sz="1100"/>
              <a:t>An ex vivo study on skin explants has demonstrated improved caffeine penetration through the skin when administered in two steps. The comparison of cutaneous absorption of caffeine 2% in 4 different conditions was carried out ex-vivo using Franz cells: </a:t>
            </a:r>
          </a:p>
          <a:p>
            <a:pPr marL="171450" indent="-171450" algn="just">
              <a:buFontTx/>
              <a:buChar char="-"/>
            </a:pPr>
            <a:r>
              <a:rPr lang="en-GB" sz="1100"/>
              <a:t>Condition 1: non-vectorized caffeine</a:t>
            </a:r>
          </a:p>
          <a:p>
            <a:pPr marL="171450" indent="-171450" algn="just">
              <a:buFontTx/>
              <a:buChar char="-"/>
            </a:pPr>
            <a:r>
              <a:rPr lang="en-GB" sz="1100"/>
              <a:t>Condition 2: caffeine in a pro-penetrating vector</a:t>
            </a:r>
          </a:p>
          <a:p>
            <a:pPr marL="171450" indent="-171450" algn="just">
              <a:buFontTx/>
              <a:buChar char="-"/>
            </a:pPr>
            <a:r>
              <a:rPr lang="en-GB" sz="1100"/>
              <a:t>Condition 3: caffeine in a pro-penetrating vector + standard unctuous cream</a:t>
            </a:r>
          </a:p>
          <a:p>
            <a:pPr marL="171450" indent="-171450" algn="just">
              <a:spcAft>
                <a:spcPts val="600"/>
              </a:spcAft>
              <a:buFontTx/>
              <a:buChar char="-"/>
            </a:pPr>
            <a:r>
              <a:rPr lang="en-GB" sz="1100"/>
              <a:t>Condition 4: caffeine in an emulsion containing the pro-penetrating vector</a:t>
            </a:r>
          </a:p>
          <a:p>
            <a:pPr marL="0" indent="0" algn="just">
              <a:buFontTx/>
              <a:buNone/>
            </a:pPr>
            <a:r>
              <a:rPr lang="en-GB" sz="1100"/>
              <a:t>This comparison shows that the two-step application improves skin penetration compared to a single-step application, regardless of the active ingredient formulation. </a:t>
            </a:r>
          </a:p>
          <a:p>
            <a:pPr marL="0" indent="0" algn="just">
              <a:spcAft>
                <a:spcPts val="600"/>
              </a:spcAft>
              <a:buFontTx/>
              <a:buNone/>
            </a:pPr>
            <a:r>
              <a:rPr lang="en-GB" sz="1100"/>
              <a:t>Separating the activity of the active ingredient from that of the excipients improves penetration of the active ingredient and therefore its effectiveness. Tolerance, evaluated on the control of the cutaneous integrity of the histological sections, showed an improvement of the cutaneous barrier with the 2-step application equivalent to the application of the emulsion with the pro-penetrating vector.</a:t>
            </a:r>
          </a:p>
          <a:p>
            <a:pPr marL="0" indent="0" algn="just">
              <a:buFontTx/>
              <a:buNone/>
            </a:pPr>
            <a:r>
              <a:rPr lang="en-GB" sz="900"/>
              <a:t>* The expression “skin dysfunction” refers in particular to the first wrinkles and fine lines, expression lines, established wrinkles, loss of firmness, shine (excess sebum), blackheads, irregular skin texture, dilated pores, pimples, acne, pigmentation spots, hyperpigmentation, irritation, tingling, overheating, redness, rosacea, dryness, rough skin, etc.</a:t>
            </a:r>
          </a:p>
          <a:p>
            <a:pPr marL="0" indent="0" algn="just">
              <a:buFontTx/>
              <a:buNone/>
            </a:pPr>
            <a:r>
              <a:rPr lang="en-GB" sz="900" i="1"/>
              <a:t>**Patent FR2975002B1</a:t>
            </a:r>
          </a:p>
        </p:txBody>
      </p:sp>
      <p:sp>
        <p:nvSpPr>
          <p:cNvPr id="4" name="Espace réservé du numéro de diapositive 3"/>
          <p:cNvSpPr>
            <a:spLocks noGrp="1"/>
          </p:cNvSpPr>
          <p:nvPr>
            <p:ph type="sldNum" sz="quarter" idx="10"/>
          </p:nvPr>
        </p:nvSpPr>
        <p:spPr/>
        <p:txBody>
          <a:bodyPr/>
          <a:lstStyle/>
          <a:p>
            <a:fld id="{4D6CA2FC-8EA7-41B2-9F70-91416E884553}" type="slidenum">
              <a:rPr lang="fr-FR" smtClean="0"/>
              <a:t>3</a:t>
            </a:fld>
            <a:endParaRPr lang="fr-FR"/>
          </a:p>
        </p:txBody>
      </p:sp>
    </p:spTree>
    <p:extLst>
      <p:ext uri="{BB962C8B-B14F-4D97-AF65-F5344CB8AC3E}">
        <p14:creationId xmlns:p14="http://schemas.microsoft.com/office/powerpoint/2010/main" val="4005730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691865"/>
          </a:xfrm>
        </p:spPr>
        <p:txBody>
          <a:bodyPr/>
          <a:lstStyle/>
          <a:p>
            <a:pPr algn="just">
              <a:spcAft>
                <a:spcPts val="600"/>
              </a:spcAft>
            </a:pPr>
            <a:r>
              <a:rPr lang="en-GB" sz="1100" u="sng" cap="all">
                <a:cs typeface="DilleniaUPC" panose="02020603050405020304" pitchFamily="18" charset="-34"/>
              </a:rPr>
              <a:t>Isodermic water</a:t>
            </a:r>
            <a:r>
              <a:rPr lang="en-GB" sz="1100" cap="all">
                <a:cs typeface="DilleniaUPC" panose="02020603050405020304" pitchFamily="18" charset="-34"/>
              </a:rPr>
              <a:t>: </a:t>
            </a:r>
            <a:r>
              <a:rPr lang="en-GB" sz="1100">
                <a:cs typeface="DilleniaUPC" panose="02020603050405020304" pitchFamily="18" charset="-34"/>
              </a:rPr>
              <a:t>A biomimetic water with very good affinity with the skin to protect its balance. Ingredients: AQUA, DISODIUM ADENOSINE TRISPHOSPHATE, CARNOSINE, LAMINARIA DIGITATA EXTRACT.</a:t>
            </a:r>
          </a:p>
          <a:p>
            <a:pPr defTabSz="966612">
              <a:defRPr/>
            </a:pPr>
            <a:r>
              <a:rPr lang="en-GB" sz="1100" u="sng" cap="all" baseline="0"/>
              <a:t>Mattifying</a:t>
            </a:r>
            <a:r>
              <a:rPr lang="en-GB" sz="1100" u="sng"/>
              <a:t> AGENT</a:t>
            </a:r>
            <a:r>
              <a:rPr lang="en-GB" sz="1100"/>
              <a:t>: KAOLIN absorbs sebum and minimises shine. Also known as China clay, it is a naturally occurring porous soft clay that is rich in the mineral kaolinite. Specifically, kaolinite is an aluminium silicate. </a:t>
            </a:r>
          </a:p>
          <a:p>
            <a:pPr defTabSz="966612">
              <a:spcAft>
                <a:spcPts val="600"/>
              </a:spcAft>
              <a:defRPr/>
            </a:pPr>
            <a:r>
              <a:rPr lang="en-GB" sz="1100"/>
              <a:t>Kaolin provides absorbent properties that can absorb excess oil from the skin’s surface, which can help to reduce shine. It can also draw out oil, dirt, and other impurities from the pores. Therefore, kaolin is a popular ingredient in clay masks for oily and acne-prone skin. Kaolin also has anti-inflammatory properties, which can help reduce redness and swelling around existing blemishes.</a:t>
            </a:r>
          </a:p>
          <a:p>
            <a:pPr defTabSz="966612">
              <a:defRPr/>
            </a:pPr>
            <a:r>
              <a:rPr lang="en-GB" sz="1100" u="sng"/>
              <a:t>PURIFYING AGENTS</a:t>
            </a:r>
            <a:r>
              <a:rPr lang="en-GB" sz="110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a:solidFill>
                  <a:prstClr val="black"/>
                </a:solidFill>
                <a:latin typeface="Calibri" panose="020F0502020204030204"/>
              </a:rPr>
              <a:t>CAPRYLOYL GLYCINE is a lipoamino acid obtained by grafting (acylation) glycine (an amino acid which is the main constituent of proteins in the dermal support structure) onto a fatty chain. This is a multifunctional ingredient: it has a purifying action thanks to its inhibiting action on 5-a-reductase, the enzyme involved in sebum production. It also has a strong antimicrobial action with a broad spectrum of activity. The amphiphilic structure of Capryloyl Glycine allows it to penetrate bacteria faster, facilitating interactions with the membrane. It is through this mechanism that Capryloyl Glycine slows down microbial proliferation. This makes it possible to formulate at reduced doses of preservative. </a:t>
            </a:r>
          </a:p>
          <a:p>
            <a:pPr marL="171450" marR="0" lvl="0" indent="-171450" algn="l" defTabSz="914400" rtl="0" eaLnBrk="1" fontAlgn="auto" latinLnBrk="0" hangingPunct="1">
              <a:lnSpc>
                <a:spcPct val="100000"/>
              </a:lnSpc>
              <a:spcBef>
                <a:spcPts val="0"/>
              </a:spcBef>
              <a:spcAft>
                <a:spcPts val="600"/>
              </a:spcAft>
              <a:buClrTx/>
              <a:buSzTx/>
              <a:buFontTx/>
              <a:buChar char="-"/>
              <a:tabLst/>
              <a:defRPr/>
            </a:pPr>
            <a:r>
              <a:rPr lang="en-GB" sz="1100">
                <a:solidFill>
                  <a:prstClr val="black"/>
                </a:solidFill>
                <a:latin typeface="Calibri" panose="020F0502020204030204"/>
              </a:rPr>
              <a:t>UNDECYLENOYL GLYCINE helps to purify the skin.</a:t>
            </a:r>
          </a:p>
          <a:p>
            <a:pPr algn="just" defTabSz="966612">
              <a:defRPr/>
            </a:pPr>
            <a:r>
              <a:rPr lang="en-GB" sz="1100" u="sng" cap="all">
                <a:cs typeface="DilleniaUPC" panose="02020603050405020304" pitchFamily="18" charset="-34"/>
              </a:rPr>
              <a:t>HYDRATING AGENT</a:t>
            </a:r>
            <a:r>
              <a:rPr lang="en-GB" sz="1100" cap="all">
                <a:cs typeface="DilleniaUPC" panose="02020603050405020304" pitchFamily="18" charset="-34"/>
              </a:rPr>
              <a:t>: GLYCERINE </a:t>
            </a:r>
            <a:r>
              <a:rPr lang="en-GB" sz="1100">
                <a:cs typeface="DilleniaUPC" panose="02020603050405020304" pitchFamily="18" charset="-34"/>
              </a:rPr>
              <a:t>(or glycerol) is a naturally occurring polyol very present in cosmetics where it is a very good moisturiser. </a:t>
            </a:r>
          </a:p>
          <a:p>
            <a:pPr algn="just">
              <a:spcAft>
                <a:spcPts val="600"/>
              </a:spcAft>
            </a:pPr>
            <a:r>
              <a:rPr lang="en-GB" sz="1100">
                <a:cs typeface="DilleniaUPC" panose="02020603050405020304" pitchFamily="18" charset="-34"/>
              </a:rPr>
              <a:t>The biological effects of glycerine (C</a:t>
            </a:r>
            <a:r>
              <a:rPr lang="en-GB" sz="1100" baseline="-25000">
                <a:cs typeface="DilleniaUPC" panose="02020603050405020304" pitchFamily="18" charset="-34"/>
              </a:rPr>
              <a:t>3</a:t>
            </a:r>
            <a:r>
              <a:rPr lang="en-GB" sz="1100">
                <a:cs typeface="DilleniaUPC" panose="02020603050405020304" pitchFamily="18" charset="-34"/>
              </a:rPr>
              <a:t>H</a:t>
            </a:r>
            <a:r>
              <a:rPr lang="en-GB" sz="1100" baseline="-25000">
                <a:cs typeface="DilleniaUPC" panose="02020603050405020304" pitchFamily="18" charset="-34"/>
              </a:rPr>
              <a:t>8</a:t>
            </a:r>
            <a:r>
              <a:rPr lang="en-GB" sz="1100">
                <a:cs typeface="DilleniaUPC" panose="02020603050405020304" pitchFamily="18" charset="-34"/>
              </a:rPr>
              <a:t>O</a:t>
            </a:r>
            <a:r>
              <a:rPr lang="en-GB" sz="1100" baseline="-25000">
                <a:cs typeface="DilleniaUPC" panose="02020603050405020304" pitchFamily="18" charset="-34"/>
              </a:rPr>
              <a:t>3</a:t>
            </a:r>
            <a:r>
              <a:rPr lang="en-GB" sz="1100">
                <a:cs typeface="DilleniaUPC" panose="02020603050405020304" pitchFamily="18" charset="-34"/>
              </a:rPr>
              <a:t>) are traditionally attributed to its chemical structure: the 3 hydrophilic hydroxyl groups are responsible for its hygroscopy. Hygroscopy is the tendency of a substance to attract water from the surroundings. P</a:t>
            </a:r>
            <a:r>
              <a:rPr lang="en-GB" sz="1100"/>
              <a:t>ure glycerol can absorb its own weight in water in 3 days</a:t>
            </a:r>
            <a:r>
              <a:rPr lang="en-GB" sz="1100" baseline="30000"/>
              <a:t>(1)</a:t>
            </a:r>
            <a:r>
              <a:rPr lang="en-GB" sz="1100"/>
              <a:t>. Glycerine diffuses into the stratum corneum and retains water in the skin.</a:t>
            </a:r>
          </a:p>
          <a:p>
            <a:pPr algn="just" defTabSz="966612">
              <a:defRPr/>
            </a:pPr>
            <a:r>
              <a:rPr lang="en-GB" sz="1100" u="sng" cap="all">
                <a:solidFill>
                  <a:prstClr val="black"/>
                </a:solidFill>
                <a:latin typeface="Calibri" panose="020F0502020204030204"/>
                <a:cs typeface="DilleniaUPC" panose="02020603050405020304" pitchFamily="18" charset="-34"/>
              </a:rPr>
              <a:t>PREBIOTIC</a:t>
            </a:r>
          </a:p>
          <a:p>
            <a:pPr algn="just" defTabSz="966612">
              <a:defRPr/>
            </a:pPr>
            <a:r>
              <a:rPr lang="en-GB" sz="1100">
                <a:solidFill>
                  <a:prstClr val="black"/>
                </a:solidFill>
                <a:latin typeface="Calibri" panose="020F0502020204030204"/>
              </a:rPr>
              <a:t>FRUCTOOLIGOSACCHARIDES protect the quality and natural balance of the epidermis’s protective flora. This sugar macromolecule is obtained using biotechnology (bio-enzymatic transformation) from beet sugar and has prebiotic properties (prebiotic = substrate selectively utilised by host microorganisms conferring a health benefit</a:t>
            </a:r>
            <a:r>
              <a:rPr lang="en-GB" sz="1100" baseline="30000">
                <a:solidFill>
                  <a:prstClr val="black"/>
                </a:solidFill>
                <a:latin typeface="Calibri" panose="020F0502020204030204"/>
              </a:rPr>
              <a:t>(2)</a:t>
            </a:r>
            <a:r>
              <a:rPr lang="en-GB" sz="1100">
                <a:solidFill>
                  <a:prstClr val="black"/>
                </a:solidFill>
                <a:latin typeface="Calibri" panose="020F0502020204030204"/>
              </a:rPr>
              <a:t>).</a:t>
            </a:r>
          </a:p>
          <a:p>
            <a:endParaRPr lang="fr-FR" dirty="0"/>
          </a:p>
          <a:p>
            <a:pPr algn="just"/>
            <a:r>
              <a:rPr lang="en-GB" sz="900" i="1" u="sng">
                <a:cs typeface="DilleniaUPC" panose="02020603050405020304" pitchFamily="18" charset="-34"/>
              </a:rPr>
              <a:t>Bibliography</a:t>
            </a:r>
          </a:p>
          <a:p>
            <a:pPr marL="241653" indent="-241653" algn="just">
              <a:buAutoNum type="arabicParenBoth"/>
            </a:pPr>
            <a:r>
              <a:rPr lang="en-GB" sz="900">
                <a:cs typeface="DilleniaUPC" panose="02020603050405020304" pitchFamily="18" charset="-34"/>
              </a:rPr>
              <a:t>Fluhr, J. W., Darlenski, R., &amp; Surber, C. (2008). “Glycerol and the skin: holistic approach to its origin and functions”. </a:t>
            </a:r>
            <a:r>
              <a:rPr lang="en-GB" sz="900" i="1">
                <a:cs typeface="DilleniaUPC" panose="02020603050405020304" pitchFamily="18" charset="-34"/>
              </a:rPr>
              <a:t>British Journal of Dermatology</a:t>
            </a:r>
            <a:r>
              <a:rPr lang="en-GB" sz="900">
                <a:cs typeface="DilleniaUPC" panose="02020603050405020304" pitchFamily="18" charset="-34"/>
              </a:rPr>
              <a:t>, 159(1), 23–34. doi:10.1111/j.1365-2133.2008.08643.x </a:t>
            </a:r>
          </a:p>
          <a:p>
            <a:pPr marL="241653" indent="-241653" algn="just" defTabSz="966612">
              <a:buFontTx/>
              <a:buAutoNum type="arabicParenBoth"/>
              <a:defRPr/>
            </a:pPr>
            <a:r>
              <a:rPr lang="en-GB" sz="900"/>
              <a:t>International Scientific Association for Probiotics and Prebiotics (ISAPP)</a:t>
            </a:r>
          </a:p>
          <a:p>
            <a:pPr algn="just">
              <a:spcAft>
                <a:spcPts val="634"/>
              </a:spcAft>
            </a:pPr>
            <a:endParaRPr lang="fr-FR" dirty="0">
              <a:cs typeface="DilleniaUPC" panose="02020603050405020304" pitchFamily="18" charset="-34"/>
            </a:endParaRPr>
          </a:p>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30</a:t>
            </a:fld>
            <a:endParaRPr lang="fr-FR"/>
          </a:p>
        </p:txBody>
      </p:sp>
    </p:spTree>
    <p:extLst>
      <p:ext uri="{BB962C8B-B14F-4D97-AF65-F5344CB8AC3E}">
        <p14:creationId xmlns:p14="http://schemas.microsoft.com/office/powerpoint/2010/main" val="3530012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31</a:t>
            </a:fld>
            <a:endParaRPr lang="fr-FR"/>
          </a:p>
        </p:txBody>
      </p:sp>
    </p:spTree>
    <p:extLst>
      <p:ext uri="{BB962C8B-B14F-4D97-AF65-F5344CB8AC3E}">
        <p14:creationId xmlns:p14="http://schemas.microsoft.com/office/powerpoint/2010/main" val="2184101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66612">
              <a:defRPr/>
            </a:pPr>
            <a:r>
              <a:rPr lang="en-GB" sz="1100" u="sng">
                <a:solidFill>
                  <a:prstClr val="black"/>
                </a:solidFill>
                <a:cs typeface="DilleniaUPC" panose="02020603050405020304" pitchFamily="18" charset="-34"/>
              </a:rPr>
              <a:t>Use test – 10 days</a:t>
            </a:r>
            <a:r>
              <a:rPr lang="en-GB" sz="1100">
                <a:solidFill>
                  <a:prstClr val="black"/>
                </a:solidFill>
                <a:cs typeface="DilleniaUPC" panose="02020603050405020304" pitchFamily="18" charset="-34"/>
              </a:rPr>
              <a:t> (</a:t>
            </a:r>
            <a:r>
              <a:rPr lang="en-GB" sz="1100" i="1">
                <a:solidFill>
                  <a:prstClr val="black"/>
                </a:solidFill>
                <a:cs typeface="DilleniaUPC" panose="02020603050405020304" pitchFamily="18" charset="-34"/>
              </a:rPr>
              <a:t>Study Ln10013 – CIREC – November 2010</a:t>
            </a:r>
            <a:r>
              <a:rPr lang="en-GB" sz="1100">
                <a:solidFill>
                  <a:prstClr val="black"/>
                </a:solidFill>
                <a:cs typeface="DilleniaUPC" panose="02020603050405020304" pitchFamily="18" charset="-34"/>
              </a:rPr>
              <a:t>)</a:t>
            </a:r>
          </a:p>
          <a:p>
            <a:pPr marL="181240" indent="-181240" algn="just">
              <a:buFont typeface="Arial" panose="020B0604020202020204" pitchFamily="34" charset="0"/>
              <a:buChar char="•"/>
            </a:pPr>
            <a:r>
              <a:rPr lang="en-GB" sz="1100" b="1"/>
              <a:t>Aim of the study</a:t>
            </a:r>
            <a:r>
              <a:rPr lang="en-GB" sz="1100"/>
              <a:t>: To evaluate the cutaneous and ocular acceptability (local skin and eye tolerance) as well as the cosmetic acceptability of the product (via a questionnaire).</a:t>
            </a:r>
          </a:p>
          <a:p>
            <a:pPr marL="181240" indent="-181240" algn="just">
              <a:buFont typeface="Arial" panose="020B0604020202020204" pitchFamily="34" charset="0"/>
              <a:buChar char="•"/>
            </a:pPr>
            <a:r>
              <a:rPr lang="en-GB" sz="1100" b="1"/>
              <a:t>Study population</a:t>
            </a:r>
            <a:r>
              <a:rPr lang="en-GB" sz="1100"/>
              <a:t>: 18 volunteers between 21 to 49 years old. All skin types with 50% acne-prone skin, 44% dilated pores, 33% uneven skin texture, 33% sensitive/reactive skin, 22% a dull complexion/lack of radiance, 17% dehydrated skin</a:t>
            </a:r>
          </a:p>
          <a:p>
            <a:pPr marL="181240" indent="-181240" algn="just">
              <a:buFont typeface="Arial" panose="020B0604020202020204" pitchFamily="34" charset="0"/>
              <a:buChar char="•"/>
            </a:pPr>
            <a:r>
              <a:rPr lang="en-GB" sz="1100" b="1"/>
              <a:t>Results</a:t>
            </a:r>
            <a:r>
              <a:rPr lang="en-GB" sz="1100"/>
              <a:t>: </a:t>
            </a:r>
          </a:p>
          <a:p>
            <a:pPr algn="just"/>
            <a:r>
              <a:rPr lang="en-GB" sz="1100"/>
              <a:t>→ Skin and eye tolerance: the product was very well tolerated by the volunteers.</a:t>
            </a:r>
          </a:p>
          <a:p>
            <a:pPr algn="just"/>
            <a:r>
              <a:rPr lang="en-GB" sz="1100"/>
              <a:t>→ The product was generally well appreciated with 72% of the panel saying that the product has the expected properties.</a:t>
            </a:r>
          </a:p>
          <a:p>
            <a:pPr algn="just" defTabSz="966612">
              <a:defRPr/>
            </a:pPr>
            <a:r>
              <a:rPr lang="en-GB" sz="1100"/>
              <a:t>→ The product can claim “SUITABLE FOR SENSITIVE SKIN”</a:t>
            </a:r>
          </a:p>
          <a:p>
            <a:pPr algn="just"/>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32</a:t>
            </a:fld>
            <a:endParaRPr lang="fr-FR"/>
          </a:p>
        </p:txBody>
      </p:sp>
    </p:spTree>
    <p:extLst>
      <p:ext uri="{BB962C8B-B14F-4D97-AF65-F5344CB8AC3E}">
        <p14:creationId xmlns:p14="http://schemas.microsoft.com/office/powerpoint/2010/main" val="1859555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33</a:t>
            </a:fld>
            <a:endParaRPr lang="fr-FR"/>
          </a:p>
        </p:txBody>
      </p:sp>
    </p:spTree>
    <p:extLst>
      <p:ext uri="{BB962C8B-B14F-4D97-AF65-F5344CB8AC3E}">
        <p14:creationId xmlns:p14="http://schemas.microsoft.com/office/powerpoint/2010/main" val="3254781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34</a:t>
            </a:fld>
            <a:endParaRPr lang="fr-FR"/>
          </a:p>
        </p:txBody>
      </p:sp>
    </p:spTree>
    <p:extLst>
      <p:ext uri="{BB962C8B-B14F-4D97-AF65-F5344CB8AC3E}">
        <p14:creationId xmlns:p14="http://schemas.microsoft.com/office/powerpoint/2010/main" val="3715247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a:t>In order to evaluate the nourishing effect, sebumetry measurements were taken on the 5 PURE SKINCARE products with the Sebumeter 30 minutes after application of the products.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a:t>The Sebumeter is a measuring instrument that </a:t>
            </a:r>
            <a:r>
              <a:rPr lang="en-GB"/>
              <a:t>determines the grease level of the skin surface based on grease spot photometry. The mat tape of the Sebumeter is brought into contact with skin and becomes transparent according to the sebum (or grease) on the surface of the measurement area. Then the tape is inserted into the aperture of the device and the transparency is measured by a photocell. The light transmission represents the grease content.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GB" sz="900" i="1"/>
              <a:t>Note: For details of the protocol by product, please refer to the slide “Proven efficacy – Clinical test (sebumetry)” for each product.</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35</a:t>
            </a:fld>
            <a:endParaRPr lang="fr-FR"/>
          </a:p>
        </p:txBody>
      </p:sp>
    </p:spTree>
    <p:extLst>
      <p:ext uri="{BB962C8B-B14F-4D97-AF65-F5344CB8AC3E}">
        <p14:creationId xmlns:p14="http://schemas.microsoft.com/office/powerpoint/2010/main" val="3702828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GB" sz="1100"/>
              <a:t>In order to evaluate the moisturising effect, corneometry measurements were taken on the 4 moisturising PURE SKINCARE products with the Corneometer 8h after applying the products.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a:t>The Corneometer is a measuring instrument that </a:t>
            </a:r>
            <a:r>
              <a:rPr lang="en-GB"/>
              <a:t>determines the hydration level of the skin surface (stratum corneum) based on the capacitance measurement of the stratum corneum. The Corneometer measures the change in the dielectric constant due to skin surface hydration.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GB" sz="900" i="1"/>
              <a:t>Note: For details of the protocol by product, please refer to the slide “Proven efficacy – Clinical test (corneometry)” for each product.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36</a:t>
            </a:fld>
            <a:endParaRPr lang="fr-FR"/>
          </a:p>
        </p:txBody>
      </p:sp>
    </p:spTree>
    <p:extLst>
      <p:ext uri="{BB962C8B-B14F-4D97-AF65-F5344CB8AC3E}">
        <p14:creationId xmlns:p14="http://schemas.microsoft.com/office/powerpoint/2010/main" val="1130771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9"/>
            <a:ext cx="5852160" cy="3957938"/>
          </a:xfrm>
        </p:spPr>
        <p:txBody>
          <a:bodyPr/>
          <a:lstStyle/>
          <a:p>
            <a:pPr algn="just">
              <a:spcAft>
                <a:spcPts val="600"/>
              </a:spcAft>
            </a:pPr>
            <a:r>
              <a:rPr lang="en-GB" sz="1100" u="sng" cap="all">
                <a:cs typeface="DilleniaUPC" panose="02020603050405020304" pitchFamily="18" charset="-34"/>
              </a:rPr>
              <a:t>Isodermic water</a:t>
            </a:r>
            <a:r>
              <a:rPr lang="en-GB" sz="1100" cap="all">
                <a:cs typeface="DilleniaUPC" panose="02020603050405020304" pitchFamily="18" charset="-34"/>
              </a:rPr>
              <a:t>: </a:t>
            </a:r>
            <a:r>
              <a:rPr lang="en-GB" sz="1100">
                <a:cs typeface="DilleniaUPC" panose="02020603050405020304" pitchFamily="18" charset="-34"/>
              </a:rPr>
              <a:t>A biomimetic water with very good affinity with the skin to protect its balance. Ingredients: AQUA, DISODIUM ADENOSINE TRISPHOSPHATE, CARNOSINE, LAMINARIA DIGITATA EXTRACT.</a:t>
            </a:r>
          </a:p>
          <a:p>
            <a:pPr algn="just" defTabSz="966612">
              <a:defRPr/>
            </a:pPr>
            <a:r>
              <a:rPr lang="en-GB" sz="1100" u="sng"/>
              <a:t>HYDRATING AGENT</a:t>
            </a:r>
            <a:r>
              <a:rPr lang="en-GB" sz="1100"/>
              <a:t>: </a:t>
            </a:r>
            <a:r>
              <a:rPr lang="en-GB" sz="1100" cap="all">
                <a:cs typeface="DilleniaUPC" panose="02020603050405020304" pitchFamily="18" charset="-34"/>
              </a:rPr>
              <a:t>GLYCERINE </a:t>
            </a:r>
            <a:r>
              <a:rPr lang="en-GB" sz="1100">
                <a:cs typeface="DilleniaUPC" panose="02020603050405020304" pitchFamily="18" charset="-34"/>
              </a:rPr>
              <a:t>(or glycerol) is a naturally occurring polyol very present in cosmetics where it is a very good moisturiser. </a:t>
            </a:r>
          </a:p>
          <a:p>
            <a:pPr algn="just">
              <a:spcAft>
                <a:spcPts val="634"/>
              </a:spcAft>
            </a:pPr>
            <a:r>
              <a:rPr lang="en-GB" sz="1100">
                <a:cs typeface="DilleniaUPC" panose="02020603050405020304" pitchFamily="18" charset="-34"/>
              </a:rPr>
              <a:t>The biological effects of glycerine (C</a:t>
            </a:r>
            <a:r>
              <a:rPr lang="en-GB" sz="1100" baseline="-25000">
                <a:cs typeface="DilleniaUPC" panose="02020603050405020304" pitchFamily="18" charset="-34"/>
              </a:rPr>
              <a:t>3</a:t>
            </a:r>
            <a:r>
              <a:rPr lang="en-GB" sz="1100">
                <a:cs typeface="DilleniaUPC" panose="02020603050405020304" pitchFamily="18" charset="-34"/>
              </a:rPr>
              <a:t>H</a:t>
            </a:r>
            <a:r>
              <a:rPr lang="en-GB" sz="1100" baseline="-25000">
                <a:cs typeface="DilleniaUPC" panose="02020603050405020304" pitchFamily="18" charset="-34"/>
              </a:rPr>
              <a:t>8</a:t>
            </a:r>
            <a:r>
              <a:rPr lang="en-GB" sz="1100">
                <a:cs typeface="DilleniaUPC" panose="02020603050405020304" pitchFamily="18" charset="-34"/>
              </a:rPr>
              <a:t>O</a:t>
            </a:r>
            <a:r>
              <a:rPr lang="en-GB" sz="1100" baseline="-25000">
                <a:cs typeface="DilleniaUPC" panose="02020603050405020304" pitchFamily="18" charset="-34"/>
              </a:rPr>
              <a:t>3</a:t>
            </a:r>
            <a:r>
              <a:rPr lang="en-GB" sz="1100">
                <a:cs typeface="DilleniaUPC" panose="02020603050405020304" pitchFamily="18" charset="-34"/>
              </a:rPr>
              <a:t>) are traditionally attributed to its chemical structure: the 3 hydrophilic hydroxyl groups are responsible for its hygroscopy. Hygroscopy is the tendency of a substance to attract water from the surroundings. P</a:t>
            </a:r>
            <a:r>
              <a:rPr lang="en-GB" sz="1100"/>
              <a:t>ure glycerol can absorb its own weight in water in 3 days</a:t>
            </a:r>
            <a:r>
              <a:rPr lang="en-GB" sz="1100" baseline="30000"/>
              <a:t>(1)</a:t>
            </a:r>
            <a:r>
              <a:rPr lang="en-GB" sz="1100"/>
              <a:t>. Glycerine diffuses into the stratum corneum and retains water in the skin.</a:t>
            </a:r>
          </a:p>
          <a:p>
            <a:pPr algn="just">
              <a:spcAft>
                <a:spcPts val="600"/>
              </a:spcAft>
            </a:pPr>
            <a:r>
              <a:rPr lang="en-GB" sz="1100"/>
              <a:t>BIOSACCHARIDE GUM-1 is an anionic polysaccharide with a high molecular weight obtained by bacterial fermentation from non-GMO plant substrates. It is well known for its hydrating properties.</a:t>
            </a:r>
          </a:p>
          <a:p>
            <a:pPr algn="just" defTabSz="966612">
              <a:spcAft>
                <a:spcPts val="634"/>
              </a:spcAft>
              <a:defRPr/>
            </a:pPr>
            <a:r>
              <a:rPr lang="en-GB" sz="1100" u="sng" cap="all">
                <a:cs typeface="DilleniaUPC" panose="02020603050405020304" pitchFamily="18" charset="-34"/>
              </a:rPr>
              <a:t>MATTIFYING AGENT</a:t>
            </a:r>
            <a:r>
              <a:rPr lang="en-GB" sz="1100" cap="all">
                <a:cs typeface="DilleniaUPC" panose="02020603050405020304" pitchFamily="18" charset="-34"/>
              </a:rPr>
              <a:t>: </a:t>
            </a:r>
            <a:r>
              <a:rPr lang="en-GB" sz="1100"/>
              <a:t>SILICA is a white fine powder that reduces oiliness and gives a silky-smooth feeling.</a:t>
            </a:r>
          </a:p>
          <a:p>
            <a:pPr algn="just" defTabSz="966612">
              <a:spcAft>
                <a:spcPts val="634"/>
              </a:spcAft>
              <a:defRPr/>
            </a:pPr>
            <a:r>
              <a:rPr lang="en-GB" sz="1100" u="sng"/>
              <a:t>PURIFYING INGREDIENT</a:t>
            </a:r>
            <a:r>
              <a:rPr lang="en-GB" sz="1100"/>
              <a:t>: The natural bluish colour of the gel comes from an inorganic salt: COPPER SULPHATE whose antimicrobial properties are well known</a:t>
            </a:r>
            <a:r>
              <a:rPr lang="en-GB" sz="1100" baseline="30000"/>
              <a:t>(2)</a:t>
            </a:r>
            <a:r>
              <a:rPr lang="en-GB" sz="1100"/>
              <a:t>.</a:t>
            </a:r>
          </a:p>
          <a:p>
            <a:pPr algn="just"/>
            <a:r>
              <a:rPr lang="en-GB" sz="900" i="1" u="sng"/>
              <a:t>Bibliography</a:t>
            </a:r>
          </a:p>
          <a:p>
            <a:pPr marL="241653" indent="-241653" algn="just" defTabSz="966612">
              <a:buFontTx/>
              <a:buAutoNum type="arabicParenBoth"/>
              <a:defRPr/>
            </a:pPr>
            <a:r>
              <a:rPr lang="en-GB" sz="900">
                <a:cs typeface="DilleniaUPC" panose="02020603050405020304" pitchFamily="18" charset="-34"/>
              </a:rPr>
              <a:t>Fluhr, J. W., Darlenski, R., &amp; Surber, C. (2008). </a:t>
            </a:r>
            <a:r>
              <a:rPr lang="en-GB" sz="900" i="1">
                <a:cs typeface="DilleniaUPC" panose="02020603050405020304" pitchFamily="18" charset="-34"/>
              </a:rPr>
              <a:t>Glycerol and the skin: holistic approach to its origin and functions</a:t>
            </a:r>
            <a:r>
              <a:rPr lang="en-GB" sz="900">
                <a:cs typeface="DilleniaUPC" panose="02020603050405020304" pitchFamily="18" charset="-34"/>
              </a:rPr>
              <a:t>. British Journal of Dermatology, 159(1), 23–34. doi:10.1111/j.1365-2133.2008.08643.x </a:t>
            </a:r>
          </a:p>
          <a:p>
            <a:pPr marL="241653" indent="-241653" algn="just" defTabSz="966612">
              <a:buFontTx/>
              <a:buAutoNum type="arabicParenBoth"/>
              <a:defRPr/>
            </a:pPr>
            <a:r>
              <a:rPr lang="en-GB" sz="900"/>
              <a:t>Chen, Mei X et al. </a:t>
            </a:r>
            <a:r>
              <a:rPr lang="en-GB" sz="900" i="1"/>
              <a:t>Formulation and Evaluation of Antibacterial Creams and Gels Containing Metal Ions for Topical Application</a:t>
            </a:r>
            <a:r>
              <a:rPr lang="en-GB" sz="900"/>
              <a:t>. Journal of pharmaceutics vol. 2016 (2016): 5754349. doi:10.1155/2016/5754349</a:t>
            </a:r>
          </a:p>
          <a:p>
            <a:pPr algn="just" defTabSz="966612">
              <a:defRPr/>
            </a:pPr>
            <a:endParaRPr lang="fr-FR" dirty="0">
              <a:cs typeface="DilleniaUPC" panose="02020603050405020304" pitchFamily="18" charset="-34"/>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37</a:t>
            </a:fld>
            <a:endParaRPr lang="fr-FR"/>
          </a:p>
        </p:txBody>
      </p:sp>
    </p:spTree>
    <p:extLst>
      <p:ext uri="{BB962C8B-B14F-4D97-AF65-F5344CB8AC3E}">
        <p14:creationId xmlns:p14="http://schemas.microsoft.com/office/powerpoint/2010/main" val="1225583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38</a:t>
            </a:fld>
            <a:endParaRPr lang="fr-FR"/>
          </a:p>
        </p:txBody>
      </p:sp>
    </p:spTree>
    <p:extLst>
      <p:ext uri="{BB962C8B-B14F-4D97-AF65-F5344CB8AC3E}">
        <p14:creationId xmlns:p14="http://schemas.microsoft.com/office/powerpoint/2010/main" val="3772356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u="sng">
                <a:solidFill>
                  <a:srgbClr val="000000"/>
                </a:solidFill>
              </a:rPr>
              <a:t>Clinical evaluation of the mattifying power of the product (sebumetry) – 8 hours </a:t>
            </a:r>
            <a:r>
              <a:rPr lang="en-GB" sz="1100" i="1">
                <a:solidFill>
                  <a:srgbClr val="000000"/>
                </a:solidFill>
              </a:rPr>
              <a:t>(study Ln19004 – CIREC – August 2019)</a:t>
            </a:r>
          </a:p>
          <a:p>
            <a:pPr marL="181240" indent="-181240" algn="just">
              <a:buFont typeface="Arial" panose="020B0604020202020204" pitchFamily="34" charset="0"/>
              <a:buChar char="•"/>
            </a:pPr>
            <a:r>
              <a:rPr lang="en-GB" sz="1100" b="1">
                <a:solidFill>
                  <a:srgbClr val="000000"/>
                </a:solidFill>
              </a:rPr>
              <a:t>Aim of the study</a:t>
            </a:r>
            <a:r>
              <a:rPr lang="en-GB" sz="1100">
                <a:solidFill>
                  <a:srgbClr val="000000"/>
                </a:solidFill>
              </a:rPr>
              <a:t>: Evaluate the mattifying power</a:t>
            </a:r>
            <a:r>
              <a:rPr lang="en-GB" sz="1100" b="1">
                <a:solidFill>
                  <a:srgbClr val="000000"/>
                </a:solidFill>
              </a:rPr>
              <a:t> </a:t>
            </a:r>
            <a:r>
              <a:rPr lang="en-GB" sz="1100">
                <a:solidFill>
                  <a:srgbClr val="000000"/>
                </a:solidFill>
              </a:rPr>
              <a:t>on combination to oily skin, after a single standardised application on one half of the forehead, immediately after application and at T8h. </a:t>
            </a:r>
          </a:p>
          <a:p>
            <a:pPr marL="181240" indent="-181240" algn="just">
              <a:buFont typeface="Arial" panose="020B0604020202020204" pitchFamily="34" charset="0"/>
              <a:buChar char="•"/>
            </a:pPr>
            <a:r>
              <a:rPr lang="en-GB" sz="1100" b="1">
                <a:solidFill>
                  <a:srgbClr val="000000"/>
                </a:solidFill>
              </a:rPr>
              <a:t>Principle</a:t>
            </a:r>
            <a:r>
              <a:rPr lang="en-GB" sz="1100">
                <a:solidFill>
                  <a:srgbClr val="000000"/>
                </a:solidFill>
              </a:rPr>
              <a:t>: Sebumetry measurements are taken at T8h on the treated (T) and non-treated (NT) zones with a Sebumeter. The Sebumeter SM815 determines the sebum level of the skin, scalp and hair. This is a direct measurement of the sebaceous secretion, using a photometric method. A frosted matt and translucent film, contained in a measurement cassette, is applied to the skin for 30 seconds. In contact with sebum, the film will turn from translucent to transparent. A cell analysis transparency and a microprocessor calculate the results, which are then displayed on the screen in g sebum/cm² skin.</a:t>
            </a:r>
          </a:p>
          <a:p>
            <a:pPr marL="181240" indent="-181240" algn="just">
              <a:buFont typeface="Arial" panose="020B0604020202020204" pitchFamily="34" charset="0"/>
              <a:buChar char="•"/>
            </a:pPr>
            <a:r>
              <a:rPr lang="en-GB" sz="1100" b="1">
                <a:solidFill>
                  <a:srgbClr val="000000"/>
                </a:solidFill>
              </a:rPr>
              <a:t>Study population</a:t>
            </a:r>
            <a:r>
              <a:rPr lang="en-GB" sz="1100">
                <a:solidFill>
                  <a:srgbClr val="000000"/>
                </a:solidFill>
              </a:rPr>
              <a:t>: 10 subjects 27 to 53 years of age, with combination to oily shine-prone skin on the forehead. </a:t>
            </a:r>
          </a:p>
          <a:p>
            <a:pPr algn="just"/>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39</a:t>
            </a:fld>
            <a:endParaRPr lang="fr-FR"/>
          </a:p>
        </p:txBody>
      </p:sp>
    </p:spTree>
    <p:extLst>
      <p:ext uri="{BB962C8B-B14F-4D97-AF65-F5344CB8AC3E}">
        <p14:creationId xmlns:p14="http://schemas.microsoft.com/office/powerpoint/2010/main" val="3061764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31520" y="4620578"/>
            <a:ext cx="5852160" cy="4210602"/>
          </a:xfrm>
        </p:spPr>
        <p:txBody>
          <a:bodyPr/>
          <a:lstStyle/>
          <a:p>
            <a:pPr algn="just"/>
            <a:r>
              <a:rPr lang="en-GB" sz="1100">
                <a:solidFill>
                  <a:srgbClr val="000000"/>
                </a:solidFill>
                <a:latin typeface="Calibri" panose="020F0502020204030204" pitchFamily="34" charset="0"/>
                <a:ea typeface="Calibri" panose="020F0502020204030204" pitchFamily="34" charset="0"/>
              </a:rPr>
              <a:t>ETAT PUR allows everyone to better understand their skin to give it just what it needs. PURE SKINCARE products are formulated with a positive approach and are based on the respect of the Biomimetic patent to take care of the skin each day while protecting its natural resources. The PURE ACTIVES provide a temporary response to a dysfunction, only when necessary, for targeted and effective action. Following this approach, the products are formulated WITH useful ingredients chosen from among 300 ingredients selected for ETAT PUR.</a:t>
            </a:r>
          </a:p>
          <a:p>
            <a:pPr algn="just"/>
            <a:r>
              <a:rPr lang="en-GB" sz="1100">
                <a:solidFill>
                  <a:srgbClr val="000000"/>
                </a:solidFill>
                <a:latin typeface="Calibri" panose="020F0502020204030204" pitchFamily="34" charset="0"/>
                <a:ea typeface="Calibri" panose="020F0502020204030204" pitchFamily="34" charset="0"/>
              </a:rPr>
              <a:t> </a:t>
            </a:r>
          </a:p>
          <a:p>
            <a:pPr marL="362480" indent="-362480" algn="just">
              <a:spcAft>
                <a:spcPts val="846"/>
              </a:spcAft>
              <a:buSzPts val="1150"/>
              <a:buFont typeface="+mj-lt"/>
              <a:buAutoNum type="arabicPeriod"/>
            </a:pPr>
            <a:r>
              <a:rPr lang="en-GB" sz="1100" b="1">
                <a:solidFill>
                  <a:srgbClr val="000000"/>
                </a:solidFill>
                <a:latin typeface="Calibri" panose="020F0502020204030204" pitchFamily="34" charset="0"/>
                <a:ea typeface="Calibri" panose="020F0502020204030204" pitchFamily="34" charset="0"/>
              </a:rPr>
              <a:t>Ingredients are selected according to the Biomimetic patent*. </a:t>
            </a:r>
            <a:r>
              <a:rPr lang="en-GB" sz="1100">
                <a:solidFill>
                  <a:srgbClr val="000000"/>
                </a:solidFill>
                <a:latin typeface="Calibri" panose="020F0502020204030204" pitchFamily="34" charset="0"/>
                <a:ea typeface="Calibri" panose="020F0502020204030204" pitchFamily="34" charset="0"/>
              </a:rPr>
              <a:t>In this patent, ingredients are divided into 4 classes according to their degree of affinity with the skin (ingredients identical to those contained in the skin, producing the same effect, useful for maintaining skin physiology, useful to the skin or essential to the formula). The physico-chemical characteristics of the water used are very close to those contained in the skin cells. It is called isodermic water.</a:t>
            </a:r>
          </a:p>
          <a:p>
            <a:pPr marL="362480" indent="-362480" algn="just">
              <a:spcAft>
                <a:spcPts val="846"/>
              </a:spcAft>
              <a:buSzPts val="1150"/>
              <a:buFont typeface="+mj-lt"/>
              <a:buAutoNum type="arabicPeriod"/>
            </a:pPr>
            <a:r>
              <a:rPr lang="en-GB" sz="1100" b="1">
                <a:solidFill>
                  <a:srgbClr val="000000"/>
                </a:solidFill>
                <a:latin typeface="Calibri" panose="020F0502020204030204" pitchFamily="34" charset="0"/>
                <a:ea typeface="Calibri" panose="020F0502020204030204" pitchFamily="34" charset="0"/>
              </a:rPr>
              <a:t>Each ingredient is clearly defined: the purity level, the origin, and the manufacturing process are documented.</a:t>
            </a:r>
          </a:p>
          <a:p>
            <a:pPr marL="362480" indent="-362480" algn="just">
              <a:spcAft>
                <a:spcPts val="846"/>
              </a:spcAft>
              <a:buFont typeface="Calibri" panose="020F0502020204030204" pitchFamily="34" charset="0"/>
              <a:buChar char="-"/>
            </a:pPr>
            <a:r>
              <a:rPr lang="en-GB" sz="1100">
                <a:solidFill>
                  <a:srgbClr val="000000"/>
                </a:solidFill>
                <a:latin typeface="Calibri" panose="020F0502020204030204" pitchFamily="34" charset="0"/>
                <a:ea typeface="Calibri" panose="020F0502020204030204" pitchFamily="34" charset="0"/>
              </a:rPr>
              <a:t>The content of the following substances or traces is minimised: phthalates, substances classified CMR (except organic wheat alcohol), residual solvents, nitrosamines, heavy metals, aluminium, formaldehyde, listed allergens (refer to current regulations).</a:t>
            </a:r>
          </a:p>
          <a:p>
            <a:pPr marL="362480" indent="-362480" algn="just">
              <a:spcAft>
                <a:spcPts val="846"/>
              </a:spcAft>
              <a:buFont typeface="Calibri" panose="020F0502020204030204" pitchFamily="34" charset="0"/>
              <a:buChar char="-"/>
            </a:pPr>
            <a:r>
              <a:rPr lang="en-GB" sz="1100">
                <a:solidFill>
                  <a:srgbClr val="000000"/>
                </a:solidFill>
                <a:latin typeface="Calibri" panose="020F0502020204030204" pitchFamily="34" charset="0"/>
                <a:ea typeface="Calibri" panose="020F0502020204030204" pitchFamily="34" charset="0"/>
              </a:rPr>
              <a:t>The origin can be plant, mineral, biotechnological or biosynthetic**. We limit petrochemical ingredients (no use of silicones, hydrocarbons, paraffin or any other 100% petrochemical fatty substances) and we exclude any ingredient of animal origin (except products from the hive: PROPOLIS and BEESWAX).</a:t>
            </a:r>
          </a:p>
          <a:p>
            <a:pPr marL="362480" indent="-362480" algn="just">
              <a:spcAft>
                <a:spcPts val="846"/>
              </a:spcAft>
              <a:buFont typeface="Calibri" panose="020F0502020204030204" pitchFamily="34" charset="0"/>
              <a:buChar char="-"/>
            </a:pPr>
            <a:r>
              <a:rPr lang="en-GB" sz="1100">
                <a:solidFill>
                  <a:srgbClr val="000000"/>
                </a:solidFill>
                <a:latin typeface="Calibri" panose="020F0502020204030204" pitchFamily="34" charset="0"/>
                <a:ea typeface="Calibri" panose="020F0502020204030204" pitchFamily="34" charset="0"/>
              </a:rPr>
              <a:t>The production process guarantees the ingredient’s level of purity.</a:t>
            </a:r>
          </a:p>
          <a:p>
            <a:pPr marL="362480" indent="-362480" algn="just">
              <a:spcAft>
                <a:spcPts val="846"/>
              </a:spcAft>
              <a:buSzPts val="1150"/>
              <a:buFont typeface="+mj-lt"/>
              <a:buAutoNum type="arabicPeriod" startAt="3"/>
            </a:pPr>
            <a:r>
              <a:rPr lang="en-GB" sz="1100" b="1">
                <a:solidFill>
                  <a:srgbClr val="000000"/>
                </a:solidFill>
                <a:latin typeface="Calibri" panose="020F0502020204030204" pitchFamily="34" charset="0"/>
                <a:ea typeface="Calibri" panose="020F0502020204030204" pitchFamily="34" charset="0"/>
              </a:rPr>
              <a:t>To pre-empt any controversy, ETAT PUR has decided to reduce its portfolio of ingredients by eliminating the most controversial ones, </a:t>
            </a:r>
            <a:r>
              <a:rPr lang="en-GB" sz="1100">
                <a:solidFill>
                  <a:srgbClr val="000000"/>
                </a:solidFill>
                <a:latin typeface="Calibri" panose="020F0502020204030204" pitchFamily="34" charset="0"/>
                <a:ea typeface="Calibri" panose="020F0502020204030204" pitchFamily="34" charset="0"/>
              </a:rPr>
              <a:t>even though their safety has been demonstrated at the dose used. For example, we do not use </a:t>
            </a:r>
            <a:r>
              <a:rPr lang="en-GB" sz="1100" i="1">
                <a:solidFill>
                  <a:srgbClr val="000000"/>
                </a:solidFill>
                <a:latin typeface="Calibri" panose="020F0502020204030204" pitchFamily="34" charset="0"/>
                <a:ea typeface="Calibri" panose="020F0502020204030204" pitchFamily="34" charset="0"/>
              </a:rPr>
              <a:t>synthetic glycols such as Propylene, Butylene or Polyethylene glycol (PEG), synthetic dyes, non-eco-certified preservatives such as Paraben, Phenoxyethanol, formaldehyde releasers (formaldehyde) or halogenated derivatives, BHT, EDTA, Tetrasodium EDTA and Disodium EDTA, Triethanolamine, Aluminium hydrochloride or acrylic polymers. </a:t>
            </a:r>
          </a:p>
          <a:p>
            <a:pPr algn="just">
              <a:spcAft>
                <a:spcPts val="846"/>
              </a:spcAft>
              <a:buSzPts val="1150"/>
            </a:pPr>
            <a:r>
              <a:rPr lang="en-GB" sz="1100">
                <a:solidFill>
                  <a:srgbClr val="000000"/>
                </a:solidFill>
                <a:latin typeface="Calibri" panose="020F0502020204030204" pitchFamily="34" charset="0"/>
                <a:ea typeface="Calibri" panose="020F0502020204030204" pitchFamily="34" charset="0"/>
              </a:rPr>
              <a:t>All PURE SKINCARE products are formulated with a minimum of 98% ingredients from the Biomimetic patent*.</a:t>
            </a:r>
          </a:p>
          <a:p>
            <a:pPr algn="just">
              <a:spcAft>
                <a:spcPts val="846"/>
              </a:spcAft>
              <a:buSzPts val="1150"/>
            </a:pPr>
            <a:r>
              <a:rPr lang="en-GB" sz="1100">
                <a:solidFill>
                  <a:srgbClr val="000000"/>
                </a:solidFill>
                <a:latin typeface="Calibri" panose="020F0502020204030204" pitchFamily="34" charset="0"/>
                <a:ea typeface="Calibri" panose="020F0502020204030204" pitchFamily="34" charset="0"/>
              </a:rPr>
              <a:t>The PURE ACTIVES are leading active ingredients, known and chosen for their efficacy based on scientific publications. The active concentration is defined according to the product’s target to have the best efficacy and optimal tolerance. </a:t>
            </a:r>
          </a:p>
          <a:p>
            <a:pPr algn="just"/>
            <a:r>
              <a:rPr lang="en-GB" sz="1100" i="1">
                <a:solidFill>
                  <a:srgbClr val="000000"/>
                </a:solidFill>
                <a:latin typeface="Calibri" panose="020F0502020204030204" pitchFamily="34" charset="0"/>
                <a:ea typeface="Calibri" panose="020F0502020204030204" pitchFamily="34" charset="0"/>
              </a:rPr>
              <a:t>*</a:t>
            </a:r>
            <a:r>
              <a:rPr lang="en-GB" sz="900" i="1">
                <a:solidFill>
                  <a:srgbClr val="000000"/>
                </a:solidFill>
                <a:latin typeface="Calibri" panose="020F0502020204030204" pitchFamily="34" charset="0"/>
                <a:ea typeface="Calibri" panose="020F0502020204030204" pitchFamily="34" charset="0"/>
              </a:rPr>
              <a:t>Biomimetic patent (WO 98/31337)</a:t>
            </a:r>
          </a:p>
          <a:p>
            <a:pPr algn="just">
              <a:spcAft>
                <a:spcPts val="1269"/>
              </a:spcAft>
            </a:pPr>
            <a:r>
              <a:rPr lang="en-GB" sz="900" i="1">
                <a:solidFill>
                  <a:srgbClr val="000000"/>
                </a:solidFill>
                <a:latin typeface="Calibri" panose="020F0502020204030204" pitchFamily="34" charset="0"/>
                <a:ea typeface="Calibri" panose="020F0502020204030204" pitchFamily="34" charset="0"/>
              </a:rPr>
              <a:t>**Synthesis of molecules composed of one or more “bio-identical” entities, i.e. with an identical structure to the constituent molecules of the human body.</a:t>
            </a:r>
          </a:p>
        </p:txBody>
      </p:sp>
      <p:sp>
        <p:nvSpPr>
          <p:cNvPr id="4" name="Espace réservé du numéro de diapositive 3"/>
          <p:cNvSpPr>
            <a:spLocks noGrp="1"/>
          </p:cNvSpPr>
          <p:nvPr>
            <p:ph type="sldNum" sz="quarter" idx="10"/>
          </p:nvPr>
        </p:nvSpPr>
        <p:spPr/>
        <p:txBody>
          <a:bodyPr/>
          <a:lstStyle/>
          <a:p>
            <a:fld id="{4D6CA2FC-8EA7-41B2-9F70-91416E884553}" type="slidenum">
              <a:rPr lang="fr-FR" smtClean="0"/>
              <a:t>4</a:t>
            </a:fld>
            <a:endParaRPr lang="fr-FR"/>
          </a:p>
        </p:txBody>
      </p:sp>
    </p:spTree>
    <p:extLst>
      <p:ext uri="{BB962C8B-B14F-4D97-AF65-F5344CB8AC3E}">
        <p14:creationId xmlns:p14="http://schemas.microsoft.com/office/powerpoint/2010/main" val="618516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u="sng"/>
              <a:t>RESULTS</a:t>
            </a:r>
          </a:p>
          <a:p>
            <a:pPr algn="just" defTabSz="966612">
              <a:defRPr/>
            </a:pPr>
            <a:r>
              <a:rPr lang="en-GB" sz="1100">
                <a:solidFill>
                  <a:srgbClr val="000000"/>
                </a:solidFill>
              </a:rPr>
              <a:t>A statistical analysis of the amount of sebum (μg/cm²) was carried out between the Treated zone and the Non-Treated zone at t8h. </a:t>
            </a:r>
          </a:p>
          <a:p>
            <a:pPr algn="just" defTabSz="966612">
              <a:defRPr/>
            </a:pPr>
            <a:r>
              <a:rPr lang="en-GB" sz="1100">
                <a:solidFill>
                  <a:srgbClr val="000000"/>
                </a:solidFill>
              </a:rPr>
              <a:t>The sebumetric measurements showed a significant decrease (9.4%) in the amount of sebum at T8h on the treated zone compared to the non-treated zone (Student test p ≤0.05). </a:t>
            </a:r>
          </a:p>
          <a:p>
            <a:pPr algn="just" defTabSz="966612">
              <a:defRPr/>
            </a:pPr>
            <a:r>
              <a:rPr lang="en-GB" sz="1100">
                <a:solidFill>
                  <a:srgbClr val="000000"/>
                </a:solidFill>
                <a:sym typeface="Wingdings" panose="05000000000000000000" pitchFamily="2" charset="2"/>
              </a:rPr>
              <a:t></a:t>
            </a:r>
            <a:r>
              <a:rPr lang="en-GB" sz="1100">
                <a:solidFill>
                  <a:srgbClr val="000000"/>
                </a:solidFill>
              </a:rPr>
              <a:t> Under the conditions and during the period of the study, the product demonstrated mattifying efficacy at T8h through a significant decrease in the amount of sebum by sebumetry. </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40</a:t>
            </a:fld>
            <a:endParaRPr lang="fr-FR"/>
          </a:p>
        </p:txBody>
      </p:sp>
    </p:spTree>
    <p:extLst>
      <p:ext uri="{BB962C8B-B14F-4D97-AF65-F5344CB8AC3E}">
        <p14:creationId xmlns:p14="http://schemas.microsoft.com/office/powerpoint/2010/main" val="988415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34"/>
              </a:spcAft>
            </a:pPr>
            <a:r>
              <a:rPr lang="en-GB" sz="1100" u="sng"/>
              <a:t>USE-TEST UNDER DERMATOLOGICAL CONTROL – 21 days</a:t>
            </a:r>
            <a:r>
              <a:rPr lang="en-GB" sz="1100"/>
              <a:t> (</a:t>
            </a:r>
            <a:r>
              <a:rPr lang="en-GB" sz="1100" i="1">
                <a:solidFill>
                  <a:prstClr val="black"/>
                </a:solidFill>
                <a:cs typeface="DilleniaUPC" panose="02020603050405020304" pitchFamily="18" charset="-34"/>
              </a:rPr>
              <a:t>Study report #20E2993 – EUROFINS – November 2020)</a:t>
            </a:r>
          </a:p>
          <a:p>
            <a:pPr marL="181240" indent="-181240" algn="just">
              <a:spcAft>
                <a:spcPts val="634"/>
              </a:spcAft>
              <a:buFont typeface="Arial" panose="020B0604020202020204" pitchFamily="34" charset="0"/>
              <a:buChar char="•"/>
            </a:pPr>
            <a:r>
              <a:rPr lang="en-GB" sz="1100" b="1"/>
              <a:t>Aim of the study</a:t>
            </a:r>
            <a:r>
              <a:rPr lang="en-GB" sz="1100"/>
              <a:t>: To evaluate the cutaneous acceptability (local skin tolerance) as well as the cosmetic acceptability of the product (via a questionnaire).</a:t>
            </a:r>
          </a:p>
          <a:p>
            <a:pPr marL="181240" indent="-181240" algn="just">
              <a:spcAft>
                <a:spcPts val="634"/>
              </a:spcAft>
              <a:buFont typeface="Arial" panose="020B0604020202020204" pitchFamily="34" charset="0"/>
              <a:buChar char="•"/>
            </a:pPr>
            <a:r>
              <a:rPr lang="en-GB" sz="1100" b="1"/>
              <a:t>Study population</a:t>
            </a:r>
            <a:r>
              <a:rPr lang="en-GB" sz="1100"/>
              <a:t>: 29 volunteers between 20 and 49 years old, </a:t>
            </a:r>
            <a:r>
              <a:rPr lang="en-GB" sz="1100">
                <a:solidFill>
                  <a:prstClr val="black"/>
                </a:solidFill>
                <a:cs typeface="DilleniaUPC" panose="02020603050405020304" pitchFamily="18" charset="-34"/>
              </a:rPr>
              <a:t>100% sensitive skin, with oily (14%) or combination skin (86%)</a:t>
            </a:r>
          </a:p>
          <a:p>
            <a:pPr marL="181240" indent="-181240" algn="just">
              <a:buFont typeface="Arial" panose="020B0604020202020204" pitchFamily="34" charset="0"/>
              <a:buChar char="•"/>
            </a:pPr>
            <a:r>
              <a:rPr lang="en-GB" sz="1100" b="1"/>
              <a:t>Results</a:t>
            </a:r>
            <a:r>
              <a:rPr lang="en-GB" sz="1100"/>
              <a:t>:</a:t>
            </a:r>
          </a:p>
          <a:p>
            <a:pPr algn="just"/>
            <a:r>
              <a:rPr lang="en-GB" sz="1100"/>
              <a:t>→ Skin tolerance: the product was well-tolerated on the cutaneous level by the 30 volunteers.</a:t>
            </a:r>
          </a:p>
          <a:p>
            <a:pPr algn="just"/>
            <a:r>
              <a:rPr lang="en-GB" sz="1100"/>
              <a:t>→ The product was very well appreciated by the 30 volunteers, 86% say that the product presents the properties expected from a mattifying gel (global mean score: 7.1/10)</a:t>
            </a:r>
          </a:p>
          <a:p>
            <a:pPr algn="just"/>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41</a:t>
            </a:fld>
            <a:endParaRPr lang="fr-FR"/>
          </a:p>
        </p:txBody>
      </p:sp>
    </p:spTree>
    <p:extLst>
      <p:ext uri="{BB962C8B-B14F-4D97-AF65-F5344CB8AC3E}">
        <p14:creationId xmlns:p14="http://schemas.microsoft.com/office/powerpoint/2010/main" val="3597104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7"/>
          </a:xfrm>
        </p:spPr>
        <p:txBody>
          <a:bodyPr/>
          <a:lstStyle/>
          <a:p>
            <a:pPr algn="just">
              <a:spcAft>
                <a:spcPts val="600"/>
              </a:spcAft>
            </a:pPr>
            <a:r>
              <a:rPr lang="en-GB" sz="1100" u="sng" cap="all">
                <a:cs typeface="DilleniaUPC" panose="02020603050405020304" pitchFamily="18" charset="-34"/>
              </a:rPr>
              <a:t>Isodermic water</a:t>
            </a:r>
            <a:r>
              <a:rPr lang="en-GB" sz="1100" cap="all">
                <a:cs typeface="DilleniaUPC" panose="02020603050405020304" pitchFamily="18" charset="-34"/>
              </a:rPr>
              <a:t>: </a:t>
            </a:r>
            <a:r>
              <a:rPr lang="en-GB" sz="1100">
                <a:cs typeface="DilleniaUPC" panose="02020603050405020304" pitchFamily="18" charset="-34"/>
              </a:rPr>
              <a:t>A biomimetic water with very good affinity with the skin to protect its balance. Ingredients: AQUA, DISODIUM ADENOSINE TRISPHOSPHATE, CARNOSINE, LAMINARIA DIGITATA EXTRACT.</a:t>
            </a:r>
          </a:p>
          <a:p>
            <a:pPr algn="just" defTabSz="966612">
              <a:defRPr/>
            </a:pPr>
            <a:r>
              <a:rPr lang="en-GB" sz="1100" u="sng"/>
              <a:t>HYDRATING AGENT</a:t>
            </a:r>
            <a:r>
              <a:rPr lang="en-GB" sz="1100"/>
              <a:t>: </a:t>
            </a:r>
          </a:p>
          <a:p>
            <a:pPr marL="181240" indent="-181240" algn="just" defTabSz="966612">
              <a:buFont typeface="Arial" panose="020B0604020202020204" pitchFamily="34" charset="0"/>
              <a:buChar char="•"/>
              <a:defRPr/>
            </a:pPr>
            <a:r>
              <a:rPr lang="en-GB" sz="1100"/>
              <a:t>GLYCERINE</a:t>
            </a:r>
            <a:r>
              <a:rPr lang="en-GB" sz="1100" cap="all">
                <a:cs typeface="DilleniaUPC" panose="02020603050405020304" pitchFamily="18" charset="-34"/>
              </a:rPr>
              <a:t> </a:t>
            </a:r>
            <a:r>
              <a:rPr lang="en-GB" sz="1100">
                <a:cs typeface="DilleniaUPC" panose="02020603050405020304" pitchFamily="18" charset="-34"/>
              </a:rPr>
              <a:t>(or glycerol) is a naturally occurring polyol very present in cosmetics where it is a very good moisturiser. The biological effects of glycerine (C</a:t>
            </a:r>
            <a:r>
              <a:rPr lang="en-GB" sz="1100" baseline="-25000">
                <a:cs typeface="DilleniaUPC" panose="02020603050405020304" pitchFamily="18" charset="-34"/>
              </a:rPr>
              <a:t>3</a:t>
            </a:r>
            <a:r>
              <a:rPr lang="en-GB" sz="1100">
                <a:cs typeface="DilleniaUPC" panose="02020603050405020304" pitchFamily="18" charset="-34"/>
              </a:rPr>
              <a:t>H</a:t>
            </a:r>
            <a:r>
              <a:rPr lang="en-GB" sz="1100" baseline="-25000">
                <a:cs typeface="DilleniaUPC" panose="02020603050405020304" pitchFamily="18" charset="-34"/>
              </a:rPr>
              <a:t>8</a:t>
            </a:r>
            <a:r>
              <a:rPr lang="en-GB" sz="1100">
                <a:cs typeface="DilleniaUPC" panose="02020603050405020304" pitchFamily="18" charset="-34"/>
              </a:rPr>
              <a:t>O</a:t>
            </a:r>
            <a:r>
              <a:rPr lang="en-GB" sz="1100" baseline="-25000">
                <a:cs typeface="DilleniaUPC" panose="02020603050405020304" pitchFamily="18" charset="-34"/>
              </a:rPr>
              <a:t>3</a:t>
            </a:r>
            <a:r>
              <a:rPr lang="en-GB" sz="1100">
                <a:cs typeface="DilleniaUPC" panose="02020603050405020304" pitchFamily="18" charset="-34"/>
              </a:rPr>
              <a:t>) are traditionally attributed to its chemical structure: the 3 hydrophilic hydroxyl groups are responsible for its hygroscopy. Hygroscopy is the tendency of a substance to attract water from the surroundings. P</a:t>
            </a:r>
            <a:r>
              <a:rPr lang="en-GB" sz="1100"/>
              <a:t>ure glycerol can absorb its own weight in water in 3 days</a:t>
            </a:r>
            <a:r>
              <a:rPr lang="en-GB" sz="1100" baseline="30000"/>
              <a:t>(1)</a:t>
            </a:r>
            <a:r>
              <a:rPr lang="en-GB" sz="1100"/>
              <a:t>. Glycerine diffuses into the stratum corneum and retains water in the skin.</a:t>
            </a:r>
          </a:p>
          <a:p>
            <a:pPr marL="181240" indent="-181240" algn="just">
              <a:buFont typeface="Arial" panose="020B0604020202020204" pitchFamily="34" charset="0"/>
              <a:buChar char="•"/>
            </a:pPr>
            <a:r>
              <a:rPr lang="en-GB" sz="1100"/>
              <a:t>BIOSACCHARIDE GUM-1 is an anionic polysaccharide with a high molecular weight obtained by bacterial fermentation from non-GMO plant substrates. It is well known for its hydrating properties.</a:t>
            </a:r>
          </a:p>
          <a:p>
            <a:pPr marL="181240" indent="-181240" algn="just">
              <a:spcAft>
                <a:spcPts val="600"/>
              </a:spcAft>
              <a:buFont typeface="Arial" panose="020B0604020202020204" pitchFamily="34" charset="0"/>
              <a:buChar char="•"/>
            </a:pPr>
            <a:r>
              <a:rPr lang="en-GB" sz="1100"/>
              <a:t>XYLITOL is a polyol well known for its humectant properties.</a:t>
            </a:r>
          </a:p>
          <a:p>
            <a:pPr algn="just">
              <a:spcAft>
                <a:spcPts val="600"/>
              </a:spcAft>
            </a:pPr>
            <a:r>
              <a:rPr lang="en-GB" sz="1100" u="sng"/>
              <a:t>NOURISHING AGENT</a:t>
            </a:r>
            <a:r>
              <a:rPr lang="en-GB" sz="1100"/>
              <a:t>: </a:t>
            </a:r>
            <a:r>
              <a:rPr lang="en-GB" sz="1100">
                <a:ea typeface="Times New Roman" panose="02020603050405020304" pitchFamily="18" charset="0"/>
                <a:cs typeface="Times New Roman" panose="02020603050405020304" pitchFamily="18" charset="0"/>
              </a:rPr>
              <a:t>HELIANTHUS ANNUUS (SUNFLOWER) SEED OIL </a:t>
            </a:r>
            <a:r>
              <a:rPr lang="en-GB" sz="1100"/>
              <a:t>strengthens the protective hydrolipidic film of the skin and the structure of the epidermis by supplying lipids.</a:t>
            </a:r>
          </a:p>
          <a:p>
            <a:pPr algn="just" defTabSz="966612">
              <a:spcAft>
                <a:spcPts val="600"/>
              </a:spcAft>
              <a:defRPr/>
            </a:pPr>
            <a:r>
              <a:rPr lang="en-GB" sz="1100" u="sng" cap="all">
                <a:cs typeface="DilleniaUPC" panose="02020603050405020304" pitchFamily="18" charset="-34"/>
              </a:rPr>
              <a:t>PREBIOTIC</a:t>
            </a:r>
            <a:r>
              <a:rPr lang="en-GB" sz="1100" cap="all">
                <a:cs typeface="DilleniaUPC" panose="02020603050405020304" pitchFamily="18" charset="-34"/>
              </a:rPr>
              <a:t>: </a:t>
            </a:r>
            <a:r>
              <a:rPr lang="en-GB" sz="1100"/>
              <a:t>FRUCTOOLIGOSACCHARIDES protect the quality and natural balance of the epidermis’s protective flora. This sugar macromolecule is obtained using biotechnology (bio-enzymatic transformation) from beet sugar and has prebiotic properties (prebiotic = substrate selectively utilised by host microorganisms conferring a health benefit</a:t>
            </a:r>
            <a:r>
              <a:rPr lang="en-GB" sz="1100" baseline="30000"/>
              <a:t>(2)</a:t>
            </a:r>
            <a:r>
              <a:rPr lang="en-GB" sz="1100"/>
              <a:t>).</a:t>
            </a:r>
          </a:p>
          <a:p>
            <a:pPr algn="just"/>
            <a:r>
              <a:rPr lang="en-GB" sz="900" i="1" u="sng"/>
              <a:t>Bibliography</a:t>
            </a:r>
          </a:p>
          <a:p>
            <a:pPr algn="just" defTabSz="966612">
              <a:defRPr/>
            </a:pPr>
            <a:r>
              <a:rPr lang="en-GB" sz="900">
                <a:cs typeface="DilleniaUPC" panose="02020603050405020304" pitchFamily="18" charset="-34"/>
              </a:rPr>
              <a:t>(1) Fluhr, J. W., Darlenski, R., &amp; Surber, C. (2008). </a:t>
            </a:r>
            <a:r>
              <a:rPr lang="en-GB" sz="900" i="1">
                <a:cs typeface="DilleniaUPC" panose="02020603050405020304" pitchFamily="18" charset="-34"/>
              </a:rPr>
              <a:t>Glycerol and the skin: holistic approach to its origin and functions</a:t>
            </a:r>
            <a:r>
              <a:rPr lang="en-GB" sz="900">
                <a:cs typeface="DilleniaUPC" panose="02020603050405020304" pitchFamily="18" charset="-34"/>
              </a:rPr>
              <a:t>. British Journal of Dermatology, 159(1), 23–34. doi:10.1111/j.1365-2133.2008.08643.x </a:t>
            </a:r>
          </a:p>
          <a:p>
            <a:pPr algn="just"/>
            <a:r>
              <a:rPr lang="en-GB" sz="900"/>
              <a:t>(2) International Scientific Association for Probiotics and Prebiotics (ISAPP)</a:t>
            </a:r>
          </a:p>
          <a:p>
            <a:pPr algn="just">
              <a:spcAft>
                <a:spcPts val="634"/>
              </a:spcAft>
            </a:pPr>
            <a:endParaRPr lang="en-US" dirty="0"/>
          </a:p>
          <a:p>
            <a:pPr algn="just"/>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42</a:t>
            </a:fld>
            <a:endParaRPr lang="fr-FR"/>
          </a:p>
        </p:txBody>
      </p:sp>
    </p:spTree>
    <p:extLst>
      <p:ext uri="{BB962C8B-B14F-4D97-AF65-F5344CB8AC3E}">
        <p14:creationId xmlns:p14="http://schemas.microsoft.com/office/powerpoint/2010/main" val="3330713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43</a:t>
            </a:fld>
            <a:endParaRPr lang="fr-FR"/>
          </a:p>
        </p:txBody>
      </p:sp>
    </p:spTree>
    <p:extLst>
      <p:ext uri="{BB962C8B-B14F-4D97-AF65-F5344CB8AC3E}">
        <p14:creationId xmlns:p14="http://schemas.microsoft.com/office/powerpoint/2010/main" val="8651372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u="sng">
                <a:solidFill>
                  <a:srgbClr val="000000"/>
                </a:solidFill>
              </a:rPr>
              <a:t>Clinical evaluation of a product’s nourishing effect using Sebumeter® SM810 – 30 min</a:t>
            </a:r>
            <a:r>
              <a:rPr lang="en-GB" sz="1100">
                <a:solidFill>
                  <a:srgbClr val="000000"/>
                </a:solidFill>
              </a:rPr>
              <a:t> </a:t>
            </a:r>
            <a:r>
              <a:rPr lang="en-GB" sz="1100" i="1">
                <a:solidFill>
                  <a:srgbClr val="000000"/>
                </a:solidFill>
              </a:rPr>
              <a:t>(Study Ln20007 – CIREC – January 2021)</a:t>
            </a:r>
          </a:p>
          <a:p>
            <a:pPr marL="181240" indent="-181240" algn="just">
              <a:spcAft>
                <a:spcPts val="634"/>
              </a:spcAft>
              <a:buFont typeface="Arial" panose="020B0604020202020204" pitchFamily="34" charset="0"/>
              <a:buChar char="•"/>
            </a:pPr>
            <a:r>
              <a:rPr lang="en-GB" sz="1100" b="1">
                <a:solidFill>
                  <a:srgbClr val="000000"/>
                </a:solidFill>
              </a:rPr>
              <a:t>Aim of the study</a:t>
            </a:r>
            <a:r>
              <a:rPr lang="en-GB" sz="1100">
                <a:solidFill>
                  <a:srgbClr val="000000"/>
                </a:solidFill>
              </a:rPr>
              <a:t>: Evaluate the nourishing effect by measuring the oily film left on the skin’s surface after a single application of the product at measurement times T0, Timm and T30min. </a:t>
            </a:r>
          </a:p>
          <a:p>
            <a:pPr marL="181240" indent="-181240" algn="just">
              <a:buFont typeface="Arial" panose="020B0604020202020204" pitchFamily="34" charset="0"/>
              <a:buChar char="•"/>
            </a:pPr>
            <a:r>
              <a:rPr lang="en-GB" sz="1100" b="1">
                <a:solidFill>
                  <a:srgbClr val="000000"/>
                </a:solidFill>
              </a:rPr>
              <a:t>Principle</a:t>
            </a:r>
            <a:r>
              <a:rPr lang="en-GB" sz="1100">
                <a:solidFill>
                  <a:srgbClr val="000000"/>
                </a:solidFill>
              </a:rPr>
              <a:t>: </a:t>
            </a:r>
          </a:p>
          <a:p>
            <a:pPr algn="just"/>
            <a:r>
              <a:rPr lang="en-GB" sz="1100">
                <a:solidFill>
                  <a:srgbClr val="000000"/>
                </a:solidFill>
              </a:rPr>
              <a:t>-&gt; T0: Determination of 2 zones, measurements of the initial oily film (bare skin) in a zone with Sebumeter CM825, application of the product on the 2 measurement zones.</a:t>
            </a:r>
          </a:p>
          <a:p>
            <a:pPr algn="just"/>
            <a:r>
              <a:rPr lang="en-GB" sz="1100">
                <a:solidFill>
                  <a:srgbClr val="000000"/>
                </a:solidFill>
              </a:rPr>
              <a:t>-&gt; Timmediate: New measurements of the oily film in the first zone at Timm (Sebumeter)</a:t>
            </a:r>
          </a:p>
          <a:p>
            <a:pPr algn="just">
              <a:spcAft>
                <a:spcPts val="600"/>
              </a:spcAft>
            </a:pPr>
            <a:r>
              <a:rPr lang="en-GB" sz="1100">
                <a:solidFill>
                  <a:srgbClr val="000000"/>
                </a:solidFill>
              </a:rPr>
              <a:t>-&gt; T30min: Measurements of the oily film in the second studied zone at T30min (Sebumeter).</a:t>
            </a:r>
          </a:p>
          <a:p>
            <a:pPr marL="181240" indent="-181240" algn="just">
              <a:spcAft>
                <a:spcPts val="634"/>
              </a:spcAft>
              <a:buFont typeface="Arial" panose="020B0604020202020204" pitchFamily="34" charset="0"/>
              <a:buChar char="•"/>
            </a:pPr>
            <a:r>
              <a:rPr lang="en-GB" sz="1100" b="1">
                <a:solidFill>
                  <a:srgbClr val="000000"/>
                </a:solidFill>
              </a:rPr>
              <a:t>Study population</a:t>
            </a:r>
            <a:r>
              <a:rPr lang="en-GB" sz="1100">
                <a:solidFill>
                  <a:srgbClr val="000000"/>
                </a:solidFill>
              </a:rPr>
              <a:t>: 5 subjects 38 to 61 years of age.</a:t>
            </a:r>
          </a:p>
          <a:p>
            <a:pPr marL="181240" indent="-181240" algn="just">
              <a:spcAft>
                <a:spcPts val="634"/>
              </a:spcAft>
              <a:buFont typeface="Arial" panose="020B0604020202020204" pitchFamily="34" charset="0"/>
              <a:buChar char="•"/>
            </a:pPr>
            <a:r>
              <a:rPr lang="en-GB" sz="1100" b="1">
                <a:solidFill>
                  <a:srgbClr val="000000"/>
                </a:solidFill>
              </a:rPr>
              <a:t>Results</a:t>
            </a:r>
            <a:r>
              <a:rPr lang="en-GB" sz="1100">
                <a:solidFill>
                  <a:srgbClr val="000000"/>
                </a:solidFill>
              </a:rPr>
              <a:t>: Under the conditions of this study, the product demonstrated a nourishing effect illustrated by the significant presence of a residual oily film on the skin’s surface at Timm and T30min.</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44</a:t>
            </a:fld>
            <a:endParaRPr lang="fr-FR"/>
          </a:p>
        </p:txBody>
      </p:sp>
    </p:spTree>
    <p:extLst>
      <p:ext uri="{BB962C8B-B14F-4D97-AF65-F5344CB8AC3E}">
        <p14:creationId xmlns:p14="http://schemas.microsoft.com/office/powerpoint/2010/main" val="31779692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u="sng"/>
              <a:t>Clinical evaluation of a product’s moisturising effect using Corneometer® CM825</a:t>
            </a:r>
            <a:r>
              <a:rPr lang="en-GB" sz="1100" u="none"/>
              <a:t> </a:t>
            </a:r>
            <a:r>
              <a:rPr lang="en-GB" sz="1100"/>
              <a:t>(</a:t>
            </a:r>
            <a:r>
              <a:rPr lang="en-GB" sz="1100" i="1"/>
              <a:t>Study Ln15005 – CIREC – Sept 2015</a:t>
            </a:r>
            <a:r>
              <a:rPr lang="en-GB" sz="1100"/>
              <a:t>)</a:t>
            </a:r>
          </a:p>
          <a:p>
            <a:pPr marL="181240" marR="0" lvl="0" indent="-181240" algn="just" defTabSz="914400"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Aim of the study</a:t>
            </a:r>
            <a:r>
              <a:rPr kumimoji="0" lang="en-GB" sz="1100" b="0" i="0" u="none" strike="noStrike" cap="none" normalizeH="0" baseline="0" noProof="0">
                <a:ln>
                  <a:noFill/>
                </a:ln>
                <a:solidFill>
                  <a:prstClr val="black"/>
                </a:solidFill>
                <a:uLnTx/>
                <a:uFillTx/>
                <a:latin typeface="Calibri" panose="020F0502020204030204"/>
                <a:ea typeface="+mn-ea"/>
                <a:cs typeface="+mn-cs"/>
              </a:rPr>
              <a:t>: To evaluate in double blind the hydration kinetics (t0, t2h, t4h, t6h, t8h) of the formula after a single application using a Corneometer® CM825.</a:t>
            </a:r>
          </a:p>
          <a:p>
            <a:pPr marL="181240" marR="0" lvl="0" indent="-181240" algn="just" defTabSz="914400"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100" b="0" i="0" u="none" strike="noStrike" cap="none" normalizeH="0" baseline="0" noProof="0">
                <a:ln>
                  <a:noFill/>
                </a:ln>
                <a:solidFill>
                  <a:prstClr val="black"/>
                </a:solidFill>
                <a:uLnTx/>
                <a:uFillTx/>
                <a:latin typeface="Calibri" panose="020F0502020204030204"/>
                <a:ea typeface="+mn-ea"/>
                <a:cs typeface="+mn-cs"/>
              </a:rPr>
              <a:t>: 10 volunteers (women), 40 to 65 years of age.</a:t>
            </a:r>
          </a:p>
          <a:p>
            <a:pPr marL="181240" marR="0" lvl="0" indent="-181240" algn="just" defTabSz="914400" rtl="0" eaLnBrk="1" fontAlgn="auto" latinLnBrk="0" hangingPunct="1">
              <a:lnSpc>
                <a:spcPct val="100000"/>
              </a:lnSpc>
              <a:spcBef>
                <a:spcPts val="0"/>
              </a:spcBef>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Principle:</a:t>
            </a:r>
            <a:r>
              <a:rPr kumimoji="0" lang="en-GB" sz="1100" b="0" i="0" u="none" strike="noStrike" cap="none" normalizeH="0" baseline="0" noProof="0">
                <a:ln>
                  <a:noFill/>
                </a:ln>
                <a:solidFill>
                  <a:prstClr val="black"/>
                </a:solidFill>
                <a:uLnTx/>
                <a:uFillTx/>
                <a:latin typeface="Calibri" panose="020F0502020204030204"/>
                <a:ea typeface="+mn-ea"/>
                <a:cs typeface="+mn-cs"/>
              </a:rPr>
              <a:t> </a:t>
            </a:r>
          </a:p>
          <a:p>
            <a:pPr algn="just"/>
            <a:r>
              <a:rPr lang="en-GB" sz="1100">
                <a:solidFill>
                  <a:srgbClr val="000000"/>
                </a:solidFill>
              </a:rPr>
              <a:t>-&gt; T0: Determination of 2 zones on the forearm (1 untreated and 1 treated) and measurement of the initial hydration level (Corneometer). Application of the product.</a:t>
            </a:r>
          </a:p>
          <a:p>
            <a:pPr algn="just">
              <a:spcAft>
                <a:spcPts val="600"/>
              </a:spcAft>
            </a:pPr>
            <a:r>
              <a:rPr lang="en-GB" sz="1100">
                <a:solidFill>
                  <a:srgbClr val="000000"/>
                </a:solidFill>
              </a:rPr>
              <a:t>-&gt; T2h, T4h, T6h, T8h: New measurements of the hydration level (Corneometer).</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Under the conditions of this experiment, at T8h and on 10 volunteers, the formula presents “very good” moisturising capacity.</a:t>
            </a:r>
          </a:p>
          <a:p>
            <a:pPr algn="just"/>
            <a:endParaRPr lang="fr-FR" sz="1100"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45</a:t>
            </a:fld>
            <a:endParaRPr lang="fr-FR"/>
          </a:p>
        </p:txBody>
      </p:sp>
    </p:spTree>
    <p:extLst>
      <p:ext uri="{BB962C8B-B14F-4D97-AF65-F5344CB8AC3E}">
        <p14:creationId xmlns:p14="http://schemas.microsoft.com/office/powerpoint/2010/main" val="2769132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u="sng"/>
              <a:t>USE TEST UNDER DERMATOLOGICAL CONTROL</a:t>
            </a:r>
            <a:r>
              <a:rPr lang="en-GB" sz="1100"/>
              <a:t> </a:t>
            </a:r>
            <a:r>
              <a:rPr lang="en-GB" sz="1100" i="1"/>
              <a:t>(</a:t>
            </a:r>
            <a:r>
              <a:rPr lang="en-GB" sz="1100" i="1">
                <a:solidFill>
                  <a:prstClr val="black"/>
                </a:solidFill>
                <a:cs typeface="DilleniaUPC" panose="02020603050405020304" pitchFamily="18" charset="-34"/>
              </a:rPr>
              <a:t>Study report #20E2637 – EUROFINS – October 2020</a:t>
            </a:r>
            <a:r>
              <a:rPr lang="en-GB" sz="1100">
                <a:solidFill>
                  <a:prstClr val="black"/>
                </a:solidFill>
                <a:cs typeface="DilleniaUPC" panose="02020603050405020304" pitchFamily="18" charset="-34"/>
              </a:rPr>
              <a:t>)</a:t>
            </a:r>
          </a:p>
          <a:p>
            <a:pPr marL="181240" indent="-181240" algn="just">
              <a:spcAft>
                <a:spcPts val="634"/>
              </a:spcAft>
              <a:buFont typeface="Arial" panose="020B0604020202020204" pitchFamily="34" charset="0"/>
              <a:buChar char="•"/>
            </a:pPr>
            <a:r>
              <a:rPr lang="en-GB" sz="1100" b="1"/>
              <a:t>Aim of the study</a:t>
            </a:r>
            <a:r>
              <a:rPr lang="en-GB" sz="1100"/>
              <a:t>: To evaluate the cutaneous acceptability (local skin tolerance) as well as the cosmetic acceptability of the product (via a questionnaire).</a:t>
            </a:r>
          </a:p>
          <a:p>
            <a:pPr marL="181240" indent="-181240" algn="just">
              <a:spcAft>
                <a:spcPts val="634"/>
              </a:spcAft>
              <a:buFont typeface="Arial" panose="020B0604020202020204" pitchFamily="34" charset="0"/>
              <a:buChar char="•"/>
            </a:pPr>
            <a:r>
              <a:rPr lang="en-GB" sz="1100" b="1"/>
              <a:t>Study population</a:t>
            </a:r>
            <a:r>
              <a:rPr lang="en-GB" sz="1100"/>
              <a:t>: 33 volunteers, 20 to 60 years of age, 100% sensitive skin, with normal or combination skin type</a:t>
            </a:r>
          </a:p>
          <a:p>
            <a:pPr marL="181240" indent="-181240" algn="just">
              <a:buFont typeface="Arial" panose="020B0604020202020204" pitchFamily="34" charset="0"/>
              <a:buChar char="•"/>
            </a:pPr>
            <a:r>
              <a:rPr lang="en-GB" sz="1100" b="1"/>
              <a:t>Results</a:t>
            </a:r>
            <a:r>
              <a:rPr lang="en-GB" sz="1100"/>
              <a:t>:</a:t>
            </a:r>
          </a:p>
          <a:p>
            <a:pPr algn="just"/>
            <a:r>
              <a:rPr lang="en-GB" sz="1100"/>
              <a:t>→ Skin tolerance: the product was very well-tolerated on the cutaneous level.</a:t>
            </a:r>
          </a:p>
          <a:p>
            <a:pPr algn="just"/>
            <a:r>
              <a:rPr lang="en-GB" sz="1100"/>
              <a:t>→ The product was very well appreciated by the 33 volunteers, 88% say that the product presents the properties expected from a light moisturising cream (global mean score: 7.7/10)</a:t>
            </a:r>
          </a:p>
          <a:p>
            <a:pPr algn="just"/>
            <a:r>
              <a:rPr lang="en-GB" sz="1100"/>
              <a:t>→ The product can claim “SUITABLE FOR SENSITIVE SKIN”</a:t>
            </a:r>
          </a:p>
          <a:p>
            <a:pPr algn="just"/>
            <a:endParaRPr lang="fr-FR" sz="1100" dirty="0"/>
          </a:p>
          <a:p>
            <a:pPr algn="just" defTabSz="966612">
              <a:defRPr/>
            </a:pPr>
            <a:r>
              <a:rPr lang="en-GB" sz="1100" u="sng"/>
              <a:t>USE TEST UNDER DERMATOLOGICAL CONTROL</a:t>
            </a:r>
            <a:r>
              <a:rPr lang="en-GB" sz="1100"/>
              <a:t> (</a:t>
            </a:r>
            <a:r>
              <a:rPr lang="en-GB" sz="1100" i="1">
                <a:solidFill>
                  <a:prstClr val="black"/>
                </a:solidFill>
                <a:cs typeface="DilleniaUPC" panose="02020603050405020304" pitchFamily="18" charset="-34"/>
              </a:rPr>
              <a:t>Study report 765752A01 – EUROFINS – May 2016</a:t>
            </a:r>
            <a:r>
              <a:rPr lang="en-GB" sz="1100">
                <a:solidFill>
                  <a:prstClr val="black"/>
                </a:solidFill>
                <a:cs typeface="DilleniaUPC" panose="02020603050405020304" pitchFamily="18" charset="-34"/>
              </a:rPr>
              <a:t>)</a:t>
            </a:r>
          </a:p>
          <a:p>
            <a:pPr algn="just"/>
            <a:r>
              <a:rPr lang="en-GB" sz="1100"/>
              <a:t>The product can be considered </a:t>
            </a:r>
            <a:r>
              <a:rPr lang="en-GB" sz="1100" b="1"/>
              <a:t>non comedogenic</a:t>
            </a:r>
            <a:r>
              <a:rPr lang="en-GB" sz="1100"/>
              <a:t> because a statistically significant decrease of inflammatory and retentional elements was highlighted between D0 and D28.</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46</a:t>
            </a:fld>
            <a:endParaRPr lang="fr-FR"/>
          </a:p>
        </p:txBody>
      </p:sp>
    </p:spTree>
    <p:extLst>
      <p:ext uri="{BB962C8B-B14F-4D97-AF65-F5344CB8AC3E}">
        <p14:creationId xmlns:p14="http://schemas.microsoft.com/office/powerpoint/2010/main" val="2786499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383791"/>
          </a:xfrm>
        </p:spPr>
        <p:txBody>
          <a:bodyPr/>
          <a:lstStyle/>
          <a:p>
            <a:pPr algn="just"/>
            <a:r>
              <a:rPr lang="en-GB" sz="1100" u="sng" cap="all">
                <a:cs typeface="DilleniaUPC" panose="02020603050405020304" pitchFamily="18" charset="-34"/>
              </a:rPr>
              <a:t>Isodermic water</a:t>
            </a:r>
            <a:r>
              <a:rPr lang="en-GB" sz="1100" cap="all">
                <a:cs typeface="DilleniaUPC" panose="02020603050405020304" pitchFamily="18" charset="-34"/>
              </a:rPr>
              <a:t>: </a:t>
            </a:r>
            <a:r>
              <a:rPr lang="en-GB" sz="1100">
                <a:cs typeface="DilleniaUPC" panose="02020603050405020304" pitchFamily="18" charset="-34"/>
              </a:rPr>
              <a:t>A biomimetic water with very good affinity with the skin to protect its balance. Ingredients: AQUA, DISODIUM ADENOSINE TRISPHOSPHATE, CARNOSINE, LAMINARIA DIGITATA EXTRACT.</a:t>
            </a:r>
          </a:p>
          <a:p>
            <a:pPr algn="just"/>
            <a:endParaRPr lang="fr-FR" sz="1100" dirty="0"/>
          </a:p>
          <a:p>
            <a:pPr algn="just" defTabSz="966612">
              <a:defRPr/>
            </a:pPr>
            <a:r>
              <a:rPr lang="en-GB" sz="1100" u="sng"/>
              <a:t>HYDRATING AGENT</a:t>
            </a:r>
            <a:r>
              <a:rPr lang="en-GB" sz="1100"/>
              <a:t>: </a:t>
            </a:r>
            <a:r>
              <a:rPr lang="en-GB" sz="1100" cap="all">
                <a:cs typeface="DilleniaUPC" panose="02020603050405020304" pitchFamily="18" charset="-34"/>
              </a:rPr>
              <a:t>GLYCERINE </a:t>
            </a:r>
            <a:r>
              <a:rPr lang="en-GB" sz="1100">
                <a:cs typeface="DilleniaUPC" panose="02020603050405020304" pitchFamily="18" charset="-34"/>
              </a:rPr>
              <a:t>(or glycerol) is a naturally occurring polyol very present in cosmetics where it is a very good moisturiser. </a:t>
            </a:r>
          </a:p>
          <a:p>
            <a:pPr algn="just"/>
            <a:r>
              <a:rPr lang="en-GB" sz="1100">
                <a:cs typeface="DilleniaUPC" panose="02020603050405020304" pitchFamily="18" charset="-34"/>
              </a:rPr>
              <a:t>The biological effects of glycerine (C</a:t>
            </a:r>
            <a:r>
              <a:rPr lang="en-GB" sz="1100" baseline="-25000">
                <a:cs typeface="DilleniaUPC" panose="02020603050405020304" pitchFamily="18" charset="-34"/>
              </a:rPr>
              <a:t>3</a:t>
            </a:r>
            <a:r>
              <a:rPr lang="en-GB" sz="1100">
                <a:cs typeface="DilleniaUPC" panose="02020603050405020304" pitchFamily="18" charset="-34"/>
              </a:rPr>
              <a:t>H</a:t>
            </a:r>
            <a:r>
              <a:rPr lang="en-GB" sz="1100" baseline="-25000">
                <a:cs typeface="DilleniaUPC" panose="02020603050405020304" pitchFamily="18" charset="-34"/>
              </a:rPr>
              <a:t>8</a:t>
            </a:r>
            <a:r>
              <a:rPr lang="en-GB" sz="1100">
                <a:cs typeface="DilleniaUPC" panose="02020603050405020304" pitchFamily="18" charset="-34"/>
              </a:rPr>
              <a:t>O</a:t>
            </a:r>
            <a:r>
              <a:rPr lang="en-GB" sz="1100" baseline="-25000">
                <a:cs typeface="DilleniaUPC" panose="02020603050405020304" pitchFamily="18" charset="-34"/>
              </a:rPr>
              <a:t>3</a:t>
            </a:r>
            <a:r>
              <a:rPr lang="en-GB" sz="1100">
                <a:cs typeface="DilleniaUPC" panose="02020603050405020304" pitchFamily="18" charset="-34"/>
              </a:rPr>
              <a:t>) are traditionally attributed to its chemical structure: the 3 hydrophilic hydroxyl groups are responsible for its hygroscopy. Hygroscopy is the tendency of a substance to attract water from the surroundings. P</a:t>
            </a:r>
            <a:r>
              <a:rPr lang="en-GB" sz="1100"/>
              <a:t>ure glycerol can absorb its own weight in water in 3 days</a:t>
            </a:r>
            <a:r>
              <a:rPr lang="en-GB" sz="1100" baseline="30000"/>
              <a:t>(1)</a:t>
            </a:r>
            <a:r>
              <a:rPr lang="en-GB" sz="1100"/>
              <a:t>. Glycerine diffuses into the stratum corneum and retains water in the skin.</a:t>
            </a:r>
          </a:p>
          <a:p>
            <a:pPr algn="just"/>
            <a:endParaRPr lang="en-US" sz="1100" dirty="0"/>
          </a:p>
          <a:p>
            <a:pPr algn="just" defTabSz="966612">
              <a:defRPr/>
            </a:pPr>
            <a:r>
              <a:rPr lang="en-GB" sz="1100" u="sng" cap="all">
                <a:cs typeface="DilleniaUPC" panose="02020603050405020304" pitchFamily="18" charset="-34"/>
              </a:rPr>
              <a:t>NOURISHING AGENTS</a:t>
            </a:r>
            <a:r>
              <a:rPr lang="en-GB" sz="1100" cap="all">
                <a:cs typeface="DilleniaUPC" panose="02020603050405020304" pitchFamily="18" charset="-34"/>
              </a:rPr>
              <a:t>: </a:t>
            </a:r>
            <a:r>
              <a:rPr lang="en-GB" sz="1100"/>
              <a:t>A trio of oils (soybean, sunflower and olive) strengthens the skin’s protective hydrolipidic film and the structure of the epidermis by supplying lipids.</a:t>
            </a:r>
          </a:p>
          <a:p>
            <a:pPr algn="just"/>
            <a:r>
              <a:rPr lang="en-GB" sz="1100"/>
              <a:t>Emollients </a:t>
            </a:r>
            <a:r>
              <a:rPr lang="en-GB" sz="1100">
                <a:cs typeface="DilleniaUPC" panose="02020603050405020304" pitchFamily="18" charset="-34"/>
              </a:rPr>
              <a:t>soften and smooth the skin (3 plant waxes: JOJOBA ESTERS, SUNFLOWER SEED WAX &amp; ACACIA DECURRENS FLOWER WAX)</a:t>
            </a:r>
          </a:p>
          <a:p>
            <a:pPr algn="just"/>
            <a:endParaRPr lang="fr-FR" sz="1100" dirty="0"/>
          </a:p>
          <a:p>
            <a:pPr marL="0" marR="0" lvl="0" indent="0" algn="just" defTabSz="966612" rtl="0" eaLnBrk="1" fontAlgn="auto" latinLnBrk="0" hangingPunct="1">
              <a:lnSpc>
                <a:spcPct val="100000"/>
              </a:lnSpc>
              <a:spcBef>
                <a:spcPts val="0"/>
              </a:spcBef>
              <a:spcAft>
                <a:spcPts val="0"/>
              </a:spcAft>
              <a:buClrTx/>
              <a:buSzTx/>
              <a:buFontTx/>
              <a:buNone/>
              <a:tabLst/>
              <a:defRPr/>
            </a:pPr>
            <a:r>
              <a:rPr kumimoji="0" lang="en-GB" sz="1100" b="0" i="0" u="sng" strike="noStrike" cap="all" normalizeH="0" baseline="0" noProof="0">
                <a:ln>
                  <a:noFill/>
                </a:ln>
                <a:solidFill>
                  <a:prstClr val="black"/>
                </a:solidFill>
                <a:uLnTx/>
                <a:uFillTx/>
                <a:latin typeface="Calibri" panose="020F0502020204030204"/>
                <a:ea typeface="+mn-ea"/>
                <a:cs typeface="DilleniaUPC" panose="02020603050405020304" pitchFamily="18" charset="-34"/>
              </a:rPr>
              <a:t>LIPID-REPLENISHING AGENTS</a:t>
            </a:r>
            <a:r>
              <a:rPr kumimoji="0" lang="en-GB" sz="1100" b="0" i="0" u="none" strike="noStrike" cap="all" normalizeH="0" baseline="0" noProof="0">
                <a:ln>
                  <a:noFill/>
                </a:ln>
                <a:solidFill>
                  <a:prstClr val="black"/>
                </a:solidFill>
                <a:uLnTx/>
                <a:uFillTx/>
                <a:latin typeface="Calibri" panose="020F0502020204030204"/>
                <a:ea typeface="+mn-ea"/>
                <a:cs typeface="DilleniaUPC" panose="02020603050405020304" pitchFamily="18" charset="-34"/>
              </a:rPr>
              <a:t>: </a:t>
            </a:r>
            <a:r>
              <a:rPr kumimoji="0" lang="en-GB" sz="1100" b="0" i="0" u="none" strike="noStrike" cap="none" normalizeH="0" baseline="0" noProof="0">
                <a:ln>
                  <a:noFill/>
                </a:ln>
                <a:solidFill>
                  <a:prstClr val="black"/>
                </a:solidFill>
                <a:uLnTx/>
                <a:uFillTx/>
                <a:latin typeface="Calibri" panose="020F0502020204030204"/>
                <a:ea typeface="+mn-ea"/>
                <a:cs typeface="+mn-cs"/>
              </a:rPr>
              <a:t>They promote the natural production of epidermal lipids involved in hydration: GLYCINE SOJA STEROLS, GLYCOLIPIDS and PHOSPHOLIPIDS (naturally present in the skin), OLEA EUROPAEA OIL UNSAPONIFIABLES (rich in phytosterols and squalene).</a:t>
            </a:r>
          </a:p>
          <a:p>
            <a:pPr algn="just" defTabSz="966612">
              <a:defRPr/>
            </a:pPr>
            <a:endParaRPr lang="en-US" sz="1000" dirty="0"/>
          </a:p>
          <a:p>
            <a:pPr algn="just" defTabSz="966612">
              <a:defRPr/>
            </a:pPr>
            <a:r>
              <a:rPr lang="en-GB" sz="900" i="1" u="sng"/>
              <a:t>Bibliography</a:t>
            </a:r>
          </a:p>
          <a:p>
            <a:pPr algn="just" defTabSz="966612">
              <a:defRPr/>
            </a:pPr>
            <a:r>
              <a:rPr lang="en-GB" sz="900">
                <a:cs typeface="DilleniaUPC" panose="02020603050405020304" pitchFamily="18" charset="-34"/>
              </a:rPr>
              <a:t>(1) Fluhr, J. W., Darlenski, R., &amp; Surber, C. (2008). </a:t>
            </a:r>
            <a:r>
              <a:rPr lang="en-GB" sz="900" i="1">
                <a:cs typeface="DilleniaUPC" panose="02020603050405020304" pitchFamily="18" charset="-34"/>
              </a:rPr>
              <a:t>Glycerol and the skin: holistic approach to its origin and functions</a:t>
            </a:r>
            <a:r>
              <a:rPr lang="en-GB" sz="900">
                <a:cs typeface="DilleniaUPC" panose="02020603050405020304" pitchFamily="18" charset="-34"/>
              </a:rPr>
              <a:t>. British Journal of Dermatology, 159(1), 23–34. doi:10.1111/j.1365-2133.2008.08643.x </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47</a:t>
            </a:fld>
            <a:endParaRPr lang="fr-FR"/>
          </a:p>
        </p:txBody>
      </p:sp>
    </p:spTree>
    <p:extLst>
      <p:ext uri="{BB962C8B-B14F-4D97-AF65-F5344CB8AC3E}">
        <p14:creationId xmlns:p14="http://schemas.microsoft.com/office/powerpoint/2010/main" val="20320564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6"/>
          </a:xfrm>
        </p:spPr>
        <p:txBody>
          <a:bodyPr/>
          <a:lstStyle/>
          <a:p>
            <a:pPr algn="just"/>
            <a:endParaRPr lang="fr-FR" sz="900" dirty="0">
              <a:cs typeface="DilleniaUPC" panose="02020603050405020304" pitchFamily="18" charset="-34"/>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48</a:t>
            </a:fld>
            <a:endParaRPr lang="fr-FR"/>
          </a:p>
        </p:txBody>
      </p:sp>
    </p:spTree>
    <p:extLst>
      <p:ext uri="{BB962C8B-B14F-4D97-AF65-F5344CB8AC3E}">
        <p14:creationId xmlns:p14="http://schemas.microsoft.com/office/powerpoint/2010/main" val="1361027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7"/>
          </a:xfrm>
        </p:spPr>
        <p:txBody>
          <a:bodyPr/>
          <a:lstStyle/>
          <a:p>
            <a:pPr algn="just">
              <a:spcAft>
                <a:spcPts val="634"/>
              </a:spcAft>
            </a:pPr>
            <a:r>
              <a:rPr lang="en-GB" sz="1100">
                <a:solidFill>
                  <a:srgbClr val="000000"/>
                </a:solidFill>
              </a:rPr>
              <a:t>Our skin is home to millions of bacteria, fungi and viruses that compose the skin microbiota. Like those in our gut, skin microorganisms have essential roles in the protection against invading pathogens, the education of our immune system and the breakdown of natural products.</a:t>
            </a:r>
          </a:p>
          <a:p>
            <a:pPr algn="just"/>
            <a:r>
              <a:rPr lang="en-GB" sz="1100"/>
              <a:t>The main characteristics of the skin microbiome:</a:t>
            </a:r>
          </a:p>
          <a:p>
            <a:pPr marL="181240" indent="-181240" algn="just">
              <a:buFont typeface="Arial" panose="020B0604020202020204" pitchFamily="34" charset="0"/>
              <a:buChar char="•"/>
            </a:pPr>
            <a:r>
              <a:rPr lang="en-GB" sz="1100"/>
              <a:t>It is </a:t>
            </a:r>
            <a:r>
              <a:rPr lang="en-GB" sz="1100" b="1"/>
              <a:t>unique</a:t>
            </a:r>
            <a:r>
              <a:rPr lang="en-GB" sz="1100"/>
              <a:t> and specific to everyone. 1 individual = 1 individual microbial footprint (Oh et al., Nature, 2014)</a:t>
            </a:r>
          </a:p>
          <a:p>
            <a:pPr marL="181240" indent="-181240" algn="just">
              <a:buFont typeface="Arial" panose="020B0604020202020204" pitchFamily="34" charset="0"/>
              <a:buChar char="•"/>
            </a:pPr>
            <a:r>
              <a:rPr lang="en-GB" sz="1100"/>
              <a:t>It is </a:t>
            </a:r>
            <a:r>
              <a:rPr lang="en-GB" sz="1100" b="1"/>
              <a:t>developed</a:t>
            </a:r>
            <a:r>
              <a:rPr lang="en-GB" sz="1100"/>
              <a:t>: </a:t>
            </a:r>
            <a:r>
              <a:rPr lang="en-GB" sz="1100">
                <a:cs typeface="Calibri Light" panose="020F0302020204030204" pitchFamily="34" charset="0"/>
              </a:rPr>
              <a:t>An adult’s skin hosts an average of one trillion bacteria with more than 10,000 different species. There are about 10 million bacteria/cm2 (6 times more bacteria than keratinocytes!).</a:t>
            </a:r>
          </a:p>
          <a:p>
            <a:pPr marL="181240" indent="-181240" algn="just">
              <a:buFont typeface="Arial" panose="020B0604020202020204" pitchFamily="34" charset="0"/>
              <a:buChar char="•"/>
            </a:pPr>
            <a:r>
              <a:rPr lang="en-GB" sz="1100">
                <a:cs typeface="Calibri Light" panose="020F0302020204030204" pitchFamily="34" charset="0"/>
              </a:rPr>
              <a:t>It is </a:t>
            </a:r>
            <a:r>
              <a:rPr lang="en-GB" sz="1100" b="1">
                <a:cs typeface="Calibri Light" panose="020F0302020204030204" pitchFamily="34" charset="0"/>
              </a:rPr>
              <a:t>variable</a:t>
            </a:r>
            <a:r>
              <a:rPr lang="en-GB" sz="1100">
                <a:cs typeface="Calibri Light" panose="020F0302020204030204" pitchFamily="34" charset="0"/>
              </a:rPr>
              <a:t>: Your microbiome is acquired at birth and can change in big ways at various stages of your life. The biggest shifts occur when there is a major change in diet, but adolescence, pregnancy, and old age can also alter the microbiome. For example, with age, changes in the quality of surface lipids leads to an evolution in the composition of our microbiome, which can then modify its natural protective function. The microbiome also must constantly renew itself in order to adapt to the natural evolution of the skin but also to the permanent interaction of life: pollution, stress, fatigue, sun rays, cosmetics, hormonal changes, diet, etc. </a:t>
            </a:r>
          </a:p>
          <a:p>
            <a:pPr marL="181240" indent="-181240" algn="just">
              <a:buFont typeface="Arial" panose="020B0604020202020204" pitchFamily="34" charset="0"/>
              <a:buChar char="•"/>
            </a:pPr>
            <a:r>
              <a:rPr lang="en-GB" sz="1100">
                <a:cs typeface="Calibri Light" panose="020F0302020204030204" pitchFamily="34" charset="0"/>
              </a:rPr>
              <a:t>It </a:t>
            </a:r>
            <a:r>
              <a:rPr lang="en-GB" sz="1100" b="1">
                <a:cs typeface="Calibri Light" panose="020F0302020204030204" pitchFamily="34" charset="0"/>
              </a:rPr>
              <a:t>interacts with the host</a:t>
            </a:r>
            <a:r>
              <a:rPr lang="en-GB" sz="1100">
                <a:cs typeface="Calibri Light" panose="020F0302020204030204" pitchFamily="34" charset="0"/>
              </a:rPr>
              <a:t>: Plays a major role in our natural defences in synergy with skin cells.</a:t>
            </a:r>
          </a:p>
          <a:p>
            <a:pPr marL="181240" indent="-181240" algn="just">
              <a:buFont typeface="Arial" panose="020B0604020202020204" pitchFamily="34" charset="0"/>
              <a:buChar char="•"/>
            </a:pPr>
            <a:r>
              <a:rPr lang="en-GB" sz="1100">
                <a:cs typeface="Calibri Light" panose="020F0302020204030204" pitchFamily="34" charset="0"/>
              </a:rPr>
              <a:t>It is </a:t>
            </a:r>
            <a:r>
              <a:rPr lang="en-GB" sz="1100" b="1">
                <a:cs typeface="Calibri Light" panose="020F0302020204030204" pitchFamily="34" charset="0"/>
              </a:rPr>
              <a:t>balanced</a:t>
            </a:r>
            <a:r>
              <a:rPr lang="en-GB" sz="1100">
                <a:cs typeface="Calibri Light" panose="020F0302020204030204" pitchFamily="34" charset="0"/>
              </a:rPr>
              <a:t>: A constant and dynamic balance between the different microorganisms is essential for healthy skin.</a:t>
            </a:r>
          </a:p>
          <a:p>
            <a:pPr algn="just"/>
            <a:endParaRPr lang="en-US" sz="1100" dirty="0">
              <a:cs typeface="Calibri Light" panose="020F0302020204030204" pitchFamily="34" charset="0"/>
            </a:endParaRPr>
          </a:p>
          <a:p>
            <a:pPr algn="just"/>
            <a:r>
              <a:rPr lang="en-GB" sz="1100">
                <a:cs typeface="Calibri Light" panose="020F0302020204030204" pitchFamily="34" charset="0"/>
              </a:rPr>
              <a:t>1 key parameter allows us to study the microbiome: the biodiversity measured by t</a:t>
            </a:r>
            <a:r>
              <a:rPr lang="en-GB" sz="1100"/>
              <a:t>he Shannon index. This index measures the diversity of the microbiota, i.e. the number of bacterial genera &amp; abundance within these genera. </a:t>
            </a:r>
            <a:r>
              <a:rPr lang="en-GB" sz="1100">
                <a:solidFill>
                  <a:srgbClr val="000000"/>
                </a:solidFill>
                <a:cs typeface="Calibri Light" panose="020F0302020204030204" pitchFamily="34" charset="0"/>
              </a:rPr>
              <a:t>Preserving this biodiversity is important to maintain microbiome balance.</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49</a:t>
            </a:fld>
            <a:endParaRPr lang="fr-FR"/>
          </a:p>
        </p:txBody>
      </p:sp>
    </p:spTree>
    <p:extLst>
      <p:ext uri="{BB962C8B-B14F-4D97-AF65-F5344CB8AC3E}">
        <p14:creationId xmlns:p14="http://schemas.microsoft.com/office/powerpoint/2010/main" val="264749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31520" y="4620578"/>
            <a:ext cx="5852160" cy="4210602"/>
          </a:xfrm>
        </p:spPr>
        <p:txBody>
          <a:bodyPr/>
          <a:lstStyle/>
          <a:p>
            <a:pPr algn="just"/>
            <a:r>
              <a:rPr lang="en-GB" sz="1100"/>
              <a:t>“ECOBIOLOGY”: This scientific approach was introduced by our founder, Jean-Noël Thorel, a pharmacist and passionate biologist, who understood 40 years ago that we needed to take a different look at our skin, to see the skin not only as a passive layer that simply protects our body, but as a living organ, permanently evolving and adapting to its environment, thanks to the natural mechanisms of biology. </a:t>
            </a:r>
          </a:p>
          <a:p>
            <a:pPr algn="just"/>
            <a:r>
              <a:rPr lang="en-GB" sz="1100"/>
              <a:t>And this deep biological understanding of the skin led him to realise that, indeed, the skin is a complete ecosystem full of living cells interacting together. And like each part of our planet, our skin has its own ecology that must be protected. This vision was totally new 40 years ago…</a:t>
            </a:r>
          </a:p>
          <a:p>
            <a:pPr algn="just"/>
            <a:endParaRPr lang="fr-FR" sz="900" dirty="0"/>
          </a:p>
          <a:p>
            <a:pPr algn="just"/>
            <a:r>
              <a:rPr lang="en-GB" sz="1100"/>
              <a:t>Ecobiology relies on 4 fundamental principles:</a:t>
            </a:r>
          </a:p>
          <a:p>
            <a:pPr marL="171450" indent="-171450" algn="just">
              <a:buFont typeface="Arial" panose="020B0604020202020204" pitchFamily="34" charset="0"/>
              <a:buChar char="•"/>
            </a:pPr>
            <a:r>
              <a:rPr lang="en-GB" sz="1100" b="1"/>
              <a:t>Consider skin as an ecosystem</a:t>
            </a:r>
            <a:r>
              <a:rPr lang="en-GB" sz="1100"/>
              <a:t>: Our skin has its own ecology that can be affected by external challenges. It must be protected. In order to leave a positive footprint within the skin ecosystem, we prefer pure ingredients, at the right dose, and naturally assimilated. Because the skin assimilates familiar components better, PURE SKINCARE’s formulation is based on the Biomimetic patent, a pioneering patent (1998) about current skincare user’s expectations. </a:t>
            </a:r>
          </a:p>
          <a:p>
            <a:pPr marL="180975" algn="just">
              <a:buFont typeface="Arial" panose="020B0604020202020204" pitchFamily="34" charset="0"/>
              <a:buNone/>
            </a:pPr>
            <a:r>
              <a:rPr lang="en-GB" sz="1100"/>
              <a:t>In order to not pollute or overload the skin ecosystem, each ingredient is clearly defined &amp; deliberately chosen in a positive formulation approach: we prefer pure ingredients, clearly defined and highly challenged for undesirable traces, to provide the skin ecosystem with only what’s useful. </a:t>
            </a:r>
          </a:p>
          <a:p>
            <a:pPr marL="171450" indent="-171450" algn="just">
              <a:buFont typeface="Arial" panose="020B0604020202020204" pitchFamily="34" charset="0"/>
              <a:buChar char="•"/>
            </a:pPr>
            <a:r>
              <a:rPr lang="en-GB" sz="1100" b="1"/>
              <a:t>Interact with natural mechanisms</a:t>
            </a:r>
            <a:r>
              <a:rPr lang="en-GB" sz="1100"/>
              <a:t>: Our skin is a smart organ, continually sensing the environment, evolving, and adapting to changes. We interact with the skin’s natural mechanisms only when needed, to help the skin to adapt and find its balance itself. PURE ACTIVES provide a temporary &amp; targeted response to a dysfunction only when needed.</a:t>
            </a:r>
          </a:p>
          <a:p>
            <a:pPr marL="171450" indent="-171450" algn="just">
              <a:buFont typeface="Arial" panose="020B0604020202020204" pitchFamily="34" charset="0"/>
              <a:buChar char="•"/>
            </a:pPr>
            <a:r>
              <a:rPr lang="en-GB" sz="1100" b="1"/>
              <a:t>Acts on causes &amp; consequences:</a:t>
            </a:r>
            <a:r>
              <a:rPr lang="en-GB" sz="1100"/>
              <a:t> When skin imbalances appear, it is important to understand what happens and how to help. We act on the root causes of skin imbalances, as well as their consequences, to provide lasting efficacy. PURE ACTIVES provide a biological response to a dysfunction, for deep &amp; lasting efficacy.</a:t>
            </a:r>
          </a:p>
          <a:p>
            <a:pPr marL="171450" indent="-171450" algn="just">
              <a:buFont typeface="Arial" panose="020B0604020202020204" pitchFamily="34" charset="0"/>
              <a:buChar char="•"/>
            </a:pPr>
            <a:r>
              <a:rPr lang="en-GB" sz="1100" b="1"/>
              <a:t>Be driven by biomimetism</a:t>
            </a:r>
            <a:r>
              <a:rPr lang="en-GB" sz="1100"/>
              <a:t>: Thanks to billions of years of evolution, life has deep knowledge of how to do things. We observe what nature does best to develop effective and sustainable solutions. Healthy skin is our first model. Etat Pur products are all formulated with isodermic water, a bio-inspired water in perfect affinity with the skin.</a:t>
            </a:r>
          </a:p>
          <a:p>
            <a:pPr marL="171450" indent="-171450" algn="just">
              <a:buFont typeface="Arial" panose="020B0604020202020204" pitchFamily="34" charset="0"/>
              <a:buChar char="•"/>
            </a:pPr>
            <a:endParaRPr lang="en-GB" sz="1100" dirty="0"/>
          </a:p>
          <a:p>
            <a:pPr marL="171450" indent="-171450" algn="just">
              <a:buFont typeface="Arial" panose="020B0604020202020204" pitchFamily="34" charset="0"/>
              <a:buChar char="•"/>
            </a:pPr>
            <a:endParaRPr lang="en-GB" sz="1100" dirty="0"/>
          </a:p>
          <a:p>
            <a:pPr marL="171450" indent="-171450" algn="just">
              <a:buFont typeface="Arial" panose="020B0604020202020204" pitchFamily="34" charset="0"/>
              <a:buChar char="•"/>
            </a:pPr>
            <a:endParaRPr lang="en-GB" sz="1100" dirty="0"/>
          </a:p>
          <a:p>
            <a:pPr marL="171450" indent="-171450" algn="just">
              <a:buFont typeface="Arial" panose="020B0604020202020204" pitchFamily="34" charset="0"/>
              <a:buChar char="•"/>
            </a:pPr>
            <a:endParaRPr lang="en-GB" sz="1100" dirty="0"/>
          </a:p>
          <a:p>
            <a:pPr marL="171450" indent="-171450" algn="just">
              <a:buFont typeface="Arial" panose="020B0604020202020204" pitchFamily="34" charset="0"/>
              <a:buChar char="•"/>
            </a:pPr>
            <a:endParaRPr lang="en-GB" sz="1100" dirty="0"/>
          </a:p>
          <a:p>
            <a:pPr marL="171450" indent="-171450" algn="just">
              <a:buFont typeface="Arial" panose="020B0604020202020204" pitchFamily="34" charset="0"/>
              <a:buChar char="•"/>
            </a:pPr>
            <a:endParaRPr lang="en-GB" sz="900" dirty="0"/>
          </a:p>
          <a:p>
            <a:pPr marL="171450" indent="-171450" algn="just">
              <a:buFont typeface="Arial" panose="020B0604020202020204" pitchFamily="34" charset="0"/>
              <a:buChar char="•"/>
            </a:pPr>
            <a:endParaRPr lang="en-GB" sz="900" dirty="0"/>
          </a:p>
          <a:p>
            <a:pPr algn="just"/>
            <a:endParaRPr lang="fr-FR" sz="900" dirty="0"/>
          </a:p>
        </p:txBody>
      </p:sp>
      <p:sp>
        <p:nvSpPr>
          <p:cNvPr id="4" name="Espace réservé du numéro de diapositive 3"/>
          <p:cNvSpPr>
            <a:spLocks noGrp="1"/>
          </p:cNvSpPr>
          <p:nvPr>
            <p:ph type="sldNum" sz="quarter" idx="10"/>
          </p:nvPr>
        </p:nvSpPr>
        <p:spPr/>
        <p:txBody>
          <a:bodyPr/>
          <a:lstStyle/>
          <a:p>
            <a:fld id="{4D6CA2FC-8EA7-41B2-9F70-91416E884553}" type="slidenum">
              <a:rPr lang="fr-FR" smtClean="0"/>
              <a:t>5</a:t>
            </a:fld>
            <a:endParaRPr lang="fr-FR"/>
          </a:p>
        </p:txBody>
      </p:sp>
    </p:spTree>
    <p:extLst>
      <p:ext uri="{BB962C8B-B14F-4D97-AF65-F5344CB8AC3E}">
        <p14:creationId xmlns:p14="http://schemas.microsoft.com/office/powerpoint/2010/main" val="38498740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34"/>
              </a:spcAft>
            </a:pPr>
            <a:r>
              <a:rPr lang="en-GB" sz="1100"/>
              <a:t>At the heart of our ecobiological approach, the microbiome is clearly identified as a new and important player in the skin’s defence process. Analysing the behaviour of the microbiome is more important than counting the presence of bacteria. </a:t>
            </a:r>
          </a:p>
          <a:p>
            <a:pPr algn="just">
              <a:spcAft>
                <a:spcPts val="634"/>
              </a:spcAft>
            </a:pPr>
            <a:endParaRPr lang="en-US" sz="1100" u="sng" dirty="0">
              <a:solidFill>
                <a:prstClr val="black"/>
              </a:solidFill>
              <a:cs typeface="DilleniaUPC" panose="02020603050405020304" pitchFamily="18" charset="-34"/>
            </a:endParaRPr>
          </a:p>
          <a:p>
            <a:pPr algn="just">
              <a:spcAft>
                <a:spcPts val="634"/>
              </a:spcAft>
            </a:pPr>
            <a:r>
              <a:rPr lang="en-GB" sz="1100" u="sng">
                <a:solidFill>
                  <a:prstClr val="black"/>
                </a:solidFill>
                <a:cs typeface="DilleniaUPC" panose="02020603050405020304" pitchFamily="18" charset="-34"/>
              </a:rPr>
              <a:t>Clinical evaluation of the effect on the cutaneous microbiota</a:t>
            </a:r>
          </a:p>
          <a:p>
            <a:pPr algn="just">
              <a:spcAft>
                <a:spcPts val="634"/>
              </a:spcAft>
            </a:pPr>
            <a:r>
              <a:rPr lang="en-GB" sz="1100"/>
              <a:t>A standardised application of the moisturising melting cream was carried out on the backs of 19 volunteers for 4 days at a rate of 1 application per day. Samples were taken using a swab and then frozen at -20°C before analysis of the biomass by qPCR and metagenomic analysis (analysis of the V1-V3 region of the bacterial DNA). The bioinformatics analysis carried out on the data made it possible to eliminate the samples that presented poor quality sequencing. Thus, after cleaning the data, the diversity analysis was conducted on 12 volunteers on D1 and 9 volunteers on D4.</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50</a:t>
            </a:fld>
            <a:endParaRPr lang="fr-FR"/>
          </a:p>
        </p:txBody>
      </p:sp>
    </p:spTree>
    <p:extLst>
      <p:ext uri="{BB962C8B-B14F-4D97-AF65-F5344CB8AC3E}">
        <p14:creationId xmlns:p14="http://schemas.microsoft.com/office/powerpoint/2010/main" val="2980402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u="sng"/>
              <a:t>RESULTS</a:t>
            </a:r>
          </a:p>
          <a:p>
            <a:pPr algn="just">
              <a:spcAft>
                <a:spcPts val="634"/>
              </a:spcAft>
            </a:pPr>
            <a:r>
              <a:rPr lang="en-GB" sz="1100"/>
              <a:t>The Shannon Index is an index that measures the </a:t>
            </a:r>
            <a:r>
              <a:rPr lang="en-GB" sz="1100" b="1"/>
              <a:t>diversity</a:t>
            </a:r>
            <a:r>
              <a:rPr lang="en-GB" sz="1100"/>
              <a:t> of the microbiota. After 4 days of daily application, the melting moisturising cream </a:t>
            </a:r>
            <a:r>
              <a:rPr lang="en-GB" sz="1100" b="1"/>
              <a:t>protects the diversity of the skin microbiota.</a:t>
            </a:r>
          </a:p>
          <a:p>
            <a:pPr algn="just">
              <a:spcAft>
                <a:spcPts val="634"/>
              </a:spcAft>
            </a:pPr>
            <a:r>
              <a:rPr lang="en-GB" sz="1100"/>
              <a:t>Skin microorganisms have an essential role in protecting against invading pathogens because its presence competes with these pathogens. Respecting this biodiversity maintains an efficient skin barrier to protect skin defences.</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51</a:t>
            </a:fld>
            <a:endParaRPr lang="fr-FR"/>
          </a:p>
        </p:txBody>
      </p:sp>
    </p:spTree>
    <p:extLst>
      <p:ext uri="{BB962C8B-B14F-4D97-AF65-F5344CB8AC3E}">
        <p14:creationId xmlns:p14="http://schemas.microsoft.com/office/powerpoint/2010/main" val="29403594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34"/>
              </a:spcAft>
            </a:pPr>
            <a:r>
              <a:rPr lang="en-GB" sz="1100" u="sng"/>
              <a:t>USE TEST UNDER DERMATOLOGICAL CONTROL – 21 days</a:t>
            </a:r>
            <a:r>
              <a:rPr lang="en-GB" sz="1100"/>
              <a:t> </a:t>
            </a:r>
            <a:r>
              <a:rPr lang="en-GB" sz="1100" i="1"/>
              <a:t>(Study report #20E2388 – EUROFINS – Nov 2020)</a:t>
            </a:r>
          </a:p>
          <a:p>
            <a:pPr marL="181240" indent="-181240" algn="just">
              <a:spcAft>
                <a:spcPts val="634"/>
              </a:spcAft>
              <a:buFont typeface="Arial" panose="020B0604020202020204" pitchFamily="34" charset="0"/>
              <a:buChar char="•"/>
            </a:pPr>
            <a:r>
              <a:rPr lang="en-GB" sz="1100" b="1"/>
              <a:t>Aim of the study</a:t>
            </a:r>
            <a:r>
              <a:rPr lang="en-GB" sz="1100"/>
              <a:t>: To evaluate the cutaneous acceptability (local skin tolerance) as well as the cosmetic acceptability of the product (via a questionnaire).</a:t>
            </a:r>
          </a:p>
          <a:p>
            <a:pPr marL="181240" indent="-181240" algn="just">
              <a:buFont typeface="Arial" panose="020B0604020202020204" pitchFamily="34" charset="0"/>
              <a:buChar char="•"/>
            </a:pPr>
            <a:r>
              <a:rPr lang="en-GB" sz="1100" b="1"/>
              <a:t>Results</a:t>
            </a:r>
            <a:r>
              <a:rPr lang="en-GB" sz="1100"/>
              <a:t>:</a:t>
            </a:r>
          </a:p>
          <a:p>
            <a:pPr algn="just"/>
            <a:r>
              <a:rPr lang="en-GB" sz="1100"/>
              <a:t>→ Skin tolerance: the product was very well-tolerated on the cutaneous level by the 30 volunteers.</a:t>
            </a:r>
          </a:p>
          <a:p>
            <a:pPr algn="just"/>
            <a:r>
              <a:rPr lang="en-GB" sz="1100"/>
              <a:t>→ The product was very well appreciated by the 30 volunteers, 87% say that the product presents the properties expected from a moisturising cream and 80% would buy it (global mean score: 7.9/10)</a:t>
            </a:r>
          </a:p>
          <a:p>
            <a:pPr algn="just" defTabSz="966612">
              <a:defRPr/>
            </a:pPr>
            <a:r>
              <a:rPr lang="en-GB" sz="1100"/>
              <a:t>→ The product can claim “SUITABLE FOR SENSITIVE SKIN”</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52</a:t>
            </a:fld>
            <a:endParaRPr lang="fr-FR"/>
          </a:p>
        </p:txBody>
      </p:sp>
    </p:spTree>
    <p:extLst>
      <p:ext uri="{BB962C8B-B14F-4D97-AF65-F5344CB8AC3E}">
        <p14:creationId xmlns:p14="http://schemas.microsoft.com/office/powerpoint/2010/main" val="29197710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200" u="sng">
                <a:solidFill>
                  <a:srgbClr val="000000"/>
                </a:solidFill>
              </a:rPr>
              <a:t>Clinical evaluation of a product’s nourishing effect using Sebumeter® SM810 – 30 min</a:t>
            </a:r>
            <a:r>
              <a:rPr lang="en-GB" sz="1200">
                <a:solidFill>
                  <a:srgbClr val="000000"/>
                </a:solidFill>
              </a:rPr>
              <a:t> </a:t>
            </a:r>
            <a:r>
              <a:rPr lang="en-GB" sz="1200" i="1">
                <a:solidFill>
                  <a:srgbClr val="000000"/>
                </a:solidFill>
              </a:rPr>
              <a:t>(Study Ln20007 – CIREC – January 2021)</a:t>
            </a:r>
          </a:p>
          <a:p>
            <a:pPr marL="181240" indent="-181240" algn="just">
              <a:spcAft>
                <a:spcPts val="634"/>
              </a:spcAft>
              <a:buFont typeface="Arial" panose="020B0604020202020204" pitchFamily="34" charset="0"/>
              <a:buChar char="•"/>
            </a:pPr>
            <a:r>
              <a:rPr lang="en-GB" sz="1200" b="1">
                <a:solidFill>
                  <a:srgbClr val="000000"/>
                </a:solidFill>
              </a:rPr>
              <a:t>Aim of the study</a:t>
            </a:r>
            <a:r>
              <a:rPr lang="en-GB" sz="1200">
                <a:solidFill>
                  <a:srgbClr val="000000"/>
                </a:solidFill>
              </a:rPr>
              <a:t>: Evaluate the nourishing effect by measuring the oily film left on the skin’s surface after a single application of the product at measurement times T0, Timm and T30min. </a:t>
            </a:r>
          </a:p>
          <a:p>
            <a:pPr marL="181240" indent="-181240" algn="just">
              <a:buFont typeface="Arial" panose="020B0604020202020204" pitchFamily="34" charset="0"/>
              <a:buChar char="•"/>
            </a:pPr>
            <a:r>
              <a:rPr lang="en-GB" sz="1200" b="1">
                <a:solidFill>
                  <a:srgbClr val="000000"/>
                </a:solidFill>
              </a:rPr>
              <a:t>Principle</a:t>
            </a:r>
            <a:r>
              <a:rPr lang="en-GB" sz="1200">
                <a:solidFill>
                  <a:srgbClr val="000000"/>
                </a:solidFill>
              </a:rPr>
              <a:t>: </a:t>
            </a:r>
          </a:p>
          <a:p>
            <a:pPr algn="just"/>
            <a:r>
              <a:rPr lang="en-GB" sz="1200">
                <a:solidFill>
                  <a:srgbClr val="000000"/>
                </a:solidFill>
              </a:rPr>
              <a:t>-&gt; T0: Determination of 2 zones, measurements of the initial oily film (bare skin) in a zone with Sebumeter CM825, application of the product on the 2 measurement zones.</a:t>
            </a:r>
          </a:p>
          <a:p>
            <a:pPr algn="just"/>
            <a:r>
              <a:rPr lang="en-GB" sz="1200">
                <a:solidFill>
                  <a:srgbClr val="000000"/>
                </a:solidFill>
              </a:rPr>
              <a:t>-&gt; Timmediate: New measurements of the oily film in the first zone at Timm (Sebumeter)</a:t>
            </a:r>
          </a:p>
          <a:p>
            <a:pPr algn="just">
              <a:spcAft>
                <a:spcPts val="600"/>
              </a:spcAft>
            </a:pPr>
            <a:r>
              <a:rPr lang="en-GB" sz="1200">
                <a:solidFill>
                  <a:srgbClr val="000000"/>
                </a:solidFill>
              </a:rPr>
              <a:t>-&gt; T30min: Measurements of the oily film in the second studied zone at T30min (Sebumeter).</a:t>
            </a:r>
          </a:p>
          <a:p>
            <a:pPr marL="181240" indent="-181240" algn="just">
              <a:spcAft>
                <a:spcPts val="634"/>
              </a:spcAft>
              <a:buFont typeface="Arial" panose="020B0604020202020204" pitchFamily="34" charset="0"/>
              <a:buChar char="•"/>
            </a:pPr>
            <a:r>
              <a:rPr lang="en-GB" sz="1200" b="1">
                <a:solidFill>
                  <a:srgbClr val="000000"/>
                </a:solidFill>
              </a:rPr>
              <a:t>Study population</a:t>
            </a:r>
            <a:r>
              <a:rPr lang="en-GB" sz="1200">
                <a:solidFill>
                  <a:srgbClr val="000000"/>
                </a:solidFill>
              </a:rPr>
              <a:t>: 10 subjects 19 to 61 years of age.</a:t>
            </a:r>
          </a:p>
          <a:p>
            <a:pPr marL="181240" indent="-181240" algn="just">
              <a:spcAft>
                <a:spcPts val="634"/>
              </a:spcAft>
              <a:buFont typeface="Arial" panose="020B0604020202020204" pitchFamily="34" charset="0"/>
              <a:buChar char="•"/>
            </a:pPr>
            <a:r>
              <a:rPr lang="en-GB" sz="1200" b="1">
                <a:solidFill>
                  <a:srgbClr val="000000"/>
                </a:solidFill>
              </a:rPr>
              <a:t>Results</a:t>
            </a:r>
            <a:r>
              <a:rPr lang="en-GB" sz="1200">
                <a:solidFill>
                  <a:srgbClr val="000000"/>
                </a:solidFill>
              </a:rPr>
              <a:t>: Under the conditions of this study, the product demonstrated a nourishing effect illustrated by the significant presence of a residual oily film on the skin’s surface at Timm and T30min.</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53</a:t>
            </a:fld>
            <a:endParaRPr lang="fr-FR"/>
          </a:p>
        </p:txBody>
      </p:sp>
    </p:spTree>
    <p:extLst>
      <p:ext uri="{BB962C8B-B14F-4D97-AF65-F5344CB8AC3E}">
        <p14:creationId xmlns:p14="http://schemas.microsoft.com/office/powerpoint/2010/main" val="496107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u="sng"/>
              <a:t>Clinical evaluation of a product’s moisturising effect using Corneometer® CM825</a:t>
            </a:r>
            <a:r>
              <a:rPr lang="en-GB" sz="1100" u="none"/>
              <a:t> </a:t>
            </a:r>
            <a:r>
              <a:rPr lang="en-GB" sz="1100"/>
              <a:t>(</a:t>
            </a:r>
            <a:r>
              <a:rPr lang="en-GB" sz="1100" i="1"/>
              <a:t>Study Ln10032 – CIREC – Nov 2010</a:t>
            </a:r>
            <a:r>
              <a:rPr lang="en-GB" sz="1100"/>
              <a:t>)</a:t>
            </a:r>
          </a:p>
          <a:p>
            <a:pPr marL="181240" marR="0" lvl="0" indent="-181240" algn="just" defTabSz="914400"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Aim of the study</a:t>
            </a:r>
            <a:r>
              <a:rPr kumimoji="0" lang="en-GB" sz="1100" b="0" i="0" u="none" strike="noStrike" cap="none" normalizeH="0" baseline="0" noProof="0">
                <a:ln>
                  <a:noFill/>
                </a:ln>
                <a:solidFill>
                  <a:prstClr val="black"/>
                </a:solidFill>
                <a:uLnTx/>
                <a:uFillTx/>
                <a:latin typeface="Calibri" panose="020F0502020204030204"/>
                <a:ea typeface="+mn-ea"/>
                <a:cs typeface="+mn-cs"/>
              </a:rPr>
              <a:t>: To evaluate in double blind the hydration kinetics (t0, t2h, t4h, t6h, t8h) of the formula after a single application using a Corneometer® CM825.</a:t>
            </a:r>
          </a:p>
          <a:p>
            <a:pPr marL="181240" marR="0" lvl="0" indent="-181240" algn="just" defTabSz="914400"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100" b="0" i="0" u="none" strike="noStrike" cap="none" normalizeH="0" baseline="0" noProof="0">
                <a:ln>
                  <a:noFill/>
                </a:ln>
                <a:solidFill>
                  <a:prstClr val="black"/>
                </a:solidFill>
                <a:uLnTx/>
                <a:uFillTx/>
                <a:latin typeface="Calibri" panose="020F0502020204030204"/>
                <a:ea typeface="+mn-ea"/>
                <a:cs typeface="+mn-cs"/>
              </a:rPr>
              <a:t>: 10 volunteers (women), 26 to 61 years of age.</a:t>
            </a:r>
          </a:p>
          <a:p>
            <a:pPr marL="181240" marR="0" lvl="0" indent="-181240" algn="just" defTabSz="914400" rtl="0" eaLnBrk="1" fontAlgn="auto" latinLnBrk="0" hangingPunct="1">
              <a:lnSpc>
                <a:spcPct val="100000"/>
              </a:lnSpc>
              <a:spcBef>
                <a:spcPts val="0"/>
              </a:spcBef>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Principle:</a:t>
            </a:r>
            <a:r>
              <a:rPr kumimoji="0" lang="en-GB" sz="1100" b="0" i="0" u="none" strike="noStrike" cap="none" normalizeH="0" baseline="0" noProof="0">
                <a:ln>
                  <a:noFill/>
                </a:ln>
                <a:solidFill>
                  <a:prstClr val="black"/>
                </a:solidFill>
                <a:uLnTx/>
                <a:uFillTx/>
                <a:latin typeface="Calibri" panose="020F0502020204030204"/>
                <a:ea typeface="+mn-ea"/>
                <a:cs typeface="+mn-cs"/>
              </a:rPr>
              <a:t> </a:t>
            </a:r>
          </a:p>
          <a:p>
            <a:pPr algn="just"/>
            <a:r>
              <a:rPr lang="en-GB" sz="1100">
                <a:solidFill>
                  <a:srgbClr val="000000"/>
                </a:solidFill>
              </a:rPr>
              <a:t>-&gt; T0: Determination of 2 zones on the forearm (1 untreated and 1 treated) and measurement of the initial hydration level (Corneometer). Application of the product.</a:t>
            </a:r>
          </a:p>
          <a:p>
            <a:pPr algn="just">
              <a:spcAft>
                <a:spcPts val="600"/>
              </a:spcAft>
            </a:pPr>
            <a:r>
              <a:rPr lang="en-GB" sz="1100">
                <a:solidFill>
                  <a:srgbClr val="000000"/>
                </a:solidFill>
              </a:rPr>
              <a:t>-&gt; T2h, T4h, T6h, T8h: New measurements of the hydration level (Corneometer).</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Under the conditions of this experiment, the formula presents an “excellent” moisturising capacity.</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54</a:t>
            </a:fld>
            <a:endParaRPr lang="fr-FR"/>
          </a:p>
        </p:txBody>
      </p:sp>
    </p:spTree>
    <p:extLst>
      <p:ext uri="{BB962C8B-B14F-4D97-AF65-F5344CB8AC3E}">
        <p14:creationId xmlns:p14="http://schemas.microsoft.com/office/powerpoint/2010/main" val="2248597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8"/>
            <a:ext cx="5852160" cy="4367012"/>
          </a:xfrm>
        </p:spPr>
        <p:txBody>
          <a:bodyPr/>
          <a:lstStyle/>
          <a:p>
            <a:pPr algn="just"/>
            <a:r>
              <a:rPr lang="en-GB" sz="1100" u="sng" cap="all">
                <a:cs typeface="DilleniaUPC" panose="02020603050405020304" pitchFamily="18" charset="-34"/>
              </a:rPr>
              <a:t>Isodermic water</a:t>
            </a:r>
            <a:r>
              <a:rPr lang="en-GB" sz="1100" cap="all">
                <a:cs typeface="DilleniaUPC" panose="02020603050405020304" pitchFamily="18" charset="-34"/>
              </a:rPr>
              <a:t>: </a:t>
            </a:r>
            <a:r>
              <a:rPr lang="en-GB" sz="1100">
                <a:cs typeface="DilleniaUPC" panose="02020603050405020304" pitchFamily="18" charset="-34"/>
              </a:rPr>
              <a:t>A biomimetic water with very good affinity with the skin to protect its balance. Ingredients: AQUA, DISODIUM ADENOSINE TRISPHOSPHATE, CARNOSINE, LAMINARIA DIGITATA EXTRACT.</a:t>
            </a:r>
          </a:p>
          <a:p>
            <a:pPr algn="just"/>
            <a:endParaRPr lang="fr-FR" sz="1100" dirty="0"/>
          </a:p>
          <a:p>
            <a:pPr algn="just" defTabSz="966612">
              <a:defRPr/>
            </a:pPr>
            <a:r>
              <a:rPr lang="en-GB" sz="1100" u="sng"/>
              <a:t>HYDRATING AGENT</a:t>
            </a:r>
            <a:r>
              <a:rPr lang="en-GB" sz="1100"/>
              <a:t>: </a:t>
            </a:r>
          </a:p>
          <a:p>
            <a:pPr marL="181240" indent="-181240" algn="just" defTabSz="966612">
              <a:buFont typeface="Arial" panose="020B0604020202020204" pitchFamily="34" charset="0"/>
              <a:buChar char="•"/>
              <a:defRPr/>
            </a:pPr>
            <a:r>
              <a:rPr lang="en-GB" sz="1100" cap="all">
                <a:cs typeface="DilleniaUPC" panose="02020603050405020304" pitchFamily="18" charset="-34"/>
              </a:rPr>
              <a:t>GLYCERINE </a:t>
            </a:r>
            <a:r>
              <a:rPr lang="en-GB" sz="1100">
                <a:cs typeface="DilleniaUPC" panose="02020603050405020304" pitchFamily="18" charset="-34"/>
              </a:rPr>
              <a:t>(or glycerol) is a naturally occurring polyol very present in cosmetics where it is a very good moisturiser. The biological effects of glycerine (C</a:t>
            </a:r>
            <a:r>
              <a:rPr lang="en-GB" sz="1100" baseline="-25000">
                <a:cs typeface="DilleniaUPC" panose="02020603050405020304" pitchFamily="18" charset="-34"/>
              </a:rPr>
              <a:t>3</a:t>
            </a:r>
            <a:r>
              <a:rPr lang="en-GB" sz="1100">
                <a:cs typeface="DilleniaUPC" panose="02020603050405020304" pitchFamily="18" charset="-34"/>
              </a:rPr>
              <a:t>H</a:t>
            </a:r>
            <a:r>
              <a:rPr lang="en-GB" sz="1100" baseline="-25000">
                <a:cs typeface="DilleniaUPC" panose="02020603050405020304" pitchFamily="18" charset="-34"/>
              </a:rPr>
              <a:t>8</a:t>
            </a:r>
            <a:r>
              <a:rPr lang="en-GB" sz="1100">
                <a:cs typeface="DilleniaUPC" panose="02020603050405020304" pitchFamily="18" charset="-34"/>
              </a:rPr>
              <a:t>O</a:t>
            </a:r>
            <a:r>
              <a:rPr lang="en-GB" sz="1100" baseline="-25000">
                <a:cs typeface="DilleniaUPC" panose="02020603050405020304" pitchFamily="18" charset="-34"/>
              </a:rPr>
              <a:t>3</a:t>
            </a:r>
            <a:r>
              <a:rPr lang="en-GB" sz="1100">
                <a:cs typeface="DilleniaUPC" panose="02020603050405020304" pitchFamily="18" charset="-34"/>
              </a:rPr>
              <a:t>) are traditionally attributed to its chemical structure: the 3 hydrophilic hydroxyl groups are responsible for its hygroscopy. Hygroscopy is the tendency of a substance to attract water from the surroundings. P</a:t>
            </a:r>
            <a:r>
              <a:rPr lang="en-GB" sz="1100"/>
              <a:t>ure glycerol can absorb its own weight in water in 3 days</a:t>
            </a:r>
            <a:r>
              <a:rPr lang="en-GB" sz="1100" baseline="30000"/>
              <a:t>(1)</a:t>
            </a:r>
            <a:r>
              <a:rPr lang="en-GB" sz="1100"/>
              <a:t>. Glycerine diffuses into the stratum corneum and retains water in the skin.</a:t>
            </a:r>
          </a:p>
          <a:p>
            <a:pPr marL="181240" indent="-181240" algn="just">
              <a:spcAft>
                <a:spcPts val="634"/>
              </a:spcAft>
              <a:buFont typeface="Arial" panose="020B0604020202020204" pitchFamily="34" charset="0"/>
              <a:buChar char="•"/>
            </a:pPr>
            <a:r>
              <a:rPr lang="en-GB" sz="1100"/>
              <a:t>XYLITOL is a polyol well known for its humectant properties.</a:t>
            </a:r>
          </a:p>
          <a:p>
            <a:pPr algn="just"/>
            <a:endParaRPr lang="fr-FR" sz="1100" dirty="0"/>
          </a:p>
          <a:p>
            <a:pPr algn="just"/>
            <a:r>
              <a:rPr lang="en-GB" sz="1100" u="sng"/>
              <a:t>NOURISHING AGENTS</a:t>
            </a:r>
            <a:r>
              <a:rPr lang="en-GB" sz="1100"/>
              <a:t>: </a:t>
            </a:r>
            <a:r>
              <a:rPr lang="en-GB" sz="1100">
                <a:cs typeface="DilleniaUPC" panose="02020603050405020304" pitchFamily="18" charset="-34"/>
              </a:rPr>
              <a:t>A trio of oils (soybean, sunflower and olive) and a plant butter (mango) strengthen the skin by supplying lipids.</a:t>
            </a:r>
          </a:p>
          <a:p>
            <a:pPr algn="just" defTabSz="966612">
              <a:defRPr/>
            </a:pPr>
            <a:r>
              <a:rPr lang="en-GB" sz="1100">
                <a:cs typeface="DilleniaUPC" panose="02020603050405020304" pitchFamily="18" charset="-34"/>
              </a:rPr>
              <a:t>Emollients soften and smooth the skin.</a:t>
            </a:r>
          </a:p>
          <a:p>
            <a:pPr algn="just" defTabSz="966612">
              <a:defRPr/>
            </a:pPr>
            <a:endParaRPr lang="en-US" sz="1100" dirty="0">
              <a:cs typeface="DilleniaUPC" panose="02020603050405020304" pitchFamily="18" charset="-34"/>
            </a:endParaRPr>
          </a:p>
          <a:p>
            <a:pPr algn="just" defTabSz="966612">
              <a:defRPr/>
            </a:pPr>
            <a:r>
              <a:rPr lang="en-GB" sz="1100" u="sng" cap="all">
                <a:cs typeface="DilleniaUPC" panose="02020603050405020304" pitchFamily="18" charset="-34"/>
              </a:rPr>
              <a:t>LIPID-REPLENISHING AGENTS</a:t>
            </a:r>
            <a:r>
              <a:rPr lang="en-GB" sz="1100" cap="all">
                <a:cs typeface="DilleniaUPC" panose="02020603050405020304" pitchFamily="18" charset="-34"/>
              </a:rPr>
              <a:t>: </a:t>
            </a:r>
            <a:r>
              <a:rPr lang="en-GB" sz="1100"/>
              <a:t>They promote the natural production of epidermal lipids involved in hydration: GLYCINE SOJA STEROLS, GLYCOLIPIDS and PHOSPHOLIPIDS (naturally present in the skin), OLEA EUROPAEA OIL UNSAPONIFIABLES (rich in phytosterols and squalene).</a:t>
            </a:r>
          </a:p>
          <a:p>
            <a:pPr defTabSz="966612">
              <a:defRPr/>
            </a:pPr>
            <a:endParaRPr lang="en-US" b="1" dirty="0">
              <a:cs typeface="DilleniaUPC" panose="02020603050405020304" pitchFamily="18" charset="-34"/>
            </a:endParaRPr>
          </a:p>
          <a:p>
            <a:pPr algn="just" defTabSz="966612">
              <a:defRPr/>
            </a:pPr>
            <a:r>
              <a:rPr lang="en-GB" sz="900" i="1" u="sng"/>
              <a:t>Bibliography</a:t>
            </a:r>
          </a:p>
          <a:p>
            <a:pPr algn="just" defTabSz="966612">
              <a:defRPr/>
            </a:pPr>
            <a:r>
              <a:rPr lang="en-GB" sz="900">
                <a:cs typeface="DilleniaUPC" panose="02020603050405020304" pitchFamily="18" charset="-34"/>
              </a:rPr>
              <a:t>(1) Fluhr, J. W., Darlenski, R., &amp; Surber, C. (2008). Glycerol and the skin: holistic approach to its origin and functions. British Journal of Dermatology, 159(1), 23–34. doi:10.1111/j.1365-2133.2008.08643.x </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55</a:t>
            </a:fld>
            <a:endParaRPr lang="fr-FR"/>
          </a:p>
        </p:txBody>
      </p:sp>
    </p:spTree>
    <p:extLst>
      <p:ext uri="{BB962C8B-B14F-4D97-AF65-F5344CB8AC3E}">
        <p14:creationId xmlns:p14="http://schemas.microsoft.com/office/powerpoint/2010/main" val="19422618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56</a:t>
            </a:fld>
            <a:endParaRPr lang="fr-FR"/>
          </a:p>
        </p:txBody>
      </p:sp>
    </p:spTree>
    <p:extLst>
      <p:ext uri="{BB962C8B-B14F-4D97-AF65-F5344CB8AC3E}">
        <p14:creationId xmlns:p14="http://schemas.microsoft.com/office/powerpoint/2010/main" val="32732546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u="sng">
                <a:solidFill>
                  <a:srgbClr val="000000"/>
                </a:solidFill>
              </a:rPr>
              <a:t>Clinical evaluation of a product’s nourishing effect using Sebumeter® SM810 – 30min</a:t>
            </a:r>
            <a:r>
              <a:rPr lang="en-GB" sz="1100" u="none">
                <a:solidFill>
                  <a:srgbClr val="000000"/>
                </a:solidFill>
              </a:rPr>
              <a:t> </a:t>
            </a:r>
            <a:r>
              <a:rPr lang="en-GB" sz="1100" i="1">
                <a:solidFill>
                  <a:srgbClr val="000000"/>
                </a:solidFill>
              </a:rPr>
              <a:t>(Study Ln19003 – CIREC – August 2019)</a:t>
            </a:r>
          </a:p>
          <a:p>
            <a:pPr marL="181240" indent="-181240" algn="just">
              <a:spcAft>
                <a:spcPts val="634"/>
              </a:spcAft>
              <a:buFont typeface="Arial" panose="020B0604020202020204" pitchFamily="34" charset="0"/>
              <a:buChar char="•"/>
            </a:pPr>
            <a:r>
              <a:rPr lang="en-GB" sz="1100" b="1">
                <a:solidFill>
                  <a:srgbClr val="000000"/>
                </a:solidFill>
              </a:rPr>
              <a:t>Aim of the study</a:t>
            </a:r>
            <a:r>
              <a:rPr lang="en-GB" sz="1100">
                <a:solidFill>
                  <a:srgbClr val="000000"/>
                </a:solidFill>
              </a:rPr>
              <a:t>: Evaluate the nourishing effect by measuring the oily film left on the skin’s surface after a single application of the product at measurement times T0, Timm and T30min.</a:t>
            </a:r>
          </a:p>
          <a:p>
            <a:pPr marL="181240" indent="-181240" algn="just">
              <a:buFont typeface="Arial" panose="020B0604020202020204" pitchFamily="34" charset="0"/>
              <a:buChar char="•"/>
            </a:pPr>
            <a:r>
              <a:rPr lang="en-GB" sz="1100" b="1">
                <a:solidFill>
                  <a:srgbClr val="000000"/>
                </a:solidFill>
              </a:rPr>
              <a:t>Principle</a:t>
            </a:r>
            <a:r>
              <a:rPr lang="en-GB" sz="1100">
                <a:solidFill>
                  <a:srgbClr val="000000"/>
                </a:solidFill>
              </a:rPr>
              <a:t>: </a:t>
            </a:r>
          </a:p>
          <a:p>
            <a:pPr algn="just"/>
            <a:r>
              <a:rPr lang="en-GB" sz="1100">
                <a:solidFill>
                  <a:srgbClr val="000000"/>
                </a:solidFill>
              </a:rPr>
              <a:t>-&gt; T0: Determination of 2 zones, measurements of the initial oily film (bare skin) in a zone with Sebumeter CM825, application of the product on the 2 measurement zones.</a:t>
            </a:r>
          </a:p>
          <a:p>
            <a:pPr algn="just"/>
            <a:r>
              <a:rPr lang="en-GB" sz="1100">
                <a:solidFill>
                  <a:srgbClr val="000000"/>
                </a:solidFill>
              </a:rPr>
              <a:t>-&gt; Timmediate: New measurements of the oily film in the first zone at Timm (Sebumeter)</a:t>
            </a:r>
          </a:p>
          <a:p>
            <a:pPr algn="just">
              <a:spcAft>
                <a:spcPts val="600"/>
              </a:spcAft>
            </a:pPr>
            <a:r>
              <a:rPr lang="en-GB" sz="1100">
                <a:solidFill>
                  <a:srgbClr val="000000"/>
                </a:solidFill>
              </a:rPr>
              <a:t>-&gt; T30min: Measurements of the oily film in the second studied zone at T30min (Sebumeter).</a:t>
            </a:r>
          </a:p>
          <a:p>
            <a:pPr marL="181240" indent="-181240" algn="just">
              <a:spcAft>
                <a:spcPts val="634"/>
              </a:spcAft>
              <a:buFont typeface="Arial" panose="020B0604020202020204" pitchFamily="34" charset="0"/>
              <a:buChar char="•"/>
            </a:pPr>
            <a:r>
              <a:rPr lang="en-GB" sz="1100" b="1">
                <a:solidFill>
                  <a:srgbClr val="000000"/>
                </a:solidFill>
              </a:rPr>
              <a:t>Study population</a:t>
            </a:r>
            <a:r>
              <a:rPr lang="en-GB" sz="1100">
                <a:solidFill>
                  <a:srgbClr val="000000"/>
                </a:solidFill>
              </a:rPr>
              <a:t>: 10 subjects 23 to 45 years of age.</a:t>
            </a:r>
          </a:p>
          <a:p>
            <a:pPr marL="181240" indent="-181240" algn="just">
              <a:spcAft>
                <a:spcPts val="634"/>
              </a:spcAft>
              <a:buFont typeface="Arial" panose="020B0604020202020204" pitchFamily="34" charset="0"/>
              <a:buChar char="•"/>
            </a:pPr>
            <a:r>
              <a:rPr lang="en-GB" sz="1100" b="1" u="none">
                <a:solidFill>
                  <a:srgbClr val="000000"/>
                </a:solidFill>
              </a:rPr>
              <a:t>Results</a:t>
            </a:r>
            <a:r>
              <a:rPr lang="en-GB" sz="1100" u="none">
                <a:solidFill>
                  <a:srgbClr val="000000"/>
                </a:solidFill>
              </a:rPr>
              <a:t>: Under </a:t>
            </a:r>
            <a:r>
              <a:rPr lang="en-GB" sz="1100">
                <a:solidFill>
                  <a:srgbClr val="000000"/>
                </a:solidFill>
              </a:rPr>
              <a:t>the conditions of this study, the product demonstrated a nourishing effect illustrated by the significant presence of a residual oily film on the skin’s surface at Timm and T30min.</a:t>
            </a:r>
          </a:p>
          <a:p>
            <a:pPr algn="just"/>
            <a:endParaRPr lang="en-US" dirty="0">
              <a:solidFill>
                <a:srgbClr val="000000"/>
              </a:solidFill>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57</a:t>
            </a:fld>
            <a:endParaRPr lang="fr-FR"/>
          </a:p>
        </p:txBody>
      </p:sp>
    </p:spTree>
    <p:extLst>
      <p:ext uri="{BB962C8B-B14F-4D97-AF65-F5344CB8AC3E}">
        <p14:creationId xmlns:p14="http://schemas.microsoft.com/office/powerpoint/2010/main" val="11264382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u="sng"/>
              <a:t>Clinical evaluation of a product’s moisturising effect using Corneometer® CM825</a:t>
            </a:r>
            <a:r>
              <a:rPr lang="en-GB" sz="1100" u="none"/>
              <a:t> </a:t>
            </a:r>
            <a:r>
              <a:rPr lang="en-GB" sz="1100"/>
              <a:t>(</a:t>
            </a:r>
            <a:r>
              <a:rPr lang="en-GB" sz="1100" i="1"/>
              <a:t>Study Ln10005 – CIREC – May 2010</a:t>
            </a:r>
            <a:r>
              <a:rPr lang="en-GB" sz="1100"/>
              <a:t>)</a:t>
            </a:r>
          </a:p>
          <a:p>
            <a:pPr marL="181240" marR="0" lvl="0" indent="-181240" algn="just" defTabSz="914400"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Aim of the study</a:t>
            </a:r>
            <a:r>
              <a:rPr kumimoji="0" lang="en-GB" sz="1100" b="0" i="0" u="none" strike="noStrike" cap="none" normalizeH="0" baseline="0" noProof="0">
                <a:ln>
                  <a:noFill/>
                </a:ln>
                <a:solidFill>
                  <a:prstClr val="black"/>
                </a:solidFill>
                <a:uLnTx/>
                <a:uFillTx/>
                <a:latin typeface="Calibri" panose="020F0502020204030204"/>
                <a:ea typeface="+mn-ea"/>
                <a:cs typeface="+mn-cs"/>
              </a:rPr>
              <a:t>: To evaluate in double blind the hydration kinetics (t0, t2h, t4h, t6h, t8h) of the formula after a single application using a Corneometer® CM825.</a:t>
            </a:r>
          </a:p>
          <a:p>
            <a:pPr marL="181240" marR="0" lvl="0" indent="-181240" algn="just" defTabSz="914400"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100" b="0" i="0" u="none" strike="noStrike" cap="none" normalizeH="0" baseline="0" noProof="0">
                <a:ln>
                  <a:noFill/>
                </a:ln>
                <a:solidFill>
                  <a:prstClr val="black"/>
                </a:solidFill>
                <a:uLnTx/>
                <a:uFillTx/>
                <a:latin typeface="Calibri" panose="020F0502020204030204"/>
                <a:ea typeface="+mn-ea"/>
                <a:cs typeface="+mn-cs"/>
              </a:rPr>
              <a:t>: 10 volunteers (women), 28 to 65 years of age.</a:t>
            </a:r>
          </a:p>
          <a:p>
            <a:pPr marL="181240" marR="0" lvl="0" indent="-181240" algn="just" defTabSz="914400" rtl="0" eaLnBrk="1" fontAlgn="auto" latinLnBrk="0" hangingPunct="1">
              <a:lnSpc>
                <a:spcPct val="100000"/>
              </a:lnSpc>
              <a:spcBef>
                <a:spcPts val="0"/>
              </a:spcBef>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Principle:</a:t>
            </a:r>
            <a:r>
              <a:rPr kumimoji="0" lang="en-GB" sz="1100" b="0" i="0" u="none" strike="noStrike" cap="none" normalizeH="0" baseline="0" noProof="0">
                <a:ln>
                  <a:noFill/>
                </a:ln>
                <a:solidFill>
                  <a:prstClr val="black"/>
                </a:solidFill>
                <a:uLnTx/>
                <a:uFillTx/>
                <a:latin typeface="Calibri" panose="020F0502020204030204"/>
                <a:ea typeface="+mn-ea"/>
                <a:cs typeface="+mn-cs"/>
              </a:rPr>
              <a:t> </a:t>
            </a:r>
          </a:p>
          <a:p>
            <a:pPr algn="just"/>
            <a:r>
              <a:rPr lang="en-GB" sz="1100">
                <a:solidFill>
                  <a:srgbClr val="000000"/>
                </a:solidFill>
              </a:rPr>
              <a:t>-&gt; T0: Determination of 2 zones on the forearm (1 untreated and 1 treated) and measurement of the initial hydration level (Corneometer). Application of the product.</a:t>
            </a:r>
          </a:p>
          <a:p>
            <a:pPr algn="just">
              <a:spcAft>
                <a:spcPts val="600"/>
              </a:spcAft>
            </a:pPr>
            <a:r>
              <a:rPr lang="en-GB" sz="1100">
                <a:solidFill>
                  <a:srgbClr val="000000"/>
                </a:solidFill>
              </a:rPr>
              <a:t>-&gt; T2h, T4h, T6h, T8h: New measurements of the hydration level (Corneometer).</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Under the conditions of this experiment, the formula borderline is between a “very good” and an “excellent” moisturiser at T8h.</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58</a:t>
            </a:fld>
            <a:endParaRPr lang="fr-FR"/>
          </a:p>
        </p:txBody>
      </p:sp>
    </p:spTree>
    <p:extLst>
      <p:ext uri="{BB962C8B-B14F-4D97-AF65-F5344CB8AC3E}">
        <p14:creationId xmlns:p14="http://schemas.microsoft.com/office/powerpoint/2010/main" val="10289856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34"/>
              </a:spcAft>
            </a:pPr>
            <a:r>
              <a:rPr lang="en-GB" sz="1100" u="sng"/>
              <a:t>USE TEST UNDER DERMATOLOGICAL CONTROL – 21 days</a:t>
            </a:r>
            <a:r>
              <a:rPr lang="en-GB" sz="1100"/>
              <a:t> </a:t>
            </a:r>
            <a:r>
              <a:rPr lang="en-GB" sz="1100" i="1"/>
              <a:t>(</a:t>
            </a:r>
            <a:r>
              <a:rPr lang="en-GB" sz="1100" i="1">
                <a:solidFill>
                  <a:prstClr val="black"/>
                </a:solidFill>
                <a:cs typeface="DilleniaUPC" panose="02020603050405020304" pitchFamily="18" charset="-34"/>
              </a:rPr>
              <a:t>Study report #20E2617 – EUROFINS – October 2020)</a:t>
            </a:r>
          </a:p>
          <a:p>
            <a:pPr marL="181240" indent="-181240" algn="just">
              <a:spcAft>
                <a:spcPts val="634"/>
              </a:spcAft>
              <a:buFont typeface="Arial" panose="020B0604020202020204" pitchFamily="34" charset="0"/>
              <a:buChar char="•"/>
            </a:pPr>
            <a:r>
              <a:rPr lang="en-GB" sz="1100" b="1"/>
              <a:t>Aim of the study</a:t>
            </a:r>
            <a:r>
              <a:rPr lang="en-GB" sz="1100"/>
              <a:t>: To evaluate the cutaneous acceptability (local skin tolerance) as well as the cosmetic acceptability of the product (via a questionnaire).</a:t>
            </a:r>
          </a:p>
          <a:p>
            <a:pPr marL="181240" indent="-181240" algn="just" defTabSz="966612">
              <a:spcAft>
                <a:spcPts val="634"/>
              </a:spcAft>
              <a:buFont typeface="Arial" panose="020B0604020202020204" pitchFamily="34" charset="0"/>
              <a:buChar char="•"/>
              <a:defRPr/>
            </a:pPr>
            <a:r>
              <a:rPr lang="en-GB" sz="1100" b="1"/>
              <a:t>Study population</a:t>
            </a:r>
            <a:r>
              <a:rPr lang="en-GB" sz="1100"/>
              <a:t>: </a:t>
            </a:r>
            <a:r>
              <a:rPr lang="en-GB" sz="1100">
                <a:solidFill>
                  <a:prstClr val="black"/>
                </a:solidFill>
                <a:cs typeface="DilleniaUPC" panose="02020603050405020304" pitchFamily="18" charset="-34"/>
              </a:rPr>
              <a:t>33 volunteers, 24 to 64 years of age, 100% sensitive skin, with dry skin type</a:t>
            </a:r>
          </a:p>
          <a:p>
            <a:pPr marL="181240" indent="-181240" algn="just">
              <a:buFont typeface="Arial" panose="020B0604020202020204" pitchFamily="34" charset="0"/>
              <a:buChar char="•"/>
            </a:pPr>
            <a:r>
              <a:rPr lang="en-GB" sz="1100" b="1"/>
              <a:t>Results</a:t>
            </a:r>
            <a:r>
              <a:rPr lang="en-GB" sz="1100"/>
              <a:t>:</a:t>
            </a:r>
          </a:p>
          <a:p>
            <a:pPr algn="just"/>
            <a:r>
              <a:rPr lang="en-GB" sz="1100"/>
              <a:t>→ Skin tolerance: the product was very well-tolerated on the cutaneous level.</a:t>
            </a:r>
          </a:p>
          <a:p>
            <a:pPr algn="just"/>
            <a:r>
              <a:rPr lang="en-GB" sz="1100"/>
              <a:t>→ The product was very well appreciated by the 33 volunteers, 85% say that the product presents the properties expected from a rich moisturising cream (global mean score: 7.7/10)</a:t>
            </a:r>
          </a:p>
          <a:p>
            <a:pPr algn="just"/>
            <a:r>
              <a:rPr lang="en-GB" sz="1100"/>
              <a:t>→ The product can claim “SUITABLE FOR SENSITIVE SKIN”</a:t>
            </a:r>
          </a:p>
          <a:p>
            <a:pPr algn="just"/>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59</a:t>
            </a:fld>
            <a:endParaRPr lang="fr-FR"/>
          </a:p>
        </p:txBody>
      </p:sp>
    </p:spTree>
    <p:extLst>
      <p:ext uri="{BB962C8B-B14F-4D97-AF65-F5344CB8AC3E}">
        <p14:creationId xmlns:p14="http://schemas.microsoft.com/office/powerpoint/2010/main" val="1079607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6</a:t>
            </a:fld>
            <a:endParaRPr lang="fr-FR"/>
          </a:p>
        </p:txBody>
      </p:sp>
    </p:spTree>
    <p:extLst>
      <p:ext uri="{BB962C8B-B14F-4D97-AF65-F5344CB8AC3E}">
        <p14:creationId xmlns:p14="http://schemas.microsoft.com/office/powerpoint/2010/main" val="6704277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66612">
              <a:defRPr/>
            </a:pPr>
            <a:r>
              <a:rPr lang="en-GB" sz="1100" u="sng" cap="all">
                <a:solidFill>
                  <a:prstClr val="black"/>
                </a:solidFill>
                <a:latin typeface="Calibri" panose="020F0502020204030204"/>
                <a:cs typeface="DilleniaUPC" panose="02020603050405020304" pitchFamily="18" charset="-34"/>
              </a:rPr>
              <a:t>Isodermic water</a:t>
            </a:r>
            <a:r>
              <a:rPr lang="en-GB" sz="1100" cap="all">
                <a:solidFill>
                  <a:prstClr val="black"/>
                </a:solidFill>
                <a:latin typeface="Calibri" panose="020F0502020204030204"/>
                <a:cs typeface="DilleniaUPC" panose="02020603050405020304" pitchFamily="18" charset="-34"/>
              </a:rPr>
              <a:t>: </a:t>
            </a:r>
            <a:r>
              <a:rPr lang="en-GB" sz="1100">
                <a:solidFill>
                  <a:prstClr val="black"/>
                </a:solidFill>
                <a:latin typeface="Calibri" panose="020F0502020204030204"/>
                <a:cs typeface="DilleniaUPC" panose="02020603050405020304" pitchFamily="18" charset="-34"/>
              </a:rPr>
              <a:t>A biomimetic water with very good affinity with the skin to protect its balance. Ingredients: AQUA, DISODIUM ADENOSINE TRISPHOSPHATE, CARNOSINE, LAMINARIA DIGITATA EXTRACT.</a:t>
            </a:r>
          </a:p>
          <a:p>
            <a:pPr algn="just" defTabSz="966612">
              <a:defRPr/>
            </a:pPr>
            <a:endParaRPr lang="fr-FR" sz="1100" dirty="0">
              <a:solidFill>
                <a:prstClr val="black"/>
              </a:solidFill>
              <a:latin typeface="Calibri" panose="020F0502020204030204"/>
            </a:endParaRPr>
          </a:p>
          <a:p>
            <a:pPr algn="just" defTabSz="966612">
              <a:defRPr/>
            </a:pPr>
            <a:r>
              <a:rPr lang="en-GB" sz="1100" u="sng">
                <a:solidFill>
                  <a:prstClr val="black"/>
                </a:solidFill>
                <a:latin typeface="Calibri" panose="020F0502020204030204"/>
                <a:cs typeface="DilleniaUPC" panose="02020603050405020304" pitchFamily="18" charset="-34"/>
              </a:rPr>
              <a:t>HYDRATING AGENT</a:t>
            </a:r>
            <a:r>
              <a:rPr lang="en-GB" sz="1100">
                <a:solidFill>
                  <a:prstClr val="black"/>
                </a:solidFill>
                <a:latin typeface="Calibri" panose="020F0502020204030204"/>
                <a:cs typeface="DilleniaUPC" panose="02020603050405020304" pitchFamily="18" charset="-34"/>
              </a:rPr>
              <a:t>: </a:t>
            </a:r>
            <a:r>
              <a:rPr lang="en-GB" sz="1100" cap="all">
                <a:solidFill>
                  <a:prstClr val="black"/>
                </a:solidFill>
                <a:latin typeface="Calibri" panose="020F0502020204030204"/>
                <a:cs typeface="DilleniaUPC" panose="02020603050405020304" pitchFamily="18" charset="-34"/>
              </a:rPr>
              <a:t>GLYCERINE </a:t>
            </a:r>
            <a:r>
              <a:rPr lang="en-GB" sz="1100">
                <a:solidFill>
                  <a:prstClr val="black"/>
                </a:solidFill>
                <a:latin typeface="Calibri" panose="020F0502020204030204"/>
                <a:cs typeface="DilleniaUPC" panose="02020603050405020304" pitchFamily="18" charset="-34"/>
              </a:rPr>
              <a:t>(or glycerol) is a naturally occurring polyol very present in cosmetics where it is a very good moisturiser. The biological effects of glycerine (C</a:t>
            </a:r>
            <a:r>
              <a:rPr lang="en-GB" sz="1100" baseline="-25000">
                <a:solidFill>
                  <a:prstClr val="black"/>
                </a:solidFill>
                <a:latin typeface="Calibri" panose="020F0502020204030204"/>
                <a:cs typeface="DilleniaUPC" panose="02020603050405020304" pitchFamily="18" charset="-34"/>
              </a:rPr>
              <a:t>3</a:t>
            </a:r>
            <a:r>
              <a:rPr lang="en-GB" sz="1100">
                <a:solidFill>
                  <a:prstClr val="black"/>
                </a:solidFill>
                <a:latin typeface="Calibri" panose="020F0502020204030204"/>
                <a:cs typeface="DilleniaUPC" panose="02020603050405020304" pitchFamily="18" charset="-34"/>
              </a:rPr>
              <a:t>H</a:t>
            </a:r>
            <a:r>
              <a:rPr lang="en-GB" sz="1100" baseline="-25000">
                <a:solidFill>
                  <a:prstClr val="black"/>
                </a:solidFill>
                <a:latin typeface="Calibri" panose="020F0502020204030204"/>
                <a:cs typeface="DilleniaUPC" panose="02020603050405020304" pitchFamily="18" charset="-34"/>
              </a:rPr>
              <a:t>8</a:t>
            </a:r>
            <a:r>
              <a:rPr lang="en-GB" sz="1100">
                <a:solidFill>
                  <a:prstClr val="black"/>
                </a:solidFill>
                <a:latin typeface="Calibri" panose="020F0502020204030204"/>
                <a:cs typeface="DilleniaUPC" panose="02020603050405020304" pitchFamily="18" charset="-34"/>
              </a:rPr>
              <a:t>O</a:t>
            </a:r>
            <a:r>
              <a:rPr lang="en-GB" sz="1100" baseline="-25000">
                <a:solidFill>
                  <a:prstClr val="black"/>
                </a:solidFill>
                <a:latin typeface="Calibri" panose="020F0502020204030204"/>
                <a:cs typeface="DilleniaUPC" panose="02020603050405020304" pitchFamily="18" charset="-34"/>
              </a:rPr>
              <a:t>3</a:t>
            </a:r>
            <a:r>
              <a:rPr lang="en-GB" sz="1100">
                <a:solidFill>
                  <a:prstClr val="black"/>
                </a:solidFill>
                <a:latin typeface="Calibri" panose="020F0502020204030204"/>
                <a:cs typeface="DilleniaUPC" panose="02020603050405020304" pitchFamily="18" charset="-34"/>
              </a:rPr>
              <a:t>) are traditionally attributed to its chemical structure: the 3 hydrophilic hydroxyl groups are responsible for its hygroscopy. Hygroscopy is the tendency of a substance to attract water from the surroundings. Pure glycerol can absorb its own weight in water in 3 days</a:t>
            </a:r>
            <a:r>
              <a:rPr lang="en-GB" sz="1100" baseline="30000">
                <a:solidFill>
                  <a:prstClr val="black"/>
                </a:solidFill>
                <a:latin typeface="Calibri" panose="020F0502020204030204"/>
                <a:cs typeface="DilleniaUPC" panose="02020603050405020304" pitchFamily="18" charset="-34"/>
              </a:rPr>
              <a:t>(1)</a:t>
            </a:r>
            <a:r>
              <a:rPr lang="en-GB" sz="1100">
                <a:solidFill>
                  <a:prstClr val="black"/>
                </a:solidFill>
                <a:latin typeface="Calibri" panose="020F0502020204030204"/>
                <a:cs typeface="DilleniaUPC" panose="02020603050405020304" pitchFamily="18" charset="-34"/>
              </a:rPr>
              <a:t>. Glycerine diffuses into the stratum corneum and retains water in the skin.</a:t>
            </a:r>
          </a:p>
          <a:p>
            <a:pPr algn="just" defTabSz="966612">
              <a:defRPr/>
            </a:pPr>
            <a:endParaRPr lang="fr-FR" sz="1100" dirty="0">
              <a:solidFill>
                <a:prstClr val="black"/>
              </a:solidFill>
              <a:latin typeface="Calibri" panose="020F0502020204030204"/>
            </a:endParaRPr>
          </a:p>
          <a:p>
            <a:pPr algn="just" defTabSz="966612">
              <a:defRPr/>
            </a:pPr>
            <a:r>
              <a:rPr lang="en-GB" sz="1100" u="sng">
                <a:solidFill>
                  <a:prstClr val="black"/>
                </a:solidFill>
                <a:latin typeface="Calibri" panose="020F0502020204030204"/>
                <a:cs typeface="DilleniaUPC" panose="02020603050405020304" pitchFamily="18" charset="-34"/>
              </a:rPr>
              <a:t>NOURISHING AGENTS</a:t>
            </a:r>
            <a:r>
              <a:rPr lang="en-GB" sz="1100">
                <a:solidFill>
                  <a:prstClr val="black"/>
                </a:solidFill>
                <a:latin typeface="Calibri" panose="020F0502020204030204"/>
                <a:cs typeface="DilleniaUPC" panose="02020603050405020304" pitchFamily="18" charset="-34"/>
              </a:rPr>
              <a:t>: Coconut oil and a plant butter (mango) strengthen the skin by supplying lipids.</a:t>
            </a:r>
          </a:p>
          <a:p>
            <a:pPr algn="just" defTabSz="966612">
              <a:defRPr/>
            </a:pPr>
            <a:r>
              <a:rPr lang="en-GB" sz="1100">
                <a:solidFill>
                  <a:prstClr val="black"/>
                </a:solidFill>
                <a:latin typeface="Calibri" panose="020F0502020204030204"/>
                <a:cs typeface="DilleniaUPC" panose="02020603050405020304" pitchFamily="18" charset="-34"/>
              </a:rPr>
              <a:t>Emollients (JOJOBA ESTERS, SUNFLOWER SEED WAX, ACACIA DECURRENS WAX, TRIGLYCERIDES, etc.) soften and smooth the skin.</a:t>
            </a:r>
          </a:p>
          <a:p>
            <a:pPr defTabSz="966612">
              <a:defRPr/>
            </a:pPr>
            <a:endParaRPr lang="en-US" b="1" dirty="0">
              <a:solidFill>
                <a:prstClr val="black"/>
              </a:solidFill>
              <a:latin typeface="Calibri" panose="020F0502020204030204"/>
              <a:cs typeface="DilleniaUPC" panose="02020603050405020304" pitchFamily="18" charset="-34"/>
            </a:endParaRPr>
          </a:p>
          <a:p>
            <a:pPr algn="just" defTabSz="966612">
              <a:defRPr/>
            </a:pPr>
            <a:r>
              <a:rPr lang="en-GB" sz="900" u="sng">
                <a:solidFill>
                  <a:prstClr val="black"/>
                </a:solidFill>
                <a:latin typeface="Calibri" panose="020F0502020204030204"/>
              </a:rPr>
              <a:t>Bibliography</a:t>
            </a:r>
          </a:p>
          <a:p>
            <a:pPr algn="just" defTabSz="966612">
              <a:defRPr/>
            </a:pPr>
            <a:r>
              <a:rPr lang="en-GB" sz="900">
                <a:solidFill>
                  <a:prstClr val="black"/>
                </a:solidFill>
                <a:latin typeface="Calibri" panose="020F0502020204030204"/>
                <a:cs typeface="DilleniaUPC" panose="02020603050405020304" pitchFamily="18" charset="-34"/>
              </a:rPr>
              <a:t>(1) Fluhr, J. W., Darlenski, R., &amp; Surber, C. (2008). </a:t>
            </a:r>
            <a:r>
              <a:rPr lang="en-GB" sz="900" i="1">
                <a:solidFill>
                  <a:prstClr val="black"/>
                </a:solidFill>
                <a:latin typeface="Calibri" panose="020F0502020204030204"/>
                <a:cs typeface="DilleniaUPC" panose="02020603050405020304" pitchFamily="18" charset="-34"/>
              </a:rPr>
              <a:t>Glycerol and the skin: holistic approach to its origin and functions</a:t>
            </a:r>
            <a:r>
              <a:rPr lang="en-GB" sz="900">
                <a:solidFill>
                  <a:prstClr val="black"/>
                </a:solidFill>
                <a:latin typeface="Calibri" panose="020F0502020204030204"/>
                <a:cs typeface="DilleniaUPC" panose="02020603050405020304" pitchFamily="18" charset="-34"/>
              </a:rPr>
              <a:t>. British Journal of Dermatology, 159(1), 23–34. doi:10.1111/j.1365-2133.2008.08643.x </a:t>
            </a:r>
          </a:p>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60</a:t>
            </a:fld>
            <a:endParaRPr lang="fr-FR"/>
          </a:p>
        </p:txBody>
      </p:sp>
    </p:spTree>
    <p:extLst>
      <p:ext uri="{BB962C8B-B14F-4D97-AF65-F5344CB8AC3E}">
        <p14:creationId xmlns:p14="http://schemas.microsoft.com/office/powerpoint/2010/main" val="34241581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61</a:t>
            </a:fld>
            <a:endParaRPr lang="fr-FR"/>
          </a:p>
        </p:txBody>
      </p:sp>
    </p:spTree>
    <p:extLst>
      <p:ext uri="{BB962C8B-B14F-4D97-AF65-F5344CB8AC3E}">
        <p14:creationId xmlns:p14="http://schemas.microsoft.com/office/powerpoint/2010/main" val="11622688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u="sng">
                <a:solidFill>
                  <a:srgbClr val="000000"/>
                </a:solidFill>
              </a:rPr>
              <a:t>Clinical evaluation of a product’s nourishing effect using Sebumeter® SM810 – 30min</a:t>
            </a:r>
            <a:r>
              <a:rPr lang="en-GB" sz="1100" u="none">
                <a:solidFill>
                  <a:srgbClr val="000000"/>
                </a:solidFill>
              </a:rPr>
              <a:t> </a:t>
            </a:r>
            <a:r>
              <a:rPr lang="en-GB" sz="1100" i="1">
                <a:solidFill>
                  <a:srgbClr val="000000"/>
                </a:solidFill>
              </a:rPr>
              <a:t>(Study Ln20004 – CIREC – September 2020)</a:t>
            </a:r>
          </a:p>
          <a:p>
            <a:pPr marL="181240" indent="-181240" algn="just">
              <a:spcAft>
                <a:spcPts val="634"/>
              </a:spcAft>
              <a:buFont typeface="Arial" panose="020B0604020202020204" pitchFamily="34" charset="0"/>
              <a:buChar char="•"/>
            </a:pPr>
            <a:r>
              <a:rPr lang="en-GB" sz="1100" b="1">
                <a:solidFill>
                  <a:srgbClr val="000000"/>
                </a:solidFill>
              </a:rPr>
              <a:t>Aim of the study</a:t>
            </a:r>
            <a:r>
              <a:rPr lang="en-GB" sz="1100">
                <a:solidFill>
                  <a:srgbClr val="000000"/>
                </a:solidFill>
              </a:rPr>
              <a:t>: Evaluate the nourishing effect by measuring the oily film left on the skin’s surface after a single application of the product at measurement times T0, Timm and T30min. </a:t>
            </a:r>
          </a:p>
          <a:p>
            <a:pPr marL="181240" indent="-181240" algn="just">
              <a:buFont typeface="Arial" panose="020B0604020202020204" pitchFamily="34" charset="0"/>
              <a:buChar char="•"/>
            </a:pPr>
            <a:r>
              <a:rPr lang="en-GB" sz="1100" b="1">
                <a:solidFill>
                  <a:srgbClr val="000000"/>
                </a:solidFill>
              </a:rPr>
              <a:t>Principle</a:t>
            </a:r>
            <a:r>
              <a:rPr lang="en-GB" sz="1100">
                <a:solidFill>
                  <a:srgbClr val="000000"/>
                </a:solidFill>
              </a:rPr>
              <a:t>: </a:t>
            </a:r>
          </a:p>
          <a:p>
            <a:pPr algn="just"/>
            <a:r>
              <a:rPr lang="en-GB" sz="1100">
                <a:solidFill>
                  <a:srgbClr val="000000"/>
                </a:solidFill>
              </a:rPr>
              <a:t>-&gt; T0: Determination of 2 zones, measurements of the initial oily film (bare skin) in a zone with Sebumeter CM825, application of the product on the 2 measurement zones.</a:t>
            </a:r>
          </a:p>
          <a:p>
            <a:pPr algn="just"/>
            <a:r>
              <a:rPr lang="en-GB" sz="1100">
                <a:solidFill>
                  <a:srgbClr val="000000"/>
                </a:solidFill>
              </a:rPr>
              <a:t>-&gt; Timmediate: New measurements of the oily film in the first zone at Timm (Sebumeter)</a:t>
            </a:r>
          </a:p>
          <a:p>
            <a:pPr algn="just"/>
            <a:r>
              <a:rPr lang="en-GB" sz="1100">
                <a:solidFill>
                  <a:srgbClr val="000000"/>
                </a:solidFill>
              </a:rPr>
              <a:t>-&gt; T30min: Measurements of the oily film in the second studied zone at T30min (Sebumeter).</a:t>
            </a:r>
          </a:p>
          <a:p>
            <a:pPr marL="181240" indent="-181240" algn="just">
              <a:spcAft>
                <a:spcPts val="634"/>
              </a:spcAft>
              <a:buFont typeface="Arial" panose="020B0604020202020204" pitchFamily="34" charset="0"/>
              <a:buChar char="•"/>
            </a:pPr>
            <a:r>
              <a:rPr lang="en-GB" sz="1100" b="1">
                <a:solidFill>
                  <a:srgbClr val="000000"/>
                </a:solidFill>
              </a:rPr>
              <a:t>Study population</a:t>
            </a:r>
            <a:r>
              <a:rPr lang="en-GB" sz="1100">
                <a:solidFill>
                  <a:srgbClr val="000000"/>
                </a:solidFill>
              </a:rPr>
              <a:t>: 10 subjects 21 to 34 years of age.</a:t>
            </a:r>
          </a:p>
          <a:p>
            <a:pPr marL="181240" indent="-181240" algn="just">
              <a:spcAft>
                <a:spcPts val="634"/>
              </a:spcAft>
              <a:buFont typeface="Arial" panose="020B0604020202020204" pitchFamily="34" charset="0"/>
              <a:buChar char="•"/>
            </a:pPr>
            <a:r>
              <a:rPr lang="en-GB" sz="1100" b="1">
                <a:solidFill>
                  <a:srgbClr val="000000"/>
                </a:solidFill>
              </a:rPr>
              <a:t>Results</a:t>
            </a:r>
            <a:r>
              <a:rPr lang="en-GB" sz="1100">
                <a:solidFill>
                  <a:srgbClr val="000000"/>
                </a:solidFill>
              </a:rPr>
              <a:t>: </a:t>
            </a:r>
            <a:r>
              <a:rPr lang="en-GB" sz="1100" u="none">
                <a:solidFill>
                  <a:srgbClr val="000000"/>
                </a:solidFill>
              </a:rPr>
              <a:t>Under </a:t>
            </a:r>
            <a:r>
              <a:rPr lang="en-GB" sz="1100">
                <a:solidFill>
                  <a:srgbClr val="000000"/>
                </a:solidFill>
              </a:rPr>
              <a:t>the conditions of this study, on 10 volunteers, the product demonstrated a nourishing effect illustrated by the significant presence of a residual oily film on the skin’s surface at Timm and T30min.</a:t>
            </a:r>
          </a:p>
          <a:p>
            <a:pPr algn="just"/>
            <a:endParaRPr lang="en-US" dirty="0">
              <a:solidFill>
                <a:srgbClr val="000000"/>
              </a:solidFill>
            </a:endParaRPr>
          </a:p>
          <a:p>
            <a:pPr algn="just"/>
            <a:endParaRPr lang="en-US" dirty="0">
              <a:solidFill>
                <a:srgbClr val="000000"/>
              </a:solidFill>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62</a:t>
            </a:fld>
            <a:endParaRPr lang="fr-FR"/>
          </a:p>
        </p:txBody>
      </p:sp>
    </p:spTree>
    <p:extLst>
      <p:ext uri="{BB962C8B-B14F-4D97-AF65-F5344CB8AC3E}">
        <p14:creationId xmlns:p14="http://schemas.microsoft.com/office/powerpoint/2010/main" val="2751646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sng" strike="noStrike" cap="none" normalizeH="0" baseline="0" noProof="0">
                <a:ln>
                  <a:noFill/>
                </a:ln>
                <a:solidFill>
                  <a:prstClr val="black"/>
                </a:solidFill>
                <a:uLnTx/>
                <a:uFillTx/>
                <a:latin typeface="Calibri" panose="020F0502020204030204"/>
                <a:ea typeface="+mn-ea"/>
                <a:cs typeface="+mn-cs"/>
              </a:rPr>
              <a:t>Clinical evaluation of a product’s moisturising effect using Corneometer® CM825</a:t>
            </a:r>
            <a:r>
              <a:rPr kumimoji="0" lang="en-GB" sz="1200" b="0" i="0" u="none" strike="noStrike" cap="none" normalizeH="0" baseline="0" noProof="0">
                <a:ln>
                  <a:noFill/>
                </a:ln>
                <a:solidFill>
                  <a:prstClr val="black"/>
                </a:solidFill>
                <a:uLnTx/>
                <a:uFillTx/>
                <a:latin typeface="Calibri" panose="020F0502020204030204"/>
                <a:ea typeface="+mn-ea"/>
                <a:cs typeface="+mn-cs"/>
              </a:rPr>
              <a:t> (</a:t>
            </a:r>
            <a:r>
              <a:rPr kumimoji="0" lang="en-GB" sz="1200" b="0" i="1" u="none" strike="noStrike" cap="none" normalizeH="0" baseline="0" noProof="0">
                <a:ln>
                  <a:noFill/>
                </a:ln>
                <a:solidFill>
                  <a:prstClr val="black"/>
                </a:solidFill>
                <a:uLnTx/>
                <a:uFillTx/>
                <a:latin typeface="Calibri" panose="020F0502020204030204"/>
                <a:ea typeface="+mn-ea"/>
                <a:cs typeface="+mn-cs"/>
              </a:rPr>
              <a:t>Study X – CIREC – XX</a:t>
            </a:r>
            <a:r>
              <a:rPr kumimoji="0" lang="en-GB" sz="1200" b="0" i="0" u="none" strike="noStrike" cap="none" normalizeH="0" baseline="0" noProof="0">
                <a:ln>
                  <a:noFill/>
                </a:ln>
                <a:solidFill>
                  <a:prstClr val="black"/>
                </a:solidFill>
                <a:uLnTx/>
                <a:uFillTx/>
                <a:latin typeface="Calibri" panose="020F0502020204030204"/>
                <a:ea typeface="+mn-ea"/>
                <a:cs typeface="+mn-cs"/>
              </a:rPr>
              <a:t>)</a:t>
            </a:r>
          </a:p>
          <a:p>
            <a:pPr marL="181240" marR="0" lvl="0" indent="-181240" algn="just" defTabSz="914400"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200" b="1" i="0" u="none" strike="noStrike" cap="none" normalizeH="0" baseline="0" noProof="0">
                <a:ln>
                  <a:noFill/>
                </a:ln>
                <a:solidFill>
                  <a:prstClr val="black"/>
                </a:solidFill>
                <a:uLnTx/>
                <a:uFillTx/>
                <a:latin typeface="Calibri" panose="020F0502020204030204"/>
                <a:ea typeface="+mn-ea"/>
                <a:cs typeface="+mn-cs"/>
              </a:rPr>
              <a:t>Aim of the study</a:t>
            </a:r>
            <a:r>
              <a:rPr kumimoji="0" lang="en-GB" sz="1200" b="0" i="0" u="none" strike="noStrike" cap="none" normalizeH="0" baseline="0" noProof="0">
                <a:ln>
                  <a:noFill/>
                </a:ln>
                <a:solidFill>
                  <a:prstClr val="black"/>
                </a:solidFill>
                <a:uLnTx/>
                <a:uFillTx/>
                <a:latin typeface="Calibri" panose="020F0502020204030204"/>
                <a:ea typeface="+mn-ea"/>
                <a:cs typeface="+mn-cs"/>
              </a:rPr>
              <a:t>: To evaluate in double blind, the hydration kinetics (t0, t2h, t6h, t8h) of the formula after a single application using a Corneometer® CM825.</a:t>
            </a:r>
          </a:p>
          <a:p>
            <a:pPr marL="181240" marR="0" lvl="0" indent="-181240" algn="just" defTabSz="914400"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2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200" b="0" i="0" u="none" strike="noStrike" cap="none" normalizeH="0" baseline="0" noProof="0">
                <a:ln>
                  <a:noFill/>
                </a:ln>
                <a:solidFill>
                  <a:prstClr val="black"/>
                </a:solidFill>
                <a:uLnTx/>
                <a:uFillTx/>
                <a:latin typeface="Calibri" panose="020F0502020204030204"/>
                <a:ea typeface="+mn-ea"/>
                <a:cs typeface="+mn-cs"/>
              </a:rPr>
              <a:t>: 10 volunteers (women), X to X years of age.</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cap="none" normalizeH="0" baseline="0" noProof="0">
                <a:ln>
                  <a:noFill/>
                </a:ln>
                <a:solidFill>
                  <a:prstClr val="black"/>
                </a:solidFill>
                <a:uLnTx/>
                <a:uFillTx/>
                <a:latin typeface="Calibri" panose="020F0502020204030204"/>
                <a:ea typeface="+mn-ea"/>
                <a:cs typeface="+mn-cs"/>
              </a:rPr>
              <a:t>Principle:</a:t>
            </a:r>
            <a:r>
              <a:rPr kumimoji="0" lang="en-GB" sz="1200" b="0" i="0" u="none" strike="noStrike" cap="none" normalizeH="0" baseline="0" noProof="0">
                <a:ln>
                  <a:noFill/>
                </a:ln>
                <a:solidFill>
                  <a:prstClr val="black"/>
                </a:solidFill>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noProof="0">
                <a:ln>
                  <a:noFill/>
                </a:ln>
                <a:solidFill>
                  <a:srgbClr val="000000"/>
                </a:solidFill>
                <a:uLnTx/>
                <a:uFillTx/>
                <a:latin typeface="Calibri" panose="020F0502020204030204"/>
                <a:ea typeface="+mn-ea"/>
                <a:cs typeface="+mn-cs"/>
              </a:rPr>
              <a:t>-&gt; T0: Determination of 2 zones on the forearm (1 untreated and 1 treated) and measurement of the initial hydration level (Corneometer). Application of the product.</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1200" b="0" i="0" u="none" strike="noStrike" cap="none" normalizeH="0" baseline="0" noProof="0">
                <a:ln>
                  <a:noFill/>
                </a:ln>
                <a:solidFill>
                  <a:srgbClr val="000000"/>
                </a:solidFill>
                <a:uLnTx/>
                <a:uFillTx/>
                <a:latin typeface="Calibri" panose="020F0502020204030204"/>
                <a:ea typeface="+mn-ea"/>
                <a:cs typeface="+mn-cs"/>
              </a:rPr>
              <a:t>-&gt; T2h, T6h, T8h: New measurements of the hydration level (Corneometer).</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cap="none" normalizeH="0" baseline="0" noProof="0">
                <a:ln>
                  <a:noFill/>
                </a:ln>
                <a:solidFill>
                  <a:prstClr val="black"/>
                </a:solidFill>
                <a:uLnTx/>
                <a:uFillTx/>
                <a:latin typeface="Calibri" panose="020F0502020204030204"/>
                <a:ea typeface="+mn-ea"/>
                <a:cs typeface="+mn-cs"/>
              </a:rPr>
              <a:t>Results</a:t>
            </a:r>
            <a:r>
              <a:rPr kumimoji="0" lang="en-GB" sz="1200" b="0" i="0" u="none" strike="noStrike" cap="none" normalizeH="0" baseline="0" noProof="0">
                <a:ln>
                  <a:noFill/>
                </a:ln>
                <a:solidFill>
                  <a:prstClr val="black"/>
                </a:solidFill>
                <a:uLnTx/>
                <a:uFillTx/>
                <a:latin typeface="Calibri" panose="020F0502020204030204"/>
                <a:ea typeface="+mn-ea"/>
                <a:cs typeface="+mn-cs"/>
              </a:rPr>
              <a:t>: Under the conditions of this experiment, the formula presents an “X” moisturising capacity.</a:t>
            </a:r>
          </a:p>
          <a:p>
            <a:pPr algn="just"/>
            <a:endParaRPr lang="en-US" dirty="0">
              <a:solidFill>
                <a:srgbClr val="000000"/>
              </a:solidFill>
            </a:endParaRPr>
          </a:p>
          <a:p>
            <a:pPr algn="just"/>
            <a:endParaRPr lang="en-US" dirty="0">
              <a:solidFill>
                <a:srgbClr val="000000"/>
              </a:solidFill>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63</a:t>
            </a:fld>
            <a:endParaRPr lang="fr-FR"/>
          </a:p>
        </p:txBody>
      </p:sp>
    </p:spTree>
    <p:extLst>
      <p:ext uri="{BB962C8B-B14F-4D97-AF65-F5344CB8AC3E}">
        <p14:creationId xmlns:p14="http://schemas.microsoft.com/office/powerpoint/2010/main" val="22624959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34"/>
              </a:spcAft>
            </a:pPr>
            <a:r>
              <a:rPr lang="en-GB" sz="1100" u="sng"/>
              <a:t>USE TEST UNDER DERMATOLOGICAL CONTROL – 21 days</a:t>
            </a:r>
            <a:r>
              <a:rPr lang="en-GB" sz="1100"/>
              <a:t> </a:t>
            </a:r>
            <a:r>
              <a:rPr lang="en-GB" sz="1100" i="1"/>
              <a:t>(</a:t>
            </a:r>
            <a:r>
              <a:rPr lang="en-GB" sz="1100" i="1">
                <a:cs typeface="DilleniaUPC" panose="02020603050405020304" pitchFamily="18" charset="-34"/>
              </a:rPr>
              <a:t>Study report #20E2545 – EUROFINS – Nov 2020)</a:t>
            </a:r>
          </a:p>
          <a:p>
            <a:pPr marL="181240" indent="-181240" algn="just">
              <a:spcAft>
                <a:spcPts val="634"/>
              </a:spcAft>
              <a:buFont typeface="Arial" panose="020B0604020202020204" pitchFamily="34" charset="0"/>
              <a:buChar char="•"/>
            </a:pPr>
            <a:r>
              <a:rPr lang="en-GB" sz="1100" b="1"/>
              <a:t>Aim of the study</a:t>
            </a:r>
            <a:r>
              <a:rPr lang="en-GB" sz="1100"/>
              <a:t>: To evaluate the cutaneous acceptability (local skin tolerance) as well as the cosmetic acceptability of the product (via a questionnaire).</a:t>
            </a:r>
          </a:p>
          <a:p>
            <a:pPr marL="181240" indent="-181240" algn="just" defTabSz="966612">
              <a:spcAft>
                <a:spcPts val="634"/>
              </a:spcAft>
              <a:buFont typeface="Arial" panose="020B0604020202020204" pitchFamily="34" charset="0"/>
              <a:buChar char="•"/>
              <a:defRPr/>
            </a:pPr>
            <a:r>
              <a:rPr lang="en-GB" sz="1100" b="1"/>
              <a:t>Study population</a:t>
            </a:r>
            <a:r>
              <a:rPr lang="en-GB" sz="1100"/>
              <a:t>: 31 volunteers, 27 to 64 years of age, 100% sensitive skin, with dry (39%) to very dry (61%) skin type.</a:t>
            </a:r>
          </a:p>
          <a:p>
            <a:pPr marL="181240" indent="-181240" algn="just">
              <a:buFont typeface="Arial" panose="020B0604020202020204" pitchFamily="34" charset="0"/>
              <a:buChar char="•"/>
            </a:pPr>
            <a:r>
              <a:rPr lang="en-GB" sz="1100" b="1"/>
              <a:t>Results</a:t>
            </a:r>
            <a:r>
              <a:rPr lang="en-GB" sz="1100"/>
              <a:t>:</a:t>
            </a:r>
          </a:p>
          <a:p>
            <a:pPr algn="just"/>
            <a:r>
              <a:rPr lang="en-GB" sz="1100"/>
              <a:t>→ Skin tolerance: the product was very well-tolerated on the cutaneous level.</a:t>
            </a:r>
          </a:p>
          <a:p>
            <a:pPr algn="just"/>
            <a:r>
              <a:rPr lang="en-GB" sz="1100"/>
              <a:t>→ The product was very well appreciated by the 33 volunteers, 97% say that the product presents the properties expected from an ultra-rich moisturising balm. Purchase intention of 87%, global mean score: 8.1/10</a:t>
            </a:r>
          </a:p>
          <a:p>
            <a:pPr algn="just"/>
            <a:r>
              <a:rPr lang="en-GB" sz="1100"/>
              <a:t>→ The product can claim “SUITABLE FOR SENSITIVE SKIN”</a:t>
            </a:r>
          </a:p>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64</a:t>
            </a:fld>
            <a:endParaRPr lang="fr-FR"/>
          </a:p>
        </p:txBody>
      </p:sp>
    </p:spTree>
    <p:extLst>
      <p:ext uri="{BB962C8B-B14F-4D97-AF65-F5344CB8AC3E}">
        <p14:creationId xmlns:p14="http://schemas.microsoft.com/office/powerpoint/2010/main" val="3051852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u="sng" cap="all">
                <a:cs typeface="DilleniaUPC" panose="02020603050405020304" pitchFamily="18" charset="-34"/>
              </a:rPr>
              <a:t>Isodermic water</a:t>
            </a:r>
            <a:r>
              <a:rPr lang="en-GB" sz="1100" cap="all">
                <a:cs typeface="DilleniaUPC" panose="02020603050405020304" pitchFamily="18" charset="-34"/>
              </a:rPr>
              <a:t>: </a:t>
            </a:r>
            <a:r>
              <a:rPr lang="en-GB" sz="1100">
                <a:cs typeface="DilleniaUPC" panose="02020603050405020304" pitchFamily="18" charset="-34"/>
              </a:rPr>
              <a:t>A biomimetic water with very good affinity with the skin to protect its balance. Ingredients: AQUA, DISODIUM ADENOSINE TRISPHOSPHATE, CARNOSINE, LAMINARIA DIGITATA EXTRACT.</a:t>
            </a:r>
          </a:p>
          <a:p>
            <a:pPr algn="just"/>
            <a:endParaRPr lang="fr-FR" sz="1100" dirty="0"/>
          </a:p>
          <a:p>
            <a:pPr algn="just" defTabSz="966612">
              <a:defRPr/>
            </a:pPr>
            <a:r>
              <a:rPr lang="en-GB" sz="1100" u="sng"/>
              <a:t>HYDRATING AGENTS</a:t>
            </a:r>
            <a:r>
              <a:rPr lang="en-GB" sz="1100"/>
              <a:t>: </a:t>
            </a:r>
            <a:r>
              <a:rPr lang="en-GB" sz="1100" cap="all">
                <a:cs typeface="DilleniaUPC" panose="02020603050405020304" pitchFamily="18" charset="-34"/>
              </a:rPr>
              <a:t>GLYCERINE </a:t>
            </a:r>
            <a:r>
              <a:rPr lang="en-GB" sz="1100">
                <a:cs typeface="DilleniaUPC" panose="02020603050405020304" pitchFamily="18" charset="-34"/>
              </a:rPr>
              <a:t>(or glycerol) is a naturally occurring polyol very present in cosmetics where it is a very good moisturiser. </a:t>
            </a:r>
          </a:p>
          <a:p>
            <a:pPr algn="just"/>
            <a:r>
              <a:rPr lang="en-GB" sz="1100">
                <a:cs typeface="DilleniaUPC" panose="02020603050405020304" pitchFamily="18" charset="-34"/>
              </a:rPr>
              <a:t>The biological effects of glycerine (C</a:t>
            </a:r>
            <a:r>
              <a:rPr lang="en-GB" sz="1100" baseline="-25000">
                <a:cs typeface="DilleniaUPC" panose="02020603050405020304" pitchFamily="18" charset="-34"/>
              </a:rPr>
              <a:t>3</a:t>
            </a:r>
            <a:r>
              <a:rPr lang="en-GB" sz="1100">
                <a:cs typeface="DilleniaUPC" panose="02020603050405020304" pitchFamily="18" charset="-34"/>
              </a:rPr>
              <a:t>H</a:t>
            </a:r>
            <a:r>
              <a:rPr lang="en-GB" sz="1100" baseline="-25000">
                <a:cs typeface="DilleniaUPC" panose="02020603050405020304" pitchFamily="18" charset="-34"/>
              </a:rPr>
              <a:t>8</a:t>
            </a:r>
            <a:r>
              <a:rPr lang="en-GB" sz="1100">
                <a:cs typeface="DilleniaUPC" panose="02020603050405020304" pitchFamily="18" charset="-34"/>
              </a:rPr>
              <a:t>O</a:t>
            </a:r>
            <a:r>
              <a:rPr lang="en-GB" sz="1100" baseline="-25000">
                <a:cs typeface="DilleniaUPC" panose="02020603050405020304" pitchFamily="18" charset="-34"/>
              </a:rPr>
              <a:t>3</a:t>
            </a:r>
            <a:r>
              <a:rPr lang="en-GB" sz="1100">
                <a:cs typeface="DilleniaUPC" panose="02020603050405020304" pitchFamily="18" charset="-34"/>
              </a:rPr>
              <a:t>) are traditionally attributed to its chemical structure: the 3 hydrophilic hydroxyl groups are responsible for its hygroscopy. Hygroscopy is the tendency of a substance to attract water from the surroundings. P</a:t>
            </a:r>
            <a:r>
              <a:rPr lang="en-GB" sz="1100"/>
              <a:t>ure glycerol can absorb its own weight in water in 3 days</a:t>
            </a:r>
            <a:r>
              <a:rPr lang="en-GB" sz="1100" baseline="30000"/>
              <a:t>(1)</a:t>
            </a:r>
            <a:r>
              <a:rPr lang="en-GB" sz="1100"/>
              <a:t>. Glycerine diffuses into the stratum corneum and retains water in the skin.</a:t>
            </a:r>
          </a:p>
          <a:p>
            <a:pPr algn="just"/>
            <a:r>
              <a:rPr lang="en-GB" sz="1100"/>
              <a:t>SODIUM HYALURONATE is a high molecular weight hyaluronic acid that acts on the surface of the skin by forming a non-occlusive film for an immediate plumping and smoothing effect. Hyaluronic acid can attach and hold large amounts of water (this molecule can bind up to 1000 times its weight in water!)</a:t>
            </a:r>
            <a:r>
              <a:rPr lang="en-GB" sz="1100" baseline="30000"/>
              <a:t>(2)</a:t>
            </a:r>
            <a:r>
              <a:rPr lang="en-GB" sz="1100"/>
              <a:t>. Thanks to its hygroscopic properties, it is said to be an ultimate solution for retaining moisture in the skin.</a:t>
            </a:r>
          </a:p>
          <a:p>
            <a:endParaRPr lang="fr-FR" dirty="0"/>
          </a:p>
          <a:p>
            <a:r>
              <a:rPr lang="en-GB" u="sng"/>
              <a:t>TIGHTENING AGENTS</a:t>
            </a:r>
            <a:r>
              <a:rPr lang="en-GB" u="none"/>
              <a:t>: Tara fruit extract (CAESALPINIA SPINOSA FRUIT EXTRACT) and red algae extract (KAPPAPHYCUS ALVAREZII EXTRACT) provide an immediate tensor effect.</a:t>
            </a:r>
          </a:p>
          <a:p>
            <a:endParaRPr lang="fr-FR" dirty="0"/>
          </a:p>
          <a:p>
            <a:r>
              <a:rPr lang="en-GB" u="sng"/>
              <a:t>NOURISHING AGENTS</a:t>
            </a:r>
            <a:r>
              <a:rPr lang="en-GB"/>
              <a:t>: Sunflower oil strengthens the skin by supplying lipids. Emollients soften and smooth the skin.</a:t>
            </a:r>
          </a:p>
          <a:p>
            <a:endParaRPr lang="fr-FR" dirty="0"/>
          </a:p>
          <a:p>
            <a:pPr algn="just" defTabSz="966612">
              <a:defRPr/>
            </a:pPr>
            <a:r>
              <a:rPr lang="en-GB" sz="900" i="1" u="sng"/>
              <a:t>Bibliography</a:t>
            </a:r>
          </a:p>
          <a:p>
            <a:pPr marL="228600" indent="-228600" algn="just" defTabSz="966612">
              <a:buAutoNum type="arabicParenBoth"/>
              <a:defRPr/>
            </a:pPr>
            <a:r>
              <a:rPr lang="en-GB" sz="900">
                <a:cs typeface="DilleniaUPC" panose="02020603050405020304" pitchFamily="18" charset="-34"/>
              </a:rPr>
              <a:t>Fluhr, J. W., Darlenski, R., &amp; Surber, C. (2008). Glycerol and the skin: holistic approach to its origin and functions. British Journal of Dermatology, 159(1), 23–34. doi:10.1111/j.1365-2133.2008.08643.x </a:t>
            </a:r>
          </a:p>
          <a:p>
            <a:pPr marL="228600" indent="-228600" algn="just" defTabSz="966612">
              <a:buAutoNum type="arabicParenBoth"/>
              <a:defRPr/>
            </a:pPr>
            <a:r>
              <a:rPr lang="en-GB" sz="900" b="0" i="0">
                <a:solidFill>
                  <a:srgbClr val="303030"/>
                </a:solidFill>
                <a:latin typeface="+mn-lt"/>
              </a:rPr>
              <a:t>John, Hannah E, and Richard D Price. “Perspectives in the selection of hyaluronic acid fillers for facial wrinkles and aging skin”. </a:t>
            </a:r>
            <a:r>
              <a:rPr lang="en-GB" sz="900" b="0" i="1">
                <a:solidFill>
                  <a:srgbClr val="303030"/>
                </a:solidFill>
                <a:latin typeface="+mn-lt"/>
              </a:rPr>
              <a:t>Patient preference and adherence</a:t>
            </a:r>
            <a:r>
              <a:rPr lang="en-GB" sz="900" b="0" i="0">
                <a:solidFill>
                  <a:srgbClr val="303030"/>
                </a:solidFill>
                <a:latin typeface="+mn-lt"/>
              </a:rPr>
              <a:t> vol. 3,225-30. 3 Nov. 2009, doi:10.2147/ppa.s3183</a:t>
            </a:r>
          </a:p>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65</a:t>
            </a:fld>
            <a:endParaRPr lang="fr-FR"/>
          </a:p>
        </p:txBody>
      </p:sp>
    </p:spTree>
    <p:extLst>
      <p:ext uri="{BB962C8B-B14F-4D97-AF65-F5344CB8AC3E}">
        <p14:creationId xmlns:p14="http://schemas.microsoft.com/office/powerpoint/2010/main" val="2117825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66</a:t>
            </a:fld>
            <a:endParaRPr lang="fr-FR"/>
          </a:p>
        </p:txBody>
      </p:sp>
    </p:spTree>
    <p:extLst>
      <p:ext uri="{BB962C8B-B14F-4D97-AF65-F5344CB8AC3E}">
        <p14:creationId xmlns:p14="http://schemas.microsoft.com/office/powerpoint/2010/main" val="41144857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u="sng"/>
              <a:t>Clinical evaluation of a product’s moisturising effect using Corneometer® CM825</a:t>
            </a:r>
            <a:r>
              <a:rPr lang="en-GB" sz="1100" u="none"/>
              <a:t> </a:t>
            </a:r>
            <a:r>
              <a:rPr lang="en-GB" sz="1100"/>
              <a:t>(</a:t>
            </a:r>
            <a:r>
              <a:rPr lang="en-GB" sz="1100" i="1"/>
              <a:t>Study Ln19009-1 – CIREC – Sept 2019</a:t>
            </a:r>
            <a:r>
              <a:rPr lang="en-GB" sz="1100"/>
              <a:t>)</a:t>
            </a:r>
          </a:p>
          <a:p>
            <a:pPr marL="181240" marR="0" lvl="0" indent="-181240" algn="just" defTabSz="914400"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Aim of the study</a:t>
            </a:r>
            <a:r>
              <a:rPr kumimoji="0" lang="en-GB" sz="1100" b="0" i="0" u="none" strike="noStrike" cap="none" normalizeH="0" baseline="0" noProof="0">
                <a:ln>
                  <a:noFill/>
                </a:ln>
                <a:solidFill>
                  <a:prstClr val="black"/>
                </a:solidFill>
                <a:uLnTx/>
                <a:uFillTx/>
                <a:latin typeface="Calibri" panose="020F0502020204030204"/>
                <a:ea typeface="+mn-ea"/>
                <a:cs typeface="+mn-cs"/>
              </a:rPr>
              <a:t>: To evaluate in double blind, the hydration kinetics (t0, t1h, t3h, t6h, t8h) of the formula after a single application using a Corneometer® CM825.</a:t>
            </a:r>
          </a:p>
          <a:p>
            <a:pPr marL="181240" marR="0" lvl="0" indent="-181240" algn="just" defTabSz="914400"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100" b="0" i="0" u="none" strike="noStrike" cap="none" normalizeH="0" baseline="0" noProof="0">
                <a:ln>
                  <a:noFill/>
                </a:ln>
                <a:solidFill>
                  <a:prstClr val="black"/>
                </a:solidFill>
                <a:uLnTx/>
                <a:uFillTx/>
                <a:latin typeface="Calibri" panose="020F0502020204030204"/>
                <a:ea typeface="+mn-ea"/>
                <a:cs typeface="+mn-cs"/>
              </a:rPr>
              <a:t>: 10 volunteers (women), 32 to 68 years of age.</a:t>
            </a:r>
          </a:p>
          <a:p>
            <a:pPr marL="181240" marR="0" lvl="0" indent="-181240" algn="just" defTabSz="914400" rtl="0" eaLnBrk="1" fontAlgn="auto" latinLnBrk="0" hangingPunct="1">
              <a:lnSpc>
                <a:spcPct val="100000"/>
              </a:lnSpc>
              <a:spcBef>
                <a:spcPts val="0"/>
              </a:spcBef>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Principle:</a:t>
            </a:r>
            <a:r>
              <a:rPr kumimoji="0" lang="en-GB" sz="1100" b="0" i="0" u="none" strike="noStrike" cap="none" normalizeH="0" baseline="0" noProof="0">
                <a:ln>
                  <a:noFill/>
                </a:ln>
                <a:solidFill>
                  <a:prstClr val="black"/>
                </a:solidFill>
                <a:uLnTx/>
                <a:uFillTx/>
                <a:latin typeface="Calibri" panose="020F0502020204030204"/>
                <a:ea typeface="+mn-ea"/>
                <a:cs typeface="+mn-cs"/>
              </a:rPr>
              <a:t> </a:t>
            </a:r>
          </a:p>
          <a:p>
            <a:pPr algn="just"/>
            <a:r>
              <a:rPr lang="en-GB" sz="1100">
                <a:solidFill>
                  <a:srgbClr val="000000"/>
                </a:solidFill>
              </a:rPr>
              <a:t>-&gt; T0: Determination of 2 zones on the forearm (1 untreated and 1 treated) and measurement of the initial hydration level (Corneometer). Application of the product.</a:t>
            </a:r>
          </a:p>
          <a:p>
            <a:pPr algn="just">
              <a:spcAft>
                <a:spcPts val="600"/>
              </a:spcAft>
            </a:pPr>
            <a:r>
              <a:rPr lang="en-GB" sz="1100">
                <a:solidFill>
                  <a:srgbClr val="000000"/>
                </a:solidFill>
              </a:rPr>
              <a:t>-&gt; T1h, T3h, T6h, T8h: New measurements of the hydration level (Corneometer).</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Under the conditions of this experiment, the formula demonstrated a “good” moisturising capacity at T8h.</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67</a:t>
            </a:fld>
            <a:endParaRPr lang="fr-FR"/>
          </a:p>
        </p:txBody>
      </p:sp>
    </p:spTree>
    <p:extLst>
      <p:ext uri="{BB962C8B-B14F-4D97-AF65-F5344CB8AC3E}">
        <p14:creationId xmlns:p14="http://schemas.microsoft.com/office/powerpoint/2010/main" val="3224972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100" u="sng"/>
              <a:t>Use test under ophthalmological &amp; dermatological control – 28 days</a:t>
            </a:r>
            <a:r>
              <a:rPr lang="en-GB" sz="1100" u="none"/>
              <a:t> </a:t>
            </a:r>
            <a:r>
              <a:rPr lang="en-GB" sz="1100" i="1"/>
              <a:t>(report no. B191894RD – IEC – Dec 2019)</a:t>
            </a:r>
          </a:p>
          <a:p>
            <a:pPr marL="181240" marR="0" lvl="0" indent="-181240" algn="just" defTabSz="914400"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Aim of the study</a:t>
            </a:r>
            <a:r>
              <a:rPr kumimoji="0" lang="en-GB" sz="1100" b="0" i="0" u="none" strike="noStrike" cap="none" normalizeH="0" baseline="0" noProof="0">
                <a:ln>
                  <a:noFill/>
                </a:ln>
                <a:solidFill>
                  <a:prstClr val="black"/>
                </a:solidFill>
                <a:uLnTx/>
                <a:uFillTx/>
                <a:latin typeface="Calibri" panose="020F0502020204030204"/>
                <a:ea typeface="+mn-ea"/>
                <a:cs typeface="+mn-cs"/>
              </a:rPr>
              <a:t>: To evaluate the ocular and cutaneous acceptability as well as the cosmetic acceptability of the product (via a questionnaire).</a:t>
            </a:r>
          </a:p>
          <a:p>
            <a:pPr marL="181240" marR="0" lvl="0" indent="-181240" algn="just" defTabSz="966612"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100" b="0" i="0" u="none" strike="noStrike" cap="none" normalizeH="0" baseline="0" noProof="0">
                <a:ln>
                  <a:noFill/>
                </a:ln>
                <a:solidFill>
                  <a:prstClr val="black"/>
                </a:solidFill>
                <a:uLnTx/>
                <a:uFillTx/>
                <a:latin typeface="Calibri" panose="020F0502020204030204"/>
                <a:ea typeface="+mn-ea"/>
                <a:cs typeface="+mn-cs"/>
              </a:rPr>
              <a:t>: 21 volunteers, 28 to 50 years of age, all skin types, 100% sensitive eyes, 52% contact lens wearers.</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 Skin and ocular tolerance: VERY GOOD.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 The product was very well appreciated by the 21 volunteers, 76% would like to continue using the product.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 The product can claim “TOLERANCE TESTED UNDER OPHTHALMOLOGICAL AND DERMATOLOGICAL CONTROL” and “SUITABLE FOR SENSITIVE EYES”.</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68</a:t>
            </a:fld>
            <a:endParaRPr lang="fr-FR"/>
          </a:p>
        </p:txBody>
      </p:sp>
    </p:spTree>
    <p:extLst>
      <p:ext uri="{BB962C8B-B14F-4D97-AF65-F5344CB8AC3E}">
        <p14:creationId xmlns:p14="http://schemas.microsoft.com/office/powerpoint/2010/main" val="12195468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6"/>
          </a:xfrm>
        </p:spPr>
        <p:txBody>
          <a:bodyPr/>
          <a:lstStyle/>
          <a:p>
            <a:pPr algn="just"/>
            <a:r>
              <a:rPr lang="en-GB" sz="1100" u="sng" cap="all">
                <a:cs typeface="DilleniaUPC" panose="02020603050405020304" pitchFamily="18" charset="-34"/>
              </a:rPr>
              <a:t>Isodermic water</a:t>
            </a:r>
            <a:r>
              <a:rPr lang="en-GB" sz="1100" cap="all">
                <a:cs typeface="DilleniaUPC" panose="02020603050405020304" pitchFamily="18" charset="-34"/>
              </a:rPr>
              <a:t>: </a:t>
            </a:r>
            <a:r>
              <a:rPr lang="en-GB" sz="1100">
                <a:cs typeface="DilleniaUPC" panose="02020603050405020304" pitchFamily="18" charset="-34"/>
              </a:rPr>
              <a:t>A biomimetic water with very good affinity with the skin to protect its balance. Ingredients: AQUA, DISODIUM ADENOSINE TRISPHOSPHATE, CARNOSINE, LAMINARIA DIGITATA EXTRACT.</a:t>
            </a:r>
          </a:p>
          <a:p>
            <a:pPr algn="just"/>
            <a:endParaRPr lang="fr-FR" sz="1100" dirty="0"/>
          </a:p>
          <a:p>
            <a:pPr algn="just" defTabSz="966612">
              <a:defRPr/>
            </a:pPr>
            <a:r>
              <a:rPr lang="en-GB" sz="1100" u="sng"/>
              <a:t>HYDRATING AGENT</a:t>
            </a:r>
            <a:r>
              <a:rPr lang="en-GB" sz="1100"/>
              <a:t>: </a:t>
            </a:r>
            <a:r>
              <a:rPr lang="en-GB" sz="1100" cap="all">
                <a:cs typeface="DilleniaUPC" panose="02020603050405020304" pitchFamily="18" charset="-34"/>
              </a:rPr>
              <a:t>GLYCERINE </a:t>
            </a:r>
            <a:r>
              <a:rPr lang="en-GB" sz="1100">
                <a:cs typeface="DilleniaUPC" panose="02020603050405020304" pitchFamily="18" charset="-34"/>
              </a:rPr>
              <a:t>(or glycerol) is a naturally occurring polyol very present in cosmetics where it is a very good moisturiser. </a:t>
            </a:r>
          </a:p>
          <a:p>
            <a:pPr algn="just"/>
            <a:r>
              <a:rPr lang="en-GB" sz="1100">
                <a:cs typeface="DilleniaUPC" panose="02020603050405020304" pitchFamily="18" charset="-34"/>
              </a:rPr>
              <a:t>The biological effects of glycerine (C</a:t>
            </a:r>
            <a:r>
              <a:rPr lang="en-GB" sz="1100" baseline="-25000">
                <a:cs typeface="DilleniaUPC" panose="02020603050405020304" pitchFamily="18" charset="-34"/>
              </a:rPr>
              <a:t>3</a:t>
            </a:r>
            <a:r>
              <a:rPr lang="en-GB" sz="1100">
                <a:cs typeface="DilleniaUPC" panose="02020603050405020304" pitchFamily="18" charset="-34"/>
              </a:rPr>
              <a:t>H</a:t>
            </a:r>
            <a:r>
              <a:rPr lang="en-GB" sz="1100" baseline="-25000">
                <a:cs typeface="DilleniaUPC" panose="02020603050405020304" pitchFamily="18" charset="-34"/>
              </a:rPr>
              <a:t>8</a:t>
            </a:r>
            <a:r>
              <a:rPr lang="en-GB" sz="1100">
                <a:cs typeface="DilleniaUPC" panose="02020603050405020304" pitchFamily="18" charset="-34"/>
              </a:rPr>
              <a:t>O</a:t>
            </a:r>
            <a:r>
              <a:rPr lang="en-GB" sz="1100" baseline="-25000">
                <a:cs typeface="DilleniaUPC" panose="02020603050405020304" pitchFamily="18" charset="-34"/>
              </a:rPr>
              <a:t>3</a:t>
            </a:r>
            <a:r>
              <a:rPr lang="en-GB" sz="1100">
                <a:cs typeface="DilleniaUPC" panose="02020603050405020304" pitchFamily="18" charset="-34"/>
              </a:rPr>
              <a:t>) are traditionally attributed to its chemical structure: the 3 hydrophilic hydroxyl groups are responsible for its hygroscopy. Hygroscopy is the tendency of a substance to attract water from the surroundings. P</a:t>
            </a:r>
            <a:r>
              <a:rPr lang="en-GB" sz="1100"/>
              <a:t>ure glycerol can absorb its own weight in water in 3 days</a:t>
            </a:r>
            <a:r>
              <a:rPr lang="en-GB" sz="1100" baseline="30000"/>
              <a:t>(1)</a:t>
            </a:r>
            <a:r>
              <a:rPr lang="en-GB" sz="1100"/>
              <a:t>. Glycerine diffuses into the stratum corneum and retains water in the skin.</a:t>
            </a:r>
          </a:p>
          <a:p>
            <a:endParaRPr lang="fr-FR" sz="1100" dirty="0"/>
          </a:p>
          <a:p>
            <a:pPr algn="just" defTabSz="966612">
              <a:defRPr/>
            </a:pPr>
            <a:r>
              <a:rPr lang="en-GB" sz="1100" u="sng"/>
              <a:t>NOURISHING AGENTS</a:t>
            </a:r>
            <a:r>
              <a:rPr lang="en-GB" sz="1100"/>
              <a:t>: </a:t>
            </a:r>
            <a:r>
              <a:rPr lang="en-GB" sz="1100">
                <a:cs typeface="DilleniaUPC" panose="02020603050405020304" pitchFamily="18" charset="-34"/>
              </a:rPr>
              <a:t>A trio of oils (soybean, sunflower and olive) strengthens the skin by supplying lipids. Emollients soften and smooth the skin.</a:t>
            </a:r>
          </a:p>
          <a:p>
            <a:pPr algn="just" defTabSz="966612">
              <a:defRPr/>
            </a:pPr>
            <a:endParaRPr lang="en-US" sz="1100" dirty="0">
              <a:cs typeface="DilleniaUPC" panose="02020603050405020304" pitchFamily="18" charset="-34"/>
            </a:endParaRPr>
          </a:p>
          <a:p>
            <a:pPr algn="just" defTabSz="966612">
              <a:defRPr/>
            </a:pPr>
            <a:r>
              <a:rPr lang="en-GB" sz="1100" u="sng">
                <a:cs typeface="DilleniaUPC" panose="02020603050405020304" pitchFamily="18" charset="-34"/>
              </a:rPr>
              <a:t>LIPID-REPLENISHING AGENTS</a:t>
            </a:r>
            <a:r>
              <a:rPr lang="en-GB" sz="1100">
                <a:cs typeface="DilleniaUPC" panose="02020603050405020304" pitchFamily="18" charset="-34"/>
              </a:rPr>
              <a:t>: They promote the natural production of epidermal lipids involved in hydration: GLYCINE SOJA STEROLS, GLYCOLIPIDS and PHOSPHOLIPIDS (naturally present in the skin), OLEA EUROPAEA OIL UNSAPONIFIABLES (rich in phytosterols and squalene).</a:t>
            </a:r>
          </a:p>
          <a:p>
            <a:endParaRPr lang="fr-FR" dirty="0"/>
          </a:p>
          <a:p>
            <a:r>
              <a:rPr lang="en-GB" sz="900" i="1" u="sng"/>
              <a:t>Bibliography</a:t>
            </a:r>
          </a:p>
          <a:p>
            <a:pPr defTabSz="966612">
              <a:defRPr/>
            </a:pPr>
            <a:r>
              <a:rPr lang="en-GB" sz="900">
                <a:cs typeface="DilleniaUPC" panose="02020603050405020304" pitchFamily="18" charset="-34"/>
              </a:rPr>
              <a:t>(1) Fluhr, J. W., Darlenski, R., &amp; Surber, C. (2008). </a:t>
            </a:r>
            <a:r>
              <a:rPr lang="en-GB" sz="900" i="1">
                <a:cs typeface="DilleniaUPC" panose="02020603050405020304" pitchFamily="18" charset="-34"/>
              </a:rPr>
              <a:t>Glycerol and the skin: holistic approach to its origin and functions</a:t>
            </a:r>
            <a:r>
              <a:rPr lang="en-GB" sz="900">
                <a:cs typeface="DilleniaUPC" panose="02020603050405020304" pitchFamily="18" charset="-34"/>
              </a:rPr>
              <a:t>. British Journal of Dermatology, 159(1), 23–34. doi:10.1111/j.1365-2133.2008.08643.x </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69</a:t>
            </a:fld>
            <a:endParaRPr lang="fr-FR"/>
          </a:p>
        </p:txBody>
      </p:sp>
    </p:spTree>
    <p:extLst>
      <p:ext uri="{BB962C8B-B14F-4D97-AF65-F5344CB8AC3E}">
        <p14:creationId xmlns:p14="http://schemas.microsoft.com/office/powerpoint/2010/main" val="505280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7</a:t>
            </a:fld>
            <a:endParaRPr lang="fr-FR"/>
          </a:p>
        </p:txBody>
      </p:sp>
    </p:spTree>
    <p:extLst>
      <p:ext uri="{BB962C8B-B14F-4D97-AF65-F5344CB8AC3E}">
        <p14:creationId xmlns:p14="http://schemas.microsoft.com/office/powerpoint/2010/main" val="39014827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70</a:t>
            </a:fld>
            <a:endParaRPr lang="fr-FR"/>
          </a:p>
        </p:txBody>
      </p:sp>
    </p:spTree>
    <p:extLst>
      <p:ext uri="{BB962C8B-B14F-4D97-AF65-F5344CB8AC3E}">
        <p14:creationId xmlns:p14="http://schemas.microsoft.com/office/powerpoint/2010/main" val="33517233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Clinical evaluation of a product’s moisturising effect using Corneometer® CM825</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1" u="none" strike="noStrike" cap="none" normalizeH="0" baseline="0" noProof="0">
                <a:ln>
                  <a:noFill/>
                </a:ln>
                <a:solidFill>
                  <a:prstClr val="black"/>
                </a:solidFill>
                <a:uLnTx/>
                <a:uFillTx/>
                <a:latin typeface="Calibri" panose="020F0502020204030204"/>
                <a:ea typeface="+mn-ea"/>
                <a:cs typeface="+mn-cs"/>
              </a:rPr>
              <a:t>Study Ln10038 – CIREC – December 2010</a:t>
            </a:r>
            <a:r>
              <a:rPr kumimoji="0" lang="en-GB" sz="1100" b="0" i="0" u="none" strike="noStrike" cap="none" normalizeH="0" baseline="0" noProof="0">
                <a:ln>
                  <a:noFill/>
                </a:ln>
                <a:solidFill>
                  <a:prstClr val="black"/>
                </a:solidFill>
                <a:uLnTx/>
                <a:uFillTx/>
                <a:latin typeface="Calibri" panose="020F0502020204030204"/>
                <a:ea typeface="+mn-ea"/>
                <a:cs typeface="+mn-cs"/>
              </a:rPr>
              <a:t>)</a:t>
            </a:r>
          </a:p>
          <a:p>
            <a:pPr marL="181240" marR="0" lvl="0" indent="-181240" algn="just" defTabSz="914400"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Aim of the study</a:t>
            </a:r>
            <a:r>
              <a:rPr kumimoji="0" lang="en-GB" sz="1100" b="0" i="0" u="none" strike="noStrike" cap="none" normalizeH="0" baseline="0" noProof="0">
                <a:ln>
                  <a:noFill/>
                </a:ln>
                <a:solidFill>
                  <a:prstClr val="black"/>
                </a:solidFill>
                <a:uLnTx/>
                <a:uFillTx/>
                <a:latin typeface="Calibri" panose="020F0502020204030204"/>
                <a:ea typeface="+mn-ea"/>
                <a:cs typeface="+mn-cs"/>
              </a:rPr>
              <a:t>: To evaluate in double blind, the hydration kinetics (t0, t2h, t34h, t6h, t8h) of the formula after a single application using a Corneometer® CM825.</a:t>
            </a:r>
          </a:p>
          <a:p>
            <a:pPr marL="181240" marR="0" lvl="0" indent="-181240" algn="just" defTabSz="914400"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100" b="0" i="0" u="none" strike="noStrike" cap="none" normalizeH="0" baseline="0" noProof="0">
                <a:ln>
                  <a:noFill/>
                </a:ln>
                <a:solidFill>
                  <a:prstClr val="black"/>
                </a:solidFill>
                <a:uLnTx/>
                <a:uFillTx/>
                <a:latin typeface="Calibri" panose="020F0502020204030204"/>
                <a:ea typeface="+mn-ea"/>
                <a:cs typeface="+mn-cs"/>
              </a:rPr>
              <a:t>: 10 volunteers (women), 35 to 63 years of age.</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Principle:</a:t>
            </a:r>
            <a:r>
              <a:rPr kumimoji="0" lang="en-GB" sz="1100" b="0" i="0" u="none" strike="noStrike" cap="none" normalizeH="0" baseline="0" noProof="0">
                <a:ln>
                  <a:noFill/>
                </a:ln>
                <a:solidFill>
                  <a:prstClr val="black"/>
                </a:solidFill>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noProof="0">
                <a:ln>
                  <a:noFill/>
                </a:ln>
                <a:solidFill>
                  <a:srgbClr val="000000"/>
                </a:solidFill>
                <a:uLnTx/>
                <a:uFillTx/>
                <a:latin typeface="Calibri" panose="020F0502020204030204"/>
                <a:ea typeface="+mn-ea"/>
                <a:cs typeface="+mn-cs"/>
              </a:rPr>
              <a:t>-&gt; T0: Determination of 2 zones on the forearm (1 untreated and 1 treated) and measurement of the initial hydration level (Corneometer). Application of the product.</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1100" b="0" i="0" u="none" strike="noStrike" cap="none" normalizeH="0" baseline="0" noProof="0">
                <a:ln>
                  <a:noFill/>
                </a:ln>
                <a:solidFill>
                  <a:srgbClr val="000000"/>
                </a:solidFill>
                <a:uLnTx/>
                <a:uFillTx/>
                <a:latin typeface="Calibri" panose="020F0502020204030204"/>
                <a:ea typeface="+mn-ea"/>
                <a:cs typeface="+mn-cs"/>
              </a:rPr>
              <a:t>-&gt; T2h, T4h, T6h, T8h: New measurements of the hydration level (Corneometer).</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Under the conditions of this experiment, the formula demonstrated an “excellent” moisturising capacity at T8h.</a:t>
            </a:r>
          </a:p>
          <a:p>
            <a:pPr algn="just">
              <a:spcAft>
                <a:spcPts val="634"/>
              </a:spcAft>
            </a:pPr>
            <a:endParaRPr lang="fr-FR"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71</a:t>
            </a:fld>
            <a:endParaRPr lang="fr-FR"/>
          </a:p>
        </p:txBody>
      </p:sp>
    </p:spTree>
    <p:extLst>
      <p:ext uri="{BB962C8B-B14F-4D97-AF65-F5344CB8AC3E}">
        <p14:creationId xmlns:p14="http://schemas.microsoft.com/office/powerpoint/2010/main" val="27251377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34"/>
              </a:spcAft>
            </a:pPr>
            <a:r>
              <a:rPr lang="en-GB" sz="1100" u="sng">
                <a:latin typeface="Calibri" panose="020F0502020204030204" pitchFamily="34" charset="0"/>
                <a:cs typeface="Calibri" panose="020F0502020204030204" pitchFamily="34" charset="0"/>
              </a:rPr>
              <a:t>USE TEST UNDER MEDICAL CONTROL – 14 days</a:t>
            </a:r>
            <a:r>
              <a:rPr lang="en-GB" sz="1100">
                <a:latin typeface="Calibri" panose="020F0502020204030204" pitchFamily="34" charset="0"/>
                <a:cs typeface="Calibri" panose="020F0502020204030204" pitchFamily="34" charset="0"/>
              </a:rPr>
              <a:t> (</a:t>
            </a:r>
            <a:r>
              <a:rPr lang="en-GB" sz="1100" i="1">
                <a:latin typeface="Calibri" panose="020F0502020204030204" pitchFamily="34" charset="0"/>
                <a:cs typeface="Calibri" panose="020F0502020204030204" pitchFamily="34" charset="0"/>
              </a:rPr>
              <a:t>Study Ln14002 – CIREC – July 2014</a:t>
            </a:r>
            <a:r>
              <a:rPr lang="en-GB" sz="1100">
                <a:latin typeface="Calibri" panose="020F0502020204030204" pitchFamily="34" charset="0"/>
                <a:cs typeface="Calibri" panose="020F0502020204030204" pitchFamily="34" charset="0"/>
              </a:rPr>
              <a:t>)</a:t>
            </a:r>
          </a:p>
          <a:p>
            <a:pPr marL="181240" indent="-181240" algn="just">
              <a:spcAft>
                <a:spcPts val="634"/>
              </a:spcAft>
              <a:buFont typeface="Arial" panose="020B0604020202020204" pitchFamily="34" charset="0"/>
              <a:buChar char="•"/>
            </a:pPr>
            <a:r>
              <a:rPr lang="en-GB" sz="1100" b="1">
                <a:latin typeface="Calibri" panose="020F0502020204030204" pitchFamily="34" charset="0"/>
                <a:cs typeface="Calibri" panose="020F0502020204030204" pitchFamily="34" charset="0"/>
              </a:rPr>
              <a:t>Aim of the study</a:t>
            </a:r>
            <a:r>
              <a:rPr lang="en-GB" sz="1100">
                <a:latin typeface="Calibri" panose="020F0502020204030204" pitchFamily="34" charset="0"/>
                <a:cs typeface="Calibri" panose="020F0502020204030204" pitchFamily="34" charset="0"/>
              </a:rPr>
              <a:t>: To evaluate the cutaneous acceptability (local skin tolerance) as well as the cosmetic acceptability of the product (via a questionnaire).</a:t>
            </a:r>
          </a:p>
          <a:p>
            <a:pPr marL="181240" indent="-181240" algn="just" defTabSz="966612">
              <a:spcAft>
                <a:spcPts val="634"/>
              </a:spcAft>
              <a:buFont typeface="Arial" panose="020B0604020202020204" pitchFamily="34" charset="0"/>
              <a:buChar char="•"/>
              <a:defRPr/>
            </a:pPr>
            <a:r>
              <a:rPr lang="en-GB" sz="1100" b="1">
                <a:latin typeface="Calibri" panose="020F0502020204030204" pitchFamily="34" charset="0"/>
                <a:cs typeface="Calibri" panose="020F0502020204030204" pitchFamily="34" charset="0"/>
              </a:rPr>
              <a:t>Study population</a:t>
            </a:r>
            <a:r>
              <a:rPr lang="en-GB" sz="1100">
                <a:latin typeface="Calibri" panose="020F0502020204030204" pitchFamily="34" charset="0"/>
                <a:cs typeface="Calibri" panose="020F0502020204030204" pitchFamily="34" charset="0"/>
              </a:rPr>
              <a:t>: 20 volunteers, 20 to 61 years of age, body skin type: 20% very dry, 75% dry, 5% normal, 5% oily. 55% of the panel had sensitive/fragile skin.</a:t>
            </a:r>
          </a:p>
          <a:p>
            <a:pPr marL="181240" indent="-181240" algn="just" defTabSz="966612">
              <a:buFont typeface="Arial" panose="020B0604020202020204" pitchFamily="34" charset="0"/>
              <a:buChar char="•"/>
              <a:defRPr/>
            </a:pPr>
            <a:r>
              <a:rPr lang="en-GB" sz="1100" b="1">
                <a:latin typeface="Calibri" panose="020F0502020204030204" pitchFamily="34" charset="0"/>
                <a:cs typeface="Calibri" panose="020F0502020204030204" pitchFamily="34" charset="0"/>
              </a:rPr>
              <a:t>Results</a:t>
            </a:r>
            <a:r>
              <a:rPr lang="en-GB" sz="1100">
                <a:latin typeface="Calibri" panose="020F0502020204030204" pitchFamily="34" charset="0"/>
                <a:cs typeface="Calibri" panose="020F0502020204030204" pitchFamily="34" charset="0"/>
              </a:rPr>
              <a:t>:</a:t>
            </a:r>
          </a:p>
          <a:p>
            <a:pPr algn="just"/>
            <a:r>
              <a:rPr lang="en-GB" sz="1100">
                <a:latin typeface="Calibri" panose="020F0502020204030204" pitchFamily="34" charset="0"/>
                <a:cs typeface="Calibri" panose="020F0502020204030204" pitchFamily="34" charset="0"/>
              </a:rPr>
              <a:t>→ Skin tolerance: the product was very well-tolerated on the cutaneous level.</a:t>
            </a:r>
          </a:p>
          <a:p>
            <a:pPr algn="just"/>
            <a:r>
              <a:rPr lang="en-GB" sz="1100">
                <a:latin typeface="Calibri" panose="020F0502020204030204" pitchFamily="34" charset="0"/>
                <a:cs typeface="Calibri" panose="020F0502020204030204" pitchFamily="34" charset="0"/>
              </a:rPr>
              <a:t>→ The product was very well appreciated, with 85% of the panel saying that the product has the expected properties.</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72</a:t>
            </a:fld>
            <a:endParaRPr lang="fr-FR"/>
          </a:p>
        </p:txBody>
      </p:sp>
    </p:spTree>
    <p:extLst>
      <p:ext uri="{BB962C8B-B14F-4D97-AF65-F5344CB8AC3E}">
        <p14:creationId xmlns:p14="http://schemas.microsoft.com/office/powerpoint/2010/main" val="9830050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u="sng" cap="all">
                <a:cs typeface="DilleniaUPC" panose="02020603050405020304" pitchFamily="18" charset="-34"/>
              </a:rPr>
              <a:t>Isodermic water</a:t>
            </a:r>
            <a:r>
              <a:rPr lang="en-GB" sz="1100" cap="all">
                <a:cs typeface="DilleniaUPC" panose="02020603050405020304" pitchFamily="18" charset="-34"/>
              </a:rPr>
              <a:t>: </a:t>
            </a:r>
            <a:r>
              <a:rPr lang="en-GB" sz="1100">
                <a:cs typeface="DilleniaUPC" panose="02020603050405020304" pitchFamily="18" charset="-34"/>
              </a:rPr>
              <a:t>A biomimetic water with very good affinity with the skin to protect its balance. Ingredients: AQUA, DISODIUM ADENOSINE TRISPHOSPHATE, CARNOSINE, LAMINARIA DIGITATA EXTRACT.</a:t>
            </a:r>
          </a:p>
          <a:p>
            <a:pPr algn="just"/>
            <a:endParaRPr lang="fr-FR" sz="1100" dirty="0"/>
          </a:p>
          <a:p>
            <a:pPr algn="just" defTabSz="966612">
              <a:defRPr/>
            </a:pPr>
            <a:r>
              <a:rPr lang="en-GB" sz="1100" u="sng"/>
              <a:t>HYDRATING AGENT</a:t>
            </a:r>
            <a:r>
              <a:rPr lang="en-GB" sz="1100"/>
              <a:t>: </a:t>
            </a:r>
            <a:r>
              <a:rPr lang="en-GB" sz="1100" cap="all">
                <a:cs typeface="DilleniaUPC" panose="02020603050405020304" pitchFamily="18" charset="-34"/>
              </a:rPr>
              <a:t>GLYCERINE </a:t>
            </a:r>
            <a:r>
              <a:rPr lang="en-GB" sz="1100">
                <a:cs typeface="DilleniaUPC" panose="02020603050405020304" pitchFamily="18" charset="-34"/>
              </a:rPr>
              <a:t>(or glycerol) is a naturally occurring polyol very present in cosmetics where it is a very good moisturiser. </a:t>
            </a:r>
          </a:p>
          <a:p>
            <a:pPr algn="just"/>
            <a:r>
              <a:rPr lang="en-GB" sz="1100">
                <a:cs typeface="DilleniaUPC" panose="02020603050405020304" pitchFamily="18" charset="-34"/>
              </a:rPr>
              <a:t>The biological effects of glycerine (C</a:t>
            </a:r>
            <a:r>
              <a:rPr lang="en-GB" sz="1100" baseline="-25000">
                <a:cs typeface="DilleniaUPC" panose="02020603050405020304" pitchFamily="18" charset="-34"/>
              </a:rPr>
              <a:t>3</a:t>
            </a:r>
            <a:r>
              <a:rPr lang="en-GB" sz="1100">
                <a:cs typeface="DilleniaUPC" panose="02020603050405020304" pitchFamily="18" charset="-34"/>
              </a:rPr>
              <a:t>H</a:t>
            </a:r>
            <a:r>
              <a:rPr lang="en-GB" sz="1100" baseline="-25000">
                <a:cs typeface="DilleniaUPC" panose="02020603050405020304" pitchFamily="18" charset="-34"/>
              </a:rPr>
              <a:t>8</a:t>
            </a:r>
            <a:r>
              <a:rPr lang="en-GB" sz="1100">
                <a:cs typeface="DilleniaUPC" panose="02020603050405020304" pitchFamily="18" charset="-34"/>
              </a:rPr>
              <a:t>O</a:t>
            </a:r>
            <a:r>
              <a:rPr lang="en-GB" sz="1100" baseline="-25000">
                <a:cs typeface="DilleniaUPC" panose="02020603050405020304" pitchFamily="18" charset="-34"/>
              </a:rPr>
              <a:t>3</a:t>
            </a:r>
            <a:r>
              <a:rPr lang="en-GB" sz="1100">
                <a:cs typeface="DilleniaUPC" panose="02020603050405020304" pitchFamily="18" charset="-34"/>
              </a:rPr>
              <a:t>) are traditionally attributed to its chemical structure: the 3 hydrophilic hydroxyl groups are responsible for its hygroscopy. Hygroscopy is the tendency of a substance to attract water from the surroundings. P</a:t>
            </a:r>
            <a:r>
              <a:rPr lang="en-GB" sz="1100"/>
              <a:t>ure glycerol can absorb its own weight in water in 3 days</a:t>
            </a:r>
            <a:r>
              <a:rPr lang="en-GB" sz="1100" baseline="30000"/>
              <a:t>(1)</a:t>
            </a:r>
            <a:r>
              <a:rPr lang="en-GB" sz="1100"/>
              <a:t>. Glycerine diffuses into the stratum corneum and retains water in the skin.</a:t>
            </a:r>
          </a:p>
          <a:p>
            <a:endParaRPr lang="fr-FR" sz="1100" dirty="0"/>
          </a:p>
          <a:p>
            <a:pPr algn="just" defTabSz="966612">
              <a:defRPr/>
            </a:pPr>
            <a:r>
              <a:rPr lang="en-GB" sz="1100" u="sng">
                <a:solidFill>
                  <a:prstClr val="black"/>
                </a:solidFill>
              </a:rPr>
              <a:t>NOURISHING AGENTS</a:t>
            </a:r>
            <a:r>
              <a:rPr lang="en-GB" sz="1100">
                <a:solidFill>
                  <a:prstClr val="black"/>
                </a:solidFill>
              </a:rPr>
              <a:t>: </a:t>
            </a:r>
            <a:r>
              <a:rPr lang="en-GB" sz="1100">
                <a:solidFill>
                  <a:prstClr val="black"/>
                </a:solidFill>
                <a:cs typeface="DilleniaUPC" panose="02020603050405020304" pitchFamily="18" charset="-34"/>
              </a:rPr>
              <a:t>A duo of oils (rice bran and sunflower) and two plant butters (mango and shea) strengthen the skin by supplying lipids. Emollients soften and smooth the skin.</a:t>
            </a:r>
          </a:p>
          <a:p>
            <a:endParaRPr lang="fr-FR" sz="900" dirty="0"/>
          </a:p>
          <a:p>
            <a:r>
              <a:rPr lang="en-GB" sz="900" i="1" u="sng"/>
              <a:t>Bibliography</a:t>
            </a:r>
          </a:p>
          <a:p>
            <a:pPr defTabSz="966612">
              <a:defRPr/>
            </a:pPr>
            <a:r>
              <a:rPr lang="en-GB" sz="900">
                <a:cs typeface="DilleniaUPC" panose="02020603050405020304" pitchFamily="18" charset="-34"/>
              </a:rPr>
              <a:t>(1) Fluhr, J. W., Darlenski, R., &amp; Surber, C. (2008). </a:t>
            </a:r>
            <a:r>
              <a:rPr lang="en-GB" sz="900" i="1">
                <a:cs typeface="DilleniaUPC" panose="02020603050405020304" pitchFamily="18" charset="-34"/>
              </a:rPr>
              <a:t>Glycerol and the skin: holistic approach to its origin and functions</a:t>
            </a:r>
            <a:r>
              <a:rPr lang="en-GB" sz="900">
                <a:cs typeface="DilleniaUPC" panose="02020603050405020304" pitchFamily="18" charset="-34"/>
              </a:rPr>
              <a:t>. British Journal of Dermatology, 159(1), 23–34. doi:10.1111/j.1365-2133.2008.08643.x </a:t>
            </a:r>
          </a:p>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73</a:t>
            </a:fld>
            <a:endParaRPr lang="fr-FR"/>
          </a:p>
        </p:txBody>
      </p:sp>
    </p:spTree>
    <p:extLst>
      <p:ext uri="{BB962C8B-B14F-4D97-AF65-F5344CB8AC3E}">
        <p14:creationId xmlns:p14="http://schemas.microsoft.com/office/powerpoint/2010/main" val="22435947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74</a:t>
            </a:fld>
            <a:endParaRPr lang="fr-FR"/>
          </a:p>
        </p:txBody>
      </p:sp>
    </p:spTree>
    <p:extLst>
      <p:ext uri="{BB962C8B-B14F-4D97-AF65-F5344CB8AC3E}">
        <p14:creationId xmlns:p14="http://schemas.microsoft.com/office/powerpoint/2010/main" val="26404747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Clinical evaluation of a product’s moisturising effect using Corneometer® CM825</a:t>
            </a:r>
            <a:r>
              <a:rPr kumimoji="0" lang="en-GB" sz="1100" b="0" i="0" u="none" strike="noStrike" cap="none" normalizeH="0" baseline="0" noProof="0">
                <a:ln>
                  <a:noFill/>
                </a:ln>
                <a:solidFill>
                  <a:prstClr val="black"/>
                </a:solidFill>
                <a:uLnTx/>
                <a:uFillTx/>
                <a:latin typeface="Calibri" panose="020F0502020204030204"/>
                <a:ea typeface="+mn-ea"/>
                <a:cs typeface="+mn-cs"/>
              </a:rPr>
              <a:t> (</a:t>
            </a:r>
            <a:r>
              <a:rPr kumimoji="0" lang="en-GB" sz="1100" b="0" i="1" u="none" strike="noStrike" cap="none" normalizeH="0" baseline="0" noProof="0">
                <a:ln>
                  <a:noFill/>
                </a:ln>
                <a:solidFill>
                  <a:prstClr val="black"/>
                </a:solidFill>
                <a:uLnTx/>
                <a:uFillTx/>
                <a:latin typeface="Calibri" panose="020F0502020204030204"/>
                <a:ea typeface="+mn-ea"/>
                <a:cs typeface="+mn-cs"/>
              </a:rPr>
              <a:t>Study 685504A01 – EUROFINS – March 2015</a:t>
            </a:r>
            <a:r>
              <a:rPr kumimoji="0" lang="en-GB" sz="1100" b="0" i="0" u="none" strike="noStrike" cap="none" normalizeH="0" baseline="0" noProof="0">
                <a:ln>
                  <a:noFill/>
                </a:ln>
                <a:solidFill>
                  <a:prstClr val="black"/>
                </a:solidFill>
                <a:uLnTx/>
                <a:uFillTx/>
                <a:latin typeface="Calibri" panose="020F0502020204030204"/>
                <a:ea typeface="+mn-ea"/>
                <a:cs typeface="+mn-cs"/>
              </a:rPr>
              <a:t>)</a:t>
            </a:r>
          </a:p>
          <a:p>
            <a:pPr marL="181240" marR="0" lvl="0" indent="-181240" algn="just" defTabSz="914400"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Aim of the study</a:t>
            </a:r>
            <a:r>
              <a:rPr kumimoji="0" lang="en-GB" sz="1100" b="0" i="0" u="none" strike="noStrike" cap="none" normalizeH="0" baseline="0" noProof="0">
                <a:ln>
                  <a:noFill/>
                </a:ln>
                <a:solidFill>
                  <a:prstClr val="black"/>
                </a:solidFill>
                <a:uLnTx/>
                <a:uFillTx/>
                <a:latin typeface="Calibri" panose="020F0502020204030204"/>
                <a:ea typeface="+mn-ea"/>
                <a:cs typeface="+mn-cs"/>
              </a:rPr>
              <a:t>: To evaluate in double blind, the hydration kinetics (t0, t2h, t34h, t6h, t8h) of the formula after a single application using a Corneometer® CM825.</a:t>
            </a:r>
          </a:p>
          <a:p>
            <a:pPr marL="181240" marR="0" lvl="0" indent="-181240" algn="just" defTabSz="914400" rtl="0" eaLnBrk="1" fontAlgn="auto" latinLnBrk="0" hangingPunct="1">
              <a:lnSpc>
                <a:spcPct val="100000"/>
              </a:lnSpc>
              <a:spcBef>
                <a:spcPts val="0"/>
              </a:spcBef>
              <a:spcAft>
                <a:spcPts val="634"/>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Study population</a:t>
            </a:r>
            <a:r>
              <a:rPr kumimoji="0" lang="en-GB" sz="1100" b="0" i="0" u="none" strike="noStrike" cap="none" normalizeH="0" baseline="0" noProof="0">
                <a:ln>
                  <a:noFill/>
                </a:ln>
                <a:solidFill>
                  <a:prstClr val="black"/>
                </a:solidFill>
                <a:uLnTx/>
                <a:uFillTx/>
                <a:latin typeface="Calibri" panose="020F0502020204030204"/>
                <a:ea typeface="+mn-ea"/>
                <a:cs typeface="+mn-cs"/>
              </a:rPr>
              <a:t>: 10 volunteers (women), 35 to 63 years of age.</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Principle:</a:t>
            </a:r>
            <a:r>
              <a:rPr kumimoji="0" lang="en-GB" sz="1100" b="0" i="0" u="none" strike="noStrike" cap="none" normalizeH="0" baseline="0" noProof="0">
                <a:ln>
                  <a:noFill/>
                </a:ln>
                <a:solidFill>
                  <a:prstClr val="black"/>
                </a:solidFill>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noProof="0">
                <a:ln>
                  <a:noFill/>
                </a:ln>
                <a:solidFill>
                  <a:srgbClr val="000000"/>
                </a:solidFill>
                <a:uLnTx/>
                <a:uFillTx/>
                <a:latin typeface="Calibri" panose="020F0502020204030204"/>
                <a:ea typeface="+mn-ea"/>
                <a:cs typeface="+mn-cs"/>
              </a:rPr>
              <a:t>-&gt; T0: Determination of 2 zones on the forearm (1 untreated and 1 treated) and measurement of the initial hydration level (Corneometer). Application of the product.</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1100" b="0" i="0" u="none" strike="noStrike" cap="none" normalizeH="0" baseline="0" noProof="0">
                <a:ln>
                  <a:noFill/>
                </a:ln>
                <a:solidFill>
                  <a:srgbClr val="000000"/>
                </a:solidFill>
                <a:uLnTx/>
                <a:uFillTx/>
                <a:latin typeface="Calibri" panose="020F0502020204030204"/>
                <a:ea typeface="+mn-ea"/>
                <a:cs typeface="+mn-cs"/>
              </a:rPr>
              <a:t>-&gt; T2h, T4h, T6h, T8h: New measurements of the hydration level (Corneometer).</a:t>
            </a:r>
          </a:p>
          <a:p>
            <a:pPr marL="181240" marR="0" lvl="0" indent="-18124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cap="none" normalizeH="0" baseline="0" noProof="0">
                <a:ln>
                  <a:noFill/>
                </a:ln>
                <a:solidFill>
                  <a:prstClr val="black"/>
                </a:solidFill>
                <a:uLnTx/>
                <a:uFillTx/>
                <a:latin typeface="Calibri" panose="020F0502020204030204"/>
                <a:ea typeface="+mn-ea"/>
                <a:cs typeface="+mn-cs"/>
              </a:rPr>
              <a:t>Results</a:t>
            </a:r>
            <a:r>
              <a:rPr kumimoji="0" lang="en-GB" sz="1100" b="0" i="0" u="none" strike="noStrike" cap="none" normalizeH="0" baseline="0" noProof="0">
                <a:ln>
                  <a:noFill/>
                </a:ln>
                <a:solidFill>
                  <a:prstClr val="black"/>
                </a:solidFill>
                <a:uLnTx/>
                <a:uFillTx/>
                <a:latin typeface="Calibri" panose="020F0502020204030204"/>
                <a:ea typeface="+mn-ea"/>
                <a:cs typeface="+mn-cs"/>
              </a:rPr>
              <a:t>: Under the conditions of this experiment, the formula demonstrated an “excellent” moisturising capacity at T8h.</a:t>
            </a:r>
          </a:p>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75</a:t>
            </a:fld>
            <a:endParaRPr lang="fr-FR"/>
          </a:p>
        </p:txBody>
      </p:sp>
    </p:spTree>
    <p:extLst>
      <p:ext uri="{BB962C8B-B14F-4D97-AF65-F5344CB8AC3E}">
        <p14:creationId xmlns:p14="http://schemas.microsoft.com/office/powerpoint/2010/main" val="28507710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76</a:t>
            </a:fld>
            <a:endParaRPr lang="fr-FR"/>
          </a:p>
        </p:txBody>
      </p:sp>
    </p:spTree>
    <p:extLst>
      <p:ext uri="{BB962C8B-B14F-4D97-AF65-F5344CB8AC3E}">
        <p14:creationId xmlns:p14="http://schemas.microsoft.com/office/powerpoint/2010/main" val="19678942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77</a:t>
            </a:fld>
            <a:endParaRPr lang="fr-FR"/>
          </a:p>
        </p:txBody>
      </p:sp>
    </p:spTree>
    <p:extLst>
      <p:ext uri="{BB962C8B-B14F-4D97-AF65-F5344CB8AC3E}">
        <p14:creationId xmlns:p14="http://schemas.microsoft.com/office/powerpoint/2010/main" val="32206056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66612">
              <a:defRPr/>
            </a:pPr>
            <a:r>
              <a:rPr lang="en-GB" sz="1100" u="sng" cap="all">
                <a:cs typeface="DilleniaUPC" panose="02020603050405020304" pitchFamily="18" charset="-34"/>
              </a:rPr>
              <a:t>SOLAR PROTECTION</a:t>
            </a:r>
          </a:p>
          <a:p>
            <a:pPr algn="just" defTabSz="966612">
              <a:defRPr/>
            </a:pPr>
            <a:r>
              <a:rPr lang="en-GB" sz="1100">
                <a:cs typeface="DilleniaUPC" panose="02020603050405020304" pitchFamily="18" charset="-34"/>
              </a:rPr>
              <a:t>Duo of mineral filters (TITANIUM DIOXIDE and ZINC OXIDE) that reflect light for optimal sun protection.</a:t>
            </a:r>
          </a:p>
          <a:p>
            <a:pPr algn="just" defTabSz="966612">
              <a:defRPr/>
            </a:pPr>
            <a:r>
              <a:rPr lang="en-GB" sz="1100">
                <a:cs typeface="DilleniaUPC" panose="02020603050405020304" pitchFamily="18" charset="-34"/>
              </a:rPr>
              <a:t>Mineral filters (also called physical sun filters) offer protection against UV rays by settling on the surface of the skin and deflecting the UV rays. They form a natural, physical barrier between the skin and the sun. Thus, neither the rays nor the filter penetrates the skin. Another advantage of mineral filters is that they reduce the risk of allergic reactions and are highly resistant to water. This property is particularly important for children who swim or play in water. Finally, a mineral filter acts immediately, whereas chemical filters need half an hour before they offer protection. </a:t>
            </a:r>
          </a:p>
          <a:p>
            <a:pPr algn="just"/>
            <a:endParaRPr lang="fr-FR" sz="1100" dirty="0"/>
          </a:p>
          <a:p>
            <a:pPr algn="just" defTabSz="966612">
              <a:defRPr/>
            </a:pPr>
            <a:r>
              <a:rPr lang="en-GB" sz="1100" u="sng" cap="all">
                <a:cs typeface="DilleniaUPC" panose="02020603050405020304" pitchFamily="18" charset="-34"/>
              </a:rPr>
              <a:t>NOURISHING AGENTS</a:t>
            </a:r>
          </a:p>
          <a:p>
            <a:pPr algn="just" defTabSz="966612">
              <a:defRPr/>
            </a:pPr>
            <a:r>
              <a:rPr lang="en-GB" sz="1100">
                <a:cs typeface="DilleniaUPC" panose="02020603050405020304" pitchFamily="18" charset="-34"/>
              </a:rPr>
              <a:t>A duo of oils (shea and sunflower) strengthens the skin by supplying lipids.</a:t>
            </a:r>
          </a:p>
          <a:p>
            <a:pPr algn="just" defTabSz="966612">
              <a:defRPr/>
            </a:pPr>
            <a:r>
              <a:rPr lang="en-GB" sz="1100">
                <a:cs typeface="DilleniaUPC" panose="02020603050405020304" pitchFamily="18" charset="-34"/>
              </a:rPr>
              <a:t>Emollients soften and smooth the skin.</a:t>
            </a:r>
          </a:p>
          <a:p>
            <a:pPr algn="just" defTabSz="966612">
              <a:defRPr/>
            </a:pPr>
            <a:endParaRPr lang="en-US" sz="1100" dirty="0">
              <a:cs typeface="DilleniaUPC" panose="02020603050405020304" pitchFamily="18" charset="-34"/>
            </a:endParaRPr>
          </a:p>
          <a:p>
            <a:pPr algn="just" defTabSz="966612">
              <a:defRPr/>
            </a:pPr>
            <a:r>
              <a:rPr lang="en-GB" sz="1100" u="sng">
                <a:cs typeface="DilleniaUPC" panose="02020603050405020304" pitchFamily="18" charset="-34"/>
              </a:rPr>
              <a:t>SENSORY AGENT</a:t>
            </a:r>
          </a:p>
          <a:p>
            <a:pPr algn="just" defTabSz="966612">
              <a:defRPr/>
            </a:pPr>
            <a:r>
              <a:rPr lang="en-GB" sz="1100">
                <a:cs typeface="DilleniaUPC" panose="02020603050405020304" pitchFamily="18" charset="-34"/>
              </a:rPr>
              <a:t>LAUROYL LYSINE, association of fatty acids and lysine (amino acid) obtained by biotechnology, optimises sensory appeal to ensure pleasant use and a soft feel.</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78</a:t>
            </a:fld>
            <a:endParaRPr lang="fr-FR"/>
          </a:p>
        </p:txBody>
      </p:sp>
    </p:spTree>
    <p:extLst>
      <p:ext uri="{BB962C8B-B14F-4D97-AF65-F5344CB8AC3E}">
        <p14:creationId xmlns:p14="http://schemas.microsoft.com/office/powerpoint/2010/main" val="21795994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79</a:t>
            </a:fld>
            <a:endParaRPr lang="fr-FR"/>
          </a:p>
        </p:txBody>
      </p:sp>
    </p:spTree>
    <p:extLst>
      <p:ext uri="{BB962C8B-B14F-4D97-AF65-F5344CB8AC3E}">
        <p14:creationId xmlns:p14="http://schemas.microsoft.com/office/powerpoint/2010/main" val="1926582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8</a:t>
            </a:fld>
            <a:endParaRPr lang="fr-FR"/>
          </a:p>
        </p:txBody>
      </p:sp>
    </p:spTree>
    <p:extLst>
      <p:ext uri="{BB962C8B-B14F-4D97-AF65-F5344CB8AC3E}">
        <p14:creationId xmlns:p14="http://schemas.microsoft.com/office/powerpoint/2010/main" val="4404555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354981"/>
          </a:xfrm>
        </p:spPr>
        <p:txBody>
          <a:bodyPr/>
          <a:lstStyle/>
          <a:p>
            <a:pPr algn="just"/>
            <a:r>
              <a:rPr lang="en-GB" sz="1100" u="sng"/>
              <a:t>SUN PROTECTION TESTS</a:t>
            </a:r>
          </a:p>
          <a:p>
            <a:pPr algn="just"/>
            <a:r>
              <a:rPr lang="en-GB" sz="1100"/>
              <a:t>- Determination of the SPF (</a:t>
            </a:r>
            <a:r>
              <a:rPr lang="en-GB" sz="1100" i="1"/>
              <a:t>in vivo test – ISO 24444</a:t>
            </a:r>
            <a:r>
              <a:rPr lang="en-GB" sz="1100"/>
              <a:t>): The SPF (meaning Sun Protection Factor) is a measure of the level of protection against UVB whose spectral range extends from 280 to 315nm.</a:t>
            </a:r>
          </a:p>
          <a:p>
            <a:pPr algn="just"/>
            <a:r>
              <a:rPr lang="en-GB" sz="1100"/>
              <a:t>- Determination of the UVAPF </a:t>
            </a:r>
            <a:r>
              <a:rPr lang="en-GB" sz="1100" i="1"/>
              <a:t>(in vivo test – ISO 24442)</a:t>
            </a:r>
            <a:r>
              <a:rPr lang="en-GB" sz="1100"/>
              <a:t>: The UVAPF (meaning UVA Protection Factor) is a measure of the level of protection against UVA whose spectral range extends from 315 to 400nm. UVAPF must be greater than 1/3 of the SPF to claim protection against UVA.</a:t>
            </a:r>
          </a:p>
          <a:p>
            <a:pPr marL="181240" indent="-181240" algn="just">
              <a:buFontTx/>
              <a:buChar char="-"/>
            </a:pPr>
            <a:r>
              <a:rPr lang="en-GB" sz="1100"/>
              <a:t>Determination of the WRR% </a:t>
            </a:r>
            <a:r>
              <a:rPr lang="en-GB" sz="1100" i="1"/>
              <a:t>(in vivo test – ACCORDING TO COSMETICS EUROPE GUIDELINES 2005): </a:t>
            </a:r>
            <a:r>
              <a:rPr lang="en-GB" sz="1100"/>
              <a:t>The WRR% is the mean percentage water resistance retention and makes it possible to determine the product’s water resistance.</a:t>
            </a:r>
          </a:p>
          <a:p>
            <a:pPr marL="181240" indent="-181240" algn="just">
              <a:buFontTx/>
              <a:buChar char="-"/>
            </a:pPr>
            <a:endParaRPr lang="en-US" sz="1100" dirty="0"/>
          </a:p>
          <a:p>
            <a:pPr algn="just"/>
            <a:r>
              <a:rPr lang="en-GB" sz="1100" u="sng"/>
              <a:t>ECOTOXICITY TESTS</a:t>
            </a:r>
          </a:p>
          <a:p>
            <a:pPr algn="just"/>
            <a:r>
              <a:rPr lang="en-GB" sz="1100" b="1"/>
              <a:t>1) ON ALGAE: </a:t>
            </a:r>
            <a:r>
              <a:rPr lang="en-GB" sz="1100"/>
              <a:t>The purpose of this test is to determine the effects of a substance on the growth of a unicellular algal species after 72 hours of exposure.</a:t>
            </a:r>
          </a:p>
          <a:p>
            <a:pPr algn="just"/>
            <a:r>
              <a:rPr lang="en-GB" sz="1100"/>
              <a:t>Exponentially-growing cultures of </a:t>
            </a:r>
            <a:r>
              <a:rPr lang="en-GB" sz="1100" i="1"/>
              <a:t>Phaeodactylum tricornutum </a:t>
            </a:r>
            <a:r>
              <a:rPr lang="en-GB" sz="1100"/>
              <a:t>are exposed to various concentrations of the test substance and to a control medium.</a:t>
            </a:r>
          </a:p>
          <a:p>
            <a:pPr algn="just"/>
            <a:r>
              <a:rPr lang="en-GB" sz="1100"/>
              <a:t>After 72 hours, the cell concentrations are determined in each concentration by microscopic examination (Malassez cells). The growth rate inhibition percentage is then calculated with comparison to the control.</a:t>
            </a:r>
          </a:p>
          <a:p>
            <a:pPr algn="just"/>
            <a:endParaRPr lang="en-US" sz="1100" dirty="0"/>
          </a:p>
          <a:p>
            <a:pPr algn="just"/>
            <a:r>
              <a:rPr lang="en-GB" sz="1100" b="1"/>
              <a:t>2) ON CORAL: </a:t>
            </a:r>
            <a:r>
              <a:rPr lang="en-GB" sz="1100"/>
              <a:t>The purpose of this test is to determine the effects of a substance on coral fragments after 96 hours of exposure.</a:t>
            </a:r>
          </a:p>
          <a:p>
            <a:pPr algn="just"/>
            <a:r>
              <a:rPr lang="en-GB" sz="1100"/>
              <a:t>Coral fragments (</a:t>
            </a:r>
            <a:r>
              <a:rPr lang="en-GB" sz="1100" i="1"/>
              <a:t>Seriatopora hystrix </a:t>
            </a:r>
            <a:r>
              <a:rPr lang="en-GB" sz="1100"/>
              <a:t>specie) are placed in different loading rates of the sample, and in a control medium.</a:t>
            </a:r>
          </a:p>
          <a:p>
            <a:pPr algn="just"/>
            <a:r>
              <a:rPr lang="en-GB" sz="1100"/>
              <a:t>After 48 and 96 hours, the toxicity level is visually evaluated by the observation of polyp retraction and of fragments bleaching, which allow definition of a NOEC and a LOEC at 48 and 96 hours.</a:t>
            </a:r>
          </a:p>
          <a:p>
            <a:pPr algn="just"/>
            <a:endParaRPr lang="en-US" sz="1100" dirty="0"/>
          </a:p>
          <a:p>
            <a:pPr algn="just"/>
            <a:r>
              <a:rPr lang="en-GB" sz="1100" b="1"/>
              <a:t>3) ON DAPHNIDS: </a:t>
            </a:r>
            <a:r>
              <a:rPr lang="en-GB" sz="1100"/>
              <a:t>The purpose of this test is to determine the effects of a substance on aquatic fauna after 48 hours.</a:t>
            </a:r>
          </a:p>
          <a:p>
            <a:pPr algn="just"/>
            <a:r>
              <a:rPr lang="en-GB" sz="1100"/>
              <a:t>Young daphnids, less than 24 hours old at the start of the test, are exposed to a concentration range of the test substance, and to the test medium (control) for a period of 48 hours. Animals unable to swim within 15 seconds, after a gentle shaking of the test vessel are considered to be immobilised (even if they can still move their antennae).</a:t>
            </a:r>
          </a:p>
          <a:p>
            <a:pPr algn="just"/>
            <a:r>
              <a:rPr lang="en-GB" sz="1100"/>
              <a:t>Immobilisation is recorded at 24 hours and 48 hours and compared to the control values. The results are analysed in order to calculate the EC50 at 48h.</a:t>
            </a:r>
          </a:p>
          <a:p>
            <a:pPr algn="just"/>
            <a:endParaRPr lang="fr-FR"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80</a:t>
            </a:fld>
            <a:endParaRPr lang="fr-FR"/>
          </a:p>
        </p:txBody>
      </p:sp>
    </p:spTree>
    <p:extLst>
      <p:ext uri="{BB962C8B-B14F-4D97-AF65-F5344CB8AC3E}">
        <p14:creationId xmlns:p14="http://schemas.microsoft.com/office/powerpoint/2010/main" val="18703722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34"/>
              </a:spcAft>
            </a:pPr>
            <a:r>
              <a:rPr lang="en-GB" sz="1100" u="sng"/>
              <a:t>USE-TEST UNDER DERMATOLOGICAL CONTROL – 21 days</a:t>
            </a:r>
            <a:r>
              <a:rPr lang="en-GB" sz="1100"/>
              <a:t> </a:t>
            </a:r>
            <a:r>
              <a:rPr lang="en-GB" sz="1100" i="1"/>
              <a:t>(</a:t>
            </a:r>
            <a:r>
              <a:rPr lang="en-GB" sz="1100" i="1">
                <a:cs typeface="DilleniaUPC" panose="02020603050405020304" pitchFamily="18" charset="-34"/>
              </a:rPr>
              <a:t>Study report #19E4547 – EUROFINS – April 2020)</a:t>
            </a:r>
          </a:p>
          <a:p>
            <a:pPr marL="181240" indent="-181240" algn="just">
              <a:spcAft>
                <a:spcPts val="634"/>
              </a:spcAft>
              <a:buFont typeface="Arial" panose="020B0604020202020204" pitchFamily="34" charset="0"/>
              <a:buChar char="•"/>
            </a:pPr>
            <a:r>
              <a:rPr lang="en-GB" sz="1100" b="1"/>
              <a:t>Aim of the study</a:t>
            </a:r>
            <a:r>
              <a:rPr lang="en-GB" sz="1100"/>
              <a:t>: To evaluate the cutaneous acceptability (local skin tolerance) as well as the cosmetic acceptability of the product (via a questionnaire).</a:t>
            </a:r>
          </a:p>
          <a:p>
            <a:pPr marL="181240" indent="-181240" algn="just" defTabSz="966612">
              <a:spcAft>
                <a:spcPts val="634"/>
              </a:spcAft>
              <a:buFont typeface="Arial" panose="020B0604020202020204" pitchFamily="34" charset="0"/>
              <a:buChar char="•"/>
              <a:defRPr/>
            </a:pPr>
            <a:r>
              <a:rPr lang="en-GB" sz="1100" b="1"/>
              <a:t>Study population</a:t>
            </a:r>
            <a:r>
              <a:rPr lang="en-GB" sz="1100"/>
              <a:t>: 22 volunteers, 18 to 52 years of age, 100% sensitive skin, with all skin types.</a:t>
            </a:r>
          </a:p>
          <a:p>
            <a:pPr marL="181240" indent="-181240" algn="just">
              <a:spcAft>
                <a:spcPts val="634"/>
              </a:spcAft>
              <a:buFont typeface="Arial" panose="020B0604020202020204" pitchFamily="34" charset="0"/>
              <a:buChar char="•"/>
            </a:pPr>
            <a:r>
              <a:rPr lang="en-GB" sz="1100" b="1"/>
              <a:t>Results</a:t>
            </a:r>
            <a:r>
              <a:rPr lang="en-GB" sz="1100"/>
              <a:t>:</a:t>
            </a:r>
          </a:p>
          <a:p>
            <a:pPr algn="just"/>
            <a:r>
              <a:rPr lang="en-GB" sz="1100"/>
              <a:t>→ Skin tolerance: the product was very well-tolerated on the cutaneous level.</a:t>
            </a:r>
          </a:p>
          <a:p>
            <a:pPr algn="just"/>
            <a:r>
              <a:rPr lang="en-GB" sz="1100"/>
              <a:t>→ The product was very well appreciated by the volunteers</a:t>
            </a:r>
          </a:p>
          <a:p>
            <a:pPr algn="just"/>
            <a:r>
              <a:rPr lang="en-GB" sz="1100"/>
              <a:t>→ The product can claim “SUITABLE FOR SENSITIVE SKIN”</a:t>
            </a:r>
          </a:p>
          <a:p>
            <a:endParaRPr lang="fr-FR" sz="1100"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81</a:t>
            </a:fld>
            <a:endParaRPr lang="fr-FR"/>
          </a:p>
        </p:txBody>
      </p:sp>
    </p:spTree>
    <p:extLst>
      <p:ext uri="{BB962C8B-B14F-4D97-AF65-F5344CB8AC3E}">
        <p14:creationId xmlns:p14="http://schemas.microsoft.com/office/powerpoint/2010/main" val="19747601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34"/>
              </a:spcAft>
            </a:pPr>
            <a:r>
              <a:rPr lang="en-GB" sz="1100" u="sng"/>
              <a:t>USE-TEST UNDER DERMATOLOGICAL CONTROL – 21 days</a:t>
            </a:r>
            <a:r>
              <a:rPr lang="en-GB" sz="1100"/>
              <a:t> </a:t>
            </a:r>
            <a:r>
              <a:rPr lang="en-GB" sz="1100" i="1"/>
              <a:t>(</a:t>
            </a:r>
            <a:r>
              <a:rPr lang="en-GB" sz="1100" i="1">
                <a:cs typeface="DilleniaUPC" panose="02020603050405020304" pitchFamily="18" charset="-34"/>
              </a:rPr>
              <a:t>Study report #19E4547 – EUROFINS – April 2020)</a:t>
            </a:r>
          </a:p>
          <a:p>
            <a:pPr marL="181240" indent="-181240" algn="just">
              <a:spcAft>
                <a:spcPts val="634"/>
              </a:spcAft>
              <a:buFont typeface="Arial" panose="020B0604020202020204" pitchFamily="34" charset="0"/>
              <a:buChar char="•"/>
            </a:pPr>
            <a:r>
              <a:rPr lang="en-GB" sz="1100" b="1"/>
              <a:t>Aim of the study</a:t>
            </a:r>
            <a:r>
              <a:rPr lang="en-GB" sz="1100"/>
              <a:t>: To evaluate the cutaneous acceptability (local skin tolerance) as well as the cosmetic acceptability of the product (via a questionnaire).</a:t>
            </a:r>
          </a:p>
          <a:p>
            <a:pPr marL="181240" indent="-181240" algn="just" defTabSz="966612">
              <a:spcAft>
                <a:spcPts val="634"/>
              </a:spcAft>
              <a:buFont typeface="Arial" panose="020B0604020202020204" pitchFamily="34" charset="0"/>
              <a:buChar char="•"/>
              <a:defRPr/>
            </a:pPr>
            <a:r>
              <a:rPr lang="en-GB" sz="1100" b="1"/>
              <a:t>Study population</a:t>
            </a:r>
            <a:r>
              <a:rPr lang="en-GB" sz="1100"/>
              <a:t>: </a:t>
            </a:r>
            <a:r>
              <a:rPr lang="en-GB" sz="1100">
                <a:cs typeface="DilleniaUPC" panose="02020603050405020304" pitchFamily="18" charset="-34"/>
              </a:rPr>
              <a:t>22 volunteers, 18 to 52 years of age, 100% sensitive skin, with all skin types.</a:t>
            </a:r>
          </a:p>
          <a:p>
            <a:pPr marL="181240" indent="-181240" algn="just">
              <a:buFont typeface="Arial" panose="020B0604020202020204" pitchFamily="34" charset="0"/>
              <a:buChar char="•"/>
            </a:pPr>
            <a:r>
              <a:rPr lang="en-GB" sz="1100" b="1"/>
              <a:t>Results</a:t>
            </a:r>
            <a:r>
              <a:rPr lang="en-GB" sz="1100"/>
              <a:t>: </a:t>
            </a:r>
          </a:p>
          <a:p>
            <a:pPr algn="just"/>
            <a:r>
              <a:rPr lang="en-GB" sz="1100"/>
              <a:t>→ Skin tolerance: the product was very well-tolerated on the cutaneous level.</a:t>
            </a:r>
          </a:p>
          <a:p>
            <a:pPr algn="just"/>
            <a:r>
              <a:rPr lang="en-GB" sz="1100"/>
              <a:t>→ The product was very well appreciated by the volunteers</a:t>
            </a:r>
          </a:p>
          <a:p>
            <a:pPr algn="just"/>
            <a:r>
              <a:rPr lang="en-GB" sz="1100"/>
              <a:t>→ The product can claim “SUITABLE FOR SENSITIVE SKIN”</a:t>
            </a:r>
          </a:p>
          <a:p>
            <a:endParaRPr lang="fr-FR" sz="1100"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82</a:t>
            </a:fld>
            <a:endParaRPr lang="fr-FR"/>
          </a:p>
        </p:txBody>
      </p:sp>
    </p:spTree>
    <p:extLst>
      <p:ext uri="{BB962C8B-B14F-4D97-AF65-F5344CB8AC3E}">
        <p14:creationId xmlns:p14="http://schemas.microsoft.com/office/powerpoint/2010/main" val="1240795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83</a:t>
            </a:fld>
            <a:endParaRPr lang="fr-FR"/>
          </a:p>
        </p:txBody>
      </p:sp>
    </p:spTree>
    <p:extLst>
      <p:ext uri="{BB962C8B-B14F-4D97-AF65-F5344CB8AC3E}">
        <p14:creationId xmlns:p14="http://schemas.microsoft.com/office/powerpoint/2010/main" val="27537071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a:t>ETAT PUR allows everyone to better understand their skin to give it just what it needs. PURE ACTIVES provide treatment ONLY WHEN AND WHERE IT IS NEEDED and target skin concerns with precision and efficacy.</a:t>
            </a:r>
          </a:p>
          <a:p>
            <a:pPr marL="241653" indent="-241653" algn="just">
              <a:buFont typeface="+mj-lt"/>
              <a:buAutoNum type="arabicParenR"/>
            </a:pPr>
            <a:r>
              <a:rPr lang="en-GB" sz="1100"/>
              <a:t>Molecules are chosen according to international scientific publications to select the most recognised and effective molecules.</a:t>
            </a:r>
          </a:p>
          <a:p>
            <a:pPr marL="241653" indent="-241653" algn="just">
              <a:buFont typeface="+mj-lt"/>
              <a:buAutoNum type="arabicParenR"/>
            </a:pPr>
            <a:r>
              <a:rPr lang="en-GB" sz="1100"/>
              <a:t>PURE ACTIVES contain only one active ingredient to avoid any harmful interaction. It is a characterisable active substance, able to interact with the skin to treat a skin dysfunction. The active ingredient is either a pure molecule obtained by synthesis or biotechnology, or a pure molecule obtained by purification from a plant, or a total or titrated plant extract. </a:t>
            </a:r>
          </a:p>
          <a:p>
            <a:pPr marL="241653" indent="-241653" algn="just">
              <a:buFont typeface="+mj-lt"/>
              <a:buAutoNum type="arabicParenR"/>
            </a:pPr>
            <a:r>
              <a:rPr lang="en-GB" sz="1100"/>
              <a:t>PURE ACTIVES are formulated with IN-SKIN patented technology, a pro-penetrating system (patent FR2975003).</a:t>
            </a:r>
          </a:p>
          <a:p>
            <a:pPr marL="241653" indent="-241653" algn="just">
              <a:buFont typeface="+mj-lt"/>
              <a:buAutoNum type="arabicParenR"/>
            </a:pPr>
            <a:r>
              <a:rPr lang="en-GB" sz="1100"/>
              <a:t>PURE ACTIVES are formulated to contain as few ingredients as possible in order to avoid harmful chemical interactions between active ingredients and excipients as much as possible.</a:t>
            </a:r>
          </a:p>
          <a:p>
            <a:pPr marL="241653" indent="-241653" algn="just">
              <a:buFont typeface="+mj-lt"/>
              <a:buAutoNum type="arabicParenR"/>
            </a:pPr>
            <a:r>
              <a:rPr lang="en-GB" sz="1100"/>
              <a:t>PURE ACTIVES are delivered to the skin by means of a dropper for precise administration.</a:t>
            </a:r>
          </a:p>
          <a:p>
            <a:pPr algn="just"/>
            <a:endParaRPr lang="fr-FR" sz="1100"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84</a:t>
            </a:fld>
            <a:endParaRPr lang="fr-FR"/>
          </a:p>
        </p:txBody>
      </p:sp>
    </p:spTree>
    <p:extLst>
      <p:ext uri="{BB962C8B-B14F-4D97-AF65-F5344CB8AC3E}">
        <p14:creationId xmlns:p14="http://schemas.microsoft.com/office/powerpoint/2010/main" val="30683252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u="sng"/>
              <a:t>Definition</a:t>
            </a:r>
          </a:p>
          <a:p>
            <a:pPr algn="just"/>
            <a:r>
              <a:rPr lang="en-GB" sz="1100"/>
              <a:t>Scientific articles (sometimes called “scientific publications”) refer to work published by researchers outside NAOS in scientific journals.</a:t>
            </a:r>
          </a:p>
          <a:p>
            <a:pPr algn="just"/>
            <a:endParaRPr lang="en-US" sz="1100" u="sng" dirty="0"/>
          </a:p>
          <a:p>
            <a:pPr algn="just"/>
            <a:r>
              <a:rPr lang="en-GB" sz="1100" u="sng"/>
              <a:t>Purpose of scientific articles</a:t>
            </a:r>
          </a:p>
          <a:p>
            <a:pPr algn="just"/>
            <a:r>
              <a:rPr lang="en-GB" sz="1100"/>
              <a:t>Publishing an article in a scientific journal allows the dissemination of scientific and technical information.</a:t>
            </a:r>
          </a:p>
          <a:p>
            <a:pPr algn="just"/>
            <a:r>
              <a:rPr lang="en-GB" sz="1100"/>
              <a:t>Scientific articles are a way for researchers to communicate their work to their peers. It is through scientific publications that the knowledge produced by researchers is made accessible. Sometimes scientific articles are also used in popular journals to disseminate information to a more novice audience.</a:t>
            </a:r>
          </a:p>
          <a:p>
            <a:pPr algn="just"/>
            <a:endParaRPr lang="en-US" sz="1100" dirty="0"/>
          </a:p>
          <a:p>
            <a:pPr algn="just"/>
            <a:r>
              <a:rPr lang="en-GB" sz="1100" u="sng"/>
              <a:t>Publication</a:t>
            </a:r>
          </a:p>
          <a:p>
            <a:pPr algn="just"/>
            <a:r>
              <a:rPr lang="en-GB" sz="1100"/>
              <a:t>Scientific articles are reviewed prior to publication. Publication in a scientific journal requires a great deal of rigour and respect for the scientific methods used.</a:t>
            </a:r>
          </a:p>
          <a:p>
            <a:pPr algn="just"/>
            <a:r>
              <a:rPr lang="en-GB" sz="1100"/>
              <a:t>In general, scientific articles are evaluated by an independent peer review committee prior to publication.</a:t>
            </a:r>
          </a:p>
          <a:p>
            <a:pPr algn="just"/>
            <a:endParaRPr lang="en-US" sz="1100" dirty="0"/>
          </a:p>
          <a:p>
            <a:pPr algn="just"/>
            <a:endParaRPr lang="fr-FR" sz="1100"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85</a:t>
            </a:fld>
            <a:endParaRPr lang="fr-FR"/>
          </a:p>
        </p:txBody>
      </p:sp>
    </p:spTree>
    <p:extLst>
      <p:ext uri="{BB962C8B-B14F-4D97-AF65-F5344CB8AC3E}">
        <p14:creationId xmlns:p14="http://schemas.microsoft.com/office/powerpoint/2010/main" val="36553978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a:t>The PURE ACTIVES are formulated according to the patent FR2975003, which consists in combining an active ingredient with a pro-penetrating IN-SKIN system to guarantee its cutaneous availability and its targeted cellular action. The IN-SKIN system: </a:t>
            </a:r>
          </a:p>
          <a:p>
            <a:pPr marL="181240" indent="-181240" algn="just">
              <a:buFont typeface="Arial" panose="020B0604020202020204" pitchFamily="34" charset="0"/>
              <a:buChar char="•"/>
            </a:pPr>
            <a:r>
              <a:rPr lang="en-GB" sz="1100"/>
              <a:t>Includes ethanol and propanediol to improve the passage through the skin by reducing the resistance of the stratum corneum. Ex vivo tests on Franz cells have shown that the pro-penetrating system (5% ethanol + 10% propanediol) improves skin penetration through the stratum corneum of caffeine dosed at 2% by 7 compared to an aqueous control solution and by 4 compared to a conventional O/W emulsion*. </a:t>
            </a:r>
          </a:p>
          <a:p>
            <a:pPr marL="181240" indent="-181240" algn="just">
              <a:buFont typeface="Arial" panose="020B0604020202020204" pitchFamily="34" charset="0"/>
              <a:buChar char="•"/>
            </a:pPr>
            <a:r>
              <a:rPr lang="en-GB" sz="1100"/>
              <a:t>Has a good skin tolerance: histological analysis of the skin explants from the ex vivo* study showed that IN-SKIN patented technology does not alter the qualities and integrity of the stratum corneum. </a:t>
            </a:r>
          </a:p>
          <a:p>
            <a:pPr marL="181240" indent="-181240" algn="just">
              <a:buFont typeface="Arial" panose="020B0604020202020204" pitchFamily="34" charset="0"/>
              <a:buChar char="•"/>
            </a:pPr>
            <a:r>
              <a:rPr lang="en-GB" sz="1100"/>
              <a:t>Can adapt to the largest possible number of active ingredients.</a:t>
            </a:r>
          </a:p>
          <a:p>
            <a:pPr marL="181240" indent="-181240" algn="just">
              <a:buFont typeface="Arial" panose="020B0604020202020204" pitchFamily="34" charset="0"/>
              <a:buChar char="•"/>
            </a:pPr>
            <a:endParaRPr lang="en-US" sz="1100" dirty="0"/>
          </a:p>
          <a:p>
            <a:pPr algn="just"/>
            <a:r>
              <a:rPr lang="en-GB" sz="900"/>
              <a:t>Note 1: In some cases, it is possible to add urea and lactic acid or one of its salts to further improve active ingredient penetration.</a:t>
            </a:r>
          </a:p>
          <a:p>
            <a:pPr algn="just"/>
            <a:r>
              <a:rPr lang="en-GB" sz="900"/>
              <a:t>Note 2: Propanediol is of plant origin. </a:t>
            </a:r>
          </a:p>
          <a:p>
            <a:pPr algn="just"/>
            <a:endParaRPr lang="en-US" sz="1100" dirty="0"/>
          </a:p>
          <a:p>
            <a:pPr algn="just"/>
            <a:r>
              <a:rPr lang="en-GB" sz="900" i="1"/>
              <a:t>* Study Bio-EC n°11E2230, Franz cells method (OCDE 428) - 2011 </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86</a:t>
            </a:fld>
            <a:endParaRPr lang="fr-FR"/>
          </a:p>
        </p:txBody>
      </p:sp>
    </p:spTree>
    <p:extLst>
      <p:ext uri="{BB962C8B-B14F-4D97-AF65-F5344CB8AC3E}">
        <p14:creationId xmlns:p14="http://schemas.microsoft.com/office/powerpoint/2010/main" val="32652662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a:t>Alcohol (ethanol) promotes penetration of the active ingredients, but it hardly penetrates for 2 major reasons:</a:t>
            </a:r>
          </a:p>
          <a:p>
            <a:pPr marL="181240" indent="-181240" algn="just">
              <a:buFontTx/>
              <a:buChar char="-"/>
            </a:pPr>
            <a:r>
              <a:rPr lang="en-GB" sz="1100"/>
              <a:t>It evaporates quickly before being able to penetrate the various layers of the epidermis. </a:t>
            </a:r>
          </a:p>
          <a:p>
            <a:pPr marL="181240" indent="-181240" algn="just">
              <a:spcAft>
                <a:spcPts val="300"/>
              </a:spcAft>
              <a:buFontTx/>
              <a:buChar char="-"/>
            </a:pPr>
            <a:r>
              <a:rPr lang="en-GB" sz="1100"/>
              <a:t>It is very polar which means it has little affinity with the upper layers of the skin. </a:t>
            </a:r>
          </a:p>
          <a:p>
            <a:pPr algn="just"/>
            <a:r>
              <a:rPr lang="en-GB" sz="1100"/>
              <a:t>It is used in association with propanediol in relatively small proportions, on the order of 2 to 5%.</a:t>
            </a:r>
          </a:p>
          <a:p>
            <a:pPr marL="181240" indent="-181240" algn="just">
              <a:buFontTx/>
              <a:buChar char="-"/>
            </a:pPr>
            <a:endParaRPr lang="en-US" sz="1100" i="1" dirty="0"/>
          </a:p>
          <a:p>
            <a:pPr marL="181240" indent="-181240" algn="just">
              <a:buFont typeface="Arial" panose="020B0604020202020204" pitchFamily="34" charset="0"/>
              <a:buChar char="•"/>
            </a:pPr>
            <a:r>
              <a:rPr lang="en-GB" sz="1100"/>
              <a:t>A study conducted by the ANSES (Agence nationale de sécurité sanitaire de l’alimentation, de l’environnement et du travail) was conducted in 2011</a:t>
            </a:r>
            <a:r>
              <a:rPr lang="en-GB" sz="1100" baseline="30000"/>
              <a:t>(1) </a:t>
            </a:r>
            <a:r>
              <a:rPr lang="en-GB" sz="1100"/>
              <a:t>to assess the risks associated with exposure through inhalation of ethanol vapour and/or skin contact. Conclusion: No excess risk can be demonstrated in the case of short-term ethanol exposure for the general population.</a:t>
            </a:r>
          </a:p>
          <a:p>
            <a:pPr marL="181240" indent="-181240" algn="just">
              <a:buFont typeface="Arial" panose="020B0604020202020204" pitchFamily="34" charset="0"/>
              <a:buChar char="•"/>
            </a:pPr>
            <a:r>
              <a:rPr lang="en-GB" sz="1100"/>
              <a:t>An ex vivo study on skin explants placed on Franz cells with a 5% ethanol pro-penetrating system showed good tolerance. Indeed, histological analysis of the sections of skin explants allowed the skin integrity to be checked. When the stratum corneum (SC) is well laminated, it means that it is properly hydrated. The delipidation of the skin as well as dryness decreases this aspect, and the SC becomes more compact.  Aggression of the skin by irritants causes the keratinisation of the SC. It then becomes more compact and more impermeable. The study of skin explants shows that the pro-penetrating system does not alter the structure of the stratum corneum</a:t>
            </a:r>
            <a:r>
              <a:rPr lang="en-GB" sz="1100" baseline="30000"/>
              <a:t>(2)</a:t>
            </a:r>
            <a:r>
              <a:rPr lang="en-GB" sz="1100"/>
              <a:t>.</a:t>
            </a:r>
          </a:p>
          <a:p>
            <a:pPr algn="just"/>
            <a:endParaRPr lang="en-US" sz="1100" dirty="0"/>
          </a:p>
          <a:p>
            <a:pPr marL="241653" indent="-241653" algn="just">
              <a:buFontTx/>
              <a:buAutoNum type="arabicParenBoth"/>
            </a:pPr>
            <a:r>
              <a:rPr lang="en-GB" sz="900"/>
              <a:t>Opinion of the Agence Nationale de Sécurité Sanitaire, de l’Alimentation, de l’Environnement et du Travail on evaluating the risks of ethanol for the general population</a:t>
            </a:r>
          </a:p>
          <a:p>
            <a:pPr marL="241653" indent="-241653" algn="just">
              <a:buFontTx/>
              <a:buAutoNum type="arabicParenBoth"/>
            </a:pPr>
            <a:r>
              <a:rPr lang="en-GB" sz="900"/>
              <a:t>Study of the in vitro diffusion through human skin of an active ingredient in six environments, study 11E2230 – BIOEC – April 2011</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87</a:t>
            </a:fld>
            <a:endParaRPr lang="fr-FR"/>
          </a:p>
        </p:txBody>
      </p:sp>
    </p:spTree>
    <p:extLst>
      <p:ext uri="{BB962C8B-B14F-4D97-AF65-F5344CB8AC3E}">
        <p14:creationId xmlns:p14="http://schemas.microsoft.com/office/powerpoint/2010/main" val="21757652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980623"/>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GENERAL INFORMATION</a:t>
            </a:r>
            <a:r>
              <a:rPr kumimoji="0" lang="en-GB" sz="1100" b="0" i="0" u="none" strike="noStrike" cap="none" normalizeH="0" baseline="0" noProof="0">
                <a:ln>
                  <a:noFill/>
                </a:ln>
                <a:solidFill>
                  <a:prstClr val="black"/>
                </a:solidFill>
                <a:uLnTx/>
                <a:uFillTx/>
                <a:latin typeface="Calibri" panose="020F0502020204030204"/>
                <a:ea typeface="+mn-ea"/>
                <a:cs typeface="+mn-cs"/>
              </a:rPr>
              <a:t>: Retinol is one the three available forms of vitamin A (with retinal and retinoic acid). This fat-soluble vitamin is present in foods of animal origin (fish oil, poultry liver and butter) while provitamin A (which the body can convert to retinol) is of plant origin. Vitamin A is essential for all ages of life and is involved in many body functions, including vision. It is not synthesised by the body and therefore must be provided by external sources.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Vitamin A is the first vitamin approved by the Food and Drug Administration as an anti-wrinkle agent that changes the appearance of the skin’s surface and has anti-ageing effects</a:t>
            </a:r>
            <a:r>
              <a:rPr kumimoji="0" lang="en-GB" sz="1100" b="0" i="0" u="none" strike="noStrike" cap="none" normalizeH="0" baseline="30000" noProof="0">
                <a:ln>
                  <a:noFill/>
                </a:ln>
                <a:solidFill>
                  <a:prstClr val="black"/>
                </a:solidFill>
                <a:uLnTx/>
                <a:uFillTx/>
                <a:latin typeface="Calibri" panose="020F0502020204030204"/>
                <a:ea typeface="+mn-ea"/>
                <a:cs typeface="+mn-cs"/>
              </a:rPr>
              <a:t>(2)</a:t>
            </a:r>
            <a:r>
              <a:rPr kumimoji="0" lang="en-GB" sz="1100" b="0" i="0" u="none" strike="noStrike" cap="none" normalizeH="0" baseline="0" noProof="0">
                <a:ln>
                  <a:noFill/>
                </a:ln>
                <a:solidFill>
                  <a:prstClr val="black"/>
                </a:solidFill>
                <a:uLnTx/>
                <a:uFillTx/>
                <a:latin typeface="Calibri" panose="020F0502020204030204"/>
                <a:ea typeface="+mn-ea"/>
                <a:cs typeface="+mn-cs"/>
              </a:rPr>
              <a:t>. It was first stabilised in a cream by RoC laboratories in 1996. </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Topical application of retinol induces the same biological effects as retinoic acid (retinol being converted in the skin in retinoic acid); however, it does not trigger the </a:t>
            </a:r>
            <a:r>
              <a:rPr lang="en-GB" sz="1100">
                <a:solidFill>
                  <a:prstClr val="black"/>
                </a:solidFill>
                <a:latin typeface="Calibri" panose="020F0502020204030204"/>
                <a:ea typeface="+mn-ea"/>
                <a:cs typeface="+mn-cs"/>
              </a:rPr>
              <a:t>same </a:t>
            </a:r>
            <a:r>
              <a:rPr kumimoji="0" lang="en-GB" sz="1100" b="0" i="0" u="none" strike="noStrike" cap="none" normalizeH="0" baseline="0" noProof="0">
                <a:ln>
                  <a:noFill/>
                </a:ln>
                <a:solidFill>
                  <a:prstClr val="black"/>
                </a:solidFill>
                <a:uLnTx/>
                <a:uFillTx/>
                <a:latin typeface="Calibri" panose="020F0502020204030204"/>
                <a:ea typeface="+mn-ea"/>
                <a:cs typeface="+mn-cs"/>
              </a:rPr>
              <a:t>irritating effects.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MECHANISMS OF ACTION</a:t>
            </a:r>
            <a:r>
              <a:rPr kumimoji="0" lang="en-GB" sz="1100" b="0" i="0" u="none" strike="noStrike" cap="none" normalizeH="0" baseline="0" noProof="0">
                <a:ln>
                  <a:noFill/>
                </a:ln>
                <a:solidFill>
                  <a:prstClr val="black"/>
                </a:solidFill>
                <a:uLnTx/>
                <a:uFillTx/>
                <a:latin typeface="Calibri" panose="020F0502020204030204"/>
                <a:ea typeface="+mn-ea"/>
                <a:cs typeface="+mn-cs"/>
              </a:rPr>
              <a:t>: When retinol reaches a keratinocyte, it enters its interior and binds to an appropriate receptor. There are four groups of receptors with high affinity towards retinol (CRBP = Cytosolic retinol binding protein)</a:t>
            </a:r>
            <a:r>
              <a:rPr kumimoji="0" lang="en-GB" sz="1100" b="0" i="0" u="none" strike="noStrike" cap="none" normalizeH="0" baseline="30000" noProof="0">
                <a:ln>
                  <a:noFill/>
                </a:ln>
                <a:solidFill>
                  <a:prstClr val="black"/>
                </a:solidFill>
                <a:uLnTx/>
                <a:uFillTx/>
                <a:latin typeface="Calibri" panose="020F0502020204030204"/>
                <a:ea typeface="+mn-ea"/>
                <a:cs typeface="+mn-cs"/>
              </a:rPr>
              <a:t>(2)</a:t>
            </a:r>
            <a:r>
              <a:rPr kumimoji="0" lang="en-GB" sz="1100" b="0" i="0" u="none" strike="noStrike" cap="none" normalizeH="0" baseline="0" noProof="0">
                <a:ln>
                  <a:noFill/>
                </a:ln>
                <a:solidFill>
                  <a:prstClr val="black"/>
                </a:solidFill>
                <a:uLnTx/>
                <a:uFillTx/>
                <a:latin typeface="Calibri" panose="020F0502020204030204"/>
                <a:ea typeface="+mn-ea"/>
                <a:cs typeface="+mn-cs"/>
              </a:rPr>
              <a:t>. </a:t>
            </a:r>
          </a:p>
          <a:p>
            <a:pPr marR="0" lvl="0" algn="just" defTabSz="914400" rtl="0" eaLnBrk="1" fontAlgn="auto" latinLnBrk="0" hangingPunct="1">
              <a:lnSpc>
                <a:spcPct val="100000"/>
              </a:lnSpc>
              <a:spcBef>
                <a:spcPts val="0"/>
              </a:spcBef>
              <a:spcAft>
                <a:spcPts val="600"/>
              </a:spcAft>
              <a:buClrTx/>
              <a:buSzTx/>
              <a:tabLst/>
              <a:defRPr/>
            </a:pPr>
            <a:r>
              <a:rPr kumimoji="0" lang="en-GB" sz="1100" b="0" i="0" u="none" strike="noStrike" cap="none" normalizeH="0" baseline="0" noProof="0">
                <a:ln>
                  <a:noFill/>
                </a:ln>
                <a:solidFill>
                  <a:prstClr val="black"/>
                </a:solidFill>
                <a:uLnTx/>
                <a:uFillTx/>
                <a:latin typeface="Calibri" panose="020F0502020204030204"/>
                <a:ea typeface="+mn-ea"/>
                <a:cs typeface="+mn-cs"/>
              </a:rPr>
              <a:t>REGENERATING: by interacting with the receptors inside keratinocytes, retinol accelerates their proliferation and enhances epidermis turnover. It also stimulates fibroblasts to synthesise collagen fibres (stimulates the activity of fibroblasts and increases their number), improves skin elasticity (removes degenerated elastin fibres) and promotes angiogenesis</a:t>
            </a:r>
            <a:r>
              <a:rPr kumimoji="0" lang="en-GB" sz="1100" b="0" i="0" u="none" strike="noStrike" cap="none" normalizeH="0" baseline="30000" noProof="0">
                <a:ln>
                  <a:noFill/>
                </a:ln>
                <a:solidFill>
                  <a:prstClr val="black"/>
                </a:solidFill>
                <a:uLnTx/>
                <a:uFillTx/>
                <a:latin typeface="Calibri" panose="020F0502020204030204"/>
                <a:ea typeface="+mn-ea"/>
                <a:cs typeface="+mn-cs"/>
              </a:rPr>
              <a:t>(2)</a:t>
            </a:r>
            <a:r>
              <a:rPr kumimoji="0" lang="en-GB" sz="1100" b="0" i="0" u="none" strike="noStrike" cap="none" normalizeH="0" baseline="0" noProof="0">
                <a:ln>
                  <a:noFill/>
                </a:ln>
                <a:solidFill>
                  <a:prstClr val="black"/>
                </a:solidFill>
                <a:uLnTx/>
                <a:uFillTx/>
                <a:latin typeface="Calibri" panose="020F0502020204030204"/>
                <a:ea typeface="+mn-ea"/>
                <a:cs typeface="+mn-cs"/>
              </a:rPr>
              <a:t>. Moreover, retinol inhibits matrix metalloproteinases (MMPs) which are responsible for degradation of the extracellular matrix and enhances synthesis of tissue inhibitors of metalloproteinases (TIMPs).</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1100" b="0" i="0" u="sng" strike="noStrike" cap="none" normalizeH="0" baseline="0" noProof="0">
                <a:ln>
                  <a:noFill/>
                </a:ln>
                <a:solidFill>
                  <a:prstClr val="black"/>
                </a:solidFill>
                <a:uLnTx/>
                <a:uFillTx/>
                <a:latin typeface="Calibri" panose="020F0502020204030204"/>
                <a:ea typeface="+mn-ea"/>
                <a:cs typeface="+mn-cs"/>
              </a:rPr>
              <a:t>CONCENTRATION</a:t>
            </a:r>
            <a:r>
              <a:rPr kumimoji="0" lang="en-GB" sz="1100" b="0" i="0" u="none" strike="noStrike" cap="none" normalizeH="0" baseline="0" noProof="0">
                <a:ln>
                  <a:noFill/>
                </a:ln>
                <a:solidFill>
                  <a:prstClr val="black"/>
                </a:solidFill>
                <a:uLnTx/>
                <a:uFillTx/>
                <a:latin typeface="Calibri" panose="020F0502020204030204"/>
                <a:ea typeface="+mn-ea"/>
                <a:cs typeface="+mn-cs"/>
              </a:rPr>
              <a:t>: 0.3% (300mg/100g). </a:t>
            </a:r>
            <a:r>
              <a:rPr lang="en-GB" sz="1100" u="none"/>
              <a:t>The </a:t>
            </a:r>
            <a:r>
              <a:rPr lang="en-GB" sz="1100"/>
              <a:t>SCCNP considers retinol to be safe at concentrations of up to 0.3% for face cream</a:t>
            </a:r>
            <a:r>
              <a:rPr lang="en-GB" sz="1100" baseline="30000"/>
              <a:t>(2)</a:t>
            </a:r>
            <a:r>
              <a:rPr lang="en-GB" sz="1100"/>
              <a:t>.</a:t>
            </a:r>
          </a:p>
          <a:p>
            <a:r>
              <a:rPr lang="en-GB" sz="900" i="1" u="sng"/>
              <a:t>Bibliography</a:t>
            </a:r>
          </a:p>
          <a:p>
            <a:pPr marL="228600" indent="-228600">
              <a:buAutoNum type="arabicParenBoth"/>
            </a:pPr>
            <a:r>
              <a:rPr lang="en-GB" sz="900" i="1"/>
              <a:t>Vitamine A &amp; caroténoïdes provitaminiques. </a:t>
            </a:r>
            <a:r>
              <a:rPr lang="en-GB" sz="900" i="0"/>
              <a:t>ANSES. https://www.anses.fr/fr/content/vitamine-carot%C3%A9no%C3%AFdes-provitaminiques</a:t>
            </a:r>
          </a:p>
          <a:p>
            <a:pPr marL="228600" indent="-228600">
              <a:buAutoNum type="arabicParenBoth"/>
            </a:pPr>
            <a:r>
              <a:rPr lang="en-GB" sz="900" i="0"/>
              <a:t>Zasada, Malwina, and Elżbieta Budzisz. “Retinoids: active molecules influencing skin structure formation in cosmetic and dermatological treatments”. </a:t>
            </a:r>
            <a:r>
              <a:rPr lang="en-GB" sz="900" i="1"/>
              <a:t>Postepy dermatologii i alergologii </a:t>
            </a:r>
            <a:r>
              <a:rPr lang="en-GB" sz="900" i="0"/>
              <a:t>vol. 36,4 (2019): 392-397. doi:10.5114/ada.2019.87443</a:t>
            </a:r>
          </a:p>
          <a:p>
            <a:pPr marL="228600" indent="-228600">
              <a:buAutoNum type="arabicParenBoth"/>
            </a:pPr>
            <a:r>
              <a:rPr lang="en-GB" sz="900" i="1"/>
              <a:t>OPINION ON Vitamin A (Retinol, Retinyl Acetate, Retinyl Palmitate) </a:t>
            </a:r>
            <a:r>
              <a:rPr lang="en-GB" sz="900" i="0"/>
              <a:t>SCCS/1576/16 Final version of 6 October 2016, Corrigendum on 23 December 2016</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88</a:t>
            </a:fld>
            <a:endParaRPr lang="fr-FR"/>
          </a:p>
        </p:txBody>
      </p:sp>
    </p:spTree>
    <p:extLst>
      <p:ext uri="{BB962C8B-B14F-4D97-AF65-F5344CB8AC3E}">
        <p14:creationId xmlns:p14="http://schemas.microsoft.com/office/powerpoint/2010/main" val="40649688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091623"/>
          </a:xfrm>
        </p:spPr>
        <p:txBody>
          <a:bodyPr/>
          <a:lstStyle/>
          <a:p>
            <a:pPr marL="171450" indent="-171450" algn="just">
              <a:spcBef>
                <a:spcPts val="16"/>
              </a:spcBef>
              <a:buClr>
                <a:schemeClr val="tx1"/>
              </a:buClr>
              <a:buSzPts val="900"/>
              <a:buFont typeface="Wingdings" panose="05000000000000000000" pitchFamily="2" charset="2"/>
              <a:buChar char="Ø"/>
            </a:pPr>
            <a:r>
              <a:rPr lang="en-GB"/>
              <a:t>In vitro study</a:t>
            </a:r>
            <a:r>
              <a:rPr lang="en-GB" baseline="30000">
                <a:ea typeface="Arial" panose="020B0604020202020204" pitchFamily="34" charset="0"/>
              </a:rPr>
              <a:t>(1)</a:t>
            </a:r>
            <a:r>
              <a:rPr lang="en-GB"/>
              <a:t> was performed on normal human adult dermal fibroblasts (NHDF) to evaluate the effect of retinol on elastin. NHDF were cultured in monolayers and remained untreated or were treated with retinol (0.3%) for 72 hours. </a:t>
            </a:r>
            <a:r>
              <a:rPr lang="en-GB" u="sng">
                <a:ea typeface="Arial" panose="020B0604020202020204" pitchFamily="34" charset="0"/>
              </a:rPr>
              <a:t>Results</a:t>
            </a:r>
            <a:r>
              <a:rPr lang="en-GB"/>
              <a:t>: Retinol </a:t>
            </a:r>
            <a:r>
              <a:rPr lang="en-GB" b="1">
                <a:ea typeface="Arial" panose="020B0604020202020204" pitchFamily="34" charset="0"/>
              </a:rPr>
              <a:t>enhances elastin synthesis and elastin fibre formation</a:t>
            </a:r>
            <a:r>
              <a:rPr lang="en-GB"/>
              <a:t>.</a:t>
            </a:r>
          </a:p>
          <a:p>
            <a:pPr marL="171450" indent="-171450" algn="just">
              <a:spcBef>
                <a:spcPts val="16"/>
              </a:spcBef>
              <a:buClr>
                <a:schemeClr val="tx1"/>
              </a:buClr>
              <a:buSzPts val="900"/>
              <a:buFont typeface="Wingdings" panose="05000000000000000000" pitchFamily="2" charset="2"/>
              <a:buChar char="Ø"/>
            </a:pPr>
            <a:r>
              <a:rPr lang="en-GB"/>
              <a:t>Ex vivo study</a:t>
            </a:r>
            <a:r>
              <a:rPr lang="en-GB" baseline="30000">
                <a:ea typeface="Arial" panose="020B0604020202020204" pitchFamily="34" charset="0"/>
              </a:rPr>
              <a:t>(2) </a:t>
            </a:r>
            <a:r>
              <a:rPr lang="en-GB"/>
              <a:t>on human skin explants was performed to evaluate the anti-ageing properties of retinol. Human skin explants were treated with 0.1% of retinol and 2 genes relevant for retinoid-like activity were studied: CRABP2 and HBEGF. </a:t>
            </a:r>
            <a:r>
              <a:rPr lang="en-GB" u="sng">
                <a:ea typeface="Arial" panose="020B0604020202020204" pitchFamily="34" charset="0"/>
              </a:rPr>
              <a:t>Results</a:t>
            </a:r>
            <a:r>
              <a:rPr lang="en-GB"/>
              <a:t>: After 48 hours of incubation, the expression of CRABP2 and HBEGF genes significantly increased, respectively +932% and 318.3%. These results indicate that even at low concentrations, </a:t>
            </a:r>
            <a:r>
              <a:rPr lang="en-GB" b="1">
                <a:ea typeface="Arial" panose="020B0604020202020204" pitchFamily="34" charset="0"/>
              </a:rPr>
              <a:t>retinol could exert an effective and quantifiable retinoid-like activity</a:t>
            </a:r>
            <a:r>
              <a:rPr lang="en-GB"/>
              <a:t>. </a:t>
            </a:r>
          </a:p>
          <a:p>
            <a:pPr marL="182563" algn="just">
              <a:spcBef>
                <a:spcPts val="16"/>
              </a:spcBef>
              <a:spcAft>
                <a:spcPts val="600"/>
              </a:spcAft>
              <a:buClr>
                <a:schemeClr val="tx1"/>
              </a:buClr>
              <a:buSzPts val="900"/>
              <a:buFont typeface="Wingdings" panose="05000000000000000000" pitchFamily="2" charset="2"/>
              <a:buNone/>
            </a:pPr>
            <a:r>
              <a:rPr lang="en-GB"/>
              <a:t>In addition, histological studies of explants (Masson trichrome staining) have shown that application of 0.1% of retinol for 2 days visibly </a:t>
            </a:r>
            <a:r>
              <a:rPr lang="en-GB" b="1">
                <a:ea typeface="Arial" panose="020B0604020202020204" pitchFamily="34" charset="0"/>
              </a:rPr>
              <a:t>increased epidermal thickness </a:t>
            </a:r>
            <a:r>
              <a:rPr lang="en-GB"/>
              <a:t>when compared to untreated control. Finally, immunohistochemical staining specific for Ki-67, a cell cycle protein, revealed that retinol application </a:t>
            </a:r>
            <a:r>
              <a:rPr lang="en-GB" b="1">
                <a:ea typeface="Arial" panose="020B0604020202020204" pitchFamily="34" charset="0"/>
              </a:rPr>
              <a:t>increased the number of proliferating cells in skin explants</a:t>
            </a:r>
            <a:r>
              <a:rPr lang="en-GB"/>
              <a:t> (+119.3%).</a:t>
            </a:r>
          </a:p>
          <a:p>
            <a:pPr marL="171450" indent="-171450" algn="just">
              <a:spcBef>
                <a:spcPts val="16"/>
              </a:spcBef>
              <a:spcAft>
                <a:spcPts val="600"/>
              </a:spcAft>
              <a:buClr>
                <a:schemeClr val="tx1"/>
              </a:buClr>
              <a:buSzPts val="900"/>
              <a:buFont typeface="Wingdings" panose="05000000000000000000" pitchFamily="2" charset="2"/>
              <a:buChar char="Ø"/>
            </a:pPr>
            <a:r>
              <a:rPr lang="en-GB"/>
              <a:t>In vivo study</a:t>
            </a:r>
            <a:r>
              <a:rPr lang="en-GB" baseline="30000">
                <a:ea typeface="Arial" panose="020B0604020202020204" pitchFamily="34" charset="0"/>
              </a:rPr>
              <a:t>(2) </a:t>
            </a:r>
            <a:r>
              <a:rPr lang="en-GB"/>
              <a:t>was performed to evaluate the effect of 0.1% retinol on epidermal cell proliferation rate (turnover rate) and signs of ageing. Study performed on 48 women 41 to 60 years of age, applying once a day (in the morning) for 36 weeks as a treatment vs placebo. Evaluation of the skin during weeks 12, 18, 24 and 36. </a:t>
            </a:r>
            <a:r>
              <a:rPr lang="en-GB" u="sng">
                <a:ea typeface="Arial" panose="020B0604020202020204" pitchFamily="34" charset="0"/>
              </a:rPr>
              <a:t>Results</a:t>
            </a:r>
            <a:r>
              <a:rPr lang="en-GB"/>
              <a:t>:  significant </a:t>
            </a:r>
            <a:r>
              <a:rPr lang="en-GB" b="1">
                <a:ea typeface="Arial" panose="020B0604020202020204" pitchFamily="34" charset="0"/>
              </a:rPr>
              <a:t>increase in cell proliferation </a:t>
            </a:r>
            <a:r>
              <a:rPr lang="en-GB"/>
              <a:t>when compared to baseline and </a:t>
            </a:r>
            <a:r>
              <a:rPr lang="en-GB" b="1">
                <a:ea typeface="Arial" panose="020B0604020202020204" pitchFamily="34" charset="0"/>
              </a:rPr>
              <a:t>improvement of 3 signs of ageing </a:t>
            </a:r>
            <a:r>
              <a:rPr lang="en-GB"/>
              <a:t>(appearance of fine lines, wrinkles under the eyes and skin tone uniformity).</a:t>
            </a:r>
          </a:p>
          <a:p>
            <a:pPr marL="171450" indent="-171450" algn="just">
              <a:spcBef>
                <a:spcPts val="16"/>
              </a:spcBef>
              <a:buClr>
                <a:schemeClr val="tx1"/>
              </a:buClr>
              <a:buSzPts val="900"/>
              <a:buFont typeface="Wingdings" panose="05000000000000000000" pitchFamily="2" charset="2"/>
              <a:buChar char="Ø"/>
            </a:pPr>
            <a:r>
              <a:rPr lang="en-GB"/>
              <a:t>In vivo study</a:t>
            </a:r>
            <a:r>
              <a:rPr lang="en-GB" baseline="30000">
                <a:ea typeface="Arial" panose="020B0604020202020204" pitchFamily="34" charset="0"/>
              </a:rPr>
              <a:t>(3)</a:t>
            </a:r>
            <a:r>
              <a:rPr lang="en-GB"/>
              <a:t> was performed to evaluate the effect of 0.1% retinol on signs of ageing. Study performed on 64 women between 40 and 65 years of age, divided into two groups: one to be treated with a moisturiser containing 0.1% retinol (36 subjects), the other with placebo (28 subjects). Subjects were evaluated at baseline and after four and eight weeks of treatment using a 0-9 scale for several parameters. </a:t>
            </a:r>
            <a:r>
              <a:rPr lang="en-GB" u="sng">
                <a:ea typeface="Arial" panose="020B0604020202020204" pitchFamily="34" charset="0"/>
              </a:rPr>
              <a:t>Results</a:t>
            </a:r>
            <a:r>
              <a:rPr lang="en-GB"/>
              <a:t>: After 8 weeks, the retinol moisturiser was significantly more efficacious than the placebo in improving lines and wrinkles, pigmentation, elasticity, firmness and overall photodamage. Many of these differences were significant at week 4, with a progressive improvement to week 8. This study demonstrates that a formulation containing stabilised retinol is safe and effective to </a:t>
            </a:r>
            <a:r>
              <a:rPr lang="en-GB" b="1">
                <a:ea typeface="Arial" panose="020B0604020202020204" pitchFamily="34" charset="0"/>
              </a:rPr>
              <a:t>improve the appearance of aged skin.</a:t>
            </a:r>
          </a:p>
          <a:p>
            <a:pPr algn="just">
              <a:spcBef>
                <a:spcPts val="16"/>
              </a:spcBef>
              <a:buClr>
                <a:schemeClr val="tx1"/>
              </a:buClr>
              <a:buSzPts val="900"/>
            </a:pPr>
            <a:endParaRPr lang="en-US" dirty="0">
              <a:ea typeface="Arial" panose="020B0604020202020204" pitchFamily="34" charset="0"/>
            </a:endParaRPr>
          </a:p>
          <a:p>
            <a:pPr algn="just">
              <a:spcBef>
                <a:spcPts val="16"/>
              </a:spcBef>
              <a:buClr>
                <a:schemeClr val="tx1"/>
              </a:buClr>
              <a:buSzPts val="900"/>
            </a:pPr>
            <a:r>
              <a:rPr lang="en-GB" sz="900" i="1" u="sng">
                <a:ea typeface="Arial" panose="020B0604020202020204" pitchFamily="34" charset="0"/>
              </a:rPr>
              <a:t>Bibliography</a:t>
            </a:r>
          </a:p>
          <a:p>
            <a:pPr marL="241653" indent="-241653" algn="just">
              <a:spcBef>
                <a:spcPts val="16"/>
              </a:spcBef>
              <a:buClr>
                <a:schemeClr val="tx1"/>
              </a:buClr>
              <a:buSzPts val="900"/>
              <a:buAutoNum type="arabicParenBoth"/>
            </a:pPr>
            <a:r>
              <a:rPr lang="en-GB" sz="900" b="0" i="0">
                <a:solidFill>
                  <a:srgbClr val="212121"/>
                </a:solidFill>
                <a:latin typeface="+mn-lt"/>
              </a:rPr>
              <a:t>Rossetti, D et al. “A novel anti-ageing mechanism for retinol: induction of dermal elastin synthesis and elastin fibre formation”. </a:t>
            </a:r>
            <a:r>
              <a:rPr lang="en-GB" sz="900" b="0" i="1">
                <a:solidFill>
                  <a:srgbClr val="212121"/>
                </a:solidFill>
                <a:latin typeface="+mn-lt"/>
              </a:rPr>
              <a:t>International journal of cosmetic science</a:t>
            </a:r>
            <a:r>
              <a:rPr lang="en-GB" sz="900" b="0" i="0">
                <a:solidFill>
                  <a:srgbClr val="212121"/>
                </a:solidFill>
                <a:latin typeface="+mn-lt"/>
              </a:rPr>
              <a:t> vol. 33,1 (2011): 62-9. doi:10.1111/j.1468-2494.2010.00588.x</a:t>
            </a:r>
          </a:p>
          <a:p>
            <a:pPr marL="241653" indent="-241653" algn="just">
              <a:spcBef>
                <a:spcPts val="16"/>
              </a:spcBef>
              <a:buClr>
                <a:schemeClr val="tx1"/>
              </a:buClr>
              <a:buSzPts val="900"/>
              <a:buAutoNum type="arabicParenBoth"/>
            </a:pPr>
            <a:r>
              <a:rPr lang="en-GB" sz="900">
                <a:ea typeface="Arial" panose="020B0604020202020204" pitchFamily="34" charset="0"/>
              </a:rPr>
              <a:t>G. Bellemère et al. “Antiaging Action of Retinol: From Molecular to Clinical”. </a:t>
            </a:r>
            <a:r>
              <a:rPr lang="en-GB" sz="900" i="1">
                <a:ea typeface="Arial" panose="020B0604020202020204" pitchFamily="34" charset="0"/>
              </a:rPr>
              <a:t>Skin Pharmacol Physiol. </a:t>
            </a:r>
            <a:r>
              <a:rPr lang="en-GB" sz="900">
                <a:ea typeface="Arial" panose="020B0604020202020204" pitchFamily="34" charset="0"/>
              </a:rPr>
              <a:t>2009;22:200–209. DOI: 10.1159/000231525</a:t>
            </a:r>
          </a:p>
          <a:p>
            <a:pPr marL="241653" indent="-241653" algn="just">
              <a:spcBef>
                <a:spcPts val="16"/>
              </a:spcBef>
              <a:buClr>
                <a:schemeClr val="tx1"/>
              </a:buClr>
              <a:buSzPts val="900"/>
              <a:buAutoNum type="arabicParenBoth"/>
            </a:pPr>
            <a:r>
              <a:rPr lang="en-GB" sz="900" b="0" i="0">
                <a:solidFill>
                  <a:srgbClr val="212121"/>
                </a:solidFill>
              </a:rPr>
              <a:t>Tucker-Samaras, Samantha et al. “A stabilised 0.1% retinol facial moisturiser improves the appearance of photodamaged skin in an eight-week, double-blind, vehicle-controlled study”. </a:t>
            </a:r>
            <a:r>
              <a:rPr lang="en-GB" sz="900" b="0" i="1">
                <a:solidFill>
                  <a:srgbClr val="212121"/>
                </a:solidFill>
              </a:rPr>
              <a:t>Journal of drugs in dermatology: JDD</a:t>
            </a:r>
            <a:r>
              <a:rPr lang="en-GB" sz="900" b="0" i="0">
                <a:solidFill>
                  <a:srgbClr val="212121"/>
                </a:solidFill>
              </a:rPr>
              <a:t> vol. 8,10 (2009): 932-6.</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89</a:t>
            </a:fld>
            <a:endParaRPr lang="fr-FR"/>
          </a:p>
        </p:txBody>
      </p:sp>
    </p:spTree>
    <p:extLst>
      <p:ext uri="{BB962C8B-B14F-4D97-AF65-F5344CB8AC3E}">
        <p14:creationId xmlns:p14="http://schemas.microsoft.com/office/powerpoint/2010/main" val="3447836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100">
                <a:solidFill>
                  <a:srgbClr val="000000"/>
                </a:solidFill>
                <a:latin typeface="Calibri" panose="020F0502020204030204" pitchFamily="34" charset="0"/>
                <a:ea typeface="Calibri" panose="020F0502020204030204" pitchFamily="34" charset="0"/>
                <a:cs typeface="CIDFont+F5"/>
              </a:rPr>
              <a:t>ETAT PUR PURE SKINCARE products are based on the Biomimetic patent (WO 98/31337) to preserve the skin’s natural resources and maintain its balance, without ever attacking it. They are inspired by the natural functioning of the skin. </a:t>
            </a:r>
            <a:r>
              <a:rPr lang="en-GB" sz="1100">
                <a:solidFill>
                  <a:srgbClr val="000000"/>
                </a:solidFill>
                <a:latin typeface="CIDFont+F5"/>
                <a:ea typeface="Calibri" panose="020F0502020204030204" pitchFamily="34" charset="0"/>
                <a:cs typeface="CIDFont+F5"/>
              </a:rPr>
              <a:t>Their formulation uses ingredients depending on the nature of their affinity with the skin. The ingredients used at ETAT PUR have been defined according to the following 4 classes: Class 1 (dermo-identical); Class 2 (dermo-mimetic); Class 3 (dermo-biological); Class 4 (dermo-mechanical).</a:t>
            </a:r>
          </a:p>
          <a:p>
            <a:pPr algn="just"/>
            <a:r>
              <a:rPr lang="en-GB" sz="1100">
                <a:solidFill>
                  <a:srgbClr val="365F91"/>
                </a:solidFill>
                <a:latin typeface="Calibri" panose="020F0502020204030204" pitchFamily="34" charset="0"/>
                <a:ea typeface="Calibri" panose="020F0502020204030204" pitchFamily="34" charset="0"/>
              </a:rPr>
              <a:t> </a:t>
            </a:r>
          </a:p>
          <a:p>
            <a:pPr algn="just"/>
            <a:r>
              <a:rPr lang="en-GB" sz="1100">
                <a:latin typeface="Calibri" panose="020F0502020204030204" pitchFamily="34" charset="0"/>
                <a:ea typeface="Calibri" panose="020F0502020204030204" pitchFamily="34" charset="0"/>
              </a:rPr>
              <a:t>A formula can be qualified as biomimetic if 98% of its ingredients belong to classes 1 to 4, according to the Biomimetic patent. The remaining 2% must comply with the ETAT PUR positive formulation charter.</a:t>
            </a:r>
          </a:p>
          <a:p>
            <a:pPr algn="just"/>
            <a:r>
              <a:rPr lang="en-GB" sz="1100">
                <a:latin typeface="Calibri" panose="020F0502020204030204" pitchFamily="34" charset="0"/>
                <a:ea typeface="Calibri" panose="020F0502020204030204" pitchFamily="34" charset="0"/>
              </a:rPr>
              <a:t>This charter complements the Biomimetic patent and determines the choice of each ingredient used according to its origin, its production process, its quality, and its purity.</a:t>
            </a:r>
          </a:p>
          <a:p>
            <a:pPr algn="just"/>
            <a:endParaRPr lang="en-GB" sz="1100" dirty="0">
              <a:latin typeface="Calibri" panose="020F0502020204030204" pitchFamily="34" charset="0"/>
            </a:endParaRPr>
          </a:p>
          <a:p>
            <a:pPr algn="just"/>
            <a:r>
              <a:rPr lang="en-GB" sz="1100">
                <a:latin typeface="Calibri" panose="020F0502020204030204" pitchFamily="34" charset="0"/>
              </a:rPr>
              <a:t>The assurance of a biomimetic formula in perfect affinity with the skin: this is the Skin Affinity Commitment. </a:t>
            </a:r>
          </a:p>
          <a:p>
            <a:endParaRPr lang="fr-FR" sz="1100" dirty="0"/>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9</a:t>
            </a:fld>
            <a:endParaRPr lang="fr-FR"/>
          </a:p>
        </p:txBody>
      </p:sp>
    </p:spTree>
    <p:extLst>
      <p:ext uri="{BB962C8B-B14F-4D97-AF65-F5344CB8AC3E}">
        <p14:creationId xmlns:p14="http://schemas.microsoft.com/office/powerpoint/2010/main" val="27266718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20056"/>
          </a:xfrm>
        </p:spPr>
        <p:txBody>
          <a:bodyPr/>
          <a:lstStyle/>
          <a:p>
            <a:pPr marL="0" indent="0" algn="just">
              <a:spcBef>
                <a:spcPts val="16"/>
              </a:spcBef>
              <a:buClr>
                <a:schemeClr val="tx1"/>
              </a:buClr>
              <a:buSzPts val="900"/>
              <a:buFont typeface="Wingdings" panose="05000000000000000000" pitchFamily="2" charset="2"/>
              <a:buNone/>
            </a:pPr>
            <a:endParaRPr lang="en-US" sz="600" dirty="0">
              <a:ea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90</a:t>
            </a:fld>
            <a:endParaRPr lang="fr-FR"/>
          </a:p>
        </p:txBody>
      </p:sp>
    </p:spTree>
    <p:extLst>
      <p:ext uri="{BB962C8B-B14F-4D97-AF65-F5344CB8AC3E}">
        <p14:creationId xmlns:p14="http://schemas.microsoft.com/office/powerpoint/2010/main" val="27941961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20056"/>
          </a:xfrm>
        </p:spPr>
        <p:txBody>
          <a:bodyPr/>
          <a:lstStyle/>
          <a:p>
            <a:pPr marL="0" indent="0" algn="just">
              <a:spcBef>
                <a:spcPts val="16"/>
              </a:spcBef>
              <a:buClr>
                <a:schemeClr val="tx1"/>
              </a:buClr>
              <a:buSzPts val="900"/>
              <a:buFont typeface="Wingdings" panose="05000000000000000000" pitchFamily="2" charset="2"/>
              <a:buNone/>
            </a:pPr>
            <a:endParaRPr lang="en-US" sz="600" dirty="0">
              <a:ea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91</a:t>
            </a:fld>
            <a:endParaRPr lang="fr-FR"/>
          </a:p>
        </p:txBody>
      </p:sp>
    </p:spTree>
    <p:extLst>
      <p:ext uri="{BB962C8B-B14F-4D97-AF65-F5344CB8AC3E}">
        <p14:creationId xmlns:p14="http://schemas.microsoft.com/office/powerpoint/2010/main" val="12777620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8"/>
            <a:ext cx="5852160" cy="3780472"/>
          </a:xfrm>
        </p:spPr>
        <p:txBody>
          <a:bodyPr/>
          <a:lstStyle/>
          <a:p>
            <a:pPr algn="just"/>
            <a:r>
              <a:rPr lang="en-GB" sz="1100" u="sng"/>
              <a:t>GENERAL INFORMATION</a:t>
            </a:r>
            <a:r>
              <a:rPr lang="en-GB" sz="1100"/>
              <a:t>: Hyaluronic acid (HA) is a glycosaminoglycan (GAG) found in all vertebrates, mainly in the connective, epithelial and nervous tissue</a:t>
            </a:r>
            <a:r>
              <a:rPr lang="en-GB" sz="1100" baseline="30000"/>
              <a:t>(1)</a:t>
            </a:r>
            <a:r>
              <a:rPr lang="en-GB" sz="1100"/>
              <a:t>. This linear sequence of sugars is one of the main components of the extracellular matrix. This matrix enables the cells to arrange themselves into tissue. More than 50% of the body’s total hyaluronic acid is present in the skin</a:t>
            </a:r>
            <a:r>
              <a:rPr lang="en-GB" sz="1100" baseline="30000"/>
              <a:t>(2)</a:t>
            </a:r>
            <a:r>
              <a:rPr lang="en-GB" sz="1100"/>
              <a:t>. Therefore, its contribution to the skin’s condition is so important.</a:t>
            </a:r>
          </a:p>
          <a:p>
            <a:pPr algn="just"/>
            <a:r>
              <a:rPr lang="en-GB" sz="1100"/>
              <a:t>Hyaluronic acid is a natural component of the dermis and plays an important role in the skin’s moisturisation, tone and elasticity. It is found in the highest quantities in young skin. Over time, its presence diminishes, because the free radicals to which we are exposed (sun, pollution, etc.) destroy it. Little by little, our skin dries and becomes wrinkled.</a:t>
            </a:r>
          </a:p>
          <a:p>
            <a:pPr algn="just"/>
            <a:r>
              <a:rPr lang="en-GB" sz="1100"/>
              <a:t>At the age of 50, it is estimated that men and women only have half of the quantity of hyaluronic acid they had in childhood.</a:t>
            </a:r>
          </a:p>
          <a:p>
            <a:pPr algn="just"/>
            <a:r>
              <a:rPr lang="en-GB" sz="1100"/>
              <a:t>In the manner of a “molecular sponge”, hyaluronic acid can retain more than 1,000 times its weight in water</a:t>
            </a:r>
            <a:r>
              <a:rPr lang="en-GB" sz="1100" baseline="30000"/>
              <a:t>(3)</a:t>
            </a:r>
            <a:r>
              <a:rPr lang="en-GB" sz="1100"/>
              <a:t>. It restores the skin’s elastic properties, contributes to its moisturisation and smooths its surface.</a:t>
            </a:r>
          </a:p>
          <a:p>
            <a:pPr algn="just"/>
            <a:r>
              <a:rPr lang="en-GB" sz="1100"/>
              <a:t>In plastic surgery, hyaluronic acid is injected into the dermis to immediately restore a smooth and plump appearance to the skin.</a:t>
            </a:r>
          </a:p>
          <a:p>
            <a:pPr algn="just"/>
            <a:r>
              <a:rPr lang="en-GB" sz="1100"/>
              <a:t>There are different sizes of hyaluronic acid that act at different skin levels:</a:t>
            </a:r>
          </a:p>
          <a:p>
            <a:pPr marL="181240" indent="-181240" algn="just">
              <a:buFontTx/>
              <a:buChar char="-"/>
            </a:pPr>
            <a:r>
              <a:rPr lang="en-GB" sz="1100"/>
              <a:t>High molecular weight hyaluronic acid does not penetrate due to its large size. It therefore remains on the surface of the skin, forming a film that keeps the skin hydrated and provides a smoothing effect.</a:t>
            </a:r>
          </a:p>
          <a:p>
            <a:pPr marL="181240" indent="-181240" algn="just">
              <a:buFontTx/>
              <a:buChar char="-"/>
            </a:pPr>
            <a:r>
              <a:rPr lang="en-GB" sz="1100"/>
              <a:t>Low molecular weight hyaluronic acid, which is smaller in size, manages to penetrate the epidermis. </a:t>
            </a:r>
          </a:p>
          <a:p>
            <a:pPr algn="just"/>
            <a:endParaRPr lang="en-US" sz="1100" dirty="0"/>
          </a:p>
          <a:p>
            <a:pPr algn="just"/>
            <a:r>
              <a:rPr lang="en-GB" sz="1100" u="sng"/>
              <a:t>MECHANISMS OF ACTION</a:t>
            </a:r>
          </a:p>
          <a:p>
            <a:pPr marL="181240" indent="-181240" algn="just" defTabSz="966612">
              <a:buFont typeface="Arial" panose="020B0604020202020204" pitchFamily="34" charset="0"/>
              <a:buChar char="•"/>
              <a:defRPr/>
            </a:pPr>
            <a:r>
              <a:rPr lang="en-GB" sz="1100"/>
              <a:t>REGENERATING: Hyaluronic acid stimulates the synthesis of collagen I in the dermis and increases fibroblast proliferation. The latter are also able to make hyaluronic acid. The quantity of hyaluronic acid in the skin is thus increased. Density and firmness are restored to the skin; wrinkles are erased.</a:t>
            </a:r>
          </a:p>
          <a:p>
            <a:pPr marL="181240" indent="-181240" algn="just" defTabSz="966612">
              <a:buFont typeface="Arial" panose="020B0604020202020204" pitchFamily="34" charset="0"/>
              <a:buChar char="•"/>
              <a:defRPr/>
            </a:pPr>
            <a:r>
              <a:rPr lang="en-GB" sz="1100"/>
              <a:t>MOISTURISING: Hyaluronic acid can attach and hold large amounts of water; approximately 6L of water in just 1g</a:t>
            </a:r>
            <a:r>
              <a:rPr lang="en-GB" sz="1100" baseline="30000"/>
              <a:t>(4)</a:t>
            </a:r>
            <a:r>
              <a:rPr lang="en-GB" sz="1100"/>
              <a:t>. Hyaluronic acid is said to be an ultimate solution for retaining moisture in the skin. Youthful skin is hydrated because it contains large amounts of HA in the dermis. Thanks to its exceptional water retention capacity, HA is great for moisturising and “plumping” the skin.</a:t>
            </a:r>
          </a:p>
          <a:p>
            <a:pPr algn="just"/>
            <a:endParaRPr lang="fr-FR" sz="1100" u="sng" dirty="0"/>
          </a:p>
          <a:p>
            <a:pPr algn="just"/>
            <a:r>
              <a:rPr lang="en-GB" sz="1100"/>
              <a:t>PURE ACTIVES hyaluronic acid contains:</a:t>
            </a:r>
          </a:p>
          <a:p>
            <a:pPr marL="181240" indent="-181240" algn="just" defTabSz="966612">
              <a:buFontTx/>
              <a:buChar char="-"/>
              <a:defRPr/>
            </a:pPr>
            <a:r>
              <a:rPr lang="en-GB" sz="1100"/>
              <a:t>HYDROLYSED HYALURONIC ACID, a low molecular weight hyaluronic acid (between 20 and 50kDa) obtained by biotechnological techniques based on the fermentation of lactic acid bacteria on a renewable plant substrate. </a:t>
            </a:r>
            <a:r>
              <a:rPr lang="en-GB" sz="1100">
                <a:solidFill>
                  <a:prstClr val="black"/>
                </a:solidFill>
                <a:latin typeface="Calibri" panose="020F0502020204030204"/>
              </a:rPr>
              <a:t>It has a double action: hydration (stimulation of the synthesis of proteins that make up tight junctions ► Prevention of Transepidermal water loss (TEWL); Hygroscopic properties ► Water retention in the dermis) and firmness (stimulation of collagen I synthesis ► Increase in skin firmness). This double action improves the skin’s biomechanical properties.</a:t>
            </a:r>
          </a:p>
          <a:p>
            <a:pPr marL="181240" indent="-181240" algn="just" defTabSz="966612">
              <a:buFontTx/>
              <a:buChar char="-"/>
              <a:defRPr/>
            </a:pPr>
            <a:r>
              <a:rPr lang="en-GB" sz="1100"/>
              <a:t>SODIUM HYALURONATE, a high molecular weight hyaluronic acid (between 1300 and 1800kDa) obtained by biotechnology. It remains on the surface of the skin and forms a film on it, providing a superficial moisturising effect and surface tensor action.</a:t>
            </a:r>
          </a:p>
          <a:p>
            <a:pPr algn="just"/>
            <a:endParaRPr lang="fr-FR" sz="1100" dirty="0"/>
          </a:p>
          <a:p>
            <a:pPr algn="just"/>
            <a:r>
              <a:rPr lang="en-GB" sz="1100" u="sng"/>
              <a:t>CONCENTRATION</a:t>
            </a:r>
            <a:r>
              <a:rPr lang="en-GB" sz="1100"/>
              <a:t>: 0.8% HYDROLYSED HYALURONIC ACID + 0.8% SODIUM HYALURONATE = 1.6% (1600mg/100g) </a:t>
            </a:r>
          </a:p>
          <a:p>
            <a:pPr algn="just"/>
            <a:endParaRPr lang="fr-FR" sz="1100" u="sng" dirty="0"/>
          </a:p>
          <a:p>
            <a:pPr algn="just" defTabSz="966612">
              <a:defRPr/>
            </a:pPr>
            <a:r>
              <a:rPr lang="en-GB" sz="900" i="1" u="sng">
                <a:solidFill>
                  <a:prstClr val="black"/>
                </a:solidFill>
                <a:latin typeface="Calibri" panose="020F0502020204030204"/>
              </a:rPr>
              <a:t>Bibliography</a:t>
            </a:r>
          </a:p>
          <a:p>
            <a:pPr marL="241653" indent="-241653" algn="just">
              <a:buAutoNum type="arabicParenBoth"/>
            </a:pPr>
            <a:r>
              <a:rPr lang="en-GB" sz="900"/>
              <a:t>Rodrigues, M. T., Carvalho, P. P., Gomes, M. E., &amp; Reis, R. L. (2015). “Biomaterials in Preclinical Approaches for Engineering Skeletal Tissues”. </a:t>
            </a:r>
            <a:r>
              <a:rPr lang="en-GB" sz="900" i="1"/>
              <a:t>Translational Regenerative Medicine</a:t>
            </a:r>
            <a:r>
              <a:rPr lang="en-GB" sz="900"/>
              <a:t>, 127–139. doi:10.1016/b978-0-12-410396-2.00011-6 </a:t>
            </a:r>
          </a:p>
          <a:p>
            <a:pPr marL="241653" indent="-241653" algn="just">
              <a:buAutoNum type="arabicParenBoth"/>
            </a:pPr>
            <a:r>
              <a:rPr lang="en-GB" sz="900"/>
              <a:t>Papakonstantinou E, Roth M, Karakiulakis G. “Hyaluronic acid: A key molecule in skin aging”. </a:t>
            </a:r>
            <a:r>
              <a:rPr lang="en-GB" sz="900" i="1"/>
              <a:t>Dermatoendocrinol</a:t>
            </a:r>
            <a:r>
              <a:rPr lang="en-GB" sz="900"/>
              <a:t>. 2012;4(3):253-258. doi:10.4161/derm.21923</a:t>
            </a:r>
          </a:p>
          <a:p>
            <a:pPr marL="241653" indent="-241653" algn="just">
              <a:buAutoNum type="arabicParenBoth"/>
            </a:pPr>
            <a:r>
              <a:rPr lang="en-GB" sz="900"/>
              <a:t>Stern, R.; Maibach, H. I., “Hyaluronan in skin: aspects of aging and its pharmacologic modulation”. </a:t>
            </a:r>
            <a:r>
              <a:rPr lang="en-GB" sz="900" i="1"/>
              <a:t>Clinics in Dermatology </a:t>
            </a:r>
            <a:r>
              <a:rPr lang="en-GB" sz="900"/>
              <a:t>2008, 26, (2), 106–122.</a:t>
            </a:r>
          </a:p>
          <a:p>
            <a:pPr marL="241653" indent="-241653" algn="just">
              <a:buAutoNum type="arabicParenBoth"/>
            </a:pPr>
            <a:r>
              <a:rPr lang="en-GB" sz="900"/>
              <a:t>Jegasothy, S Manjula et al. “Efficacy of a New Topical Nano-hyaluronic Acid in Humans”. </a:t>
            </a:r>
            <a:r>
              <a:rPr lang="en-GB" sz="900" i="1"/>
              <a:t>The Journal of clinical and aesthetic dermatology </a:t>
            </a:r>
            <a:r>
              <a:rPr lang="en-GB" sz="900"/>
              <a:t>vol. 7,3 (2014): 27-9.</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92</a:t>
            </a:fld>
            <a:endParaRPr lang="fr-FR"/>
          </a:p>
        </p:txBody>
      </p:sp>
    </p:spTree>
    <p:extLst>
      <p:ext uri="{BB962C8B-B14F-4D97-AF65-F5344CB8AC3E}">
        <p14:creationId xmlns:p14="http://schemas.microsoft.com/office/powerpoint/2010/main" val="26044552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6"/>
          </a:xfrm>
        </p:spPr>
        <p:txBody>
          <a:bodyPr/>
          <a:lstStyle/>
          <a:p>
            <a:pPr marL="192987" indent="-192987" algn="just">
              <a:spcBef>
                <a:spcPts val="16"/>
              </a:spcBef>
              <a:buClr>
                <a:schemeClr val="tx1"/>
              </a:buClr>
              <a:buSzPts val="900"/>
              <a:buFont typeface="Cambria" panose="02040503050406030204" pitchFamily="18" charset="0"/>
              <a:buChar char="•"/>
            </a:pPr>
            <a:r>
              <a:rPr lang="en-GB" sz="1100" b="1">
                <a:ea typeface="Cambria" panose="02040503050406030204" pitchFamily="18" charset="0"/>
                <a:cs typeface="Cambria" panose="02040503050406030204" pitchFamily="18" charset="0"/>
              </a:rPr>
              <a:t>REGENERATING</a:t>
            </a:r>
            <a:r>
              <a:rPr lang="en-GB" sz="1100">
                <a:ea typeface="Cambria" panose="02040503050406030204" pitchFamily="18" charset="0"/>
                <a:cs typeface="Cambria" panose="02040503050406030204" pitchFamily="18" charset="0"/>
              </a:rPr>
              <a:t>: In vitro study</a:t>
            </a:r>
            <a:r>
              <a:rPr lang="en-GB" sz="1100" baseline="30000">
                <a:ea typeface="Cambria" panose="02040503050406030204" pitchFamily="18" charset="0"/>
                <a:cs typeface="Cambria" panose="02040503050406030204" pitchFamily="18" charset="0"/>
              </a:rPr>
              <a:t>(1)</a:t>
            </a:r>
            <a:r>
              <a:rPr lang="en-GB" sz="1100">
                <a:ea typeface="Cambria" panose="02040503050406030204" pitchFamily="18" charset="0"/>
                <a:cs typeface="Cambria" panose="02040503050406030204" pitchFamily="18" charset="0"/>
              </a:rPr>
              <a:t> on normal human fibroblasts treated with low molecular weight (20-50kDa) hydrolysed hyaluronic acid at 5mg/ml (0.5%). Hydrolysed hyaluronic acid stimulates the synthesis of procollagen I, a component element of the extracellular matrix. It thus helps to improve skin firmness.</a:t>
            </a:r>
          </a:p>
          <a:p>
            <a:pPr algn="just">
              <a:spcBef>
                <a:spcPts val="16"/>
              </a:spcBef>
              <a:buClr>
                <a:schemeClr val="tx1"/>
              </a:buClr>
              <a:buSzPts val="900"/>
            </a:pPr>
            <a:endParaRPr lang="en-US" sz="1100" dirty="0">
              <a:ea typeface="Arial" panose="020B0604020202020204" pitchFamily="34" charset="0"/>
            </a:endParaRPr>
          </a:p>
          <a:p>
            <a:pPr marL="192987" indent="-192987" algn="just">
              <a:spcBef>
                <a:spcPts val="16"/>
              </a:spcBef>
              <a:buClr>
                <a:schemeClr val="tx1"/>
              </a:buClr>
              <a:buSzPts val="900"/>
              <a:buFont typeface="Cambria" panose="02040503050406030204" pitchFamily="18" charset="0"/>
              <a:buChar char="•"/>
            </a:pPr>
            <a:r>
              <a:rPr lang="en-GB" sz="1100" b="1">
                <a:ea typeface="Arial" panose="020B0604020202020204" pitchFamily="34" charset="0"/>
                <a:cs typeface="Cambria" panose="02040503050406030204" pitchFamily="18" charset="0"/>
              </a:rPr>
              <a:t>MOISTURISING</a:t>
            </a:r>
            <a:r>
              <a:rPr lang="en-GB" sz="1100">
                <a:ea typeface="Arial" panose="020B0604020202020204" pitchFamily="34" charset="0"/>
                <a:cs typeface="Cambria" panose="02040503050406030204" pitchFamily="18" charset="0"/>
              </a:rPr>
              <a:t>: In vitro study</a:t>
            </a:r>
            <a:r>
              <a:rPr lang="en-GB" sz="1100" baseline="30000">
                <a:ea typeface="Arial" panose="020B0604020202020204" pitchFamily="34" charset="0"/>
                <a:cs typeface="Cambria" panose="02040503050406030204" pitchFamily="18" charset="0"/>
              </a:rPr>
              <a:t>(2)</a:t>
            </a:r>
            <a:r>
              <a:rPr lang="en-GB" sz="1100" b="1">
                <a:ea typeface="Arial" panose="020B0604020202020204" pitchFamily="34" charset="0"/>
                <a:cs typeface="Cambria" panose="02040503050406030204" pitchFamily="18" charset="0"/>
              </a:rPr>
              <a:t> </a:t>
            </a:r>
            <a:r>
              <a:rPr lang="en-GB" sz="1100">
                <a:ea typeface="Arial" panose="020B0604020202020204" pitchFamily="34" charset="0"/>
                <a:cs typeface="Cambria" panose="02040503050406030204" pitchFamily="18" charset="0"/>
              </a:rPr>
              <a:t>on keratinocytes to demonstrate the efficacy of </a:t>
            </a:r>
            <a:r>
              <a:rPr lang="en-GB" sz="1100">
                <a:ea typeface="Cambria" panose="02040503050406030204" pitchFamily="18" charset="0"/>
                <a:cs typeface="Cambria" panose="02040503050406030204" pitchFamily="18" charset="0"/>
              </a:rPr>
              <a:t>low molecular weight (20-50kDa) </a:t>
            </a:r>
            <a:r>
              <a:rPr lang="en-GB" sz="1100">
                <a:ea typeface="Arial" panose="020B0604020202020204" pitchFamily="34" charset="0"/>
              </a:rPr>
              <a:t>hydrolysed hyaluronic acid on the synthesis of the constituent proteins of tight junctions, ZO-1 and occluding. Hydrolysed hyaluronic acid produced a significant increase in the quantity of occluding (+39%) and ZO-1 (+29%) compared with the control. It thus helps to improve the cohesion of the skin barrier and prevents Trans epidermal water loss (TEWL) to preserve the water in the skin.</a:t>
            </a:r>
          </a:p>
          <a:p>
            <a:pPr algn="just">
              <a:spcBef>
                <a:spcPts val="16"/>
              </a:spcBef>
              <a:buClr>
                <a:schemeClr val="tx1"/>
              </a:buClr>
              <a:buSzPts val="900"/>
            </a:pPr>
            <a:endParaRPr lang="en-US" dirty="0">
              <a:ea typeface="Arial" panose="020B0604020202020204" pitchFamily="34" charset="0"/>
            </a:endParaRPr>
          </a:p>
          <a:p>
            <a:pPr algn="just">
              <a:spcBef>
                <a:spcPts val="16"/>
              </a:spcBef>
              <a:buClr>
                <a:schemeClr val="tx1"/>
              </a:buClr>
              <a:buSzPts val="900"/>
            </a:pPr>
            <a:r>
              <a:rPr lang="en-GB" sz="900" i="1" u="sng">
                <a:ea typeface="Arial" panose="020B0604020202020204" pitchFamily="34" charset="0"/>
              </a:rPr>
              <a:t>Bibliography</a:t>
            </a:r>
          </a:p>
          <a:p>
            <a:pPr marL="241653" indent="-241653" algn="just">
              <a:spcBef>
                <a:spcPts val="16"/>
              </a:spcBef>
              <a:buClr>
                <a:schemeClr val="tx1"/>
              </a:buClr>
              <a:buSzPts val="900"/>
              <a:buAutoNum type="arabicParenBoth"/>
            </a:pPr>
            <a:r>
              <a:rPr lang="en-GB" sz="900">
                <a:ea typeface="Arial" panose="020B0604020202020204" pitchFamily="34" charset="0"/>
              </a:rPr>
              <a:t>In vitro study of the effect of hyaluronic acid on the synthesis of procollagen I by fibroblasts (supplier study)</a:t>
            </a:r>
          </a:p>
          <a:p>
            <a:pPr marL="241653" indent="-241653" algn="just">
              <a:spcBef>
                <a:spcPts val="16"/>
              </a:spcBef>
              <a:buClr>
                <a:schemeClr val="tx1"/>
              </a:buClr>
              <a:buSzPts val="900"/>
              <a:buAutoNum type="arabicParenBoth"/>
            </a:pPr>
            <a:r>
              <a:rPr lang="en-GB" sz="900">
                <a:ea typeface="Arial" panose="020B0604020202020204" pitchFamily="34" charset="0"/>
              </a:rPr>
              <a:t>In vitro study of the effect of hyaluronic acid on the synthesis of ZO-1 and occluding by keratinocytes (supplier study)</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93</a:t>
            </a:fld>
            <a:endParaRPr lang="fr-FR"/>
          </a:p>
        </p:txBody>
      </p:sp>
    </p:spTree>
    <p:extLst>
      <p:ext uri="{BB962C8B-B14F-4D97-AF65-F5344CB8AC3E}">
        <p14:creationId xmlns:p14="http://schemas.microsoft.com/office/powerpoint/2010/main" val="28432811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6"/>
          </a:xfrm>
        </p:spPr>
        <p:txBody>
          <a:bodyPr/>
          <a:lstStyle/>
          <a:p>
            <a:pPr algn="just">
              <a:spcBef>
                <a:spcPts val="16"/>
              </a:spcBef>
              <a:buClr>
                <a:schemeClr val="tx1"/>
              </a:buClr>
              <a:buSzPts val="900"/>
            </a:pPr>
            <a:r>
              <a:rPr lang="en-GB" sz="1100" b="1">
                <a:ea typeface="Arial" panose="020B0604020202020204" pitchFamily="34" charset="0"/>
              </a:rPr>
              <a:t>ANTI-WRINKLE</a:t>
            </a:r>
            <a:r>
              <a:rPr lang="en-GB" sz="1100">
                <a:ea typeface="Arial" panose="020B0604020202020204" pitchFamily="34" charset="0"/>
              </a:rPr>
              <a:t>: </a:t>
            </a:r>
          </a:p>
          <a:p>
            <a:pPr marL="181240" indent="-181240" algn="just" defTabSz="966612">
              <a:spcBef>
                <a:spcPts val="16"/>
              </a:spcBef>
              <a:buClr>
                <a:schemeClr val="tx1"/>
              </a:buClr>
              <a:buSzPts val="900"/>
              <a:buFont typeface="Wingdings" panose="05000000000000000000" pitchFamily="2" charset="2"/>
              <a:buChar char="Ø"/>
              <a:defRPr/>
            </a:pPr>
            <a:r>
              <a:rPr lang="en-GB" sz="1100">
                <a:ea typeface="Arial" panose="020B0604020202020204" pitchFamily="34" charset="0"/>
              </a:rPr>
              <a:t>In vivo study</a:t>
            </a:r>
            <a:r>
              <a:rPr lang="en-GB" sz="1100" baseline="30000">
                <a:ea typeface="Arial" panose="020B0604020202020204" pitchFamily="34" charset="0"/>
              </a:rPr>
              <a:t>(1)</a:t>
            </a:r>
            <a:r>
              <a:rPr lang="en-GB" sz="1100">
                <a:ea typeface="Arial" panose="020B0604020202020204" pitchFamily="34" charset="0"/>
              </a:rPr>
              <a:t> was performed by Pavicic and his team to evaluate the effect of different molecular weights of hyaluronic acid in terms of hydration, elasticity and reduction of wrinkle size. 40 women between 30 and 60 years of age with wrinkles around the eyes applied hyaluronic acid-based creams with 0.1% of different molecular weights (50, 130, 300, 800 and 2000 kDa) vs placebo to the eye contour area twice daily of half of their face for 60 days. After 30 days of twice-daily application, all HA-based creams used in this study demonstrated a significant improvement in skin hydration and overall elasticity values. But more significant on the side of low molecular weight acids (for 50kDa there is an improvement of 16% in hydration and 14% in elasticity compared to 800kDa with 6% for hydration and elasticity). Measurements of wrinkle depth using maximum roughness (Rz) values revealed significant decrease only with the creams with 50, 130 and 800kDa HA. In comparison to the placebo-treated area, only the treatment with 50 kDa HA cream resulted in significantly smaller Rz values at 1 month (-10.2% of Rz parameter) and at 2 months (-11% of Rz parameter) of treatment.</a:t>
            </a:r>
          </a:p>
          <a:p>
            <a:pPr marL="181240" indent="-181240" algn="just">
              <a:spcBef>
                <a:spcPts val="16"/>
              </a:spcBef>
              <a:buClr>
                <a:schemeClr val="tx1"/>
              </a:buClr>
              <a:buSzPts val="900"/>
              <a:buFont typeface="Wingdings" panose="05000000000000000000" pitchFamily="2" charset="2"/>
              <a:buChar char="Ø"/>
            </a:pPr>
            <a:r>
              <a:rPr lang="en-GB" sz="1100">
                <a:latin typeface="Calibri" panose="020F0502020204030204"/>
                <a:ea typeface="Arial" panose="020B0604020202020204" pitchFamily="34" charset="0"/>
              </a:rPr>
              <a:t>In vivo study</a:t>
            </a:r>
            <a:r>
              <a:rPr lang="en-GB" sz="1100" baseline="30000">
                <a:solidFill>
                  <a:prstClr val="black"/>
                </a:solidFill>
                <a:latin typeface="Calibri" panose="020F0502020204030204"/>
                <a:ea typeface="Arial" panose="020B0604020202020204" pitchFamily="34" charset="0"/>
              </a:rPr>
              <a:t>(2)</a:t>
            </a:r>
            <a:r>
              <a:rPr lang="en-GB" sz="1100">
                <a:latin typeface="Calibri" panose="020F0502020204030204"/>
                <a:ea typeface="Arial" panose="020B0604020202020204" pitchFamily="34" charset="0"/>
              </a:rPr>
              <a:t> performed to evaluate the effect of hyaluronic acid on the biomechanical properties of the skin. 22 women between 50 and 60 years of age, presenting slackening of the skin on the face, applied a cream containing hydrolysed hyaluronic acid (LMW) twice a day for 56 days, vs placebo. At the end of the study, they self-evaluated the product according to the following items: Skin condition, softness, hydration, firmness and tonicity. Results: Hydrolysed hyaluronic acid improved the biomechanical properties of the skin. After 28 days, 91% of the subjects reported that their skin was more moisturised and firmer.</a:t>
            </a:r>
          </a:p>
          <a:p>
            <a:pPr marL="181240" indent="-181240" algn="just">
              <a:spcBef>
                <a:spcPts val="16"/>
              </a:spcBef>
              <a:buClr>
                <a:schemeClr val="tx1"/>
              </a:buClr>
              <a:buSzPts val="900"/>
              <a:buFont typeface="Wingdings" panose="05000000000000000000" pitchFamily="2" charset="2"/>
              <a:buChar char="Ø"/>
            </a:pPr>
            <a:r>
              <a:rPr lang="en-GB" sz="1100">
                <a:latin typeface="Calibri" panose="020F0502020204030204"/>
                <a:ea typeface="Arial" panose="020B0604020202020204" pitchFamily="34" charset="0"/>
              </a:rPr>
              <a:t>In vivo study</a:t>
            </a:r>
            <a:r>
              <a:rPr lang="en-GB" sz="1100" baseline="30000">
                <a:solidFill>
                  <a:prstClr val="black"/>
                </a:solidFill>
                <a:latin typeface="Calibri" panose="020F0502020204030204"/>
                <a:ea typeface="Arial" panose="020B0604020202020204" pitchFamily="34" charset="0"/>
              </a:rPr>
              <a:t>(3)</a:t>
            </a:r>
            <a:r>
              <a:rPr lang="en-GB" sz="1100">
                <a:latin typeface="Calibri" panose="020F0502020204030204"/>
                <a:ea typeface="Arial" panose="020B0604020202020204" pitchFamily="34" charset="0"/>
              </a:rPr>
              <a:t> was performed on 22 volunteers with phototypes I to IV, between 22 and 66 years. The subjects had dry skin on their forearms. A gel containing hydrolysed hyaluronic acid (LMW) was applied twice a day for 28 days vs placebo. After 28 days of use, hydrolysed hyaluronic acid reduces skin roughness by 66%. Therefore, it hydrates and smooths the micro-relief.</a:t>
            </a:r>
          </a:p>
          <a:p>
            <a:pPr marL="192987" indent="-192987" algn="just">
              <a:spcBef>
                <a:spcPts val="16"/>
              </a:spcBef>
              <a:buClr>
                <a:schemeClr val="tx1"/>
              </a:buClr>
              <a:buSzPts val="900"/>
              <a:buFont typeface="Cambria" panose="02040503050406030204" pitchFamily="18" charset="0"/>
              <a:buChar char="•"/>
            </a:pPr>
            <a:endParaRPr lang="en-US" sz="1100" dirty="0">
              <a:ea typeface="Arial" panose="020B0604020202020204" pitchFamily="34" charset="0"/>
            </a:endParaRPr>
          </a:p>
          <a:p>
            <a:pPr algn="just">
              <a:spcBef>
                <a:spcPts val="16"/>
              </a:spcBef>
              <a:buClr>
                <a:schemeClr val="tx1"/>
              </a:buClr>
              <a:buSzPts val="900"/>
            </a:pPr>
            <a:r>
              <a:rPr lang="en-GB" sz="900" u="sng">
                <a:ea typeface="Arial" panose="020B0604020202020204" pitchFamily="34" charset="0"/>
              </a:rPr>
              <a:t>Bibliography</a:t>
            </a:r>
          </a:p>
          <a:p>
            <a:pPr marL="285285" indent="-285285" algn="just" defTabSz="966612">
              <a:buFontTx/>
              <a:buAutoNum type="arabicParenBoth"/>
              <a:defRPr/>
            </a:pPr>
            <a:r>
              <a:rPr lang="en-GB" sz="900">
                <a:solidFill>
                  <a:prstClr val="black"/>
                </a:solidFill>
                <a:latin typeface="Calibri" panose="020F0502020204030204" pitchFamily="34" charset="0"/>
                <a:cs typeface="Calibri" panose="020F0502020204030204" pitchFamily="34" charset="0"/>
              </a:rPr>
              <a:t>Pavicic T et al. “Efficacy of cream-based novel formulations of hyaluronic acid of different molecular weights in anti-wrinkle treatment”. </a:t>
            </a:r>
            <a:r>
              <a:rPr lang="en-GB" sz="900" i="1">
                <a:solidFill>
                  <a:prstClr val="black"/>
                </a:solidFill>
                <a:latin typeface="Calibri" panose="020F0502020204030204" pitchFamily="34" charset="0"/>
                <a:cs typeface="Calibri" panose="020F0502020204030204" pitchFamily="34" charset="0"/>
              </a:rPr>
              <a:t>J Drugs Dermatol</a:t>
            </a:r>
            <a:r>
              <a:rPr lang="en-GB" sz="900">
                <a:solidFill>
                  <a:prstClr val="black"/>
                </a:solidFill>
                <a:latin typeface="Calibri" panose="020F0502020204030204" pitchFamily="34" charset="0"/>
                <a:cs typeface="Calibri" panose="020F0502020204030204" pitchFamily="34" charset="0"/>
              </a:rPr>
              <a:t>. 2011 Sep;10(9):990-1000. PMID: 22052267.</a:t>
            </a:r>
          </a:p>
          <a:p>
            <a:pPr marL="285285" indent="-285285" algn="just" defTabSz="966612">
              <a:buFontTx/>
              <a:buAutoNum type="arabicParenBoth"/>
              <a:defRPr/>
            </a:pPr>
            <a:r>
              <a:rPr lang="en-GB" sz="900">
                <a:solidFill>
                  <a:prstClr val="black"/>
                </a:solidFill>
                <a:latin typeface="Calibri" panose="020F0502020204030204" pitchFamily="34" charset="0"/>
                <a:cs typeface="Calibri" panose="020F0502020204030204" pitchFamily="34" charset="0"/>
              </a:rPr>
              <a:t>In vivo evaluation of the effect of hyaluronic acid on the mechanical properties of the skin (</a:t>
            </a:r>
            <a:r>
              <a:rPr lang="en-GB" sz="900" i="1">
                <a:solidFill>
                  <a:prstClr val="black"/>
                </a:solidFill>
                <a:latin typeface="Calibri" panose="020F0502020204030204" pitchFamily="34" charset="0"/>
                <a:cs typeface="Calibri" panose="020F0502020204030204" pitchFamily="34" charset="0"/>
              </a:rPr>
              <a:t>supplier study</a:t>
            </a:r>
            <a:r>
              <a:rPr lang="en-GB" sz="900">
                <a:solidFill>
                  <a:prstClr val="black"/>
                </a:solidFill>
                <a:latin typeface="Calibri" panose="020F0502020204030204" pitchFamily="34" charset="0"/>
                <a:cs typeface="Calibri" panose="020F0502020204030204" pitchFamily="34" charset="0"/>
              </a:rPr>
              <a:t>)</a:t>
            </a:r>
          </a:p>
          <a:p>
            <a:pPr marL="285285" indent="-285285" algn="just" defTabSz="966612">
              <a:buFontTx/>
              <a:buAutoNum type="arabicParenBoth"/>
              <a:defRPr/>
            </a:pPr>
            <a:r>
              <a:rPr lang="en-GB" sz="900">
                <a:solidFill>
                  <a:prstClr val="black"/>
                </a:solidFill>
                <a:latin typeface="Calibri" panose="020F0502020204030204" pitchFamily="34" charset="0"/>
                <a:cs typeface="Calibri" panose="020F0502020204030204" pitchFamily="34" charset="0"/>
              </a:rPr>
              <a:t>In vivo evaluation of the effect of hyaluronic acid on skin roughness (</a:t>
            </a:r>
            <a:r>
              <a:rPr lang="en-GB" sz="900" i="1">
                <a:solidFill>
                  <a:prstClr val="black"/>
                </a:solidFill>
                <a:latin typeface="Calibri" panose="020F0502020204030204" pitchFamily="34" charset="0"/>
                <a:cs typeface="Calibri" panose="020F0502020204030204" pitchFamily="34" charset="0"/>
              </a:rPr>
              <a:t>supplier study</a:t>
            </a:r>
            <a:r>
              <a:rPr lang="en-GB" sz="900">
                <a:solidFill>
                  <a:prstClr val="black"/>
                </a:solidFill>
                <a:latin typeface="Calibri" panose="020F0502020204030204" pitchFamily="34" charset="0"/>
                <a:cs typeface="Calibri" panose="020F0502020204030204" pitchFamily="34" charset="0"/>
              </a:rPr>
              <a:t>)</a:t>
            </a:r>
          </a:p>
          <a:p>
            <a:pPr algn="just">
              <a:spcBef>
                <a:spcPts val="16"/>
              </a:spcBef>
              <a:buClr>
                <a:schemeClr val="tx1"/>
              </a:buClr>
              <a:buSzPts val="900"/>
            </a:pPr>
            <a:endParaRPr lang="en-US" sz="1100" dirty="0">
              <a:ea typeface="Arial" panose="020B0604020202020204" pitchFamily="34" charset="0"/>
            </a:endParaRPr>
          </a:p>
          <a:p>
            <a:pPr marL="192987" indent="-192987" algn="just">
              <a:spcBef>
                <a:spcPts val="16"/>
              </a:spcBef>
              <a:buClr>
                <a:schemeClr val="tx1"/>
              </a:buClr>
              <a:buSzPts val="900"/>
              <a:buFont typeface="Cambria" panose="02040503050406030204" pitchFamily="18" charset="0"/>
              <a:buChar char="•"/>
            </a:pPr>
            <a:endParaRPr lang="en-US" sz="1100" dirty="0">
              <a:ea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94</a:t>
            </a:fld>
            <a:endParaRPr lang="fr-FR"/>
          </a:p>
        </p:txBody>
      </p:sp>
    </p:spTree>
    <p:extLst>
      <p:ext uri="{BB962C8B-B14F-4D97-AF65-F5344CB8AC3E}">
        <p14:creationId xmlns:p14="http://schemas.microsoft.com/office/powerpoint/2010/main" val="42603938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6"/>
          </a:xfrm>
        </p:spPr>
        <p:txBody>
          <a:bodyPr/>
          <a:lstStyle/>
          <a:p>
            <a:pPr algn="just" defTabSz="966612">
              <a:defRPr/>
            </a:pPr>
            <a:r>
              <a:rPr lang="en-GB" sz="1100" u="sng">
                <a:solidFill>
                  <a:prstClr val="black"/>
                </a:solidFill>
                <a:latin typeface="Calibri" panose="020F0502020204030204"/>
                <a:cs typeface="DilleniaUPC" panose="02020603050405020304" pitchFamily="18" charset="-34"/>
              </a:rPr>
              <a:t>EVALUATION OF THE EFFICACY OF AN ANTI-WRINKLE PRODUCT UNDER DERMATOLOGICAL CONTROL</a:t>
            </a:r>
            <a:r>
              <a:rPr lang="en-GB" sz="1100">
                <a:solidFill>
                  <a:prstClr val="black"/>
                </a:solidFill>
                <a:latin typeface="Calibri" panose="020F0502020204030204"/>
                <a:cs typeface="DilleniaUPC" panose="02020603050405020304" pitchFamily="18" charset="-34"/>
              </a:rPr>
              <a:t> </a:t>
            </a:r>
            <a:r>
              <a:rPr lang="en-GB" sz="1100" i="1">
                <a:solidFill>
                  <a:prstClr val="black"/>
                </a:solidFill>
                <a:latin typeface="Calibri" panose="020F0502020204030204"/>
                <a:cs typeface="DilleniaUPC" panose="02020603050405020304" pitchFamily="18" charset="-34"/>
              </a:rPr>
              <a:t>(Study report #19E2514 – EUROFINS – November 2019)</a:t>
            </a:r>
          </a:p>
          <a:p>
            <a:pPr marL="181240" indent="-181240" algn="just" defTabSz="966612">
              <a:buFont typeface="Arial" panose="020B0604020202020204" pitchFamily="34" charset="0"/>
              <a:buChar char="•"/>
              <a:defRPr/>
            </a:pPr>
            <a:r>
              <a:rPr lang="en-GB" sz="1100" b="1">
                <a:solidFill>
                  <a:prstClr val="black"/>
                </a:solidFill>
                <a:latin typeface="Calibri" panose="020F0502020204030204"/>
              </a:rPr>
              <a:t>Principle</a:t>
            </a:r>
            <a:r>
              <a:rPr lang="en-GB" sz="1100">
                <a:solidFill>
                  <a:prstClr val="black"/>
                </a:solidFill>
                <a:latin typeface="Calibri" panose="020F0502020204030204"/>
              </a:rPr>
              <a:t>: The rheological properties of the connective tissue are linked to its structure: collagen fibres and elastin arranged in three-dimensional network play an important role. These properties can be measured with the Cutometer®. This device is designed to measure the biomechanical properties of the upper layers of the epidermis by applying negative pressure (suction) that deforms the skin. A negative pressure is created in the device and the skin is sucked into the probe’s measuring cup. After a defined time, the skin is released inside the probe. The resistance of the skin to the negative pressure (firmness) and its ability to return to its original position (elasticity) are displayed as curves in real time during the measurement. </a:t>
            </a:r>
          </a:p>
          <a:p>
            <a:pPr algn="just" defTabSz="966612">
              <a:defRPr/>
            </a:pPr>
            <a:endParaRPr lang="en-US" sz="1100" dirty="0">
              <a:solidFill>
                <a:prstClr val="black"/>
              </a:solidFill>
              <a:latin typeface="Calibri" panose="020F0502020204030204"/>
            </a:endParaRPr>
          </a:p>
          <a:p>
            <a:pPr marL="181240" indent="-181240" algn="just" defTabSz="966612">
              <a:buFont typeface="Arial" panose="020B0604020202020204" pitchFamily="34" charset="0"/>
              <a:buChar char="•"/>
              <a:defRPr/>
            </a:pPr>
            <a:r>
              <a:rPr lang="en-GB" sz="1100" b="1">
                <a:solidFill>
                  <a:prstClr val="black"/>
                </a:solidFill>
                <a:latin typeface="Calibri" panose="020F0502020204030204"/>
              </a:rPr>
              <a:t>Study population</a:t>
            </a:r>
            <a:r>
              <a:rPr lang="en-GB" sz="1100">
                <a:solidFill>
                  <a:prstClr val="black"/>
                </a:solidFill>
                <a:latin typeface="Calibri" panose="020F0502020204030204"/>
              </a:rPr>
              <a:t>: 22 women, 39 to 59 years of age, presenting wrinkles, fine lines and a loss of firmness.</a:t>
            </a:r>
          </a:p>
          <a:p>
            <a:pPr algn="just" defTabSz="966612">
              <a:defRPr/>
            </a:pPr>
            <a:endParaRPr lang="en-US" sz="1100" dirty="0">
              <a:solidFill>
                <a:prstClr val="black"/>
              </a:solidFill>
              <a:latin typeface="Calibri" panose="020F0502020204030204"/>
            </a:endParaRPr>
          </a:p>
          <a:p>
            <a:pPr marL="181240" indent="-181240" algn="just" defTabSz="966612">
              <a:buFont typeface="Arial" panose="020B0604020202020204" pitchFamily="34" charset="0"/>
              <a:buChar char="•"/>
              <a:defRPr/>
            </a:pPr>
            <a:r>
              <a:rPr lang="en-GB" sz="1100" b="1">
                <a:solidFill>
                  <a:prstClr val="black"/>
                </a:solidFill>
                <a:latin typeface="Calibri" panose="020F0502020204030204"/>
              </a:rPr>
              <a:t>Results</a:t>
            </a:r>
            <a:r>
              <a:rPr lang="en-GB" sz="1100">
                <a:solidFill>
                  <a:prstClr val="black"/>
                </a:solidFill>
                <a:latin typeface="Calibri" panose="020F0502020204030204"/>
              </a:rPr>
              <a:t>: In this study, the cutaneous firmness was studied through the final deformation (Uf parameter). A decrease of the Uf parameter is observed and reflects a firmer skin (tensing effect of the product).</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95</a:t>
            </a:fld>
            <a:endParaRPr lang="fr-FR"/>
          </a:p>
        </p:txBody>
      </p:sp>
    </p:spTree>
    <p:extLst>
      <p:ext uri="{BB962C8B-B14F-4D97-AF65-F5344CB8AC3E}">
        <p14:creationId xmlns:p14="http://schemas.microsoft.com/office/powerpoint/2010/main" val="39672935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6"/>
          </a:xfrm>
        </p:spPr>
        <p:txBody>
          <a:bodyPr/>
          <a:lstStyle/>
          <a:p>
            <a:pPr algn="just" defTabSz="966612">
              <a:defRPr/>
            </a:pPr>
            <a:r>
              <a:rPr lang="en-GB" sz="1100" u="sng">
                <a:solidFill>
                  <a:prstClr val="black"/>
                </a:solidFill>
                <a:latin typeface="Calibri" panose="020F0502020204030204"/>
                <a:cs typeface="DilleniaUPC" panose="02020603050405020304" pitchFamily="18" charset="-34"/>
              </a:rPr>
              <a:t>EVALUATION OF THE EFFICACY OF AN ANTI-WRINKLE PRODUCT UNDER DERMATOLOGICAL CONTROL</a:t>
            </a:r>
            <a:r>
              <a:rPr lang="en-GB" sz="1100">
                <a:solidFill>
                  <a:prstClr val="black"/>
                </a:solidFill>
                <a:latin typeface="Calibri" panose="020F0502020204030204"/>
                <a:cs typeface="DilleniaUPC" panose="02020603050405020304" pitchFamily="18" charset="-34"/>
              </a:rPr>
              <a:t> </a:t>
            </a:r>
            <a:r>
              <a:rPr lang="en-GB" sz="1100" i="1">
                <a:solidFill>
                  <a:prstClr val="black"/>
                </a:solidFill>
                <a:latin typeface="Calibri" panose="020F0502020204030204"/>
                <a:cs typeface="DilleniaUPC" panose="02020603050405020304" pitchFamily="18" charset="-34"/>
              </a:rPr>
              <a:t>(Study report #19E2514 – EUROFINS – November 2019)</a:t>
            </a:r>
          </a:p>
          <a:p>
            <a:pPr marL="181240" indent="-181240" algn="just" defTabSz="966612">
              <a:buFont typeface="Arial" panose="020B0604020202020204" pitchFamily="34" charset="0"/>
              <a:buChar char="•"/>
              <a:defRPr/>
            </a:pPr>
            <a:r>
              <a:rPr lang="en-GB" sz="1100" b="1">
                <a:solidFill>
                  <a:prstClr val="black"/>
                </a:solidFill>
                <a:latin typeface="Calibri" panose="020F0502020204030204"/>
              </a:rPr>
              <a:t>Principle</a:t>
            </a:r>
            <a:r>
              <a:rPr lang="en-GB" sz="1100">
                <a:solidFill>
                  <a:prstClr val="black"/>
                </a:solidFill>
                <a:latin typeface="Calibri" panose="020F0502020204030204"/>
              </a:rPr>
              <a:t>: The dermatologist responsible for the study carries out a visual scoring of the cutaneous state at the beginning (D0 T0) and at the end of the study (D28) on structured scales from 0 to 10 for the following parameters: softness, plumpness, suppleness, tonicity, elasticity, density and firmness. An increase of these parameters reflects an improvement in the skin state and look. The visibility of fine lines on the subocular area (BAZIN) was also observed, a decrease of this visibility reflects a smoothing effect.</a:t>
            </a:r>
          </a:p>
          <a:p>
            <a:pPr algn="just" defTabSz="966612">
              <a:defRPr/>
            </a:pPr>
            <a:endParaRPr lang="en-US" sz="1100" dirty="0">
              <a:solidFill>
                <a:prstClr val="black"/>
              </a:solidFill>
              <a:latin typeface="Calibri" panose="020F0502020204030204"/>
            </a:endParaRPr>
          </a:p>
          <a:p>
            <a:pPr marL="181240" indent="-181240" algn="just" defTabSz="966612">
              <a:buFont typeface="Arial" panose="020B0604020202020204" pitchFamily="34" charset="0"/>
              <a:buChar char="•"/>
              <a:defRPr/>
            </a:pPr>
            <a:r>
              <a:rPr lang="en-GB" sz="1100" b="1">
                <a:solidFill>
                  <a:prstClr val="black"/>
                </a:solidFill>
                <a:latin typeface="Calibri" panose="020F0502020204030204"/>
              </a:rPr>
              <a:t>Study population</a:t>
            </a:r>
            <a:r>
              <a:rPr lang="en-GB" sz="1100">
                <a:solidFill>
                  <a:prstClr val="black"/>
                </a:solidFill>
                <a:latin typeface="Calibri" panose="020F0502020204030204"/>
              </a:rPr>
              <a:t>: The same as for the Cutometer.</a:t>
            </a:r>
          </a:p>
          <a:p>
            <a:pPr marL="181240" indent="-181240" algn="just" defTabSz="966612">
              <a:buFont typeface="Arial" panose="020B0604020202020204" pitchFamily="34" charset="0"/>
              <a:buChar char="•"/>
              <a:defRPr/>
            </a:pPr>
            <a:endParaRPr lang="en-US" sz="1100" dirty="0">
              <a:solidFill>
                <a:prstClr val="black"/>
              </a:solidFill>
              <a:latin typeface="Calibri" panose="020F0502020204030204"/>
            </a:endParaRPr>
          </a:p>
          <a:p>
            <a:pPr marL="181240" indent="-181240" algn="just" defTabSz="966612">
              <a:buFont typeface="Arial" panose="020B0604020202020204" pitchFamily="34" charset="0"/>
              <a:buChar char="•"/>
              <a:defRPr/>
            </a:pPr>
            <a:r>
              <a:rPr lang="en-GB" sz="1100" b="1">
                <a:solidFill>
                  <a:prstClr val="black"/>
                </a:solidFill>
                <a:latin typeface="Calibri" panose="020F0502020204030204"/>
              </a:rPr>
              <a:t>Results</a:t>
            </a:r>
            <a:r>
              <a:rPr lang="en-GB" sz="1100">
                <a:solidFill>
                  <a:prstClr val="black"/>
                </a:solidFill>
                <a:latin typeface="Calibri" panose="020F0502020204030204"/>
              </a:rPr>
              <a:t>: After 28 days of use, a significant increase was observed for softness, suppleness, tonicity, elasticity, density and firmness. The visibility of the fine lines on the subocular area was reduced.</a:t>
            </a:r>
          </a:p>
          <a:p>
            <a:pPr algn="just">
              <a:spcBef>
                <a:spcPts val="16"/>
              </a:spcBef>
              <a:buClr>
                <a:schemeClr val="tx1"/>
              </a:buClr>
              <a:buSzPts val="900"/>
            </a:pPr>
            <a:endParaRPr lang="en-US" sz="1100" dirty="0">
              <a:ea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96</a:t>
            </a:fld>
            <a:endParaRPr lang="fr-FR"/>
          </a:p>
        </p:txBody>
      </p:sp>
    </p:spTree>
    <p:extLst>
      <p:ext uri="{BB962C8B-B14F-4D97-AF65-F5344CB8AC3E}">
        <p14:creationId xmlns:p14="http://schemas.microsoft.com/office/powerpoint/2010/main" val="35649192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6"/>
          </a:xfrm>
        </p:spPr>
        <p:txBody>
          <a:bodyPr/>
          <a:lstStyle/>
          <a:p>
            <a:pPr algn="just" defTabSz="966612">
              <a:spcAft>
                <a:spcPts val="634"/>
              </a:spcAft>
              <a:defRPr/>
            </a:pPr>
            <a:r>
              <a:rPr lang="en-GB" sz="1100" u="sng">
                <a:solidFill>
                  <a:prstClr val="black"/>
                </a:solidFill>
                <a:latin typeface="Calibri" panose="020F0502020204030204"/>
                <a:cs typeface="DilleniaUPC" panose="02020603050405020304" pitchFamily="18" charset="-34"/>
              </a:rPr>
              <a:t>USE TEST UNDER DERMATOLOGICAL CONTROL – 28 days</a:t>
            </a:r>
            <a:r>
              <a:rPr lang="en-GB" sz="1100">
                <a:solidFill>
                  <a:prstClr val="black"/>
                </a:solidFill>
                <a:latin typeface="Calibri" panose="020F0502020204030204"/>
                <a:cs typeface="DilleniaUPC" panose="02020603050405020304" pitchFamily="18" charset="-34"/>
              </a:rPr>
              <a:t> </a:t>
            </a:r>
            <a:r>
              <a:rPr lang="en-GB" sz="1100" i="1">
                <a:solidFill>
                  <a:prstClr val="black"/>
                </a:solidFill>
                <a:latin typeface="Calibri" panose="020F0502020204030204"/>
                <a:cs typeface="DilleniaUPC" panose="02020603050405020304" pitchFamily="18" charset="-34"/>
              </a:rPr>
              <a:t>(Study report #20E2110 – EUROFINS – November 2020)</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rPr>
              <a:t>Aim of the study</a:t>
            </a:r>
            <a:r>
              <a:rPr lang="en-GB" sz="1100">
                <a:solidFill>
                  <a:prstClr val="black"/>
                </a:solidFill>
                <a:latin typeface="Calibri" panose="020F0502020204030204"/>
              </a:rPr>
              <a:t>: To evaluate the cutaneous acceptability (local skin tolerance), as well as the cosmetic acceptability of the product (via a questionnaire).</a:t>
            </a:r>
          </a:p>
          <a:p>
            <a:pPr marL="181240" indent="-181240" algn="just" defTabSz="966612">
              <a:spcAft>
                <a:spcPts val="634"/>
              </a:spcAft>
              <a:buFont typeface="Arial" panose="020B0604020202020204" pitchFamily="34" charset="0"/>
              <a:buChar char="•"/>
              <a:defRPr/>
            </a:pPr>
            <a:r>
              <a:rPr lang="en-GB" sz="1100" b="1">
                <a:solidFill>
                  <a:prstClr val="black"/>
                </a:solidFill>
                <a:latin typeface="Calibri" panose="020F0502020204030204"/>
                <a:cs typeface="DilleniaUPC" panose="02020603050405020304" pitchFamily="18" charset="-34"/>
              </a:rPr>
              <a:t>Study population</a:t>
            </a:r>
            <a:r>
              <a:rPr lang="en-GB" sz="1100">
                <a:solidFill>
                  <a:prstClr val="black"/>
                </a:solidFill>
                <a:latin typeface="Calibri" panose="020F0502020204030204"/>
                <a:cs typeface="DilleniaUPC" panose="02020603050405020304" pitchFamily="18" charset="-34"/>
              </a:rPr>
              <a:t>: 33 volunteers, 41 to 60 years of age, 100% sensitive skin, with wrinkles &amp; fine lines in the crow’s feet area</a:t>
            </a:r>
          </a:p>
          <a:p>
            <a:pPr marL="181240" indent="-181240" algn="just" defTabSz="966612">
              <a:buFont typeface="Arial" panose="020B0604020202020204" pitchFamily="34" charset="0"/>
              <a:buChar char="•"/>
              <a:defRPr/>
            </a:pPr>
            <a:r>
              <a:rPr lang="en-GB" sz="1100" b="1">
                <a:solidFill>
                  <a:prstClr val="black"/>
                </a:solidFill>
                <a:latin typeface="Calibri" panose="020F0502020204030204"/>
              </a:rPr>
              <a:t>Results</a:t>
            </a:r>
            <a:r>
              <a:rPr lang="en-GB" sz="1100">
                <a:solidFill>
                  <a:prstClr val="black"/>
                </a:solidFill>
                <a:latin typeface="Calibri" panose="020F0502020204030204"/>
              </a:rPr>
              <a:t>: </a:t>
            </a:r>
          </a:p>
          <a:p>
            <a:pPr algn="just" defTabSz="966612">
              <a:defRPr/>
            </a:pPr>
            <a:r>
              <a:rPr lang="en-GB" sz="1100">
                <a:solidFill>
                  <a:prstClr val="black"/>
                </a:solidFill>
                <a:latin typeface="Calibri" panose="020F0502020204030204"/>
              </a:rPr>
              <a:t>→ Skin tolerance: the product was very well-tolerated on the cutaneous level.</a:t>
            </a:r>
          </a:p>
          <a:p>
            <a:pPr algn="just" defTabSz="966612">
              <a:defRPr/>
            </a:pPr>
            <a:r>
              <a:rPr lang="en-GB" sz="1100">
                <a:solidFill>
                  <a:prstClr val="black"/>
                </a:solidFill>
                <a:latin typeface="Calibri" panose="020F0502020204030204"/>
              </a:rPr>
              <a:t>→ The product was appreciated by the volunteers and has the expected properties for 88% of them. 88% might buy this product if it was available for sale.</a:t>
            </a:r>
          </a:p>
          <a:p>
            <a:pPr algn="just" defTabSz="966612">
              <a:defRPr/>
            </a:pPr>
            <a:r>
              <a:rPr lang="en-GB" sz="1100">
                <a:solidFill>
                  <a:prstClr val="black"/>
                </a:solidFill>
                <a:latin typeface="Calibri" panose="020F0502020204030204"/>
              </a:rPr>
              <a:t>→ The product can claim “SUITABLE FOR SENSITIVE SKIN”</a:t>
            </a:r>
          </a:p>
          <a:p>
            <a:pPr algn="just">
              <a:spcBef>
                <a:spcPts val="16"/>
              </a:spcBef>
              <a:buClr>
                <a:schemeClr val="tx1"/>
              </a:buClr>
              <a:buSzPts val="900"/>
            </a:pPr>
            <a:endParaRPr lang="en-US" sz="1100" dirty="0">
              <a:ea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97</a:t>
            </a:fld>
            <a:endParaRPr lang="fr-FR"/>
          </a:p>
        </p:txBody>
      </p:sp>
    </p:spTree>
    <p:extLst>
      <p:ext uri="{BB962C8B-B14F-4D97-AF65-F5344CB8AC3E}">
        <p14:creationId xmlns:p14="http://schemas.microsoft.com/office/powerpoint/2010/main" val="4365439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246697"/>
          </a:xfrm>
        </p:spPr>
        <p:txBody>
          <a:bodyPr/>
          <a:lstStyle/>
          <a:p>
            <a:pPr algn="just"/>
            <a:r>
              <a:rPr lang="en-GB" sz="1100" u="sng"/>
              <a:t>GENERAL INFORMATION</a:t>
            </a:r>
            <a:r>
              <a:rPr lang="en-GB" sz="1100" u="none"/>
              <a:t>: </a:t>
            </a:r>
            <a:r>
              <a:rPr lang="en-GB" sz="1100">
                <a:cs typeface="DilleniaUPC" panose="02020603050405020304" pitchFamily="18" charset="-34"/>
              </a:rPr>
              <a:t>The tripeptide GHK is a complex of three amino acids: glycine, histidine and lysine. It is a small biomimetic peptide that acts very specifically on physiological mechanisms. It is naturally found in body fluids (plasma, saliva, etc.) in free form or as a complex it forms with the Cu2+ ion (GHK-Cu).</a:t>
            </a:r>
          </a:p>
          <a:p>
            <a:pPr algn="just"/>
            <a:r>
              <a:rPr lang="en-GB" sz="1100">
                <a:cs typeface="DilleniaUPC" panose="02020603050405020304" pitchFamily="18" charset="-34"/>
              </a:rPr>
              <a:t>The GHK tripeptide has numerous biological activities including activation of tissue repair, attraction of immune cells, anti-inflammatory and antioxidant effects, and stimulation of angiogenesis.</a:t>
            </a:r>
          </a:p>
          <a:p>
            <a:pPr algn="just"/>
            <a:r>
              <a:rPr lang="en-GB" sz="1100">
                <a:cs typeface="DilleniaUPC" panose="02020603050405020304" pitchFamily="18" charset="-34"/>
              </a:rPr>
              <a:t>At the molecular level, GHK helps rebuild new skin by stimulating angiogenesis, the production of extracellular matrix constituents, and by reducing the secretion of TGF-β 1 by fibroblasts. </a:t>
            </a:r>
          </a:p>
          <a:p>
            <a:pPr algn="just"/>
            <a:r>
              <a:rPr lang="en-GB" sz="1100">
                <a:cs typeface="DilleniaUPC" panose="02020603050405020304" pitchFamily="18" charset="-34"/>
              </a:rPr>
              <a:t>It has been incorporated into the formula as a tetrapeptide built around the sequence G-H-K </a:t>
            </a:r>
            <a:r>
              <a:rPr lang="en-GB" sz="1100"/>
              <a:t>and linked to a lipid (caproic acid) for higher stability and optimal skin penetration: CAPROOYL TETRAPEPTIDE-3.</a:t>
            </a:r>
          </a:p>
          <a:p>
            <a:pPr algn="just"/>
            <a:endParaRPr lang="en-US" sz="1100" dirty="0"/>
          </a:p>
          <a:p>
            <a:pPr algn="just"/>
            <a:r>
              <a:rPr lang="en-GB" sz="1100" u="sng"/>
              <a:t>MECHANISMS OF ACTION</a:t>
            </a:r>
            <a:r>
              <a:rPr lang="en-GB" sz="1100" u="none"/>
              <a:t>:</a:t>
            </a:r>
          </a:p>
          <a:p>
            <a:pPr algn="just" defTabSz="966612">
              <a:defRPr/>
            </a:pPr>
            <a:r>
              <a:rPr lang="en-GB" sz="1100"/>
              <a:t>REGENERATING:  Stimulates the production of </a:t>
            </a:r>
            <a:r>
              <a:rPr lang="en-GB" sz="1100" b="1"/>
              <a:t>laminin</a:t>
            </a:r>
            <a:r>
              <a:rPr lang="en-GB" sz="1100"/>
              <a:t>, </a:t>
            </a:r>
            <a:r>
              <a:rPr lang="en-GB" sz="1100" b="1"/>
              <a:t>fibronectin </a:t>
            </a:r>
            <a:r>
              <a:rPr lang="en-GB" sz="1100"/>
              <a:t>and</a:t>
            </a:r>
            <a:r>
              <a:rPr lang="en-GB" sz="1100" b="1"/>
              <a:t> collagen</a:t>
            </a:r>
            <a:r>
              <a:rPr lang="en-GB" sz="1100"/>
              <a:t> (important structural components of the DEJ which maintains skin cohesion and supports the skin’s metabolic needs for a young and healthy look). </a:t>
            </a:r>
          </a:p>
          <a:p>
            <a:pPr marL="181240" indent="-181240" algn="just" defTabSz="966612">
              <a:buFont typeface="Wingdings" panose="05000000000000000000" pitchFamily="2" charset="2"/>
              <a:buChar char="Ø"/>
              <a:defRPr/>
            </a:pPr>
            <a:r>
              <a:rPr lang="en-GB" sz="1100"/>
              <a:t>Laminins are a family of large glycoproteins comprising more than 50 members that are the major components of basement membranes. They are very important in maintaining the DEJ architecture and stability, the production of laminins was reported to be reduced by 31% with age, in reconstructed skin models</a:t>
            </a:r>
            <a:r>
              <a:rPr lang="en-GB" sz="1100" baseline="30000"/>
              <a:t>(1)</a:t>
            </a:r>
            <a:r>
              <a:rPr lang="en-GB" sz="1100"/>
              <a:t>. </a:t>
            </a:r>
          </a:p>
          <a:p>
            <a:pPr marL="181240" indent="-181240" algn="just" defTabSz="966612">
              <a:buFont typeface="Wingdings" panose="05000000000000000000" pitchFamily="2" charset="2"/>
              <a:buChar char="Ø"/>
              <a:defRPr/>
            </a:pPr>
            <a:r>
              <a:rPr lang="en-GB" sz="1100"/>
              <a:t>Fibronectin is a V-shaped glycoprotein dimer synthesised and secreted by a wide variety of cells. Fibronectin harbours several binding domains including heparin, collagen, fibrin, and integrin. The multiplicity and variety of the binding sites on fibronectin makes it the ideal networking protein. Fibronectin is a major adhesive protein whose role is to anchor cells to extracellular materials. In normal skin, fibronectin is located at the DEJ and in the connective tissue of the dermis</a:t>
            </a:r>
            <a:r>
              <a:rPr lang="en-GB" sz="1100" baseline="30000"/>
              <a:t>(2)</a:t>
            </a:r>
            <a:r>
              <a:rPr lang="en-GB" sz="1100"/>
              <a:t>.</a:t>
            </a:r>
          </a:p>
          <a:p>
            <a:pPr marL="181240" indent="-181240" algn="just" defTabSz="966612">
              <a:buFont typeface="Wingdings" panose="05000000000000000000" pitchFamily="2" charset="2"/>
              <a:buChar char="Ø"/>
              <a:defRPr/>
            </a:pPr>
            <a:r>
              <a:rPr lang="en-GB" sz="1100"/>
              <a:t>Collagen VII is a subtype of collagen and a key structural component of anchoring fibrils at the DEJ. Attached to the lamina densa of the basal membrane, these fibrils extend into the dermis to loop back, forming arcs that support dermal collagen fibres. Collagen VII plays a major role in the mechanical stability of the DEJ. Its expression is known to be reduced with ageing and sun exposure, contributing to wrinkle formation</a:t>
            </a:r>
            <a:r>
              <a:rPr lang="en-GB" sz="1100" baseline="30000"/>
              <a:t>(3)</a:t>
            </a:r>
            <a:r>
              <a:rPr lang="en-GB" sz="1100"/>
              <a:t>.</a:t>
            </a:r>
          </a:p>
          <a:p>
            <a:pPr algn="just"/>
            <a:endParaRPr lang="fr-FR" sz="1100" dirty="0"/>
          </a:p>
          <a:p>
            <a:pPr algn="just"/>
            <a:r>
              <a:rPr lang="en-GB" sz="1100" u="sng"/>
              <a:t>CONCENTRATION</a:t>
            </a:r>
            <a:r>
              <a:rPr lang="en-GB" sz="1100" u="none"/>
              <a:t>: </a:t>
            </a:r>
            <a:r>
              <a:rPr lang="en-GB" sz="1100"/>
              <a:t>0.0005% (0.5mg/100g)</a:t>
            </a:r>
          </a:p>
          <a:p>
            <a:pPr algn="just"/>
            <a:endParaRPr lang="fr-FR" sz="1100" u="sng" dirty="0"/>
          </a:p>
          <a:p>
            <a:pPr algn="just" defTabSz="966612">
              <a:defRPr/>
            </a:pPr>
            <a:r>
              <a:rPr lang="en-GB" sz="900" i="1" u="sng">
                <a:solidFill>
                  <a:prstClr val="black"/>
                </a:solidFill>
                <a:latin typeface="Calibri" panose="020F0502020204030204"/>
              </a:rPr>
              <a:t>Bibliography</a:t>
            </a:r>
          </a:p>
          <a:p>
            <a:pPr marL="241653" indent="-241653" algn="just">
              <a:buAutoNum type="arabicParenBoth"/>
            </a:pPr>
            <a:r>
              <a:rPr lang="en-GB" sz="900"/>
              <a:t>Reymermier C et al. “In vitro stimulation of synthesis of key DEJ constituents in a reconstructed skin model: a quantitative study”. </a:t>
            </a:r>
            <a:r>
              <a:rPr lang="en-GB" sz="900" i="1"/>
              <a:t>Int J Cosmet </a:t>
            </a:r>
            <a:r>
              <a:rPr lang="en-GB" sz="900"/>
              <a:t>Sci. 2003 Apr;25(1-2):55-62. doi: 10.1046/j.1467-2494.2003.00173.x. PMID: 18494883.</a:t>
            </a:r>
          </a:p>
          <a:p>
            <a:pPr marL="241653" indent="-241653" algn="just">
              <a:buAutoNum type="arabicParenBoth"/>
            </a:pPr>
            <a:r>
              <a:rPr lang="en-GB" sz="900"/>
              <a:t>Couchman JR, Austria MR, Woods A. “Fibronectin-cell interactions”. </a:t>
            </a:r>
            <a:r>
              <a:rPr lang="en-GB" sz="900" i="1"/>
              <a:t>J Invest Dermatol</a:t>
            </a:r>
            <a:r>
              <a:rPr lang="en-GB" sz="900"/>
              <a:t>. 1990 Jun;94(6 Suppl):7S-14S. doi: 10.1111/1523-1747.ep12874973. PMID: 2191056.</a:t>
            </a:r>
          </a:p>
          <a:p>
            <a:pPr marL="241653" indent="-241653" algn="just">
              <a:buAutoNum type="arabicParenBoth"/>
            </a:pPr>
            <a:r>
              <a:rPr lang="en-GB" sz="900"/>
              <a:t>Craven NM et al. “Clinical features of photodamaged human skin are associated with a reduction in collagen VII”. </a:t>
            </a:r>
            <a:r>
              <a:rPr lang="en-GB" sz="900" i="1"/>
              <a:t>Br J Dermatol</a:t>
            </a:r>
            <a:r>
              <a:rPr lang="en-GB" sz="900"/>
              <a:t>. 1997 Sep;137(3):344-50. PMID: 9349327.</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98</a:t>
            </a:fld>
            <a:endParaRPr lang="fr-FR"/>
          </a:p>
        </p:txBody>
      </p:sp>
    </p:spTree>
    <p:extLst>
      <p:ext uri="{BB962C8B-B14F-4D97-AF65-F5344CB8AC3E}">
        <p14:creationId xmlns:p14="http://schemas.microsoft.com/office/powerpoint/2010/main" val="31525628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31520" y="4620577"/>
            <a:ext cx="5852160" cy="4498896"/>
          </a:xfrm>
        </p:spPr>
        <p:txBody>
          <a:bodyPr/>
          <a:lstStyle/>
          <a:p>
            <a:pPr algn="just">
              <a:spcBef>
                <a:spcPts val="16"/>
              </a:spcBef>
              <a:buClr>
                <a:schemeClr val="tx1"/>
              </a:buClr>
              <a:buSzPts val="900"/>
            </a:pPr>
            <a:r>
              <a:rPr lang="en-GB" sz="1100" b="1">
                <a:ea typeface="Cambria" panose="02040503050406030204" pitchFamily="18" charset="0"/>
                <a:cs typeface="Cambria" panose="02040503050406030204" pitchFamily="18" charset="0"/>
              </a:rPr>
              <a:t>RESTRUCTURING</a:t>
            </a:r>
            <a:r>
              <a:rPr lang="en-GB" sz="1100">
                <a:ea typeface="Cambria" panose="02040503050406030204" pitchFamily="18" charset="0"/>
                <a:cs typeface="Cambria" panose="02040503050406030204" pitchFamily="18" charset="0"/>
              </a:rPr>
              <a:t>: </a:t>
            </a:r>
          </a:p>
          <a:p>
            <a:pPr algn="just">
              <a:spcBef>
                <a:spcPts val="16"/>
              </a:spcBef>
              <a:buClr>
                <a:schemeClr val="tx1"/>
              </a:buClr>
              <a:buSzPts val="900"/>
            </a:pPr>
            <a:r>
              <a:rPr lang="en-GB" sz="1100">
                <a:ea typeface="Cambria" panose="02040503050406030204" pitchFamily="18" charset="0"/>
                <a:cs typeface="Cambria" panose="02040503050406030204" pitchFamily="18" charset="0"/>
              </a:rPr>
              <a:t>In vitro studies</a:t>
            </a:r>
            <a:r>
              <a:rPr lang="en-GB" sz="1100" baseline="30000">
                <a:ea typeface="Cambria" panose="02040503050406030204" pitchFamily="18" charset="0"/>
                <a:cs typeface="Cambria" panose="02040503050406030204" pitchFamily="18" charset="0"/>
              </a:rPr>
              <a:t>(1)(2) </a:t>
            </a:r>
            <a:r>
              <a:rPr lang="en-GB" sz="1100">
                <a:ea typeface="Cambria" panose="02040503050406030204" pitchFamily="18" charset="0"/>
                <a:cs typeface="Cambria" panose="02040503050406030204" pitchFamily="18" charset="0"/>
              </a:rPr>
              <a:t>were done to demonstrate the boosting effect of CAPROOYL TETRAPEPTIDE-3 on DEJ (dermoepidermal junction) essential structural glycoproteins. Fibronectin anchors cells to the ECM and laminin anchors the epidermis to the dermis. A quantification of the expression of total laminins and fibronectin treated with tetrapeptide at 0.000006% in human fibroblast was performed. The results were compared to a positive control TGF (TGF increases laminin and fribonectin expression). </a:t>
            </a:r>
          </a:p>
          <a:p>
            <a:pPr algn="just">
              <a:spcBef>
                <a:spcPts val="16"/>
              </a:spcBef>
              <a:buClr>
                <a:schemeClr val="tx1"/>
              </a:buClr>
              <a:buSzPts val="900"/>
            </a:pPr>
            <a:r>
              <a:rPr lang="en-GB" sz="1100">
                <a:ea typeface="Cambria" panose="02040503050406030204" pitchFamily="18" charset="0"/>
                <a:cs typeface="Cambria" panose="02040503050406030204" pitchFamily="18" charset="0"/>
              </a:rPr>
              <a:t>Addition of the tetrapeptide raised the production of laminins by 26% (10% for the positive control) and the production of fibronectins by 60% (64% for the positive control).</a:t>
            </a:r>
          </a:p>
          <a:p>
            <a:pPr algn="just">
              <a:spcBef>
                <a:spcPts val="16"/>
              </a:spcBef>
              <a:buClr>
                <a:schemeClr val="tx1"/>
              </a:buClr>
              <a:buSzPts val="900"/>
            </a:pPr>
            <a:r>
              <a:rPr lang="en-GB" sz="1100" u="sng">
                <a:ea typeface="Cambria" panose="02040503050406030204" pitchFamily="18" charset="0"/>
                <a:cs typeface="Cambria" panose="02040503050406030204" pitchFamily="18" charset="0"/>
              </a:rPr>
              <a:t>Conclusion</a:t>
            </a:r>
            <a:r>
              <a:rPr lang="en-GB" sz="1100">
                <a:ea typeface="Cambria" panose="02040503050406030204" pitchFamily="18" charset="0"/>
                <a:cs typeface="Cambria" panose="02040503050406030204" pitchFamily="18" charset="0"/>
              </a:rPr>
              <a:t>: CAPROOYL TETRAPEPTIDE-3 stimulates laminin and fibronectin, thus firmly anchors cells to the matrix for optimal cell function and maintenance of DEJ integrity.</a:t>
            </a:r>
          </a:p>
          <a:p>
            <a:pPr algn="just">
              <a:spcBef>
                <a:spcPts val="16"/>
              </a:spcBef>
              <a:buClr>
                <a:schemeClr val="tx1"/>
              </a:buClr>
              <a:buSzPts val="900"/>
            </a:pPr>
            <a:endParaRPr lang="en-US" sz="1100" dirty="0">
              <a:ea typeface="Cambria" panose="02040503050406030204" pitchFamily="18" charset="0"/>
              <a:cs typeface="Cambria" panose="02040503050406030204" pitchFamily="18" charset="0"/>
            </a:endParaRPr>
          </a:p>
          <a:p>
            <a:pPr algn="just">
              <a:spcBef>
                <a:spcPts val="16"/>
              </a:spcBef>
              <a:buClr>
                <a:schemeClr val="tx1"/>
              </a:buClr>
              <a:buSzPts val="900"/>
            </a:pPr>
            <a:r>
              <a:rPr lang="en-GB" sz="1100">
                <a:ea typeface="Cambria" panose="02040503050406030204" pitchFamily="18" charset="0"/>
                <a:cs typeface="Cambria" panose="02040503050406030204" pitchFamily="18" charset="0"/>
              </a:rPr>
              <a:t>Ex vivo study</a:t>
            </a:r>
            <a:r>
              <a:rPr lang="en-GB" sz="1100" baseline="30000">
                <a:ea typeface="Cambria" panose="02040503050406030204" pitchFamily="18" charset="0"/>
                <a:cs typeface="Cambria" panose="02040503050406030204" pitchFamily="18" charset="0"/>
              </a:rPr>
              <a:t>(3) </a:t>
            </a:r>
            <a:r>
              <a:rPr lang="en-GB" sz="1100">
                <a:ea typeface="Cambria" panose="02040503050406030204" pitchFamily="18" charset="0"/>
                <a:cs typeface="Cambria" panose="02040503050406030204" pitchFamily="18" charset="0"/>
              </a:rPr>
              <a:t>on human skin explants exposed to corticoids (to reproduce skin ageing) to evaluate the effect of CAPROOYL TETRAPEPTIDE-3 on collagen VII and laminin-5 expression. Treatment with tetrapeptide in the presence of corticoids resulted in a 34% increased in collagen VII staining and in a 49% increased in laminin-5 staining compared to what was seen when corticoids were applied alone. Tetrapeptide stimulates both collagen VII and laminin-5 to reinforce the normal structure of the DEJ, preventing the flattening that occurs with ageing.</a:t>
            </a:r>
          </a:p>
          <a:p>
            <a:pPr algn="just">
              <a:spcBef>
                <a:spcPts val="16"/>
              </a:spcBef>
              <a:buClr>
                <a:schemeClr val="tx1"/>
              </a:buClr>
              <a:buSzPts val="900"/>
            </a:pPr>
            <a:endParaRPr lang="en-US" dirty="0">
              <a:ea typeface="Arial" panose="020B0604020202020204" pitchFamily="34" charset="0"/>
            </a:endParaRPr>
          </a:p>
          <a:p>
            <a:pPr algn="just">
              <a:spcBef>
                <a:spcPts val="16"/>
              </a:spcBef>
              <a:buClr>
                <a:schemeClr val="tx1"/>
              </a:buClr>
              <a:buSzPts val="900"/>
            </a:pPr>
            <a:r>
              <a:rPr lang="en-GB" sz="900" i="1" u="sng">
                <a:ea typeface="Arial" panose="020B0604020202020204" pitchFamily="34" charset="0"/>
              </a:rPr>
              <a:t>Bibliography</a:t>
            </a:r>
          </a:p>
          <a:p>
            <a:pPr marL="241653" indent="-241653" algn="just">
              <a:spcBef>
                <a:spcPts val="16"/>
              </a:spcBef>
              <a:buClr>
                <a:schemeClr val="tx1"/>
              </a:buClr>
              <a:buSzPts val="900"/>
              <a:buAutoNum type="arabicParenBoth"/>
            </a:pPr>
            <a:r>
              <a:rPr lang="en-GB" sz="900">
                <a:ea typeface="Arial" panose="020B0604020202020204" pitchFamily="34" charset="0"/>
              </a:rPr>
              <a:t>Study no. 06.0075 – Effiscience – E. Loing</a:t>
            </a:r>
          </a:p>
          <a:p>
            <a:pPr marL="241653" indent="-241653" algn="just">
              <a:spcBef>
                <a:spcPts val="16"/>
              </a:spcBef>
              <a:buClr>
                <a:schemeClr val="tx1"/>
              </a:buClr>
              <a:buSzPts val="900"/>
              <a:buAutoNum type="arabicParenBoth"/>
            </a:pPr>
            <a:r>
              <a:rPr lang="en-GB" sz="900">
                <a:ea typeface="Arial" panose="020B0604020202020204" pitchFamily="34" charset="0"/>
              </a:rPr>
              <a:t>Study Fibronectine_1_TS – Institu Européen de biologie Cellulaire – T.Suere</a:t>
            </a:r>
          </a:p>
          <a:p>
            <a:pPr marL="241653" indent="-241653" algn="just">
              <a:spcBef>
                <a:spcPts val="16"/>
              </a:spcBef>
              <a:buClr>
                <a:schemeClr val="tx1"/>
              </a:buClr>
              <a:buSzPts val="900"/>
              <a:buAutoNum type="arabicParenBoth"/>
            </a:pPr>
            <a:r>
              <a:rPr lang="en-GB" sz="900">
                <a:ea typeface="Arial" panose="020B0604020202020204" pitchFamily="34" charset="0"/>
              </a:rPr>
              <a:t>Study no. 63.8.05 – Gredeco – M.Hocquaux </a:t>
            </a:r>
          </a:p>
        </p:txBody>
      </p:sp>
      <p:sp>
        <p:nvSpPr>
          <p:cNvPr id="4" name="Espace réservé du numéro de diapositive 3"/>
          <p:cNvSpPr>
            <a:spLocks noGrp="1"/>
          </p:cNvSpPr>
          <p:nvPr>
            <p:ph type="sldNum" sz="quarter" idx="5"/>
          </p:nvPr>
        </p:nvSpPr>
        <p:spPr/>
        <p:txBody>
          <a:bodyPr/>
          <a:lstStyle/>
          <a:p>
            <a:fld id="{FDD60E67-5F11-4B0A-B721-B6E133732705}" type="slidenum">
              <a:rPr lang="fr-FR" smtClean="0"/>
              <a:t>99</a:t>
            </a:fld>
            <a:endParaRPr lang="fr-FR"/>
          </a:p>
        </p:txBody>
      </p:sp>
    </p:spTree>
    <p:extLst>
      <p:ext uri="{BB962C8B-B14F-4D97-AF65-F5344CB8AC3E}">
        <p14:creationId xmlns:p14="http://schemas.microsoft.com/office/powerpoint/2010/main" val="894219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619C49-B11E-4C3A-9644-FE2CF0BDE15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18CDC3C-7184-4E27-B2A8-800A411C27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062BF46-BA9C-49D2-A4A0-2136D256CC14}"/>
              </a:ext>
            </a:extLst>
          </p:cNvPr>
          <p:cNvSpPr>
            <a:spLocks noGrp="1"/>
          </p:cNvSpPr>
          <p:nvPr>
            <p:ph type="dt" sz="half" idx="10"/>
          </p:nvPr>
        </p:nvSpPr>
        <p:spPr/>
        <p:txBody>
          <a:bodyPr/>
          <a:lstStyle/>
          <a:p>
            <a:fld id="{4475167A-DC84-4C4F-8EB3-1BCC82785625}" type="datetimeFigureOut">
              <a:rPr lang="fr-FR" smtClean="0"/>
              <a:t>28/06/2021</a:t>
            </a:fld>
            <a:endParaRPr lang="fr-FR"/>
          </a:p>
        </p:txBody>
      </p:sp>
      <p:sp>
        <p:nvSpPr>
          <p:cNvPr id="5" name="Espace réservé du pied de page 4">
            <a:extLst>
              <a:ext uri="{FF2B5EF4-FFF2-40B4-BE49-F238E27FC236}">
                <a16:creationId xmlns:a16="http://schemas.microsoft.com/office/drawing/2014/main" id="{75972ACF-492E-4700-A9CB-F6977A660BC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F7C0DA0-49C2-4AEB-A622-1D18BB334EE4}"/>
              </a:ext>
            </a:extLst>
          </p:cNvPr>
          <p:cNvSpPr>
            <a:spLocks noGrp="1"/>
          </p:cNvSpPr>
          <p:nvPr>
            <p:ph type="sldNum" sz="quarter" idx="12"/>
          </p:nvPr>
        </p:nvSpPr>
        <p:spPr/>
        <p:txBody>
          <a:bodyPr/>
          <a:lstStyle/>
          <a:p>
            <a:fld id="{0E98B8E1-F9C3-4A4A-A2E3-1104D2F62AC6}" type="slidenum">
              <a:rPr lang="fr-FR" smtClean="0"/>
              <a:t>‹N°›</a:t>
            </a:fld>
            <a:endParaRPr lang="fr-FR"/>
          </a:p>
        </p:txBody>
      </p:sp>
    </p:spTree>
    <p:extLst>
      <p:ext uri="{BB962C8B-B14F-4D97-AF65-F5344CB8AC3E}">
        <p14:creationId xmlns:p14="http://schemas.microsoft.com/office/powerpoint/2010/main" val="3625753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3E6BA9-5F44-425F-9ECE-52C2954B455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9D22604-D0FE-4B8E-A4CD-A6F43C00B95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3657F1-6383-46A6-9610-7A3772FB13A5}"/>
              </a:ext>
            </a:extLst>
          </p:cNvPr>
          <p:cNvSpPr>
            <a:spLocks noGrp="1"/>
          </p:cNvSpPr>
          <p:nvPr>
            <p:ph type="dt" sz="half" idx="10"/>
          </p:nvPr>
        </p:nvSpPr>
        <p:spPr/>
        <p:txBody>
          <a:bodyPr/>
          <a:lstStyle/>
          <a:p>
            <a:fld id="{4475167A-DC84-4C4F-8EB3-1BCC82785625}" type="datetimeFigureOut">
              <a:rPr lang="fr-FR" smtClean="0"/>
              <a:t>28/06/2021</a:t>
            </a:fld>
            <a:endParaRPr lang="fr-FR"/>
          </a:p>
        </p:txBody>
      </p:sp>
      <p:sp>
        <p:nvSpPr>
          <p:cNvPr id="5" name="Espace réservé du pied de page 4">
            <a:extLst>
              <a:ext uri="{FF2B5EF4-FFF2-40B4-BE49-F238E27FC236}">
                <a16:creationId xmlns:a16="http://schemas.microsoft.com/office/drawing/2014/main" id="{E7076813-DB7D-4C7A-8D46-2F4F14F47E1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F5E7C9E-F37B-4C62-B46B-F1E2FB586CC4}"/>
              </a:ext>
            </a:extLst>
          </p:cNvPr>
          <p:cNvSpPr>
            <a:spLocks noGrp="1"/>
          </p:cNvSpPr>
          <p:nvPr>
            <p:ph type="sldNum" sz="quarter" idx="12"/>
          </p:nvPr>
        </p:nvSpPr>
        <p:spPr/>
        <p:txBody>
          <a:bodyPr/>
          <a:lstStyle/>
          <a:p>
            <a:fld id="{0E98B8E1-F9C3-4A4A-A2E3-1104D2F62AC6}" type="slidenum">
              <a:rPr lang="fr-FR" smtClean="0"/>
              <a:t>‹N°›</a:t>
            </a:fld>
            <a:endParaRPr lang="fr-FR"/>
          </a:p>
        </p:txBody>
      </p:sp>
    </p:spTree>
    <p:extLst>
      <p:ext uri="{BB962C8B-B14F-4D97-AF65-F5344CB8AC3E}">
        <p14:creationId xmlns:p14="http://schemas.microsoft.com/office/powerpoint/2010/main" val="1773160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86590BF-B6E9-45E4-B754-F2ED8B63A52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65A49F2-51E9-42F9-B960-CABD60A79E8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4A562A0-F47C-43CA-A098-3F53BEC646FB}"/>
              </a:ext>
            </a:extLst>
          </p:cNvPr>
          <p:cNvSpPr>
            <a:spLocks noGrp="1"/>
          </p:cNvSpPr>
          <p:nvPr>
            <p:ph type="dt" sz="half" idx="10"/>
          </p:nvPr>
        </p:nvSpPr>
        <p:spPr/>
        <p:txBody>
          <a:bodyPr/>
          <a:lstStyle/>
          <a:p>
            <a:fld id="{4475167A-DC84-4C4F-8EB3-1BCC82785625}" type="datetimeFigureOut">
              <a:rPr lang="fr-FR" smtClean="0"/>
              <a:t>28/06/2021</a:t>
            </a:fld>
            <a:endParaRPr lang="fr-FR"/>
          </a:p>
        </p:txBody>
      </p:sp>
      <p:sp>
        <p:nvSpPr>
          <p:cNvPr id="5" name="Espace réservé du pied de page 4">
            <a:extLst>
              <a:ext uri="{FF2B5EF4-FFF2-40B4-BE49-F238E27FC236}">
                <a16:creationId xmlns:a16="http://schemas.microsoft.com/office/drawing/2014/main" id="{0DA8F9A2-0C50-4B3C-BABF-8F7926E869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1EBC00-BB52-4609-A39A-A38EE6A58B18}"/>
              </a:ext>
            </a:extLst>
          </p:cNvPr>
          <p:cNvSpPr>
            <a:spLocks noGrp="1"/>
          </p:cNvSpPr>
          <p:nvPr>
            <p:ph type="sldNum" sz="quarter" idx="12"/>
          </p:nvPr>
        </p:nvSpPr>
        <p:spPr/>
        <p:txBody>
          <a:bodyPr/>
          <a:lstStyle/>
          <a:p>
            <a:fld id="{0E98B8E1-F9C3-4A4A-A2E3-1104D2F62AC6}" type="slidenum">
              <a:rPr lang="fr-FR" smtClean="0"/>
              <a:t>‹N°›</a:t>
            </a:fld>
            <a:endParaRPr lang="fr-FR"/>
          </a:p>
        </p:txBody>
      </p:sp>
    </p:spTree>
    <p:extLst>
      <p:ext uri="{BB962C8B-B14F-4D97-AF65-F5344CB8AC3E}">
        <p14:creationId xmlns:p14="http://schemas.microsoft.com/office/powerpoint/2010/main" val="997890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95375" y="1854200"/>
            <a:ext cx="10515600" cy="435133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numéro de diapositive 3">
            <a:extLst>
              <a:ext uri="{FF2B5EF4-FFF2-40B4-BE49-F238E27FC236}">
                <a16:creationId xmlns:a16="http://schemas.microsoft.com/office/drawing/2014/main" id="{1E399BC8-47EF-2241-9818-71D905812902}"/>
              </a:ext>
            </a:extLst>
          </p:cNvPr>
          <p:cNvSpPr txBox="1">
            <a:spLocks/>
          </p:cNvSpPr>
          <p:nvPr userDrawn="1"/>
        </p:nvSpPr>
        <p:spPr>
          <a:xfrm>
            <a:off x="5876596" y="6377372"/>
            <a:ext cx="438807"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59897B-9A8C-429F-B57F-4563C2DDBB27}" type="slidenum">
              <a:rPr lang="fr-FR" smtClean="0"/>
              <a:pPr/>
              <a:t>‹N°›</a:t>
            </a:fld>
            <a:endParaRPr lang="fr-FR" dirty="0"/>
          </a:p>
        </p:txBody>
      </p:sp>
      <p:pic>
        <p:nvPicPr>
          <p:cNvPr id="5" name="Image 4">
            <a:extLst>
              <a:ext uri="{FF2B5EF4-FFF2-40B4-BE49-F238E27FC236}">
                <a16:creationId xmlns:a16="http://schemas.microsoft.com/office/drawing/2014/main" id="{13177278-BEA6-9C4E-AD91-E7E6CF74D3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8261" y="6331880"/>
            <a:ext cx="1713093" cy="358027"/>
          </a:xfrm>
          <a:prstGeom prst="rect">
            <a:avLst/>
          </a:prstGeom>
        </p:spPr>
      </p:pic>
      <p:pic>
        <p:nvPicPr>
          <p:cNvPr id="7" name="Image 6" descr="Une image contenant meubles&#10;&#10;Description générée avec un niveau de confiance très élevé">
            <a:extLst>
              <a:ext uri="{FF2B5EF4-FFF2-40B4-BE49-F238E27FC236}">
                <a16:creationId xmlns:a16="http://schemas.microsoft.com/office/drawing/2014/main" id="{077B042D-157B-3F46-B277-C927472C7A5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0646" y="6502400"/>
            <a:ext cx="943209" cy="186104"/>
          </a:xfrm>
          <a:prstGeom prst="rect">
            <a:avLst/>
          </a:prstGeom>
        </p:spPr>
      </p:pic>
    </p:spTree>
    <p:extLst>
      <p:ext uri="{BB962C8B-B14F-4D97-AF65-F5344CB8AC3E}">
        <p14:creationId xmlns:p14="http://schemas.microsoft.com/office/powerpoint/2010/main" val="371621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A4A8FE-097D-4090-AC74-1B58064BE74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79C3098-2D83-40C5-8521-CBF9A35E59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7" name="Espace réservé du numéro de diapositive 3">
            <a:extLst>
              <a:ext uri="{FF2B5EF4-FFF2-40B4-BE49-F238E27FC236}">
                <a16:creationId xmlns:a16="http://schemas.microsoft.com/office/drawing/2014/main" id="{AACB7CD9-8020-4AD3-94EF-497EBE22F23F}"/>
              </a:ext>
            </a:extLst>
          </p:cNvPr>
          <p:cNvSpPr txBox="1">
            <a:spLocks/>
          </p:cNvSpPr>
          <p:nvPr userDrawn="1"/>
        </p:nvSpPr>
        <p:spPr>
          <a:xfrm>
            <a:off x="5876596" y="6377372"/>
            <a:ext cx="438807"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59897B-9A8C-429F-B57F-4563C2DDBB27}" type="slidenum">
              <a:rPr lang="fr-FR" smtClean="0"/>
              <a:pPr/>
              <a:t>‹N°›</a:t>
            </a:fld>
            <a:endParaRPr lang="fr-FR" dirty="0"/>
          </a:p>
        </p:txBody>
      </p:sp>
      <p:pic>
        <p:nvPicPr>
          <p:cNvPr id="12" name="Image 11">
            <a:extLst>
              <a:ext uri="{FF2B5EF4-FFF2-40B4-BE49-F238E27FC236}">
                <a16:creationId xmlns:a16="http://schemas.microsoft.com/office/drawing/2014/main" id="{422FB8E3-1733-464B-8A06-3DAA73AEF85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8261" y="6331880"/>
            <a:ext cx="1713093" cy="358027"/>
          </a:xfrm>
          <a:prstGeom prst="rect">
            <a:avLst/>
          </a:prstGeom>
        </p:spPr>
      </p:pic>
      <p:pic>
        <p:nvPicPr>
          <p:cNvPr id="14" name="Image 13" descr="Une image contenant meubles&#10;&#10;Description générée avec un niveau de confiance très élevé">
            <a:extLst>
              <a:ext uri="{FF2B5EF4-FFF2-40B4-BE49-F238E27FC236}">
                <a16:creationId xmlns:a16="http://schemas.microsoft.com/office/drawing/2014/main" id="{8BD94A99-93AA-4937-9C37-BCBBF028BF7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0646" y="6502400"/>
            <a:ext cx="943209" cy="186104"/>
          </a:xfrm>
          <a:prstGeom prst="rect">
            <a:avLst/>
          </a:prstGeom>
        </p:spPr>
      </p:pic>
    </p:spTree>
    <p:extLst>
      <p:ext uri="{BB962C8B-B14F-4D97-AF65-F5344CB8AC3E}">
        <p14:creationId xmlns:p14="http://schemas.microsoft.com/office/powerpoint/2010/main" val="1082423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23CC06-DC45-4E86-861A-32D55EA9FE4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F7A14C8-7E09-4C54-97DE-04D78A86096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numéro de diapositive 3">
            <a:extLst>
              <a:ext uri="{FF2B5EF4-FFF2-40B4-BE49-F238E27FC236}">
                <a16:creationId xmlns:a16="http://schemas.microsoft.com/office/drawing/2014/main" id="{5765321D-2AA9-44E4-9B28-650BD728556A}"/>
              </a:ext>
            </a:extLst>
          </p:cNvPr>
          <p:cNvSpPr txBox="1">
            <a:spLocks/>
          </p:cNvSpPr>
          <p:nvPr userDrawn="1"/>
        </p:nvSpPr>
        <p:spPr>
          <a:xfrm>
            <a:off x="5876596" y="6377372"/>
            <a:ext cx="438807"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59897B-9A8C-429F-B57F-4563C2DDBB27}" type="slidenum">
              <a:rPr lang="fr-FR" smtClean="0"/>
              <a:pPr/>
              <a:t>‹N°›</a:t>
            </a:fld>
            <a:endParaRPr lang="fr-FR" dirty="0"/>
          </a:p>
        </p:txBody>
      </p:sp>
      <p:pic>
        <p:nvPicPr>
          <p:cNvPr id="10" name="Image 9">
            <a:extLst>
              <a:ext uri="{FF2B5EF4-FFF2-40B4-BE49-F238E27FC236}">
                <a16:creationId xmlns:a16="http://schemas.microsoft.com/office/drawing/2014/main" id="{3324E4E4-6890-4C7D-A50B-0D496B3FBA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8261" y="6331880"/>
            <a:ext cx="1713093" cy="358027"/>
          </a:xfrm>
          <a:prstGeom prst="rect">
            <a:avLst/>
          </a:prstGeom>
        </p:spPr>
      </p:pic>
      <p:pic>
        <p:nvPicPr>
          <p:cNvPr id="12" name="Image 11" descr="Une image contenant meubles&#10;&#10;Description générée avec un niveau de confiance très élevé">
            <a:extLst>
              <a:ext uri="{FF2B5EF4-FFF2-40B4-BE49-F238E27FC236}">
                <a16:creationId xmlns:a16="http://schemas.microsoft.com/office/drawing/2014/main" id="{3BE33B25-A60D-4784-9EAA-2D7D4FEF445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0646" y="6502400"/>
            <a:ext cx="943209" cy="186104"/>
          </a:xfrm>
          <a:prstGeom prst="rect">
            <a:avLst/>
          </a:prstGeom>
        </p:spPr>
      </p:pic>
    </p:spTree>
    <p:extLst>
      <p:ext uri="{BB962C8B-B14F-4D97-AF65-F5344CB8AC3E}">
        <p14:creationId xmlns:p14="http://schemas.microsoft.com/office/powerpoint/2010/main" val="4130996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216D17-2C3E-409A-A57F-6C86B493211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2755931-A2B3-40F0-AC48-D444682CD4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8" name="Espace réservé du numéro de diapositive 3">
            <a:extLst>
              <a:ext uri="{FF2B5EF4-FFF2-40B4-BE49-F238E27FC236}">
                <a16:creationId xmlns:a16="http://schemas.microsoft.com/office/drawing/2014/main" id="{32076D2C-D739-4AC7-8AB8-C6921755516F}"/>
              </a:ext>
            </a:extLst>
          </p:cNvPr>
          <p:cNvSpPr txBox="1">
            <a:spLocks/>
          </p:cNvSpPr>
          <p:nvPr userDrawn="1"/>
        </p:nvSpPr>
        <p:spPr>
          <a:xfrm>
            <a:off x="5876596" y="6377372"/>
            <a:ext cx="438807"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59897B-9A8C-429F-B57F-4563C2DDBB27}" type="slidenum">
              <a:rPr lang="fr-FR" smtClean="0"/>
              <a:pPr/>
              <a:t>‹N°›</a:t>
            </a:fld>
            <a:endParaRPr lang="fr-FR" dirty="0"/>
          </a:p>
        </p:txBody>
      </p:sp>
      <p:pic>
        <p:nvPicPr>
          <p:cNvPr id="10" name="Image 9">
            <a:extLst>
              <a:ext uri="{FF2B5EF4-FFF2-40B4-BE49-F238E27FC236}">
                <a16:creationId xmlns:a16="http://schemas.microsoft.com/office/drawing/2014/main" id="{599AB0A7-9C64-47B4-903B-357227272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8261" y="6331880"/>
            <a:ext cx="1713093" cy="358027"/>
          </a:xfrm>
          <a:prstGeom prst="rect">
            <a:avLst/>
          </a:prstGeom>
        </p:spPr>
      </p:pic>
      <p:pic>
        <p:nvPicPr>
          <p:cNvPr id="12" name="Image 11" descr="Une image contenant meubles&#10;&#10;Description générée avec un niveau de confiance très élevé">
            <a:extLst>
              <a:ext uri="{FF2B5EF4-FFF2-40B4-BE49-F238E27FC236}">
                <a16:creationId xmlns:a16="http://schemas.microsoft.com/office/drawing/2014/main" id="{6B561D73-E433-4E97-B8E0-177DFFD795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0646" y="6502400"/>
            <a:ext cx="943209" cy="186104"/>
          </a:xfrm>
          <a:prstGeom prst="rect">
            <a:avLst/>
          </a:prstGeom>
        </p:spPr>
      </p:pic>
    </p:spTree>
    <p:extLst>
      <p:ext uri="{BB962C8B-B14F-4D97-AF65-F5344CB8AC3E}">
        <p14:creationId xmlns:p14="http://schemas.microsoft.com/office/powerpoint/2010/main" val="510783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983DA8-5579-4256-83A2-3198C8F6CDF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9D365B1-7F89-4FED-A413-B9E7E1DAF4C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A51BC9D-5E48-4FFE-B23A-EE099FE9660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3">
            <a:extLst>
              <a:ext uri="{FF2B5EF4-FFF2-40B4-BE49-F238E27FC236}">
                <a16:creationId xmlns:a16="http://schemas.microsoft.com/office/drawing/2014/main" id="{1A291751-5840-486F-8A1B-07EF83A969F4}"/>
              </a:ext>
            </a:extLst>
          </p:cNvPr>
          <p:cNvSpPr txBox="1">
            <a:spLocks/>
          </p:cNvSpPr>
          <p:nvPr userDrawn="1"/>
        </p:nvSpPr>
        <p:spPr>
          <a:xfrm>
            <a:off x="5876596" y="6377372"/>
            <a:ext cx="438807"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59897B-9A8C-429F-B57F-4563C2DDBB27}" type="slidenum">
              <a:rPr lang="fr-FR" smtClean="0"/>
              <a:pPr/>
              <a:t>‹N°›</a:t>
            </a:fld>
            <a:endParaRPr lang="fr-FR" dirty="0"/>
          </a:p>
        </p:txBody>
      </p:sp>
      <p:pic>
        <p:nvPicPr>
          <p:cNvPr id="11" name="Image 10">
            <a:extLst>
              <a:ext uri="{FF2B5EF4-FFF2-40B4-BE49-F238E27FC236}">
                <a16:creationId xmlns:a16="http://schemas.microsoft.com/office/drawing/2014/main" id="{94E05292-5033-4A4E-A895-0150F6D7A8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8261" y="6331880"/>
            <a:ext cx="1713093" cy="358027"/>
          </a:xfrm>
          <a:prstGeom prst="rect">
            <a:avLst/>
          </a:prstGeom>
        </p:spPr>
      </p:pic>
      <p:pic>
        <p:nvPicPr>
          <p:cNvPr id="13" name="Image 12" descr="Une image contenant meubles&#10;&#10;Description générée avec un niveau de confiance très élevé">
            <a:extLst>
              <a:ext uri="{FF2B5EF4-FFF2-40B4-BE49-F238E27FC236}">
                <a16:creationId xmlns:a16="http://schemas.microsoft.com/office/drawing/2014/main" id="{8ECCB18E-1A4E-48F7-8CDD-DDEB434A9AE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0646" y="6502400"/>
            <a:ext cx="943209" cy="186104"/>
          </a:xfrm>
          <a:prstGeom prst="rect">
            <a:avLst/>
          </a:prstGeom>
        </p:spPr>
      </p:pic>
    </p:spTree>
    <p:extLst>
      <p:ext uri="{BB962C8B-B14F-4D97-AF65-F5344CB8AC3E}">
        <p14:creationId xmlns:p14="http://schemas.microsoft.com/office/powerpoint/2010/main" val="3761350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E9944-3511-4979-A4EF-2DC6BB8F1ED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EF83188-508F-4CA1-BAB9-A6BA52533C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AB5FD9B-C6A1-4D24-8FB6-2D93FE7D6DD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A4F3826-D8B7-4E45-88AA-1199238247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9EE9F4B-FBA4-411F-8A18-8A0F1ECA78B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numéro de diapositive 3">
            <a:extLst>
              <a:ext uri="{FF2B5EF4-FFF2-40B4-BE49-F238E27FC236}">
                <a16:creationId xmlns:a16="http://schemas.microsoft.com/office/drawing/2014/main" id="{9A0D5D09-BFA5-4ACA-8950-28CB021E3668}"/>
              </a:ext>
            </a:extLst>
          </p:cNvPr>
          <p:cNvSpPr txBox="1">
            <a:spLocks/>
          </p:cNvSpPr>
          <p:nvPr userDrawn="1"/>
        </p:nvSpPr>
        <p:spPr>
          <a:xfrm>
            <a:off x="5876596" y="6377372"/>
            <a:ext cx="438807"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59897B-9A8C-429F-B57F-4563C2DDBB27}" type="slidenum">
              <a:rPr lang="fr-FR" smtClean="0"/>
              <a:pPr/>
              <a:t>‹N°›</a:t>
            </a:fld>
            <a:endParaRPr lang="fr-FR" dirty="0"/>
          </a:p>
        </p:txBody>
      </p:sp>
      <p:pic>
        <p:nvPicPr>
          <p:cNvPr id="13" name="Image 12">
            <a:extLst>
              <a:ext uri="{FF2B5EF4-FFF2-40B4-BE49-F238E27FC236}">
                <a16:creationId xmlns:a16="http://schemas.microsoft.com/office/drawing/2014/main" id="{F04552E8-4C77-4858-A28C-EBD8B7548D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8261" y="6331880"/>
            <a:ext cx="1713093" cy="358027"/>
          </a:xfrm>
          <a:prstGeom prst="rect">
            <a:avLst/>
          </a:prstGeom>
        </p:spPr>
      </p:pic>
      <p:pic>
        <p:nvPicPr>
          <p:cNvPr id="15" name="Image 14" descr="Une image contenant meubles&#10;&#10;Description générée avec un niveau de confiance très élevé">
            <a:extLst>
              <a:ext uri="{FF2B5EF4-FFF2-40B4-BE49-F238E27FC236}">
                <a16:creationId xmlns:a16="http://schemas.microsoft.com/office/drawing/2014/main" id="{A45F0E0F-2769-49C6-82DD-7C607A7BCDF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0646" y="6502400"/>
            <a:ext cx="943209" cy="186104"/>
          </a:xfrm>
          <a:prstGeom prst="rect">
            <a:avLst/>
          </a:prstGeom>
        </p:spPr>
      </p:pic>
    </p:spTree>
    <p:extLst>
      <p:ext uri="{BB962C8B-B14F-4D97-AF65-F5344CB8AC3E}">
        <p14:creationId xmlns:p14="http://schemas.microsoft.com/office/powerpoint/2010/main" val="4133229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502A24-085B-46CB-8F37-A89207C6EEB9}"/>
              </a:ext>
            </a:extLst>
          </p:cNvPr>
          <p:cNvSpPr>
            <a:spLocks noGrp="1"/>
          </p:cNvSpPr>
          <p:nvPr>
            <p:ph type="title"/>
          </p:nvPr>
        </p:nvSpPr>
        <p:spPr/>
        <p:txBody>
          <a:bodyPr/>
          <a:lstStyle/>
          <a:p>
            <a:r>
              <a:rPr lang="fr-FR"/>
              <a:t>Modifiez le style du titre</a:t>
            </a:r>
          </a:p>
        </p:txBody>
      </p:sp>
      <p:sp>
        <p:nvSpPr>
          <p:cNvPr id="7" name="Espace réservé du numéro de diapositive 3">
            <a:extLst>
              <a:ext uri="{FF2B5EF4-FFF2-40B4-BE49-F238E27FC236}">
                <a16:creationId xmlns:a16="http://schemas.microsoft.com/office/drawing/2014/main" id="{709DFFCF-D29D-4166-A453-B7A9CCEAA384}"/>
              </a:ext>
            </a:extLst>
          </p:cNvPr>
          <p:cNvSpPr txBox="1">
            <a:spLocks/>
          </p:cNvSpPr>
          <p:nvPr userDrawn="1"/>
        </p:nvSpPr>
        <p:spPr>
          <a:xfrm>
            <a:off x="5876596" y="6377372"/>
            <a:ext cx="438807"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59897B-9A8C-429F-B57F-4563C2DDBB27}" type="slidenum">
              <a:rPr lang="fr-FR" smtClean="0"/>
              <a:pPr/>
              <a:t>‹N°›</a:t>
            </a:fld>
            <a:endParaRPr lang="fr-FR" dirty="0"/>
          </a:p>
        </p:txBody>
      </p:sp>
      <p:pic>
        <p:nvPicPr>
          <p:cNvPr id="9" name="Image 8">
            <a:extLst>
              <a:ext uri="{FF2B5EF4-FFF2-40B4-BE49-F238E27FC236}">
                <a16:creationId xmlns:a16="http://schemas.microsoft.com/office/drawing/2014/main" id="{BAC1BC57-0DE6-43AC-B647-ABF181E9BF9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8261" y="6331880"/>
            <a:ext cx="1713093" cy="358027"/>
          </a:xfrm>
          <a:prstGeom prst="rect">
            <a:avLst/>
          </a:prstGeom>
        </p:spPr>
      </p:pic>
      <p:pic>
        <p:nvPicPr>
          <p:cNvPr id="11" name="Image 10" descr="Une image contenant meubles&#10;&#10;Description générée avec un niveau de confiance très élevé">
            <a:extLst>
              <a:ext uri="{FF2B5EF4-FFF2-40B4-BE49-F238E27FC236}">
                <a16:creationId xmlns:a16="http://schemas.microsoft.com/office/drawing/2014/main" id="{B5CE3EC7-E9FA-4789-BA14-09D7476C13C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0646" y="6502400"/>
            <a:ext cx="943209" cy="186104"/>
          </a:xfrm>
          <a:prstGeom prst="rect">
            <a:avLst/>
          </a:prstGeom>
        </p:spPr>
      </p:pic>
    </p:spTree>
    <p:extLst>
      <p:ext uri="{BB962C8B-B14F-4D97-AF65-F5344CB8AC3E}">
        <p14:creationId xmlns:p14="http://schemas.microsoft.com/office/powerpoint/2010/main" val="673907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6" name="Espace réservé du numéro de diapositive 3">
            <a:extLst>
              <a:ext uri="{FF2B5EF4-FFF2-40B4-BE49-F238E27FC236}">
                <a16:creationId xmlns:a16="http://schemas.microsoft.com/office/drawing/2014/main" id="{C0F9E9E7-2DF7-4D78-8817-7852FD26AFDB}"/>
              </a:ext>
            </a:extLst>
          </p:cNvPr>
          <p:cNvSpPr txBox="1">
            <a:spLocks/>
          </p:cNvSpPr>
          <p:nvPr userDrawn="1"/>
        </p:nvSpPr>
        <p:spPr>
          <a:xfrm>
            <a:off x="5876596" y="6377372"/>
            <a:ext cx="438807"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59897B-9A8C-429F-B57F-4563C2DDBB27}" type="slidenum">
              <a:rPr lang="fr-FR" smtClean="0"/>
              <a:pPr/>
              <a:t>‹N°›</a:t>
            </a:fld>
            <a:endParaRPr lang="fr-FR" dirty="0"/>
          </a:p>
        </p:txBody>
      </p:sp>
      <p:pic>
        <p:nvPicPr>
          <p:cNvPr id="8" name="Image 7">
            <a:extLst>
              <a:ext uri="{FF2B5EF4-FFF2-40B4-BE49-F238E27FC236}">
                <a16:creationId xmlns:a16="http://schemas.microsoft.com/office/drawing/2014/main" id="{64036ED2-3DE5-4FF7-B0D0-FE353D9F99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8261" y="6331880"/>
            <a:ext cx="1713093" cy="358027"/>
          </a:xfrm>
          <a:prstGeom prst="rect">
            <a:avLst/>
          </a:prstGeom>
        </p:spPr>
      </p:pic>
      <p:pic>
        <p:nvPicPr>
          <p:cNvPr id="10" name="Image 9" descr="Une image contenant meubles&#10;&#10;Description générée avec un niveau de confiance très élevé">
            <a:extLst>
              <a:ext uri="{FF2B5EF4-FFF2-40B4-BE49-F238E27FC236}">
                <a16:creationId xmlns:a16="http://schemas.microsoft.com/office/drawing/2014/main" id="{12616734-9B09-4E4F-B59D-4AF81636030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0646" y="6502400"/>
            <a:ext cx="943209" cy="186104"/>
          </a:xfrm>
          <a:prstGeom prst="rect">
            <a:avLst/>
          </a:prstGeom>
        </p:spPr>
      </p:pic>
    </p:spTree>
    <p:extLst>
      <p:ext uri="{BB962C8B-B14F-4D97-AF65-F5344CB8AC3E}">
        <p14:creationId xmlns:p14="http://schemas.microsoft.com/office/powerpoint/2010/main" val="168850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D64719-0FF5-481A-8A4B-2F171517B0A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EB258A3-9020-414E-86D4-FA4250DA08F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F7D4355-D1B1-46CB-BBD4-36A37A534A6E}"/>
              </a:ext>
            </a:extLst>
          </p:cNvPr>
          <p:cNvSpPr>
            <a:spLocks noGrp="1"/>
          </p:cNvSpPr>
          <p:nvPr>
            <p:ph type="dt" sz="half" idx="10"/>
          </p:nvPr>
        </p:nvSpPr>
        <p:spPr/>
        <p:txBody>
          <a:bodyPr/>
          <a:lstStyle/>
          <a:p>
            <a:fld id="{4475167A-DC84-4C4F-8EB3-1BCC82785625}" type="datetimeFigureOut">
              <a:rPr lang="fr-FR" smtClean="0"/>
              <a:t>28/06/2021</a:t>
            </a:fld>
            <a:endParaRPr lang="fr-FR"/>
          </a:p>
        </p:txBody>
      </p:sp>
      <p:sp>
        <p:nvSpPr>
          <p:cNvPr id="5" name="Espace réservé du pied de page 4">
            <a:extLst>
              <a:ext uri="{FF2B5EF4-FFF2-40B4-BE49-F238E27FC236}">
                <a16:creationId xmlns:a16="http://schemas.microsoft.com/office/drawing/2014/main" id="{57165FE8-964A-4CC6-82EF-D6833F02ACF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A70A2B3-CA0F-45CA-875C-D1F20666DF62}"/>
              </a:ext>
            </a:extLst>
          </p:cNvPr>
          <p:cNvSpPr>
            <a:spLocks noGrp="1"/>
          </p:cNvSpPr>
          <p:nvPr>
            <p:ph type="sldNum" sz="quarter" idx="12"/>
          </p:nvPr>
        </p:nvSpPr>
        <p:spPr/>
        <p:txBody>
          <a:bodyPr/>
          <a:lstStyle/>
          <a:p>
            <a:fld id="{0E98B8E1-F9C3-4A4A-A2E3-1104D2F62AC6}" type="slidenum">
              <a:rPr lang="fr-FR" smtClean="0"/>
              <a:t>‹N°›</a:t>
            </a:fld>
            <a:endParaRPr lang="fr-FR"/>
          </a:p>
        </p:txBody>
      </p:sp>
    </p:spTree>
    <p:extLst>
      <p:ext uri="{BB962C8B-B14F-4D97-AF65-F5344CB8AC3E}">
        <p14:creationId xmlns:p14="http://schemas.microsoft.com/office/powerpoint/2010/main" val="1370721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6C0465-D07A-4C77-B1CE-F0FA4DDDB2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D15DB77-1BE5-4ABC-B5CA-4A81DE3F2C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E68AB5C-BA08-4E26-8C50-05390D1B0B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9" name="Espace réservé du numéro de diapositive 3">
            <a:extLst>
              <a:ext uri="{FF2B5EF4-FFF2-40B4-BE49-F238E27FC236}">
                <a16:creationId xmlns:a16="http://schemas.microsoft.com/office/drawing/2014/main" id="{79A111BB-E2D5-4BDD-968A-390B742BC80C}"/>
              </a:ext>
            </a:extLst>
          </p:cNvPr>
          <p:cNvSpPr txBox="1">
            <a:spLocks/>
          </p:cNvSpPr>
          <p:nvPr userDrawn="1"/>
        </p:nvSpPr>
        <p:spPr>
          <a:xfrm>
            <a:off x="5876596" y="6377372"/>
            <a:ext cx="438807"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59897B-9A8C-429F-B57F-4563C2DDBB27}" type="slidenum">
              <a:rPr lang="fr-FR" smtClean="0"/>
              <a:pPr/>
              <a:t>‹N°›</a:t>
            </a:fld>
            <a:endParaRPr lang="fr-FR" dirty="0"/>
          </a:p>
        </p:txBody>
      </p:sp>
      <p:pic>
        <p:nvPicPr>
          <p:cNvPr id="11" name="Image 10">
            <a:extLst>
              <a:ext uri="{FF2B5EF4-FFF2-40B4-BE49-F238E27FC236}">
                <a16:creationId xmlns:a16="http://schemas.microsoft.com/office/drawing/2014/main" id="{6A223B46-EE1C-40C2-A485-93436109E5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8261" y="6331880"/>
            <a:ext cx="1713093" cy="358027"/>
          </a:xfrm>
          <a:prstGeom prst="rect">
            <a:avLst/>
          </a:prstGeom>
        </p:spPr>
      </p:pic>
      <p:pic>
        <p:nvPicPr>
          <p:cNvPr id="13" name="Image 12" descr="Une image contenant meubles&#10;&#10;Description générée avec un niveau de confiance très élevé">
            <a:extLst>
              <a:ext uri="{FF2B5EF4-FFF2-40B4-BE49-F238E27FC236}">
                <a16:creationId xmlns:a16="http://schemas.microsoft.com/office/drawing/2014/main" id="{B2CB71F7-59B2-4609-9659-14894923028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0646" y="6502400"/>
            <a:ext cx="943209" cy="186104"/>
          </a:xfrm>
          <a:prstGeom prst="rect">
            <a:avLst/>
          </a:prstGeom>
        </p:spPr>
      </p:pic>
    </p:spTree>
    <p:extLst>
      <p:ext uri="{BB962C8B-B14F-4D97-AF65-F5344CB8AC3E}">
        <p14:creationId xmlns:p14="http://schemas.microsoft.com/office/powerpoint/2010/main" val="1231206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B1F60A-E2D8-4C10-8ED7-4BD7B299B5B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80D2874-3F8E-4111-9FB0-A1F3C5EA95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DB42291-CD9C-4AEB-9E63-ECF133BF1F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9" name="Espace réservé du numéro de diapositive 3">
            <a:extLst>
              <a:ext uri="{FF2B5EF4-FFF2-40B4-BE49-F238E27FC236}">
                <a16:creationId xmlns:a16="http://schemas.microsoft.com/office/drawing/2014/main" id="{37A681D8-3872-4DDF-AAAA-299239E3F9DD}"/>
              </a:ext>
            </a:extLst>
          </p:cNvPr>
          <p:cNvSpPr txBox="1">
            <a:spLocks/>
          </p:cNvSpPr>
          <p:nvPr userDrawn="1"/>
        </p:nvSpPr>
        <p:spPr>
          <a:xfrm>
            <a:off x="5876596" y="6377372"/>
            <a:ext cx="438807"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59897B-9A8C-429F-B57F-4563C2DDBB27}" type="slidenum">
              <a:rPr lang="fr-FR" smtClean="0"/>
              <a:pPr/>
              <a:t>‹N°›</a:t>
            </a:fld>
            <a:endParaRPr lang="fr-FR" dirty="0"/>
          </a:p>
        </p:txBody>
      </p:sp>
      <p:pic>
        <p:nvPicPr>
          <p:cNvPr id="11" name="Image 10">
            <a:extLst>
              <a:ext uri="{FF2B5EF4-FFF2-40B4-BE49-F238E27FC236}">
                <a16:creationId xmlns:a16="http://schemas.microsoft.com/office/drawing/2014/main" id="{D0818245-0686-4848-B1DA-5221E796ED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8261" y="6331880"/>
            <a:ext cx="1713093" cy="358027"/>
          </a:xfrm>
          <a:prstGeom prst="rect">
            <a:avLst/>
          </a:prstGeom>
        </p:spPr>
      </p:pic>
      <p:pic>
        <p:nvPicPr>
          <p:cNvPr id="13" name="Image 12" descr="Une image contenant meubles&#10;&#10;Description générée avec un niveau de confiance très élevé">
            <a:extLst>
              <a:ext uri="{FF2B5EF4-FFF2-40B4-BE49-F238E27FC236}">
                <a16:creationId xmlns:a16="http://schemas.microsoft.com/office/drawing/2014/main" id="{DE83D30B-34BA-4FE8-B353-4E8A5D30B32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0646" y="6502400"/>
            <a:ext cx="943209" cy="186104"/>
          </a:xfrm>
          <a:prstGeom prst="rect">
            <a:avLst/>
          </a:prstGeom>
        </p:spPr>
      </p:pic>
    </p:spTree>
    <p:extLst>
      <p:ext uri="{BB962C8B-B14F-4D97-AF65-F5344CB8AC3E}">
        <p14:creationId xmlns:p14="http://schemas.microsoft.com/office/powerpoint/2010/main" val="1343314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0E3574-2B3D-401D-90AD-A44DB65557C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A9EAECA-99B3-4E95-8095-3F28A81D188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numéro de diapositive 3">
            <a:extLst>
              <a:ext uri="{FF2B5EF4-FFF2-40B4-BE49-F238E27FC236}">
                <a16:creationId xmlns:a16="http://schemas.microsoft.com/office/drawing/2014/main" id="{E6D4D9C3-EB74-49D9-B782-067EBF2EC01F}"/>
              </a:ext>
            </a:extLst>
          </p:cNvPr>
          <p:cNvSpPr txBox="1">
            <a:spLocks/>
          </p:cNvSpPr>
          <p:nvPr userDrawn="1"/>
        </p:nvSpPr>
        <p:spPr>
          <a:xfrm>
            <a:off x="5876596" y="6377372"/>
            <a:ext cx="438807"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59897B-9A8C-429F-B57F-4563C2DDBB27}" type="slidenum">
              <a:rPr lang="fr-FR" smtClean="0"/>
              <a:pPr/>
              <a:t>‹N°›</a:t>
            </a:fld>
            <a:endParaRPr lang="fr-FR" dirty="0"/>
          </a:p>
        </p:txBody>
      </p:sp>
      <p:pic>
        <p:nvPicPr>
          <p:cNvPr id="10" name="Image 9">
            <a:extLst>
              <a:ext uri="{FF2B5EF4-FFF2-40B4-BE49-F238E27FC236}">
                <a16:creationId xmlns:a16="http://schemas.microsoft.com/office/drawing/2014/main" id="{BAE3A746-2926-4A2A-947C-FC3D60D388A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8261" y="6331880"/>
            <a:ext cx="1713093" cy="358027"/>
          </a:xfrm>
          <a:prstGeom prst="rect">
            <a:avLst/>
          </a:prstGeom>
        </p:spPr>
      </p:pic>
      <p:pic>
        <p:nvPicPr>
          <p:cNvPr id="12" name="Image 11" descr="Une image contenant meubles&#10;&#10;Description générée avec un niveau de confiance très élevé">
            <a:extLst>
              <a:ext uri="{FF2B5EF4-FFF2-40B4-BE49-F238E27FC236}">
                <a16:creationId xmlns:a16="http://schemas.microsoft.com/office/drawing/2014/main" id="{358E447A-89E8-46E5-9D80-F49E2A5D129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0646" y="6502400"/>
            <a:ext cx="943209" cy="186104"/>
          </a:xfrm>
          <a:prstGeom prst="rect">
            <a:avLst/>
          </a:prstGeom>
        </p:spPr>
      </p:pic>
    </p:spTree>
    <p:extLst>
      <p:ext uri="{BB962C8B-B14F-4D97-AF65-F5344CB8AC3E}">
        <p14:creationId xmlns:p14="http://schemas.microsoft.com/office/powerpoint/2010/main" val="3413206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DCF8BB7-DF01-42EE-AAAF-CA895280E40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43CC257-8FF9-4852-81F9-95A791C5C89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numéro de diapositive 3">
            <a:extLst>
              <a:ext uri="{FF2B5EF4-FFF2-40B4-BE49-F238E27FC236}">
                <a16:creationId xmlns:a16="http://schemas.microsoft.com/office/drawing/2014/main" id="{BF1CC80E-044C-455D-BA4D-73F7F4CADD9A}"/>
              </a:ext>
            </a:extLst>
          </p:cNvPr>
          <p:cNvSpPr txBox="1">
            <a:spLocks/>
          </p:cNvSpPr>
          <p:nvPr userDrawn="1"/>
        </p:nvSpPr>
        <p:spPr>
          <a:xfrm>
            <a:off x="5876596" y="6377372"/>
            <a:ext cx="438807"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59897B-9A8C-429F-B57F-4563C2DDBB27}" type="slidenum">
              <a:rPr lang="fr-FR" smtClean="0"/>
              <a:pPr/>
              <a:t>‹N°›</a:t>
            </a:fld>
            <a:endParaRPr lang="fr-FR" dirty="0"/>
          </a:p>
        </p:txBody>
      </p:sp>
      <p:pic>
        <p:nvPicPr>
          <p:cNvPr id="10" name="Image 9">
            <a:extLst>
              <a:ext uri="{FF2B5EF4-FFF2-40B4-BE49-F238E27FC236}">
                <a16:creationId xmlns:a16="http://schemas.microsoft.com/office/drawing/2014/main" id="{3E9A229D-00DE-483D-8494-78438B0C24D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8261" y="6331880"/>
            <a:ext cx="1713093" cy="358027"/>
          </a:xfrm>
          <a:prstGeom prst="rect">
            <a:avLst/>
          </a:prstGeom>
        </p:spPr>
      </p:pic>
      <p:pic>
        <p:nvPicPr>
          <p:cNvPr id="12" name="Image 11" descr="Une image contenant meubles&#10;&#10;Description générée avec un niveau de confiance très élevé">
            <a:extLst>
              <a:ext uri="{FF2B5EF4-FFF2-40B4-BE49-F238E27FC236}">
                <a16:creationId xmlns:a16="http://schemas.microsoft.com/office/drawing/2014/main" id="{20E3AFAC-986D-49D4-920C-BA6ABEE778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0646" y="6502400"/>
            <a:ext cx="943209" cy="186104"/>
          </a:xfrm>
          <a:prstGeom prst="rect">
            <a:avLst/>
          </a:prstGeom>
        </p:spPr>
      </p:pic>
    </p:spTree>
    <p:extLst>
      <p:ext uri="{BB962C8B-B14F-4D97-AF65-F5344CB8AC3E}">
        <p14:creationId xmlns:p14="http://schemas.microsoft.com/office/powerpoint/2010/main" val="3721332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E9D454-2C29-4C4D-975C-651430F9460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B7B6696-B2E4-46FB-A3E8-2ECD0B91D5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29F6FDD-2FBD-4C9A-840E-1850BC98CA0A}"/>
              </a:ext>
            </a:extLst>
          </p:cNvPr>
          <p:cNvSpPr>
            <a:spLocks noGrp="1"/>
          </p:cNvSpPr>
          <p:nvPr>
            <p:ph type="dt" sz="half" idx="10"/>
          </p:nvPr>
        </p:nvSpPr>
        <p:spPr/>
        <p:txBody>
          <a:bodyPr/>
          <a:lstStyle/>
          <a:p>
            <a:fld id="{4475167A-DC84-4C4F-8EB3-1BCC82785625}" type="datetimeFigureOut">
              <a:rPr lang="fr-FR" smtClean="0"/>
              <a:t>28/06/2021</a:t>
            </a:fld>
            <a:endParaRPr lang="fr-FR"/>
          </a:p>
        </p:txBody>
      </p:sp>
      <p:sp>
        <p:nvSpPr>
          <p:cNvPr id="5" name="Espace réservé du pied de page 4">
            <a:extLst>
              <a:ext uri="{FF2B5EF4-FFF2-40B4-BE49-F238E27FC236}">
                <a16:creationId xmlns:a16="http://schemas.microsoft.com/office/drawing/2014/main" id="{27242F77-17EA-4371-B28B-74D1E5A434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8A446B6-9065-4FCC-A3B1-A400518EFE35}"/>
              </a:ext>
            </a:extLst>
          </p:cNvPr>
          <p:cNvSpPr>
            <a:spLocks noGrp="1"/>
          </p:cNvSpPr>
          <p:nvPr>
            <p:ph type="sldNum" sz="quarter" idx="12"/>
          </p:nvPr>
        </p:nvSpPr>
        <p:spPr/>
        <p:txBody>
          <a:bodyPr/>
          <a:lstStyle/>
          <a:p>
            <a:fld id="{0E98B8E1-F9C3-4A4A-A2E3-1104D2F62AC6}" type="slidenum">
              <a:rPr lang="fr-FR" smtClean="0"/>
              <a:t>‹N°›</a:t>
            </a:fld>
            <a:endParaRPr lang="fr-FR"/>
          </a:p>
        </p:txBody>
      </p:sp>
    </p:spTree>
    <p:extLst>
      <p:ext uri="{BB962C8B-B14F-4D97-AF65-F5344CB8AC3E}">
        <p14:creationId xmlns:p14="http://schemas.microsoft.com/office/powerpoint/2010/main" val="3251160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2622CA-E622-4095-BDCB-DF8F671EED5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74D0C97-7AFB-4F91-804E-7D9F633D777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B4DC9F5-BA04-422B-81AC-1E0AFBC3BE9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7A66881-956F-4C0E-8D5D-0E19633725A1}"/>
              </a:ext>
            </a:extLst>
          </p:cNvPr>
          <p:cNvSpPr>
            <a:spLocks noGrp="1"/>
          </p:cNvSpPr>
          <p:nvPr>
            <p:ph type="dt" sz="half" idx="10"/>
          </p:nvPr>
        </p:nvSpPr>
        <p:spPr/>
        <p:txBody>
          <a:bodyPr/>
          <a:lstStyle/>
          <a:p>
            <a:fld id="{4475167A-DC84-4C4F-8EB3-1BCC82785625}" type="datetimeFigureOut">
              <a:rPr lang="fr-FR" smtClean="0"/>
              <a:t>28/06/2021</a:t>
            </a:fld>
            <a:endParaRPr lang="fr-FR"/>
          </a:p>
        </p:txBody>
      </p:sp>
      <p:sp>
        <p:nvSpPr>
          <p:cNvPr id="6" name="Espace réservé du pied de page 5">
            <a:extLst>
              <a:ext uri="{FF2B5EF4-FFF2-40B4-BE49-F238E27FC236}">
                <a16:creationId xmlns:a16="http://schemas.microsoft.com/office/drawing/2014/main" id="{954CE8BC-194F-49BC-9015-790CE826652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1AB57A7-0790-4B86-880B-0DFC2DC69A7B}"/>
              </a:ext>
            </a:extLst>
          </p:cNvPr>
          <p:cNvSpPr>
            <a:spLocks noGrp="1"/>
          </p:cNvSpPr>
          <p:nvPr>
            <p:ph type="sldNum" sz="quarter" idx="12"/>
          </p:nvPr>
        </p:nvSpPr>
        <p:spPr/>
        <p:txBody>
          <a:bodyPr/>
          <a:lstStyle/>
          <a:p>
            <a:fld id="{0E98B8E1-F9C3-4A4A-A2E3-1104D2F62AC6}" type="slidenum">
              <a:rPr lang="fr-FR" smtClean="0"/>
              <a:t>‹N°›</a:t>
            </a:fld>
            <a:endParaRPr lang="fr-FR"/>
          </a:p>
        </p:txBody>
      </p:sp>
    </p:spTree>
    <p:extLst>
      <p:ext uri="{BB962C8B-B14F-4D97-AF65-F5344CB8AC3E}">
        <p14:creationId xmlns:p14="http://schemas.microsoft.com/office/powerpoint/2010/main" val="152010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A3398D-EC70-4DDD-B5BC-02EA8711CB2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47D3D3B-8BE1-41C1-83AE-FF084EE3BF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2D9DA18-6B5D-4548-A458-DCE37BBBA93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1240598-1B62-4188-B49C-A16AD8CD2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AB404A1-181A-4D69-80B6-DF0A7903DAF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401A2DE-416B-4CE0-AA76-DAD30832ABA9}"/>
              </a:ext>
            </a:extLst>
          </p:cNvPr>
          <p:cNvSpPr>
            <a:spLocks noGrp="1"/>
          </p:cNvSpPr>
          <p:nvPr>
            <p:ph type="dt" sz="half" idx="10"/>
          </p:nvPr>
        </p:nvSpPr>
        <p:spPr/>
        <p:txBody>
          <a:bodyPr/>
          <a:lstStyle/>
          <a:p>
            <a:fld id="{4475167A-DC84-4C4F-8EB3-1BCC82785625}" type="datetimeFigureOut">
              <a:rPr lang="fr-FR" smtClean="0"/>
              <a:t>28/06/2021</a:t>
            </a:fld>
            <a:endParaRPr lang="fr-FR"/>
          </a:p>
        </p:txBody>
      </p:sp>
      <p:sp>
        <p:nvSpPr>
          <p:cNvPr id="8" name="Espace réservé du pied de page 7">
            <a:extLst>
              <a:ext uri="{FF2B5EF4-FFF2-40B4-BE49-F238E27FC236}">
                <a16:creationId xmlns:a16="http://schemas.microsoft.com/office/drawing/2014/main" id="{277DEEF5-9BEE-45EC-ABCF-76ED3CCFBE1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DA2C296-E07C-43D0-9053-F6FD9F2CDD79}"/>
              </a:ext>
            </a:extLst>
          </p:cNvPr>
          <p:cNvSpPr>
            <a:spLocks noGrp="1"/>
          </p:cNvSpPr>
          <p:nvPr>
            <p:ph type="sldNum" sz="quarter" idx="12"/>
          </p:nvPr>
        </p:nvSpPr>
        <p:spPr/>
        <p:txBody>
          <a:bodyPr/>
          <a:lstStyle/>
          <a:p>
            <a:fld id="{0E98B8E1-F9C3-4A4A-A2E3-1104D2F62AC6}" type="slidenum">
              <a:rPr lang="fr-FR" smtClean="0"/>
              <a:t>‹N°›</a:t>
            </a:fld>
            <a:endParaRPr lang="fr-FR"/>
          </a:p>
        </p:txBody>
      </p:sp>
    </p:spTree>
    <p:extLst>
      <p:ext uri="{BB962C8B-B14F-4D97-AF65-F5344CB8AC3E}">
        <p14:creationId xmlns:p14="http://schemas.microsoft.com/office/powerpoint/2010/main" val="390841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D93E4-73A9-4CA5-AAD4-7F4D24217DB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CBCB9A5-88D6-486B-9B34-0878F0E6FFF3}"/>
              </a:ext>
            </a:extLst>
          </p:cNvPr>
          <p:cNvSpPr>
            <a:spLocks noGrp="1"/>
          </p:cNvSpPr>
          <p:nvPr>
            <p:ph type="dt" sz="half" idx="10"/>
          </p:nvPr>
        </p:nvSpPr>
        <p:spPr/>
        <p:txBody>
          <a:bodyPr/>
          <a:lstStyle/>
          <a:p>
            <a:fld id="{4475167A-DC84-4C4F-8EB3-1BCC82785625}" type="datetimeFigureOut">
              <a:rPr lang="fr-FR" smtClean="0"/>
              <a:t>28/06/2021</a:t>
            </a:fld>
            <a:endParaRPr lang="fr-FR"/>
          </a:p>
        </p:txBody>
      </p:sp>
      <p:sp>
        <p:nvSpPr>
          <p:cNvPr id="4" name="Espace réservé du pied de page 3">
            <a:extLst>
              <a:ext uri="{FF2B5EF4-FFF2-40B4-BE49-F238E27FC236}">
                <a16:creationId xmlns:a16="http://schemas.microsoft.com/office/drawing/2014/main" id="{E357622A-5BD4-469E-9132-D7CDE75E80C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CFC8ADB-7609-4D52-A6E8-F8F1EDF3E4D3}"/>
              </a:ext>
            </a:extLst>
          </p:cNvPr>
          <p:cNvSpPr>
            <a:spLocks noGrp="1"/>
          </p:cNvSpPr>
          <p:nvPr>
            <p:ph type="sldNum" sz="quarter" idx="12"/>
          </p:nvPr>
        </p:nvSpPr>
        <p:spPr/>
        <p:txBody>
          <a:bodyPr/>
          <a:lstStyle/>
          <a:p>
            <a:fld id="{0E98B8E1-F9C3-4A4A-A2E3-1104D2F62AC6}" type="slidenum">
              <a:rPr lang="fr-FR" smtClean="0"/>
              <a:t>‹N°›</a:t>
            </a:fld>
            <a:endParaRPr lang="fr-FR"/>
          </a:p>
        </p:txBody>
      </p:sp>
    </p:spTree>
    <p:extLst>
      <p:ext uri="{BB962C8B-B14F-4D97-AF65-F5344CB8AC3E}">
        <p14:creationId xmlns:p14="http://schemas.microsoft.com/office/powerpoint/2010/main" val="863938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5189110-75C8-4ED5-AF43-5E8C2A8CEB15}"/>
              </a:ext>
            </a:extLst>
          </p:cNvPr>
          <p:cNvSpPr>
            <a:spLocks noGrp="1"/>
          </p:cNvSpPr>
          <p:nvPr>
            <p:ph type="dt" sz="half" idx="10"/>
          </p:nvPr>
        </p:nvSpPr>
        <p:spPr/>
        <p:txBody>
          <a:bodyPr/>
          <a:lstStyle/>
          <a:p>
            <a:fld id="{4475167A-DC84-4C4F-8EB3-1BCC82785625}" type="datetimeFigureOut">
              <a:rPr lang="fr-FR" smtClean="0"/>
              <a:t>28/06/2021</a:t>
            </a:fld>
            <a:endParaRPr lang="fr-FR"/>
          </a:p>
        </p:txBody>
      </p:sp>
      <p:sp>
        <p:nvSpPr>
          <p:cNvPr id="3" name="Espace réservé du pied de page 2">
            <a:extLst>
              <a:ext uri="{FF2B5EF4-FFF2-40B4-BE49-F238E27FC236}">
                <a16:creationId xmlns:a16="http://schemas.microsoft.com/office/drawing/2014/main" id="{5D25126F-D1D5-4174-BBAB-63B95E9D0BE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108BC0B-6C20-43B9-8545-32701D01FC05}"/>
              </a:ext>
            </a:extLst>
          </p:cNvPr>
          <p:cNvSpPr>
            <a:spLocks noGrp="1"/>
          </p:cNvSpPr>
          <p:nvPr>
            <p:ph type="sldNum" sz="quarter" idx="12"/>
          </p:nvPr>
        </p:nvSpPr>
        <p:spPr/>
        <p:txBody>
          <a:bodyPr/>
          <a:lstStyle/>
          <a:p>
            <a:fld id="{0E98B8E1-F9C3-4A4A-A2E3-1104D2F62AC6}" type="slidenum">
              <a:rPr lang="fr-FR" smtClean="0"/>
              <a:t>‹N°›</a:t>
            </a:fld>
            <a:endParaRPr lang="fr-FR"/>
          </a:p>
        </p:txBody>
      </p:sp>
    </p:spTree>
    <p:extLst>
      <p:ext uri="{BB962C8B-B14F-4D97-AF65-F5344CB8AC3E}">
        <p14:creationId xmlns:p14="http://schemas.microsoft.com/office/powerpoint/2010/main" val="260842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0E0D3A-A48B-4263-BA40-0A6E7CA0D65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9439F31-ED4F-443A-A018-A071E4B82D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05B56B9-4814-4619-92AE-FC3D8CC9C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2132D35-377E-42D3-AF00-149EBDEAE395}"/>
              </a:ext>
            </a:extLst>
          </p:cNvPr>
          <p:cNvSpPr>
            <a:spLocks noGrp="1"/>
          </p:cNvSpPr>
          <p:nvPr>
            <p:ph type="dt" sz="half" idx="10"/>
          </p:nvPr>
        </p:nvSpPr>
        <p:spPr/>
        <p:txBody>
          <a:bodyPr/>
          <a:lstStyle/>
          <a:p>
            <a:fld id="{4475167A-DC84-4C4F-8EB3-1BCC82785625}" type="datetimeFigureOut">
              <a:rPr lang="fr-FR" smtClean="0"/>
              <a:t>28/06/2021</a:t>
            </a:fld>
            <a:endParaRPr lang="fr-FR"/>
          </a:p>
        </p:txBody>
      </p:sp>
      <p:sp>
        <p:nvSpPr>
          <p:cNvPr id="6" name="Espace réservé du pied de page 5">
            <a:extLst>
              <a:ext uri="{FF2B5EF4-FFF2-40B4-BE49-F238E27FC236}">
                <a16:creationId xmlns:a16="http://schemas.microsoft.com/office/drawing/2014/main" id="{EF6509E1-6750-493B-BD24-18604AC09D3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D37A8CF-7EED-49AC-AD97-C8A4DDD065BA}"/>
              </a:ext>
            </a:extLst>
          </p:cNvPr>
          <p:cNvSpPr>
            <a:spLocks noGrp="1"/>
          </p:cNvSpPr>
          <p:nvPr>
            <p:ph type="sldNum" sz="quarter" idx="12"/>
          </p:nvPr>
        </p:nvSpPr>
        <p:spPr/>
        <p:txBody>
          <a:bodyPr/>
          <a:lstStyle/>
          <a:p>
            <a:fld id="{0E98B8E1-F9C3-4A4A-A2E3-1104D2F62AC6}" type="slidenum">
              <a:rPr lang="fr-FR" smtClean="0"/>
              <a:t>‹N°›</a:t>
            </a:fld>
            <a:endParaRPr lang="fr-FR"/>
          </a:p>
        </p:txBody>
      </p:sp>
    </p:spTree>
    <p:extLst>
      <p:ext uri="{BB962C8B-B14F-4D97-AF65-F5344CB8AC3E}">
        <p14:creationId xmlns:p14="http://schemas.microsoft.com/office/powerpoint/2010/main" val="1944736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FE2E8E-F9E0-4710-9B7B-5CF78C5986A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17446F9-5F51-4A4F-83AD-212CF63120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586EE3A-33F1-4750-9949-A6BB29307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3D5B34D-DDAA-4A64-9C31-6A4F934D53F3}"/>
              </a:ext>
            </a:extLst>
          </p:cNvPr>
          <p:cNvSpPr>
            <a:spLocks noGrp="1"/>
          </p:cNvSpPr>
          <p:nvPr>
            <p:ph type="dt" sz="half" idx="10"/>
          </p:nvPr>
        </p:nvSpPr>
        <p:spPr/>
        <p:txBody>
          <a:bodyPr/>
          <a:lstStyle/>
          <a:p>
            <a:fld id="{4475167A-DC84-4C4F-8EB3-1BCC82785625}" type="datetimeFigureOut">
              <a:rPr lang="fr-FR" smtClean="0"/>
              <a:t>28/06/2021</a:t>
            </a:fld>
            <a:endParaRPr lang="fr-FR"/>
          </a:p>
        </p:txBody>
      </p:sp>
      <p:sp>
        <p:nvSpPr>
          <p:cNvPr id="6" name="Espace réservé du pied de page 5">
            <a:extLst>
              <a:ext uri="{FF2B5EF4-FFF2-40B4-BE49-F238E27FC236}">
                <a16:creationId xmlns:a16="http://schemas.microsoft.com/office/drawing/2014/main" id="{EE0151E0-3C4F-4090-A281-AC3FE368E06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0FBA4E9-B186-492E-A5E6-4863EDAF9F3C}"/>
              </a:ext>
            </a:extLst>
          </p:cNvPr>
          <p:cNvSpPr>
            <a:spLocks noGrp="1"/>
          </p:cNvSpPr>
          <p:nvPr>
            <p:ph type="sldNum" sz="quarter" idx="12"/>
          </p:nvPr>
        </p:nvSpPr>
        <p:spPr/>
        <p:txBody>
          <a:bodyPr/>
          <a:lstStyle/>
          <a:p>
            <a:fld id="{0E98B8E1-F9C3-4A4A-A2E3-1104D2F62AC6}" type="slidenum">
              <a:rPr lang="fr-FR" smtClean="0"/>
              <a:t>‹N°›</a:t>
            </a:fld>
            <a:endParaRPr lang="fr-FR"/>
          </a:p>
        </p:txBody>
      </p:sp>
    </p:spTree>
    <p:extLst>
      <p:ext uri="{BB962C8B-B14F-4D97-AF65-F5344CB8AC3E}">
        <p14:creationId xmlns:p14="http://schemas.microsoft.com/office/powerpoint/2010/main" val="744711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AEC330D-99F4-445C-8D59-F4DF11E3F5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ED1AD0D-C24D-42DF-8AA7-4375DC8FB2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208A5FE-2D2B-4CCA-96FE-B7324216EF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75167A-DC84-4C4F-8EB3-1BCC82785625}" type="datetimeFigureOut">
              <a:rPr lang="fr-FR" smtClean="0"/>
              <a:t>28/06/2021</a:t>
            </a:fld>
            <a:endParaRPr lang="fr-FR"/>
          </a:p>
        </p:txBody>
      </p:sp>
      <p:sp>
        <p:nvSpPr>
          <p:cNvPr id="5" name="Espace réservé du pied de page 4">
            <a:extLst>
              <a:ext uri="{FF2B5EF4-FFF2-40B4-BE49-F238E27FC236}">
                <a16:creationId xmlns:a16="http://schemas.microsoft.com/office/drawing/2014/main" id="{015140A7-41CA-47FF-99E8-E0E343EB70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FBFECD8-7A3B-4D46-B7D4-89F3261B22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8B8E1-F9C3-4A4A-A2E3-1104D2F62AC6}" type="slidenum">
              <a:rPr lang="fr-FR" smtClean="0"/>
              <a:t>‹N°›</a:t>
            </a:fld>
            <a:endParaRPr lang="fr-FR"/>
          </a:p>
        </p:txBody>
      </p:sp>
    </p:spTree>
    <p:extLst>
      <p:ext uri="{BB962C8B-B14F-4D97-AF65-F5344CB8AC3E}">
        <p14:creationId xmlns:p14="http://schemas.microsoft.com/office/powerpoint/2010/main" val="1518734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E75180F-35F6-4779-8431-07A95DBB34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58C70E6-D6C0-4354-82B7-BCF954C6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690516-61ED-467D-A851-C3BE594DB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0186C-E657-4A41-9676-331DEC8B3611}" type="datetimeFigureOut">
              <a:rPr lang="fr-FR" smtClean="0"/>
              <a:t>28/06/2021</a:t>
            </a:fld>
            <a:endParaRPr lang="fr-FR"/>
          </a:p>
        </p:txBody>
      </p:sp>
      <p:sp>
        <p:nvSpPr>
          <p:cNvPr id="5" name="Espace réservé du pied de page 4">
            <a:extLst>
              <a:ext uri="{FF2B5EF4-FFF2-40B4-BE49-F238E27FC236}">
                <a16:creationId xmlns:a16="http://schemas.microsoft.com/office/drawing/2014/main" id="{16CCFE46-5CC9-4CE1-A173-3C1251F256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4736E3B-8A1B-4D44-BD0F-E032FDF65B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9897B-9A8C-429F-B57F-4563C2DDBB27}" type="slidenum">
              <a:rPr lang="fr-FR" smtClean="0"/>
              <a:t>‹N°›</a:t>
            </a:fld>
            <a:endParaRPr lang="fr-FR"/>
          </a:p>
        </p:txBody>
      </p:sp>
    </p:spTree>
    <p:extLst>
      <p:ext uri="{BB962C8B-B14F-4D97-AF65-F5344CB8AC3E}">
        <p14:creationId xmlns:p14="http://schemas.microsoft.com/office/powerpoint/2010/main" val="3770812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png"/></Relationships>
</file>

<file path=ppt/slides/_rels/slide10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microsoft.com/office/2007/relationships/hdphoto" Target="../media/hdphoto6.wdp"/><Relationship Id="rId2" Type="http://schemas.openxmlformats.org/officeDocument/2006/relationships/notesSlide" Target="../notesSlides/notesSlide100.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154.png"/><Relationship Id="rId4" Type="http://schemas.openxmlformats.org/officeDocument/2006/relationships/image" Target="../media/image147.png"/><Relationship Id="rId9" Type="http://schemas.microsoft.com/office/2007/relationships/hdphoto" Target="../media/hdphoto5.wdp"/></Relationships>
</file>

<file path=ppt/slides/_rels/slide10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microsoft.com/office/2007/relationships/hdphoto" Target="../media/hdphoto6.wdp"/><Relationship Id="rId2" Type="http://schemas.openxmlformats.org/officeDocument/2006/relationships/notesSlide" Target="../notesSlides/notesSlide101.xml"/><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151.png"/><Relationship Id="rId5" Type="http://schemas.openxmlformats.org/officeDocument/2006/relationships/image" Target="../media/image52.png"/><Relationship Id="rId10" Type="http://schemas.openxmlformats.org/officeDocument/2006/relationships/image" Target="../media/image154.png"/><Relationship Id="rId4" Type="http://schemas.openxmlformats.org/officeDocument/2006/relationships/image" Target="../media/image147.png"/><Relationship Id="rId9" Type="http://schemas.microsoft.com/office/2007/relationships/hdphoto" Target="../media/hdphoto5.wdp"/></Relationships>
</file>

<file path=ppt/slides/_rels/slide10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2.xml"/><Relationship Id="rId1" Type="http://schemas.openxmlformats.org/officeDocument/2006/relationships/slideLayout" Target="../slideLayouts/slideLayout13.xml"/><Relationship Id="rId6" Type="http://schemas.microsoft.com/office/2007/relationships/hdphoto" Target="../media/hdphoto20.wdp"/><Relationship Id="rId5" Type="http://schemas.openxmlformats.org/officeDocument/2006/relationships/image" Target="../media/image157.png"/><Relationship Id="rId4" Type="http://schemas.openxmlformats.org/officeDocument/2006/relationships/image" Target="../media/image145.png"/></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7" Type="http://schemas.microsoft.com/office/2007/relationships/hdphoto" Target="../media/hdphoto16.wdp"/><Relationship Id="rId2" Type="http://schemas.openxmlformats.org/officeDocument/2006/relationships/notesSlide" Target="../notesSlides/notesSlide103.xml"/><Relationship Id="rId1" Type="http://schemas.openxmlformats.org/officeDocument/2006/relationships/slideLayout" Target="../slideLayouts/slideLayout13.xml"/><Relationship Id="rId6" Type="http://schemas.openxmlformats.org/officeDocument/2006/relationships/image" Target="../media/image142.png"/><Relationship Id="rId5" Type="http://schemas.openxmlformats.org/officeDocument/2006/relationships/image" Target="../media/image150.png"/><Relationship Id="rId4" Type="http://schemas.openxmlformats.org/officeDocument/2006/relationships/image" Target="../media/image51.png"/></Relationships>
</file>

<file path=ppt/slides/_rels/slide10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56.png"/><Relationship Id="rId7" Type="http://schemas.microsoft.com/office/2007/relationships/hdphoto" Target="../media/hdphoto6.wdp"/><Relationship Id="rId12" Type="http://schemas.openxmlformats.org/officeDocument/2006/relationships/image" Target="../media/image147.png"/><Relationship Id="rId2" Type="http://schemas.openxmlformats.org/officeDocument/2006/relationships/notesSlide" Target="../notesSlides/notesSlide104.xml"/><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chart" Target="../charts/chart18.xml"/><Relationship Id="rId5" Type="http://schemas.openxmlformats.org/officeDocument/2006/relationships/image" Target="../media/image52.png"/><Relationship Id="rId10" Type="http://schemas.openxmlformats.org/officeDocument/2006/relationships/image" Target="../media/image158.png"/><Relationship Id="rId4" Type="http://schemas.openxmlformats.org/officeDocument/2006/relationships/image" Target="../media/image51.png"/><Relationship Id="rId9" Type="http://schemas.microsoft.com/office/2007/relationships/hdphoto" Target="../media/hdphoto5.wdp"/></Relationships>
</file>

<file path=ppt/slides/_rels/slide10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56.png"/><Relationship Id="rId7" Type="http://schemas.microsoft.com/office/2007/relationships/hdphoto" Target="../media/hdphoto6.wdp"/><Relationship Id="rId2" Type="http://schemas.openxmlformats.org/officeDocument/2006/relationships/notesSlide" Target="../notesSlides/notesSlide105.xml"/><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147.png"/><Relationship Id="rId5" Type="http://schemas.openxmlformats.org/officeDocument/2006/relationships/image" Target="../media/image52.png"/><Relationship Id="rId10" Type="http://schemas.openxmlformats.org/officeDocument/2006/relationships/image" Target="../media/image151.png"/><Relationship Id="rId4" Type="http://schemas.openxmlformats.org/officeDocument/2006/relationships/image" Target="../media/image51.png"/><Relationship Id="rId9" Type="http://schemas.microsoft.com/office/2007/relationships/hdphoto" Target="../media/hdphoto5.wdp"/></Relationships>
</file>

<file path=ppt/slides/_rels/slide10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6.xml"/><Relationship Id="rId1" Type="http://schemas.openxmlformats.org/officeDocument/2006/relationships/slideLayout" Target="../slideLayouts/slideLayout13.xml"/><Relationship Id="rId6" Type="http://schemas.microsoft.com/office/2007/relationships/hdphoto" Target="../media/hdphoto21.wdp"/><Relationship Id="rId5" Type="http://schemas.openxmlformats.org/officeDocument/2006/relationships/image" Target="../media/image160.png"/><Relationship Id="rId4" Type="http://schemas.openxmlformats.org/officeDocument/2006/relationships/image" Target="../media/image145.png"/></Relationships>
</file>

<file path=ppt/slides/_rels/slide10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7.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142.png"/><Relationship Id="rId4" Type="http://schemas.openxmlformats.org/officeDocument/2006/relationships/image" Target="../media/image159.png"/></Relationships>
</file>

<file path=ppt/slides/_rels/slide10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9.png"/><Relationship Id="rId7" Type="http://schemas.openxmlformats.org/officeDocument/2006/relationships/image" Target="../media/image53.png"/><Relationship Id="rId2" Type="http://schemas.openxmlformats.org/officeDocument/2006/relationships/notesSlide" Target="../notesSlides/notesSlide108.xml"/><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147.png"/><Relationship Id="rId5" Type="http://schemas.openxmlformats.org/officeDocument/2006/relationships/image" Target="../media/image57.pn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1.png"/></Relationships>
</file>

<file path=ppt/slides/_rels/slide10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47.png"/><Relationship Id="rId2" Type="http://schemas.openxmlformats.org/officeDocument/2006/relationships/notesSlide" Target="../notesSlides/notesSlide109.xml"/><Relationship Id="rId1" Type="http://schemas.openxmlformats.org/officeDocument/2006/relationships/slideLayout" Target="../slideLayouts/slideLayout13.xml"/><Relationship Id="rId6" Type="http://schemas.openxmlformats.org/officeDocument/2006/relationships/image" Target="../media/image159.png"/><Relationship Id="rId5" Type="http://schemas.microsoft.com/office/2007/relationships/hdphoto" Target="../media/hdphoto22.wdp"/><Relationship Id="rId4" Type="http://schemas.openxmlformats.org/officeDocument/2006/relationships/image" Target="../media/image161.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3.png"/></Relationships>
</file>

<file path=ppt/slides/_rels/slide11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51.png"/><Relationship Id="rId7" Type="http://schemas.openxmlformats.org/officeDocument/2006/relationships/image" Target="../media/image147.png"/><Relationship Id="rId2" Type="http://schemas.openxmlformats.org/officeDocument/2006/relationships/notesSlide" Target="../notesSlides/notesSlide110.xml"/><Relationship Id="rId1" Type="http://schemas.openxmlformats.org/officeDocument/2006/relationships/slideLayout" Target="../slideLayouts/slideLayout13.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9.png"/></Relationships>
</file>

<file path=ppt/slides/_rels/slide11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1.xml"/><Relationship Id="rId1" Type="http://schemas.openxmlformats.org/officeDocument/2006/relationships/slideLayout" Target="../slideLayouts/slideLayout13.xml"/><Relationship Id="rId6" Type="http://schemas.microsoft.com/office/2007/relationships/hdphoto" Target="../media/hdphoto23.wdp"/><Relationship Id="rId5" Type="http://schemas.openxmlformats.org/officeDocument/2006/relationships/image" Target="../media/image163.png"/><Relationship Id="rId4" Type="http://schemas.openxmlformats.org/officeDocument/2006/relationships/image" Target="../media/image145.png"/></Relationships>
</file>

<file path=ppt/slides/_rels/slide11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2.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142.png"/><Relationship Id="rId4" Type="http://schemas.openxmlformats.org/officeDocument/2006/relationships/image" Target="../media/image51.png"/></Relationships>
</file>

<file path=ppt/slides/_rels/slide1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62.png"/><Relationship Id="rId7" Type="http://schemas.openxmlformats.org/officeDocument/2006/relationships/image" Target="../media/image147.png"/><Relationship Id="rId12" Type="http://schemas.microsoft.com/office/2007/relationships/hdphoto" Target="../media/hdphoto5.wdp"/><Relationship Id="rId2" Type="http://schemas.openxmlformats.org/officeDocument/2006/relationships/notesSlide" Target="../notesSlides/notesSlide113.xml"/><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3.png"/><Relationship Id="rId5" Type="http://schemas.openxmlformats.org/officeDocument/2006/relationships/chart" Target="../charts/chart19.xml"/><Relationship Id="rId10" Type="http://schemas.microsoft.com/office/2007/relationships/hdphoto" Target="../media/hdphoto6.wdp"/><Relationship Id="rId4" Type="http://schemas.openxmlformats.org/officeDocument/2006/relationships/image" Target="../media/image164.png"/><Relationship Id="rId9" Type="http://schemas.openxmlformats.org/officeDocument/2006/relationships/image" Target="../media/image57.png"/></Relationships>
</file>

<file path=ppt/slides/_rels/slide114.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62.png"/><Relationship Id="rId7" Type="http://schemas.openxmlformats.org/officeDocument/2006/relationships/image" Target="../media/image152.png"/><Relationship Id="rId2" Type="http://schemas.openxmlformats.org/officeDocument/2006/relationships/notesSlide" Target="../notesSlides/notesSlide114.xml"/><Relationship Id="rId1" Type="http://schemas.openxmlformats.org/officeDocument/2006/relationships/slideLayout" Target="../slideLayouts/slideLayout13.xml"/><Relationship Id="rId6" Type="http://schemas.openxmlformats.org/officeDocument/2006/relationships/image" Target="../media/image147.png"/><Relationship Id="rId5" Type="http://schemas.openxmlformats.org/officeDocument/2006/relationships/image" Target="../media/image151.png"/><Relationship Id="rId4" Type="http://schemas.openxmlformats.org/officeDocument/2006/relationships/image" Target="../media/image51.png"/></Relationships>
</file>

<file path=ppt/slides/_rels/slide11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5.xml"/><Relationship Id="rId1" Type="http://schemas.openxmlformats.org/officeDocument/2006/relationships/slideLayout" Target="../slideLayouts/slideLayout13.xml"/><Relationship Id="rId5" Type="http://schemas.openxmlformats.org/officeDocument/2006/relationships/image" Target="../media/image166.png"/><Relationship Id="rId4" Type="http://schemas.openxmlformats.org/officeDocument/2006/relationships/image" Target="../media/image145.png"/></Relationships>
</file>

<file path=ppt/slides/_rels/slide11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6.xml"/><Relationship Id="rId1" Type="http://schemas.openxmlformats.org/officeDocument/2006/relationships/slideLayout" Target="../slideLayouts/slideLayout13.xml"/><Relationship Id="rId5" Type="http://schemas.openxmlformats.org/officeDocument/2006/relationships/image" Target="../media/image150.png"/><Relationship Id="rId4" Type="http://schemas.openxmlformats.org/officeDocument/2006/relationships/image" Target="../media/image51.png"/></Relationships>
</file>

<file path=ppt/slides/_rels/slide1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65.png"/><Relationship Id="rId7" Type="http://schemas.openxmlformats.org/officeDocument/2006/relationships/image" Target="../media/image51.png"/><Relationship Id="rId12" Type="http://schemas.openxmlformats.org/officeDocument/2006/relationships/image" Target="../media/image153.png"/><Relationship Id="rId2" Type="http://schemas.openxmlformats.org/officeDocument/2006/relationships/notesSlide" Target="../notesSlides/notesSlide117.xml"/><Relationship Id="rId1" Type="http://schemas.openxmlformats.org/officeDocument/2006/relationships/slideLayout" Target="../slideLayouts/slideLayout13.xml"/><Relationship Id="rId6" Type="http://schemas.microsoft.com/office/2007/relationships/hdphoto" Target="../media/hdphoto5.wdp"/><Relationship Id="rId11" Type="http://schemas.openxmlformats.org/officeDocument/2006/relationships/image" Target="../media/image147.png"/><Relationship Id="rId5" Type="http://schemas.openxmlformats.org/officeDocument/2006/relationships/image" Target="../media/image53.png"/><Relationship Id="rId10" Type="http://schemas.openxmlformats.org/officeDocument/2006/relationships/image" Target="../media/image151.png"/><Relationship Id="rId4" Type="http://schemas.openxmlformats.org/officeDocument/2006/relationships/image" Target="../media/image52.png"/><Relationship Id="rId9" Type="http://schemas.microsoft.com/office/2007/relationships/hdphoto" Target="../media/hdphoto6.wdp"/></Relationships>
</file>

<file path=ppt/slides/_rels/slide11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8.xml"/><Relationship Id="rId1" Type="http://schemas.openxmlformats.org/officeDocument/2006/relationships/slideLayout" Target="../slideLayouts/slideLayout13.xml"/><Relationship Id="rId6" Type="http://schemas.microsoft.com/office/2007/relationships/hdphoto" Target="../media/hdphoto24.wdp"/><Relationship Id="rId5" Type="http://schemas.openxmlformats.org/officeDocument/2006/relationships/image" Target="../media/image168.png"/><Relationship Id="rId4" Type="http://schemas.openxmlformats.org/officeDocument/2006/relationships/image" Target="../media/image145.png"/></Relationships>
</file>

<file path=ppt/slides/_rels/slide119.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50.png"/><Relationship Id="rId2" Type="http://schemas.openxmlformats.org/officeDocument/2006/relationships/notesSlide" Target="../notesSlides/notesSlide119.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14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3.jpg"/><Relationship Id="rId5" Type="http://schemas.microsoft.com/office/2007/relationships/hdphoto" Target="../media/hdphoto3.wdp"/><Relationship Id="rId4" Type="http://schemas.openxmlformats.org/officeDocument/2006/relationships/image" Target="../media/image42.png"/><Relationship Id="rId9" Type="http://schemas.openxmlformats.org/officeDocument/2006/relationships/image" Target="../media/image45.png"/></Relationships>
</file>

<file path=ppt/slides/_rels/slide120.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47.png"/><Relationship Id="rId2" Type="http://schemas.openxmlformats.org/officeDocument/2006/relationships/notesSlide" Target="../notesSlides/notesSlide120.xml"/><Relationship Id="rId1" Type="http://schemas.openxmlformats.org/officeDocument/2006/relationships/slideLayout" Target="../slideLayouts/slideLayout13.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image" Target="../media/image51.png"/></Relationships>
</file>

<file path=ppt/slides/_rels/slide1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67.png"/><Relationship Id="rId7" Type="http://schemas.openxmlformats.org/officeDocument/2006/relationships/image" Target="../media/image51.png"/><Relationship Id="rId2" Type="http://schemas.openxmlformats.org/officeDocument/2006/relationships/notesSlide" Target="../notesSlides/notesSlide121.xml"/><Relationship Id="rId1" Type="http://schemas.openxmlformats.org/officeDocument/2006/relationships/slideLayout" Target="../slideLayouts/slideLayout13.xml"/><Relationship Id="rId6" Type="http://schemas.microsoft.com/office/2007/relationships/hdphoto" Target="../media/hdphoto5.wdp"/><Relationship Id="rId11" Type="http://schemas.openxmlformats.org/officeDocument/2006/relationships/image" Target="../media/image153.png"/><Relationship Id="rId5" Type="http://schemas.openxmlformats.org/officeDocument/2006/relationships/image" Target="../media/image53.png"/><Relationship Id="rId10" Type="http://schemas.openxmlformats.org/officeDocument/2006/relationships/image" Target="../media/image147.png"/><Relationship Id="rId4" Type="http://schemas.openxmlformats.org/officeDocument/2006/relationships/image" Target="../media/image52.png"/><Relationship Id="rId9" Type="http://schemas.microsoft.com/office/2007/relationships/hdphoto" Target="../media/hdphoto6.wdp"/></Relationships>
</file>

<file path=ppt/slides/_rels/slide12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22.xml"/><Relationship Id="rId1" Type="http://schemas.openxmlformats.org/officeDocument/2006/relationships/slideLayout" Target="../slideLayouts/slideLayout13.xml"/><Relationship Id="rId6" Type="http://schemas.microsoft.com/office/2007/relationships/hdphoto" Target="../media/hdphoto25.wdp"/><Relationship Id="rId5" Type="http://schemas.openxmlformats.org/officeDocument/2006/relationships/image" Target="../media/image170.png"/><Relationship Id="rId4" Type="http://schemas.openxmlformats.org/officeDocument/2006/relationships/image" Target="../media/image145.png"/></Relationships>
</file>

<file path=ppt/slides/_rels/slide12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23.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142.png"/><Relationship Id="rId4" Type="http://schemas.openxmlformats.org/officeDocument/2006/relationships/image" Target="../media/image51.png"/></Relationships>
</file>

<file path=ppt/slides/_rels/slide12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9.png"/><Relationship Id="rId7" Type="http://schemas.openxmlformats.org/officeDocument/2006/relationships/image" Target="../media/image57.png"/><Relationship Id="rId2" Type="http://schemas.openxmlformats.org/officeDocument/2006/relationships/notesSlide" Target="../notesSlides/notesSlide124.xml"/><Relationship Id="rId1" Type="http://schemas.openxmlformats.org/officeDocument/2006/relationships/slideLayout" Target="../slideLayouts/slideLayout13.xml"/><Relationship Id="rId6" Type="http://schemas.openxmlformats.org/officeDocument/2006/relationships/image" Target="../media/image52.png"/><Relationship Id="rId11" Type="http://schemas.openxmlformats.org/officeDocument/2006/relationships/image" Target="../media/image151.png"/><Relationship Id="rId5" Type="http://schemas.openxmlformats.org/officeDocument/2006/relationships/image" Target="../media/image147.png"/><Relationship Id="rId10" Type="http://schemas.microsoft.com/office/2007/relationships/hdphoto" Target="../media/hdphoto5.wdp"/><Relationship Id="rId4" Type="http://schemas.openxmlformats.org/officeDocument/2006/relationships/image" Target="../media/image51.png"/><Relationship Id="rId9" Type="http://schemas.openxmlformats.org/officeDocument/2006/relationships/image" Target="../media/image53.png"/></Relationships>
</file>

<file path=ppt/slides/_rels/slide12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5.xml"/><Relationship Id="rId1" Type="http://schemas.openxmlformats.org/officeDocument/2006/relationships/slideLayout" Target="../slideLayouts/slideLayout13.xml"/><Relationship Id="rId6" Type="http://schemas.microsoft.com/office/2007/relationships/hdphoto" Target="../media/hdphoto26.wdp"/><Relationship Id="rId5" Type="http://schemas.openxmlformats.org/officeDocument/2006/relationships/image" Target="../media/image172.png"/><Relationship Id="rId4" Type="http://schemas.openxmlformats.org/officeDocument/2006/relationships/image" Target="../media/image145.png"/></Relationships>
</file>

<file path=ppt/slides/_rels/slide126.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47.png"/><Relationship Id="rId2" Type="http://schemas.openxmlformats.org/officeDocument/2006/relationships/notesSlide" Target="../notesSlides/notesSlide126.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142.png"/><Relationship Id="rId4" Type="http://schemas.openxmlformats.org/officeDocument/2006/relationships/image" Target="../media/image51.png"/></Relationships>
</file>

<file path=ppt/slides/_rels/slide1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71.png"/><Relationship Id="rId7" Type="http://schemas.microsoft.com/office/2007/relationships/hdphoto" Target="../media/hdphoto6.wdp"/><Relationship Id="rId2" Type="http://schemas.openxmlformats.org/officeDocument/2006/relationships/notesSlide" Target="../notesSlides/notesSlide127.xml"/><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147.png"/><Relationship Id="rId5" Type="http://schemas.openxmlformats.org/officeDocument/2006/relationships/image" Target="../media/image52.png"/><Relationship Id="rId10" Type="http://schemas.openxmlformats.org/officeDocument/2006/relationships/image" Target="../media/image151.png"/><Relationship Id="rId4" Type="http://schemas.openxmlformats.org/officeDocument/2006/relationships/image" Target="../media/image51.png"/><Relationship Id="rId9" Type="http://schemas.microsoft.com/office/2007/relationships/hdphoto" Target="../media/hdphoto5.wdp"/></Relationships>
</file>

<file path=ppt/slides/_rels/slide12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8.xml"/><Relationship Id="rId1" Type="http://schemas.openxmlformats.org/officeDocument/2006/relationships/slideLayout" Target="../slideLayouts/slideLayout13.xml"/><Relationship Id="rId6" Type="http://schemas.microsoft.com/office/2007/relationships/hdphoto" Target="../media/hdphoto27.wdp"/><Relationship Id="rId5" Type="http://schemas.openxmlformats.org/officeDocument/2006/relationships/image" Target="../media/image174.png"/><Relationship Id="rId4" Type="http://schemas.openxmlformats.org/officeDocument/2006/relationships/image" Target="../media/image145.png"/></Relationships>
</file>

<file path=ppt/slides/_rels/slide129.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50.png"/><Relationship Id="rId2" Type="http://schemas.openxmlformats.org/officeDocument/2006/relationships/notesSlide" Target="../notesSlides/notesSlide129.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14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73.png"/><Relationship Id="rId7" Type="http://schemas.microsoft.com/office/2007/relationships/hdphoto" Target="../media/hdphoto6.wdp"/><Relationship Id="rId2" Type="http://schemas.openxmlformats.org/officeDocument/2006/relationships/notesSlide" Target="../notesSlides/notesSlide130.xml"/><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51.png"/><Relationship Id="rId5" Type="http://schemas.openxmlformats.org/officeDocument/2006/relationships/image" Target="../media/image52.png"/><Relationship Id="rId10" Type="http://schemas.openxmlformats.org/officeDocument/2006/relationships/image" Target="../media/image151.png"/><Relationship Id="rId4" Type="http://schemas.openxmlformats.org/officeDocument/2006/relationships/image" Target="../media/image147.png"/><Relationship Id="rId9" Type="http://schemas.microsoft.com/office/2007/relationships/hdphoto" Target="../media/hdphoto5.wdp"/></Relationships>
</file>

<file path=ppt/slides/_rels/slide1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1.xml"/><Relationship Id="rId1" Type="http://schemas.openxmlformats.org/officeDocument/2006/relationships/slideLayout" Target="../slideLayouts/slideLayout13.xml"/><Relationship Id="rId5" Type="http://schemas.openxmlformats.org/officeDocument/2006/relationships/image" Target="../media/image176.png"/><Relationship Id="rId4" Type="http://schemas.openxmlformats.org/officeDocument/2006/relationships/image" Target="../media/image145.png"/></Relationships>
</file>

<file path=ppt/slides/_rels/slide132.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47.png"/><Relationship Id="rId2" Type="http://schemas.openxmlformats.org/officeDocument/2006/relationships/notesSlide" Target="../notesSlides/notesSlide132.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142.png"/><Relationship Id="rId4" Type="http://schemas.openxmlformats.org/officeDocument/2006/relationships/image" Target="../media/image51.png"/></Relationships>
</file>

<file path=ppt/slides/_rels/slide1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51.png"/><Relationship Id="rId7" Type="http://schemas.openxmlformats.org/officeDocument/2006/relationships/image" Target="../media/image52.png"/><Relationship Id="rId2" Type="http://schemas.openxmlformats.org/officeDocument/2006/relationships/notesSlide" Target="../notesSlides/notesSlide133.xml"/><Relationship Id="rId1" Type="http://schemas.openxmlformats.org/officeDocument/2006/relationships/slideLayout" Target="../slideLayouts/slideLayout13.xml"/><Relationship Id="rId6" Type="http://schemas.openxmlformats.org/officeDocument/2006/relationships/image" Target="../media/image147.png"/><Relationship Id="rId11" Type="http://schemas.microsoft.com/office/2007/relationships/hdphoto" Target="../media/hdphoto5.wdp"/><Relationship Id="rId5" Type="http://schemas.openxmlformats.org/officeDocument/2006/relationships/image" Target="../media/image51.png"/><Relationship Id="rId10" Type="http://schemas.openxmlformats.org/officeDocument/2006/relationships/image" Target="../media/image53.png"/><Relationship Id="rId4" Type="http://schemas.openxmlformats.org/officeDocument/2006/relationships/image" Target="../media/image175.png"/><Relationship Id="rId9" Type="http://schemas.microsoft.com/office/2007/relationships/hdphoto" Target="../media/hdphoto6.wdp"/></Relationships>
</file>

<file path=ppt/slides/_rels/slide13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34.xml"/><Relationship Id="rId1" Type="http://schemas.openxmlformats.org/officeDocument/2006/relationships/slideLayout" Target="../slideLayouts/slideLayout13.xml"/><Relationship Id="rId5" Type="http://schemas.openxmlformats.org/officeDocument/2006/relationships/image" Target="../media/image178.png"/><Relationship Id="rId4" Type="http://schemas.openxmlformats.org/officeDocument/2006/relationships/image" Target="../media/image145.png"/></Relationships>
</file>

<file path=ppt/slides/_rels/slide13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51.png"/><Relationship Id="rId7" Type="http://schemas.microsoft.com/office/2007/relationships/hdphoto" Target="../media/hdphoto28.wdp"/><Relationship Id="rId2" Type="http://schemas.openxmlformats.org/officeDocument/2006/relationships/notesSlide" Target="../notesSlides/notesSlide135.xml"/><Relationship Id="rId1" Type="http://schemas.openxmlformats.org/officeDocument/2006/relationships/slideLayout" Target="../slideLayouts/slideLayout13.xml"/><Relationship Id="rId6" Type="http://schemas.openxmlformats.org/officeDocument/2006/relationships/image" Target="../media/image179.png"/><Relationship Id="rId5" Type="http://schemas.microsoft.com/office/2007/relationships/hdphoto" Target="../media/hdphoto16.wdp"/><Relationship Id="rId10" Type="http://schemas.openxmlformats.org/officeDocument/2006/relationships/image" Target="../media/image177.png"/><Relationship Id="rId4" Type="http://schemas.openxmlformats.org/officeDocument/2006/relationships/image" Target="../media/image142.png"/><Relationship Id="rId9" Type="http://schemas.openxmlformats.org/officeDocument/2006/relationships/image" Target="../media/image150.png"/></Relationships>
</file>

<file path=ppt/slides/_rels/slide13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7.png"/><Relationship Id="rId7" Type="http://schemas.openxmlformats.org/officeDocument/2006/relationships/image" Target="../media/image53.png"/><Relationship Id="rId12" Type="http://schemas.openxmlformats.org/officeDocument/2006/relationships/image" Target="../media/image153.png"/><Relationship Id="rId2" Type="http://schemas.openxmlformats.org/officeDocument/2006/relationships/notesSlide" Target="../notesSlides/notesSlide136.xml"/><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147.png"/><Relationship Id="rId5" Type="http://schemas.openxmlformats.org/officeDocument/2006/relationships/image" Target="../media/image57.png"/><Relationship Id="rId10" Type="http://schemas.openxmlformats.org/officeDocument/2006/relationships/image" Target="../media/image51.png"/><Relationship Id="rId4" Type="http://schemas.openxmlformats.org/officeDocument/2006/relationships/image" Target="../media/image52.png"/><Relationship Id="rId9" Type="http://schemas.openxmlformats.org/officeDocument/2006/relationships/image" Target="../media/image151.png"/></Relationships>
</file>

<file path=ppt/slides/_rels/slide13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7.xml"/><Relationship Id="rId1" Type="http://schemas.openxmlformats.org/officeDocument/2006/relationships/slideLayout" Target="../slideLayouts/slideLayout13.xml"/><Relationship Id="rId6" Type="http://schemas.microsoft.com/office/2007/relationships/hdphoto" Target="../media/hdphoto29.wdp"/><Relationship Id="rId5" Type="http://schemas.openxmlformats.org/officeDocument/2006/relationships/image" Target="../media/image181.png"/><Relationship Id="rId4" Type="http://schemas.openxmlformats.org/officeDocument/2006/relationships/image" Target="../media/image145.png"/></Relationships>
</file>

<file path=ppt/slides/_rels/slide13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8.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142.png"/><Relationship Id="rId4" Type="http://schemas.openxmlformats.org/officeDocument/2006/relationships/image" Target="../media/image51.png"/></Relationships>
</file>

<file path=ppt/slides/_rels/slide13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80.png"/><Relationship Id="rId7" Type="http://schemas.openxmlformats.org/officeDocument/2006/relationships/image" Target="../media/image53.png"/><Relationship Id="rId2" Type="http://schemas.openxmlformats.org/officeDocument/2006/relationships/notesSlide" Target="../notesSlides/notesSlide139.xml"/><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51.png"/><Relationship Id="rId5" Type="http://schemas.openxmlformats.org/officeDocument/2006/relationships/image" Target="../media/image57.png"/><Relationship Id="rId10" Type="http://schemas.openxmlformats.org/officeDocument/2006/relationships/image" Target="../media/image147.png"/><Relationship Id="rId4" Type="http://schemas.openxmlformats.org/officeDocument/2006/relationships/image" Target="../media/image52.png"/><Relationship Id="rId9" Type="http://schemas.openxmlformats.org/officeDocument/2006/relationships/image" Target="../media/image151.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45.png"/><Relationship Id="rId9" Type="http://schemas.openxmlformats.org/officeDocument/2006/relationships/image" Target="../media/image54.png"/></Relationships>
</file>

<file path=ppt/slides/_rels/slide14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40.xml"/><Relationship Id="rId1" Type="http://schemas.openxmlformats.org/officeDocument/2006/relationships/slideLayout" Target="../slideLayouts/slideLayout13.xml"/><Relationship Id="rId6" Type="http://schemas.microsoft.com/office/2007/relationships/hdphoto" Target="../media/hdphoto11.wdp"/><Relationship Id="rId5" Type="http://schemas.openxmlformats.org/officeDocument/2006/relationships/image" Target="../media/image83.png"/><Relationship Id="rId4" Type="http://schemas.openxmlformats.org/officeDocument/2006/relationships/image" Target="../media/image145.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chart" Target="../charts/char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6.jpeg"/><Relationship Id="rId7" Type="http://schemas.openxmlformats.org/officeDocument/2006/relationships/image" Target="../media/image53.png"/><Relationship Id="rId12"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51.png"/><Relationship Id="rId4" Type="http://schemas.openxmlformats.org/officeDocument/2006/relationships/image" Target="../media/image52.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1.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3.jpg"/><Relationship Id="rId5" Type="http://schemas.microsoft.com/office/2007/relationships/hdphoto" Target="../media/hdphoto3.wdp"/><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2.png"/><Relationship Id="rId7" Type="http://schemas.microsoft.com/office/2007/relationships/hdphoto" Target="../media/hdphoto5.wdp"/><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3.png"/><Relationship Id="rId11" Type="http://schemas.openxmlformats.org/officeDocument/2006/relationships/image" Target="../media/image59.png"/><Relationship Id="rId5" Type="http://schemas.microsoft.com/office/2007/relationships/hdphoto" Target="../media/hdphoto6.wdp"/><Relationship Id="rId10" Type="http://schemas.openxmlformats.org/officeDocument/2006/relationships/image" Target="../media/image51.png"/><Relationship Id="rId4" Type="http://schemas.openxmlformats.org/officeDocument/2006/relationships/image" Target="../media/image57.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3.jpg"/><Relationship Id="rId5" Type="http://schemas.microsoft.com/office/2007/relationships/hdphoto" Target="../media/hdphoto3.wdp"/><Relationship Id="rId4" Type="http://schemas.openxmlformats.org/officeDocument/2006/relationships/image" Target="../media/image42.pn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microsoft.com/office/2007/relationships/hdphoto" Target="../media/hdphoto7.wdp"/><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8.png"/><Relationship Id="rId7" Type="http://schemas.openxmlformats.org/officeDocument/2006/relationships/image" Target="../media/image53.png"/><Relationship Id="rId12"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51.png"/><Relationship Id="rId4" Type="http://schemas.openxmlformats.org/officeDocument/2006/relationships/image" Target="../media/image52.pn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3.jp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52.png"/><Relationship Id="rId7" Type="http://schemas.microsoft.com/office/2007/relationships/hdphoto" Target="../media/hdphoto5.wdp"/><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3.png"/><Relationship Id="rId11" Type="http://schemas.openxmlformats.org/officeDocument/2006/relationships/image" Target="../media/image58.png"/><Relationship Id="rId5" Type="http://schemas.microsoft.com/office/2007/relationships/hdphoto" Target="../media/hdphoto6.wdp"/><Relationship Id="rId10" Type="http://schemas.openxmlformats.org/officeDocument/2006/relationships/image" Target="../media/image51.png"/><Relationship Id="rId4" Type="http://schemas.openxmlformats.org/officeDocument/2006/relationships/image" Target="../media/image57.pn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3.jp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2.jpe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57.png"/><Relationship Id="rId10" Type="http://schemas.openxmlformats.org/officeDocument/2006/relationships/image" Target="../media/image51.png"/><Relationship Id="rId4" Type="http://schemas.openxmlformats.org/officeDocument/2006/relationships/image" Target="../media/image52.pn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4.png"/><Relationship Id="rId7" Type="http://schemas.microsoft.com/office/2007/relationships/hdphoto" Target="../media/hdphoto6.wdp"/><Relationship Id="rId12"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51.png"/><Relationship Id="rId5" Type="http://schemas.openxmlformats.org/officeDocument/2006/relationships/image" Target="../media/image52.png"/><Relationship Id="rId10" Type="http://schemas.openxmlformats.org/officeDocument/2006/relationships/image" Target="../media/image73.png"/><Relationship Id="rId4" Type="http://schemas.microsoft.com/office/2007/relationships/hdphoto" Target="../media/hdphoto8.wdp"/><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3.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chart" Target="../charts/chart3.xml"/><Relationship Id="rId7"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81.png"/><Relationship Id="rId10" Type="http://schemas.microsoft.com/office/2007/relationships/hdphoto" Target="../media/hdphoto11.wdp"/><Relationship Id="rId4" Type="http://schemas.openxmlformats.org/officeDocument/2006/relationships/image" Target="../media/image80.pn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chart" Target="../charts/chart4.xml"/><Relationship Id="rId7"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84.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7" Type="http://schemas.microsoft.com/office/2007/relationships/hdphoto" Target="../media/hdphoto3.wdp"/><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89.png"/><Relationship Id="rId3" Type="http://schemas.openxmlformats.org/officeDocument/2006/relationships/image" Target="../media/image85.png"/><Relationship Id="rId7" Type="http://schemas.microsoft.com/office/2007/relationships/hdphoto" Target="../media/hdphoto6.wdp"/><Relationship Id="rId12"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87.jpeg"/><Relationship Id="rId5" Type="http://schemas.openxmlformats.org/officeDocument/2006/relationships/image" Target="../media/image52.png"/><Relationship Id="rId10" Type="http://schemas.openxmlformats.org/officeDocument/2006/relationships/image" Target="../media/image86.png"/><Relationship Id="rId4" Type="http://schemas.openxmlformats.org/officeDocument/2006/relationships/image" Target="../media/image51.png"/><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chart" Target="../charts/chart5.xml"/></Relationships>
</file>

<file path=ppt/slides/_rels/slide4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9.png"/><Relationship Id="rId3" Type="http://schemas.openxmlformats.org/officeDocument/2006/relationships/image" Target="../media/image85.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51.png"/><Relationship Id="rId5" Type="http://schemas.openxmlformats.org/officeDocument/2006/relationships/image" Target="../media/image57.png"/><Relationship Id="rId10" Type="http://schemas.microsoft.com/office/2007/relationships/hdphoto" Target="../media/hdphoto12.wdp"/><Relationship Id="rId4" Type="http://schemas.openxmlformats.org/officeDocument/2006/relationships/image" Target="../media/image52.png"/><Relationship Id="rId9"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91.png"/><Relationship Id="rId7" Type="http://schemas.microsoft.com/office/2007/relationships/hdphoto" Target="../media/hdphoto5.wdp"/><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1.png"/><Relationship Id="rId7"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92.png"/><Relationship Id="rId9" Type="http://schemas.openxmlformats.org/officeDocument/2006/relationships/chart" Target="../charts/chart7.xml"/></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3.png"/><Relationship Id="rId7" Type="http://schemas.microsoft.com/office/2007/relationships/hdphoto" Target="../media/hdphoto6.wdp"/><Relationship Id="rId12"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1.png"/><Relationship Id="rId4" Type="http://schemas.openxmlformats.org/officeDocument/2006/relationships/image" Target="../media/image91.png"/><Relationship Id="rId9" Type="http://schemas.microsoft.com/office/2007/relationships/hdphoto" Target="../media/hdphoto5.wdp"/></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51.png"/><Relationship Id="rId7"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96.png"/><Relationship Id="rId5" Type="http://schemas.microsoft.com/office/2007/relationships/hdphoto" Target="../media/hdphoto13.wdp"/><Relationship Id="rId4" Type="http://schemas.openxmlformats.org/officeDocument/2006/relationships/image" Target="../media/image95.png"/><Relationship Id="rId9" Type="http://schemas.openxmlformats.org/officeDocument/2006/relationships/image" Target="../media/image94.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8" Type="http://schemas.openxmlformats.org/officeDocument/2006/relationships/image" Target="../media/image99.png"/><Relationship Id="rId13" Type="http://schemas.microsoft.com/office/2007/relationships/hdphoto" Target="../media/hdphoto14.wdp"/><Relationship Id="rId3" Type="http://schemas.openxmlformats.org/officeDocument/2006/relationships/image" Target="../media/image52.png"/><Relationship Id="rId7" Type="http://schemas.microsoft.com/office/2007/relationships/hdphoto" Target="../media/hdphoto5.wdp"/><Relationship Id="rId12" Type="http://schemas.openxmlformats.org/officeDocument/2006/relationships/image" Target="../media/image103.png"/><Relationship Id="rId2" Type="http://schemas.openxmlformats.org/officeDocument/2006/relationships/notesSlide" Target="../notesSlides/notesSlide50.xml"/><Relationship Id="rId16"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3.png"/><Relationship Id="rId11" Type="http://schemas.openxmlformats.org/officeDocument/2006/relationships/image" Target="../media/image102.png"/><Relationship Id="rId5" Type="http://schemas.microsoft.com/office/2007/relationships/hdphoto" Target="../media/hdphoto6.wdp"/><Relationship Id="rId15" Type="http://schemas.openxmlformats.org/officeDocument/2006/relationships/image" Target="../media/image94.png"/><Relationship Id="rId10" Type="http://schemas.openxmlformats.org/officeDocument/2006/relationships/image" Target="../media/image101.png"/><Relationship Id="rId4" Type="http://schemas.openxmlformats.org/officeDocument/2006/relationships/image" Target="../media/image57.png"/><Relationship Id="rId9" Type="http://schemas.openxmlformats.org/officeDocument/2006/relationships/image" Target="../media/image100.png"/><Relationship Id="rId14" Type="http://schemas.openxmlformats.org/officeDocument/2006/relationships/image" Target="../media/image104.pn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6.png"/><Relationship Id="rId7" Type="http://schemas.openxmlformats.org/officeDocument/2006/relationships/image" Target="../media/image53.png"/><Relationship Id="rId12"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51.png"/><Relationship Id="rId4" Type="http://schemas.openxmlformats.org/officeDocument/2006/relationships/image" Target="../media/image52.png"/><Relationship Id="rId9" Type="http://schemas.openxmlformats.org/officeDocument/2006/relationships/image" Target="../media/image94.png"/></Relationships>
</file>

<file path=ppt/slides/_rels/slide53.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image" Target="../media/image94.png"/><Relationship Id="rId7" Type="http://schemas.microsoft.com/office/2007/relationships/hdphoto" Target="../media/hdphoto5.wdp"/><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2.png"/><Relationship Id="rId7"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94.png"/><Relationship Id="rId9" Type="http://schemas.openxmlformats.org/officeDocument/2006/relationships/chart" Target="../charts/chart9.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43.jp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image" Target="../media/image107.png"/><Relationship Id="rId7" Type="http://schemas.microsoft.com/office/2007/relationships/hdphoto" Target="../media/hdphoto5.wdp"/><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7.png"/><Relationship Id="rId7"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92.png"/><Relationship Id="rId4" Type="http://schemas.openxmlformats.org/officeDocument/2006/relationships/image" Target="../media/image51.png"/><Relationship Id="rId9" Type="http://schemas.openxmlformats.org/officeDocument/2006/relationships/chart" Target="../charts/chart11.xml"/></Relationships>
</file>

<file path=ppt/slides/_rels/slide5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8.png"/><Relationship Id="rId7" Type="http://schemas.openxmlformats.org/officeDocument/2006/relationships/image" Target="../media/image57.png"/><Relationship Id="rId12"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52.png"/><Relationship Id="rId11" Type="http://schemas.openxmlformats.org/officeDocument/2006/relationships/image" Target="../media/image58.png"/><Relationship Id="rId5" Type="http://schemas.openxmlformats.org/officeDocument/2006/relationships/image" Target="../media/image51.png"/><Relationship Id="rId10" Type="http://schemas.microsoft.com/office/2007/relationships/hdphoto" Target="../media/hdphoto5.wdp"/><Relationship Id="rId4" Type="http://schemas.openxmlformats.org/officeDocument/2006/relationships/image" Target="../media/image107.png"/><Relationship Id="rId9"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43.jp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51.png"/><Relationship Id="rId7"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53.png"/><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92.png"/><Relationship Id="rId4" Type="http://schemas.openxmlformats.org/officeDocument/2006/relationships/image" Target="../media/image109.png"/><Relationship Id="rId9" Type="http://schemas.openxmlformats.org/officeDocument/2006/relationships/chart" Target="../charts/chart13.xml"/></Relationships>
</file>

<file path=ppt/slides/_rels/slide6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0.jpeg"/><Relationship Id="rId7" Type="http://schemas.openxmlformats.org/officeDocument/2006/relationships/image" Target="../media/image57.png"/><Relationship Id="rId12"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52.png"/><Relationship Id="rId11" Type="http://schemas.openxmlformats.org/officeDocument/2006/relationships/image" Target="../media/image58.png"/><Relationship Id="rId5" Type="http://schemas.openxmlformats.org/officeDocument/2006/relationships/image" Target="../media/image51.png"/><Relationship Id="rId10" Type="http://schemas.microsoft.com/office/2007/relationships/hdphoto" Target="../media/hdphoto5.wdp"/><Relationship Id="rId4" Type="http://schemas.openxmlformats.org/officeDocument/2006/relationships/image" Target="../media/image109.png"/><Relationship Id="rId9"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43.jp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1.png"/><Relationship Id="rId7"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92.png"/><Relationship Id="rId4" Type="http://schemas.openxmlformats.org/officeDocument/2006/relationships/image" Target="../media/image51.png"/><Relationship Id="rId9" Type="http://schemas.openxmlformats.org/officeDocument/2006/relationships/chart" Target="../charts/chart14.xml"/></Relationships>
</file>

<file path=ppt/slides/_rels/slide6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2.jpeg"/><Relationship Id="rId7" Type="http://schemas.openxmlformats.org/officeDocument/2006/relationships/image" Target="../media/image57.png"/><Relationship Id="rId12"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52.png"/><Relationship Id="rId11" Type="http://schemas.openxmlformats.org/officeDocument/2006/relationships/image" Target="../media/image58.png"/><Relationship Id="rId5" Type="http://schemas.openxmlformats.org/officeDocument/2006/relationships/image" Target="../media/image51.png"/><Relationship Id="rId10" Type="http://schemas.microsoft.com/office/2007/relationships/hdphoto" Target="../media/hdphoto5.wdp"/><Relationship Id="rId4" Type="http://schemas.openxmlformats.org/officeDocument/2006/relationships/image" Target="../media/image111.png"/><Relationship Id="rId9"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43.jp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49.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3.png"/><Relationship Id="rId7"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92.png"/><Relationship Id="rId4" Type="http://schemas.openxmlformats.org/officeDocument/2006/relationships/image" Target="../media/image51.png"/><Relationship Id="rId9" Type="http://schemas.openxmlformats.org/officeDocument/2006/relationships/chart" Target="../charts/chart15.xml"/></Relationships>
</file>

<file path=ppt/slides/_rels/slide7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3.png"/><Relationship Id="rId7" Type="http://schemas.microsoft.com/office/2007/relationships/hdphoto" Target="../media/hdphoto6.wdp"/><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92.png"/><Relationship Id="rId5" Type="http://schemas.openxmlformats.org/officeDocument/2006/relationships/image" Target="../media/image52.png"/><Relationship Id="rId10" Type="http://schemas.openxmlformats.org/officeDocument/2006/relationships/image" Target="../media/image114.png"/><Relationship Id="rId4" Type="http://schemas.openxmlformats.org/officeDocument/2006/relationships/image" Target="../media/image51.png"/><Relationship Id="rId9" Type="http://schemas.microsoft.com/office/2007/relationships/hdphoto" Target="../media/hdphoto5.wdp"/></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43.jpg"/><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5.png"/><Relationship Id="rId7" Type="http://schemas.openxmlformats.org/officeDocument/2006/relationships/image" Target="../media/image53.png"/><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92.png"/><Relationship Id="rId4" Type="http://schemas.openxmlformats.org/officeDocument/2006/relationships/image" Target="../media/image51.png"/><Relationship Id="rId9" Type="http://schemas.openxmlformats.org/officeDocument/2006/relationships/chart" Target="../charts/chart16.xml"/></Relationships>
</file>

<file path=ppt/slides/_rels/slide7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6.png"/><Relationship Id="rId7"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10" Type="http://schemas.microsoft.com/office/2007/relationships/hdphoto" Target="../media/hdphoto5.wdp"/><Relationship Id="rId4" Type="http://schemas.openxmlformats.org/officeDocument/2006/relationships/image" Target="../media/image115.png"/><Relationship Id="rId9" Type="http://schemas.openxmlformats.org/officeDocument/2006/relationships/image" Target="../media/image53.png"/></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7.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118.png"/></Relationships>
</file>

<file path=ppt/slides/_rels/slide7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119.png"/><Relationship Id="rId7" Type="http://schemas.microsoft.com/office/2007/relationships/hdphoto" Target="../media/hdphoto3.wdp"/><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20.png"/><Relationship Id="rId9" Type="http://schemas.openxmlformats.org/officeDocument/2006/relationships/image" Target="../media/image121.png"/></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49.png"/><Relationship Id="rId2" Type="http://schemas.openxmlformats.org/officeDocument/2006/relationships/notesSlide" Target="../notesSlides/notesSlide79.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2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8.xml"/><Relationship Id="rId16"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8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22.png"/><Relationship Id="rId7" Type="http://schemas.openxmlformats.org/officeDocument/2006/relationships/image" Target="../media/image123.png"/><Relationship Id="rId2" Type="http://schemas.openxmlformats.org/officeDocument/2006/relationships/notesSlide" Target="../notesSlides/notesSlide80.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4.png"/></Relationships>
</file>

<file path=ppt/slides/_rels/slide8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25.png"/><Relationship Id="rId7" Type="http://schemas.microsoft.com/office/2007/relationships/hdphoto" Target="../media/hdphoto6.wdp"/><Relationship Id="rId12" Type="http://schemas.openxmlformats.org/officeDocument/2006/relationships/image" Target="../media/image59.png"/><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119.png"/><Relationship Id="rId4" Type="http://schemas.openxmlformats.org/officeDocument/2006/relationships/image" Target="../media/image51.png"/><Relationship Id="rId9" Type="http://schemas.microsoft.com/office/2007/relationships/hdphoto" Target="../media/hdphoto5.wdp"/></Relationships>
</file>

<file path=ppt/slides/_rels/slide8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25.png"/><Relationship Id="rId7" Type="http://schemas.microsoft.com/office/2007/relationships/hdphoto" Target="../media/hdphoto6.wdp"/><Relationship Id="rId12"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120.png"/><Relationship Id="rId4" Type="http://schemas.openxmlformats.org/officeDocument/2006/relationships/image" Target="../media/image51.png"/><Relationship Id="rId9" Type="http://schemas.microsoft.com/office/2007/relationships/hdphoto" Target="../media/hdphoto5.wdp"/></Relationships>
</file>

<file path=ppt/slides/_rels/slide83.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18" Type="http://schemas.openxmlformats.org/officeDocument/2006/relationships/image" Target="../media/image141.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png"/><Relationship Id="rId2" Type="http://schemas.openxmlformats.org/officeDocument/2006/relationships/notesSlide" Target="../notesSlides/notesSlide83.xml"/><Relationship Id="rId16" Type="http://schemas.openxmlformats.org/officeDocument/2006/relationships/image" Target="../media/image139.png"/><Relationship Id="rId1" Type="http://schemas.openxmlformats.org/officeDocument/2006/relationships/slideLayout" Target="../slideLayouts/slideLayout13.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png"/><Relationship Id="rId19" Type="http://schemas.openxmlformats.org/officeDocument/2006/relationships/image" Target="../media/image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6.wdp"/><Relationship Id="rId2" Type="http://schemas.openxmlformats.org/officeDocument/2006/relationships/notesSlide" Target="../notesSlides/notesSlide85.xml"/><Relationship Id="rId1" Type="http://schemas.openxmlformats.org/officeDocument/2006/relationships/slideLayout" Target="../slideLayouts/slideLayout13.xml"/><Relationship Id="rId6" Type="http://schemas.openxmlformats.org/officeDocument/2006/relationships/image" Target="../media/image142.png"/><Relationship Id="rId5" Type="http://schemas.openxmlformats.org/officeDocument/2006/relationships/image" Target="../media/image36.png"/><Relationship Id="rId4" Type="http://schemas.openxmlformats.org/officeDocument/2006/relationships/image" Target="../media/image35.png"/></Relationships>
</file>

<file path=ppt/slides/_rels/slide86.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36.png"/><Relationship Id="rId2" Type="http://schemas.openxmlformats.org/officeDocument/2006/relationships/notesSlide" Target="../notesSlides/notesSlide86.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7.wdp"/></Relationships>
</file>

<file path=ppt/slides/_rels/slide8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143.png"/><Relationship Id="rId7" Type="http://schemas.openxmlformats.org/officeDocument/2006/relationships/image" Target="../media/image36.png"/><Relationship Id="rId2" Type="http://schemas.openxmlformats.org/officeDocument/2006/relationships/notesSlide" Target="../notesSlides/notesSlide87.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7.wdp"/></Relationships>
</file>

<file path=ppt/slides/_rels/slide8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8.xml"/><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146.png"/><Relationship Id="rId4" Type="http://schemas.openxmlformats.org/officeDocument/2006/relationships/image" Target="../media/image145.png"/></Relationships>
</file>

<file path=ppt/slides/_rels/slide8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142.png"/><Relationship Id="rId4" Type="http://schemas.openxmlformats.org/officeDocument/2006/relationships/image" Target="../media/image144.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1.png"/><Relationship Id="rId7" Type="http://schemas.openxmlformats.org/officeDocument/2006/relationships/image" Target="../media/image57.png"/><Relationship Id="rId12" Type="http://schemas.microsoft.com/office/2007/relationships/hdphoto" Target="../media/hdphoto11.wdp"/><Relationship Id="rId2" Type="http://schemas.openxmlformats.org/officeDocument/2006/relationships/notesSlide" Target="../notesSlides/notesSlide90.xml"/><Relationship Id="rId1" Type="http://schemas.openxmlformats.org/officeDocument/2006/relationships/slideLayout" Target="../slideLayouts/slideLayout13.xml"/><Relationship Id="rId6" Type="http://schemas.openxmlformats.org/officeDocument/2006/relationships/image" Target="../media/image52.png"/><Relationship Id="rId11" Type="http://schemas.openxmlformats.org/officeDocument/2006/relationships/image" Target="../media/image83.png"/><Relationship Id="rId5" Type="http://schemas.openxmlformats.org/officeDocument/2006/relationships/image" Target="../media/image147.png"/><Relationship Id="rId10" Type="http://schemas.microsoft.com/office/2007/relationships/hdphoto" Target="../media/hdphoto5.wdp"/><Relationship Id="rId4" Type="http://schemas.openxmlformats.org/officeDocument/2006/relationships/image" Target="../media/image144.png"/><Relationship Id="rId9" Type="http://schemas.openxmlformats.org/officeDocument/2006/relationships/image" Target="../media/image53.png"/></Relationships>
</file>

<file path=ppt/slides/_rels/slide91.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11.wdp"/><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147.png"/><Relationship Id="rId4" Type="http://schemas.openxmlformats.org/officeDocument/2006/relationships/image" Target="../media/image144.png"/></Relationships>
</file>

<file path=ppt/slides/_rels/slide9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2.xml"/><Relationship Id="rId1" Type="http://schemas.openxmlformats.org/officeDocument/2006/relationships/slideLayout" Target="../slideLayouts/slideLayout13.xml"/><Relationship Id="rId6" Type="http://schemas.microsoft.com/office/2007/relationships/hdphoto" Target="../media/hdphoto19.wdp"/><Relationship Id="rId5" Type="http://schemas.openxmlformats.org/officeDocument/2006/relationships/image" Target="../media/image149.png"/><Relationship Id="rId4" Type="http://schemas.openxmlformats.org/officeDocument/2006/relationships/image" Target="../media/image145.png"/></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3.xml"/><Relationship Id="rId1" Type="http://schemas.openxmlformats.org/officeDocument/2006/relationships/slideLayout" Target="../slideLayouts/slideLayout13.xml"/><Relationship Id="rId5" Type="http://schemas.openxmlformats.org/officeDocument/2006/relationships/image" Target="../media/image150.png"/><Relationship Id="rId4" Type="http://schemas.openxmlformats.org/officeDocument/2006/relationships/image" Target="../media/image148.png"/></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16.wdp"/><Relationship Id="rId2" Type="http://schemas.openxmlformats.org/officeDocument/2006/relationships/notesSlide" Target="../notesSlides/notesSlide94.xml"/><Relationship Id="rId1" Type="http://schemas.openxmlformats.org/officeDocument/2006/relationships/slideLayout" Target="../slideLayouts/slideLayout13.xml"/><Relationship Id="rId6" Type="http://schemas.openxmlformats.org/officeDocument/2006/relationships/image" Target="../media/image142.png"/><Relationship Id="rId5" Type="http://schemas.openxmlformats.org/officeDocument/2006/relationships/image" Target="../media/image150.png"/><Relationship Id="rId4" Type="http://schemas.openxmlformats.org/officeDocument/2006/relationships/image" Target="../media/image148.png"/></Relationships>
</file>

<file path=ppt/slides/_rels/slide9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48.png"/><Relationship Id="rId7" Type="http://schemas.openxmlformats.org/officeDocument/2006/relationships/image" Target="../media/image52.png"/><Relationship Id="rId2" Type="http://schemas.openxmlformats.org/officeDocument/2006/relationships/notesSlide" Target="../notesSlides/notesSlide95.xml"/><Relationship Id="rId1" Type="http://schemas.openxmlformats.org/officeDocument/2006/relationships/slideLayout" Target="../slideLayouts/slideLayout13.xml"/><Relationship Id="rId6" Type="http://schemas.openxmlformats.org/officeDocument/2006/relationships/image" Target="../media/image99.png"/><Relationship Id="rId11" Type="http://schemas.microsoft.com/office/2007/relationships/hdphoto" Target="../media/hdphoto5.wdp"/><Relationship Id="rId5" Type="http://schemas.openxmlformats.org/officeDocument/2006/relationships/image" Target="../media/image147.png"/><Relationship Id="rId10" Type="http://schemas.openxmlformats.org/officeDocument/2006/relationships/image" Target="../media/image53.png"/><Relationship Id="rId4" Type="http://schemas.openxmlformats.org/officeDocument/2006/relationships/image" Target="../media/image51.png"/><Relationship Id="rId9" Type="http://schemas.microsoft.com/office/2007/relationships/hdphoto" Target="../media/hdphoto6.wdp"/></Relationships>
</file>

<file path=ppt/slides/_rels/slide96.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47.png"/><Relationship Id="rId2" Type="http://schemas.openxmlformats.org/officeDocument/2006/relationships/notesSlide" Target="../notesSlides/notesSlide96.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chart" Target="../charts/chart17.xml"/><Relationship Id="rId4" Type="http://schemas.openxmlformats.org/officeDocument/2006/relationships/image" Target="../media/image51.png"/></Relationships>
</file>

<file path=ppt/slides/_rels/slide9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57.png"/><Relationship Id="rId12" Type="http://schemas.openxmlformats.org/officeDocument/2006/relationships/image" Target="../media/image152.png"/><Relationship Id="rId2" Type="http://schemas.openxmlformats.org/officeDocument/2006/relationships/notesSlide" Target="../notesSlides/notesSlide97.xml"/><Relationship Id="rId1" Type="http://schemas.openxmlformats.org/officeDocument/2006/relationships/slideLayout" Target="../slideLayouts/slideLayout13.xml"/><Relationship Id="rId6" Type="http://schemas.openxmlformats.org/officeDocument/2006/relationships/image" Target="../media/image52.png"/><Relationship Id="rId11" Type="http://schemas.openxmlformats.org/officeDocument/2006/relationships/image" Target="../media/image151.png"/><Relationship Id="rId5" Type="http://schemas.openxmlformats.org/officeDocument/2006/relationships/image" Target="../media/image147.png"/><Relationship Id="rId10" Type="http://schemas.microsoft.com/office/2007/relationships/hdphoto" Target="../media/hdphoto5.wdp"/><Relationship Id="rId4" Type="http://schemas.openxmlformats.org/officeDocument/2006/relationships/image" Target="../media/image51.png"/><Relationship Id="rId9" Type="http://schemas.openxmlformats.org/officeDocument/2006/relationships/image" Target="../media/image53.png"/></Relationships>
</file>

<file path=ppt/slides/_rels/slide9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8.xml"/><Relationship Id="rId1" Type="http://schemas.openxmlformats.org/officeDocument/2006/relationships/slideLayout" Target="../slideLayouts/slideLayout13.xml"/><Relationship Id="rId5" Type="http://schemas.openxmlformats.org/officeDocument/2006/relationships/image" Target="../media/image155.png"/><Relationship Id="rId4" Type="http://schemas.openxmlformats.org/officeDocument/2006/relationships/image" Target="../media/image145.png"/></Relationships>
</file>

<file path=ppt/slides/_rels/slide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9.xml"/><Relationship Id="rId1" Type="http://schemas.openxmlformats.org/officeDocument/2006/relationships/slideLayout" Target="../slideLayouts/slideLayout13.xml"/><Relationship Id="rId5" Type="http://schemas.openxmlformats.org/officeDocument/2006/relationships/image" Target="../media/image154.png"/><Relationship Id="rId4" Type="http://schemas.openxmlformats.org/officeDocument/2006/relationships/image" Target="../media/image1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10">
            <a:extLst>
              <a:ext uri="{FF2B5EF4-FFF2-40B4-BE49-F238E27FC236}">
                <a16:creationId xmlns:a16="http://schemas.microsoft.com/office/drawing/2014/main" id="{8AF30EDC-4DCC-46AC-B480-363FC793ECF1}"/>
              </a:ext>
            </a:extLst>
          </p:cNvPr>
          <p:cNvPicPr>
            <a:picLocks noGrp="1" noChangeAspect="1"/>
          </p:cNvPicPr>
          <p:nvPr>
            <p:ph idx="4294967295"/>
          </p:nvPr>
        </p:nvPicPr>
        <p:blipFill rotWithShape="1">
          <a:blip r:embed="rId3" cstate="hqprint">
            <a:extLst>
              <a:ext uri="{28A0092B-C50C-407E-A947-70E740481C1C}">
                <a14:useLocalDpi xmlns:a14="http://schemas.microsoft.com/office/drawing/2010/main"/>
              </a:ext>
            </a:extLst>
          </a:blip>
          <a:srcRect/>
          <a:stretch/>
        </p:blipFill>
        <p:spPr>
          <a:xfrm flipH="1">
            <a:off x="11061" y="3416486"/>
            <a:ext cx="12191144" cy="3441514"/>
          </a:xfrm>
          <a:prstGeom prst="rect">
            <a:avLst/>
          </a:prstGeom>
        </p:spPr>
      </p:pic>
      <p:pic>
        <p:nvPicPr>
          <p:cNvPr id="4" name="Picture 3">
            <a:extLst>
              <a:ext uri="{FF2B5EF4-FFF2-40B4-BE49-F238E27FC236}">
                <a16:creationId xmlns:a16="http://schemas.microsoft.com/office/drawing/2014/main" id="{8A3F9F6C-85A8-CD42-8D88-3F9FD7D6A6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66865" y="1235216"/>
            <a:ext cx="6942732" cy="146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ous-titre 2">
            <a:extLst>
              <a:ext uri="{FF2B5EF4-FFF2-40B4-BE49-F238E27FC236}">
                <a16:creationId xmlns:a16="http://schemas.microsoft.com/office/drawing/2014/main" id="{F938354D-DBAD-EF4B-8D9B-2EA86F67DCCA}"/>
              </a:ext>
            </a:extLst>
          </p:cNvPr>
          <p:cNvSpPr txBox="1">
            <a:spLocks/>
          </p:cNvSpPr>
          <p:nvPr/>
        </p:nvSpPr>
        <p:spPr>
          <a:xfrm>
            <a:off x="1839475" y="3983493"/>
            <a:ext cx="8701224" cy="970363"/>
          </a:xfrm>
          <a:prstGeom prst="rect">
            <a:avLst/>
          </a:prstGeom>
        </p:spPr>
        <p:txBody>
          <a:bodyPr lIns="91440" tIns="45720" rIns="91440" bIns="45720" anchor="b">
            <a:normAutofit/>
          </a:bodyPr>
          <a:lst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0" indent="0" algn="ctr">
              <a:buNone/>
            </a:pPr>
            <a:r>
              <a:rPr lang="fr-FR" sz="6000" dirty="0">
                <a:solidFill>
                  <a:srgbClr val="FFFFFF"/>
                </a:solidFill>
                <a:latin typeface="DilleniaUPC"/>
                <a:cs typeface="DilleniaUPC"/>
              </a:rPr>
              <a:t>LIVRE SCIENTIFIQUE</a:t>
            </a:r>
          </a:p>
        </p:txBody>
      </p:sp>
      <p:sp>
        <p:nvSpPr>
          <p:cNvPr id="2" name="Rectangle 1">
            <a:extLst>
              <a:ext uri="{FF2B5EF4-FFF2-40B4-BE49-F238E27FC236}">
                <a16:creationId xmlns:a16="http://schemas.microsoft.com/office/drawing/2014/main" id="{DC44685F-306F-41DF-AFDB-D366CDE1F2ED}"/>
              </a:ext>
            </a:extLst>
          </p:cNvPr>
          <p:cNvSpPr/>
          <p:nvPr/>
        </p:nvSpPr>
        <p:spPr>
          <a:xfrm>
            <a:off x="27338" y="6339151"/>
            <a:ext cx="10849769" cy="523220"/>
          </a:xfrm>
          <a:prstGeom prst="rect">
            <a:avLst/>
          </a:prstGeom>
        </p:spPr>
        <p:txBody>
          <a:bodyPr wrap="square">
            <a:spAutoFit/>
          </a:bodyPr>
          <a:lstStyle/>
          <a:p>
            <a:r>
              <a:rPr lang="fr-FR" sz="1400" i="1" dirty="0">
                <a:solidFill>
                  <a:schemeClr val="bg1"/>
                </a:solidFill>
                <a:latin typeface="Calibri Light" panose="020F0302020204030204" pitchFamily="34" charset="0"/>
                <a:cs typeface="Calibri Light" panose="020F0302020204030204" pitchFamily="34" charset="0"/>
              </a:rPr>
              <a:t>Les illustrations et images de texture utilisées dans cette présentation et ne figurant pas dans la boîte à outils ETAT PUR ne sont pas libres de droit - Réservé à un usage interne</a:t>
            </a:r>
          </a:p>
        </p:txBody>
      </p:sp>
    </p:spTree>
    <p:extLst>
      <p:ext uri="{BB962C8B-B14F-4D97-AF65-F5344CB8AC3E}">
        <p14:creationId xmlns:p14="http://schemas.microsoft.com/office/powerpoint/2010/main" val="663547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8539F444-01AD-4383-AE44-ABADC2F7DA29}"/>
              </a:ext>
            </a:extLst>
          </p:cNvPr>
          <p:cNvGrpSpPr/>
          <p:nvPr/>
        </p:nvGrpSpPr>
        <p:grpSpPr>
          <a:xfrm>
            <a:off x="4465389" y="3038688"/>
            <a:ext cx="3441062" cy="2059582"/>
            <a:chOff x="4769315" y="3082344"/>
            <a:chExt cx="3441062" cy="2059582"/>
          </a:xfrm>
        </p:grpSpPr>
        <p:sp>
          <p:nvSpPr>
            <p:cNvPr id="13" name="Rectangle 12">
              <a:extLst>
                <a:ext uri="{FF2B5EF4-FFF2-40B4-BE49-F238E27FC236}">
                  <a16:creationId xmlns:a16="http://schemas.microsoft.com/office/drawing/2014/main" id="{72D2B53C-385D-4E41-8FB4-F24772EF9710}"/>
                </a:ext>
              </a:extLst>
            </p:cNvPr>
            <p:cNvSpPr/>
            <p:nvPr/>
          </p:nvSpPr>
          <p:spPr>
            <a:xfrm>
              <a:off x="4771912" y="3082344"/>
              <a:ext cx="3438465" cy="13183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oupe 72">
              <a:extLst>
                <a:ext uri="{FF2B5EF4-FFF2-40B4-BE49-F238E27FC236}">
                  <a16:creationId xmlns:a16="http://schemas.microsoft.com/office/drawing/2014/main" id="{2825375A-8845-499A-B9E8-53FFC4E6E7F6}"/>
                </a:ext>
              </a:extLst>
            </p:cNvPr>
            <p:cNvGrpSpPr/>
            <p:nvPr/>
          </p:nvGrpSpPr>
          <p:grpSpPr>
            <a:xfrm>
              <a:off x="4769315" y="3159853"/>
              <a:ext cx="3441062" cy="1982073"/>
              <a:chOff x="4330699" y="2835275"/>
              <a:chExt cx="7173974" cy="4097352"/>
            </a:xfrm>
          </p:grpSpPr>
          <p:pic>
            <p:nvPicPr>
              <p:cNvPr id="74" name="Image 73">
                <a:extLst>
                  <a:ext uri="{FF2B5EF4-FFF2-40B4-BE49-F238E27FC236}">
                    <a16:creationId xmlns:a16="http://schemas.microsoft.com/office/drawing/2014/main" id="{A11DF858-7C92-43CB-957E-A40B54164DCE}"/>
                  </a:ext>
                </a:extLst>
              </p:cNvPr>
              <p:cNvPicPr>
                <a:picLocks noChangeAspect="1"/>
              </p:cNvPicPr>
              <p:nvPr/>
            </p:nvPicPr>
            <p:blipFill rotWithShape="1">
              <a:blip r:embed="rId3">
                <a:extLst>
                  <a:ext uri="{28A0092B-C50C-407E-A947-70E740481C1C}">
                    <a14:useLocalDpi xmlns:a14="http://schemas.microsoft.com/office/drawing/2010/main" val="0"/>
                  </a:ext>
                </a:extLst>
              </a:blip>
              <a:srcRect r="40507" b="31108"/>
              <a:stretch/>
            </p:blipFill>
            <p:spPr>
              <a:xfrm>
                <a:off x="4330699" y="4130675"/>
                <a:ext cx="7173974" cy="2801952"/>
              </a:xfrm>
              <a:prstGeom prst="rect">
                <a:avLst/>
              </a:prstGeom>
            </p:spPr>
          </p:pic>
          <p:pic>
            <p:nvPicPr>
              <p:cNvPr id="75" name="Image 74">
                <a:extLst>
                  <a:ext uri="{FF2B5EF4-FFF2-40B4-BE49-F238E27FC236}">
                    <a16:creationId xmlns:a16="http://schemas.microsoft.com/office/drawing/2014/main" id="{B850994A-83A6-439D-A764-AD11D11BF302}"/>
                  </a:ext>
                </a:extLst>
              </p:cNvPr>
              <p:cNvPicPr>
                <a:picLocks noChangeAspect="1"/>
              </p:cNvPicPr>
              <p:nvPr/>
            </p:nvPicPr>
            <p:blipFill rotWithShape="1">
              <a:blip r:embed="rId4">
                <a:extLst>
                  <a:ext uri="{28A0092B-C50C-407E-A947-70E740481C1C}">
                    <a14:useLocalDpi xmlns:a14="http://schemas.microsoft.com/office/drawing/2010/main" val="0"/>
                  </a:ext>
                </a:extLst>
              </a:blip>
              <a:srcRect r="40507"/>
              <a:stretch/>
            </p:blipFill>
            <p:spPr>
              <a:xfrm>
                <a:off x="4330699" y="2835275"/>
                <a:ext cx="7173974" cy="2341300"/>
              </a:xfrm>
              <a:prstGeom prst="rect">
                <a:avLst/>
              </a:prstGeom>
            </p:spPr>
          </p:pic>
        </p:grpSp>
      </p:grpSp>
      <p:sp>
        <p:nvSpPr>
          <p:cNvPr id="7" name="ZoneTexte 6">
            <a:extLst>
              <a:ext uri="{FF2B5EF4-FFF2-40B4-BE49-F238E27FC236}">
                <a16:creationId xmlns:a16="http://schemas.microsoft.com/office/drawing/2014/main" id="{532F920C-BB12-47F6-BD13-B337431F1F00}"/>
              </a:ext>
            </a:extLst>
          </p:cNvPr>
          <p:cNvSpPr txBox="1"/>
          <p:nvPr/>
        </p:nvSpPr>
        <p:spPr>
          <a:xfrm>
            <a:off x="1160862" y="1502340"/>
            <a:ext cx="3846676" cy="523220"/>
          </a:xfrm>
          <a:prstGeom prst="rect">
            <a:avLst/>
          </a:prstGeom>
          <a:solidFill>
            <a:srgbClr val="AAC7CE"/>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tab pos="354013" algn="l"/>
              </a:tabLst>
              <a:defRPr/>
            </a:pPr>
            <a:r>
              <a:rPr kumimoji="0" lang="fr-FR" sz="2800" b="1" i="0" u="none" strike="noStrike" cap="none" normalizeH="0" baseline="0" noProof="0" dirty="0">
                <a:ln>
                  <a:noFill/>
                </a:ln>
                <a:solidFill>
                  <a:schemeClr val="bg1"/>
                </a:solidFill>
                <a:uLnTx/>
                <a:uFillTx/>
                <a:latin typeface="DilleniaUPC" panose="02020603050405020304" pitchFamily="18" charset="-34"/>
                <a:ea typeface="+mn-ea"/>
                <a:cs typeface="DilleniaUPC" panose="02020603050405020304" pitchFamily="18" charset="-34"/>
              </a:rPr>
              <a:t>	Brevet Biomimétique</a:t>
            </a:r>
          </a:p>
        </p:txBody>
      </p:sp>
      <p:grpSp>
        <p:nvGrpSpPr>
          <p:cNvPr id="8" name="Groupe 7">
            <a:extLst>
              <a:ext uri="{FF2B5EF4-FFF2-40B4-BE49-F238E27FC236}">
                <a16:creationId xmlns:a16="http://schemas.microsoft.com/office/drawing/2014/main" id="{F700E870-6F8B-484D-9358-75CD12E17D2D}"/>
              </a:ext>
            </a:extLst>
          </p:cNvPr>
          <p:cNvGrpSpPr/>
          <p:nvPr/>
        </p:nvGrpSpPr>
        <p:grpSpPr>
          <a:xfrm>
            <a:off x="452417" y="1319115"/>
            <a:ext cx="952648" cy="954449"/>
            <a:chOff x="2137386" y="3329664"/>
            <a:chExt cx="952648" cy="954449"/>
          </a:xfrm>
        </p:grpSpPr>
        <p:sp>
          <p:nvSpPr>
            <p:cNvPr id="9" name="Ellipse 8">
              <a:extLst>
                <a:ext uri="{FF2B5EF4-FFF2-40B4-BE49-F238E27FC236}">
                  <a16:creationId xmlns:a16="http://schemas.microsoft.com/office/drawing/2014/main" id="{DD468064-F71C-497C-BB2D-BB16FB2C54CA}"/>
                </a:ext>
              </a:extLst>
            </p:cNvPr>
            <p:cNvSpPr/>
            <p:nvPr/>
          </p:nvSpPr>
          <p:spPr>
            <a:xfrm>
              <a:off x="2137386" y="3329664"/>
              <a:ext cx="952648" cy="954449"/>
            </a:xfrm>
            <a:prstGeom prst="ellipse">
              <a:avLst/>
            </a:prstGeom>
            <a:solidFill>
              <a:srgbClr val="FFFFFF"/>
            </a:solidFill>
            <a:ln w="38100" cap="flat" cmpd="sng" algn="ctr">
              <a:solidFill>
                <a:srgbClr val="AAC7C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pic>
          <p:nvPicPr>
            <p:cNvPr id="10" name="Graphique 9">
              <a:extLst>
                <a:ext uri="{FF2B5EF4-FFF2-40B4-BE49-F238E27FC236}">
                  <a16:creationId xmlns:a16="http://schemas.microsoft.com/office/drawing/2014/main" id="{765C038F-37BF-40C0-9E3B-6BBC2DF93D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7904" y="3432214"/>
              <a:ext cx="838028" cy="704080"/>
            </a:xfrm>
            <a:prstGeom prst="rect">
              <a:avLst/>
            </a:prstGeom>
          </p:spPr>
        </p:pic>
      </p:grpSp>
      <p:sp>
        <p:nvSpPr>
          <p:cNvPr id="26" name="ZoneTexte 25">
            <a:extLst>
              <a:ext uri="{FF2B5EF4-FFF2-40B4-BE49-F238E27FC236}">
                <a16:creationId xmlns:a16="http://schemas.microsoft.com/office/drawing/2014/main" id="{F562D756-0117-4DC5-81A2-281883F83C05}"/>
              </a:ext>
            </a:extLst>
          </p:cNvPr>
          <p:cNvSpPr txBox="1"/>
          <p:nvPr/>
        </p:nvSpPr>
        <p:spPr>
          <a:xfrm>
            <a:off x="765305" y="2157272"/>
            <a:ext cx="3419231" cy="19093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800100">
              <a:spcBef>
                <a:spcPct val="0"/>
              </a:spcBef>
              <a:buNone/>
            </a:pPr>
            <a:r>
              <a:rPr lang="fr-FR" sz="2400" b="1" dirty="0">
                <a:latin typeface="DilleniaUPC" panose="02020603050405020304" pitchFamily="18" charset="-34"/>
                <a:cs typeface="DilleniaUPC" panose="02020603050405020304" pitchFamily="18" charset="-34"/>
              </a:rPr>
              <a:t>Classe 1 – </a:t>
            </a:r>
            <a:r>
              <a:rPr lang="fr-FR" sz="2400" b="1" dirty="0" err="1">
                <a:solidFill>
                  <a:srgbClr val="2F5597"/>
                </a:solidFill>
                <a:latin typeface="DilleniaUPC" panose="02020603050405020304" pitchFamily="18" charset="-34"/>
                <a:cs typeface="DilleniaUPC" panose="02020603050405020304" pitchFamily="18" charset="-34"/>
              </a:rPr>
              <a:t>Dermo</a:t>
            </a:r>
            <a:r>
              <a:rPr lang="fr-FR" sz="2400" b="1" dirty="0">
                <a:solidFill>
                  <a:srgbClr val="2F5597"/>
                </a:solidFill>
                <a:latin typeface="DilleniaUPC" panose="02020603050405020304" pitchFamily="18" charset="-34"/>
                <a:cs typeface="DilleniaUPC" panose="02020603050405020304" pitchFamily="18" charset="-34"/>
              </a:rPr>
              <a:t>-identique</a:t>
            </a:r>
          </a:p>
          <a:p>
            <a:pPr marL="0" lvl="0" indent="0" algn="ctr" defTabSz="800100">
              <a:lnSpc>
                <a:spcPct val="90000"/>
              </a:lnSpc>
              <a:spcBef>
                <a:spcPct val="0"/>
              </a:spcBef>
              <a:spcAft>
                <a:spcPct val="35000"/>
              </a:spcAft>
              <a:buNone/>
            </a:pPr>
            <a:r>
              <a:rPr lang="fr-FR" dirty="0">
                <a:latin typeface="DilleniaUPC" panose="02020603050405020304" pitchFamily="18" charset="-34"/>
                <a:cs typeface="DilleniaUPC" panose="02020603050405020304" pitchFamily="18" charset="-34"/>
              </a:rPr>
              <a:t>Structure chimique identique</a:t>
            </a:r>
          </a:p>
          <a:p>
            <a:pPr marL="0" lvl="0" indent="0" algn="ctr" defTabSz="800100">
              <a:lnSpc>
                <a:spcPct val="90000"/>
              </a:lnSpc>
              <a:spcBef>
                <a:spcPct val="0"/>
              </a:spcBef>
              <a:spcAft>
                <a:spcPct val="35000"/>
              </a:spcAft>
              <a:buNone/>
            </a:pPr>
            <a:r>
              <a:rPr lang="fr-FR" sz="1600" i="1" dirty="0">
                <a:solidFill>
                  <a:srgbClr val="13374C">
                    <a:alpha val="70000"/>
                  </a:srgbClr>
                </a:solidFill>
                <a:latin typeface="DilleniaUPC" panose="02020603050405020304" pitchFamily="18" charset="-34"/>
                <a:cs typeface="DilleniaUPC" panose="02020603050405020304" pitchFamily="18" charset="-34"/>
              </a:rPr>
              <a:t>Par exemple : eau, lipides épidermiques, collagène, acide hyaluronique, glycérol, tocophérol, composants des NMF...</a:t>
            </a:r>
          </a:p>
        </p:txBody>
      </p:sp>
      <p:sp>
        <p:nvSpPr>
          <p:cNvPr id="29" name="ZoneTexte 28">
            <a:extLst>
              <a:ext uri="{FF2B5EF4-FFF2-40B4-BE49-F238E27FC236}">
                <a16:creationId xmlns:a16="http://schemas.microsoft.com/office/drawing/2014/main" id="{EABF564F-BEC1-4683-8AA4-76AF5BBBA06A}"/>
              </a:ext>
            </a:extLst>
          </p:cNvPr>
          <p:cNvSpPr txBox="1"/>
          <p:nvPr/>
        </p:nvSpPr>
        <p:spPr>
          <a:xfrm>
            <a:off x="712815" y="4214481"/>
            <a:ext cx="3312098" cy="18216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800100">
              <a:spcBef>
                <a:spcPct val="0"/>
              </a:spcBef>
              <a:buNone/>
            </a:pPr>
            <a:r>
              <a:rPr lang="fr-FR" sz="2400" b="1" dirty="0">
                <a:latin typeface="DilleniaUPC" panose="02020603050405020304" pitchFamily="18" charset="-34"/>
                <a:cs typeface="DilleniaUPC" panose="02020603050405020304" pitchFamily="18" charset="-34"/>
              </a:rPr>
              <a:t>Classe 2 – </a:t>
            </a:r>
            <a:r>
              <a:rPr lang="fr-FR" sz="2400" b="1" dirty="0" err="1">
                <a:solidFill>
                  <a:srgbClr val="CC00FF"/>
                </a:solidFill>
                <a:latin typeface="DilleniaUPC" panose="02020603050405020304" pitchFamily="18" charset="-34"/>
                <a:cs typeface="DilleniaUPC" panose="02020603050405020304" pitchFamily="18" charset="-34"/>
              </a:rPr>
              <a:t>Dermo</a:t>
            </a:r>
            <a:r>
              <a:rPr lang="fr-FR" sz="2400" b="1" dirty="0">
                <a:solidFill>
                  <a:srgbClr val="CC00FF"/>
                </a:solidFill>
                <a:latin typeface="DilleniaUPC" panose="02020603050405020304" pitchFamily="18" charset="-34"/>
                <a:cs typeface="DilleniaUPC" panose="02020603050405020304" pitchFamily="18" charset="-34"/>
              </a:rPr>
              <a:t>-mimétique</a:t>
            </a:r>
          </a:p>
          <a:p>
            <a:pPr marL="0" lvl="0" indent="0" algn="ctr" defTabSz="800100">
              <a:lnSpc>
                <a:spcPct val="90000"/>
              </a:lnSpc>
              <a:spcBef>
                <a:spcPct val="0"/>
              </a:spcBef>
              <a:spcAft>
                <a:spcPct val="35000"/>
              </a:spcAft>
              <a:buNone/>
            </a:pPr>
            <a:r>
              <a:rPr lang="fr-FR" dirty="0">
                <a:latin typeface="DilleniaUPC" panose="02020603050405020304" pitchFamily="18" charset="-34"/>
                <a:cs typeface="DilleniaUPC" panose="02020603050405020304" pitchFamily="18" charset="-34"/>
              </a:rPr>
              <a:t>Structure/fonction similaire     </a:t>
            </a:r>
          </a:p>
          <a:p>
            <a:pPr marL="0" lvl="0" indent="0" algn="ctr" defTabSz="800100">
              <a:lnSpc>
                <a:spcPct val="90000"/>
              </a:lnSpc>
              <a:spcBef>
                <a:spcPct val="0"/>
              </a:spcBef>
              <a:spcAft>
                <a:spcPct val="35000"/>
              </a:spcAft>
              <a:buNone/>
            </a:pPr>
            <a:r>
              <a:rPr lang="fr-FR" sz="1600" i="1" dirty="0">
                <a:solidFill>
                  <a:srgbClr val="13374C">
                    <a:alpha val="70000"/>
                  </a:srgbClr>
                </a:solidFill>
                <a:latin typeface="DilleniaUPC" panose="02020603050405020304" pitchFamily="18" charset="-34"/>
                <a:cs typeface="DilleniaUPC" panose="02020603050405020304" pitchFamily="18" charset="-34"/>
              </a:rPr>
              <a:t>Par exemple : </a:t>
            </a:r>
            <a:r>
              <a:rPr lang="fr-FR" sz="1600" i="1" dirty="0" err="1">
                <a:solidFill>
                  <a:srgbClr val="13374C">
                    <a:alpha val="70000"/>
                  </a:srgbClr>
                </a:solidFill>
                <a:latin typeface="DilleniaUPC" panose="02020603050405020304" pitchFamily="18" charset="-34"/>
                <a:cs typeface="DilleniaUPC" panose="02020603050405020304" pitchFamily="18" charset="-34"/>
              </a:rPr>
              <a:t>phytostérols</a:t>
            </a:r>
            <a:r>
              <a:rPr lang="fr-FR" sz="1600" i="1" dirty="0">
                <a:solidFill>
                  <a:srgbClr val="13374C">
                    <a:alpha val="70000"/>
                  </a:srgbClr>
                </a:solidFill>
                <a:latin typeface="DilleniaUPC" panose="02020603050405020304" pitchFamily="18" charset="-34"/>
                <a:cs typeface="DilleniaUPC" panose="02020603050405020304" pitchFamily="18" charset="-34"/>
              </a:rPr>
              <a:t>, sodium </a:t>
            </a:r>
            <a:r>
              <a:rPr lang="fr-FR" sz="1600" i="1" dirty="0" err="1">
                <a:solidFill>
                  <a:srgbClr val="13374C">
                    <a:alpha val="70000"/>
                  </a:srgbClr>
                </a:solidFill>
                <a:latin typeface="DilleniaUPC" panose="02020603050405020304" pitchFamily="18" charset="-34"/>
                <a:cs typeface="DilleniaUPC" panose="02020603050405020304" pitchFamily="18" charset="-34"/>
              </a:rPr>
              <a:t>stearoyl</a:t>
            </a:r>
            <a:r>
              <a:rPr lang="fr-FR" sz="1600" i="1" dirty="0">
                <a:solidFill>
                  <a:srgbClr val="13374C">
                    <a:alpha val="70000"/>
                  </a:srgbClr>
                </a:solidFill>
                <a:latin typeface="DilleniaUPC" panose="02020603050405020304" pitchFamily="18" charset="-34"/>
                <a:cs typeface="DilleniaUPC" panose="02020603050405020304" pitchFamily="18" charset="-34"/>
              </a:rPr>
              <a:t> glutamate, huiles végétales riches en acides gras épidermiques, FOS, etc.</a:t>
            </a:r>
          </a:p>
        </p:txBody>
      </p:sp>
      <p:sp>
        <p:nvSpPr>
          <p:cNvPr id="31" name="Rectangle 30">
            <a:extLst>
              <a:ext uri="{FF2B5EF4-FFF2-40B4-BE49-F238E27FC236}">
                <a16:creationId xmlns:a16="http://schemas.microsoft.com/office/drawing/2014/main" id="{DC7CBFC7-0C1A-4F74-B3A9-B876A2904B79}"/>
              </a:ext>
            </a:extLst>
          </p:cNvPr>
          <p:cNvSpPr/>
          <p:nvPr/>
        </p:nvSpPr>
        <p:spPr>
          <a:xfrm>
            <a:off x="7822228" y="3961674"/>
            <a:ext cx="3312098" cy="18216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ZoneTexte 31">
            <a:extLst>
              <a:ext uri="{FF2B5EF4-FFF2-40B4-BE49-F238E27FC236}">
                <a16:creationId xmlns:a16="http://schemas.microsoft.com/office/drawing/2014/main" id="{905CE774-4F7D-4E1B-A989-74A5B05F13A7}"/>
              </a:ext>
            </a:extLst>
          </p:cNvPr>
          <p:cNvSpPr txBox="1"/>
          <p:nvPr/>
        </p:nvSpPr>
        <p:spPr>
          <a:xfrm>
            <a:off x="8125841" y="2161936"/>
            <a:ext cx="3438465" cy="18216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800100">
              <a:spcBef>
                <a:spcPct val="0"/>
              </a:spcBef>
              <a:buNone/>
            </a:pPr>
            <a:r>
              <a:rPr lang="fr-FR" sz="2400" b="1" dirty="0">
                <a:latin typeface="DilleniaUPC" panose="02020603050405020304" pitchFamily="18" charset="-34"/>
                <a:cs typeface="DilleniaUPC" panose="02020603050405020304" pitchFamily="18" charset="-34"/>
              </a:rPr>
              <a:t>Classe 3 – </a:t>
            </a:r>
            <a:r>
              <a:rPr lang="fr-FR" sz="2400" b="1" dirty="0" err="1">
                <a:solidFill>
                  <a:srgbClr val="00B0F0"/>
                </a:solidFill>
                <a:latin typeface="DilleniaUPC" panose="02020603050405020304" pitchFamily="18" charset="-34"/>
                <a:cs typeface="DilleniaUPC" panose="02020603050405020304" pitchFamily="18" charset="-34"/>
              </a:rPr>
              <a:t>Dermo</a:t>
            </a:r>
            <a:r>
              <a:rPr lang="fr-FR" sz="2400" b="1" dirty="0">
                <a:solidFill>
                  <a:srgbClr val="00B0F0"/>
                </a:solidFill>
                <a:latin typeface="DilleniaUPC" panose="02020603050405020304" pitchFamily="18" charset="-34"/>
                <a:cs typeface="DilleniaUPC" panose="02020603050405020304" pitchFamily="18" charset="-34"/>
              </a:rPr>
              <a:t>-biologique</a:t>
            </a:r>
          </a:p>
          <a:p>
            <a:pPr marL="0" lvl="0" indent="0" algn="ctr" defTabSz="800100">
              <a:lnSpc>
                <a:spcPct val="90000"/>
              </a:lnSpc>
              <a:spcBef>
                <a:spcPct val="0"/>
              </a:spcBef>
              <a:spcAft>
                <a:spcPct val="35000"/>
              </a:spcAft>
              <a:buNone/>
            </a:pPr>
            <a:r>
              <a:rPr lang="fr-FR" dirty="0">
                <a:latin typeface="DilleniaUPC" panose="02020603050405020304" pitchFamily="18" charset="-34"/>
                <a:cs typeface="DilleniaUPC" panose="02020603050405020304" pitchFamily="18" charset="-34"/>
              </a:rPr>
              <a:t>Pénétration cutanée –     Fonction biologique</a:t>
            </a:r>
          </a:p>
          <a:p>
            <a:pPr marL="0" lvl="0" indent="0" algn="ctr" defTabSz="800100">
              <a:lnSpc>
                <a:spcPct val="90000"/>
              </a:lnSpc>
              <a:spcBef>
                <a:spcPct val="0"/>
              </a:spcBef>
              <a:spcAft>
                <a:spcPct val="35000"/>
              </a:spcAft>
              <a:buNone/>
            </a:pPr>
            <a:r>
              <a:rPr lang="fr-FR" sz="1400" i="1" dirty="0">
                <a:solidFill>
                  <a:srgbClr val="13374C">
                    <a:alpha val="70000"/>
                  </a:srgbClr>
                </a:solidFill>
                <a:latin typeface="Arial"/>
                <a:cs typeface="Arial"/>
              </a:rPr>
              <a:t> </a:t>
            </a:r>
            <a:r>
              <a:rPr lang="fr-FR" sz="1600" i="1" dirty="0">
                <a:solidFill>
                  <a:srgbClr val="13374C">
                    <a:alpha val="70000"/>
                  </a:srgbClr>
                </a:solidFill>
                <a:latin typeface="DilleniaUPC" panose="02020603050405020304" pitchFamily="18" charset="-34"/>
                <a:cs typeface="DilleniaUPC" panose="02020603050405020304" pitchFamily="18" charset="-34"/>
              </a:rPr>
              <a:t>Par exemple : polyols (</a:t>
            </a:r>
            <a:r>
              <a:rPr lang="fr-FR" sz="1600" i="1" dirty="0" err="1">
                <a:solidFill>
                  <a:srgbClr val="13374C">
                    <a:alpha val="70000"/>
                  </a:srgbClr>
                </a:solidFill>
                <a:latin typeface="DilleniaUPC" panose="02020603050405020304" pitchFamily="18" charset="-34"/>
                <a:cs typeface="DilleniaUPC" panose="02020603050405020304" pitchFamily="18" charset="-34"/>
              </a:rPr>
              <a:t>xylitol</a:t>
            </a:r>
            <a:r>
              <a:rPr lang="fr-FR" sz="1600" i="1" dirty="0">
                <a:solidFill>
                  <a:srgbClr val="13374C">
                    <a:alpha val="70000"/>
                  </a:srgbClr>
                </a:solidFill>
                <a:latin typeface="DilleniaUPC" panose="02020603050405020304" pitchFamily="18" charset="-34"/>
                <a:cs typeface="DilleniaUPC" panose="02020603050405020304" pitchFamily="18" charset="-34"/>
              </a:rPr>
              <a:t>, mannitol), acides gras non-épidermiques à chaîne courte/moyenne</a:t>
            </a:r>
          </a:p>
        </p:txBody>
      </p:sp>
      <p:sp>
        <p:nvSpPr>
          <p:cNvPr id="35" name="ZoneTexte 34">
            <a:extLst>
              <a:ext uri="{FF2B5EF4-FFF2-40B4-BE49-F238E27FC236}">
                <a16:creationId xmlns:a16="http://schemas.microsoft.com/office/drawing/2014/main" id="{915E0494-18A4-4575-A1BC-82319E1B81BE}"/>
              </a:ext>
            </a:extLst>
          </p:cNvPr>
          <p:cNvSpPr txBox="1"/>
          <p:nvPr/>
        </p:nvSpPr>
        <p:spPr>
          <a:xfrm>
            <a:off x="8125843" y="4402263"/>
            <a:ext cx="3506176" cy="18216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800100">
              <a:spcBef>
                <a:spcPct val="0"/>
              </a:spcBef>
              <a:buNone/>
            </a:pPr>
            <a:r>
              <a:rPr lang="fr-FR" sz="2400" b="1" dirty="0">
                <a:latin typeface="DilleniaUPC" panose="02020603050405020304" pitchFamily="18" charset="-34"/>
                <a:cs typeface="DilleniaUPC" panose="02020603050405020304" pitchFamily="18" charset="-34"/>
              </a:rPr>
              <a:t>Classe 4 – </a:t>
            </a:r>
            <a:r>
              <a:rPr lang="fr-FR" sz="2400" b="1" dirty="0" err="1">
                <a:solidFill>
                  <a:srgbClr val="92D050"/>
                </a:solidFill>
                <a:latin typeface="DilleniaUPC" panose="02020603050405020304" pitchFamily="18" charset="-34"/>
                <a:cs typeface="DilleniaUPC" panose="02020603050405020304" pitchFamily="18" charset="-34"/>
              </a:rPr>
              <a:t>Dermo</a:t>
            </a:r>
            <a:r>
              <a:rPr lang="fr-FR" sz="2400" b="1" dirty="0">
                <a:solidFill>
                  <a:srgbClr val="92D050"/>
                </a:solidFill>
                <a:latin typeface="DilleniaUPC" panose="02020603050405020304" pitchFamily="18" charset="-34"/>
                <a:cs typeface="DilleniaUPC" panose="02020603050405020304" pitchFamily="18" charset="-34"/>
              </a:rPr>
              <a:t>-mécanique</a:t>
            </a:r>
          </a:p>
          <a:p>
            <a:pPr marL="0" lvl="0" indent="0" algn="ctr" defTabSz="800100">
              <a:lnSpc>
                <a:spcPct val="90000"/>
              </a:lnSpc>
              <a:spcBef>
                <a:spcPct val="0"/>
              </a:spcBef>
              <a:spcAft>
                <a:spcPct val="35000"/>
              </a:spcAft>
              <a:buNone/>
            </a:pPr>
            <a:r>
              <a:rPr lang="fr-FR" dirty="0">
                <a:latin typeface="DilleniaUPC" panose="02020603050405020304" pitchFamily="18" charset="-34"/>
                <a:cs typeface="DilleniaUPC" panose="02020603050405020304" pitchFamily="18" charset="-34"/>
              </a:rPr>
              <a:t>Pas de pénétration – Action mécanique         (physique ou chimique)</a:t>
            </a:r>
          </a:p>
          <a:p>
            <a:pPr marL="0" lvl="0" indent="0" algn="ctr" defTabSz="800100">
              <a:lnSpc>
                <a:spcPct val="90000"/>
              </a:lnSpc>
              <a:spcBef>
                <a:spcPct val="0"/>
              </a:spcBef>
              <a:spcAft>
                <a:spcPct val="35000"/>
              </a:spcAft>
              <a:buNone/>
            </a:pPr>
            <a:r>
              <a:rPr lang="fr-FR" sz="1600" i="1" dirty="0">
                <a:solidFill>
                  <a:srgbClr val="13374C">
                    <a:alpha val="70000"/>
                  </a:srgbClr>
                </a:solidFill>
                <a:latin typeface="DilleniaUPC" panose="02020603050405020304" pitchFamily="18" charset="-34"/>
                <a:cs typeface="DilleniaUPC" panose="02020603050405020304" pitchFamily="18" charset="-34"/>
              </a:rPr>
              <a:t>Par exemple : mica, filtres minéraux non nano, agents filmogènes non dégradables, tensioactifs doux, etc. </a:t>
            </a:r>
          </a:p>
        </p:txBody>
      </p:sp>
      <p:sp>
        <p:nvSpPr>
          <p:cNvPr id="14" name="Ellipse 13">
            <a:extLst>
              <a:ext uri="{FF2B5EF4-FFF2-40B4-BE49-F238E27FC236}">
                <a16:creationId xmlns:a16="http://schemas.microsoft.com/office/drawing/2014/main" id="{DB803DAF-881F-4A8A-8B64-4FBDAD39FD8C}"/>
              </a:ext>
            </a:extLst>
          </p:cNvPr>
          <p:cNvSpPr/>
          <p:nvPr/>
        </p:nvSpPr>
        <p:spPr>
          <a:xfrm>
            <a:off x="4958836" y="3594576"/>
            <a:ext cx="109537" cy="10690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37ACD376-1EFA-4EF9-8699-864C527D2B37}"/>
              </a:ext>
            </a:extLst>
          </p:cNvPr>
          <p:cNvSpPr/>
          <p:nvPr/>
        </p:nvSpPr>
        <p:spPr>
          <a:xfrm>
            <a:off x="6261896" y="3574083"/>
            <a:ext cx="109537" cy="10690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E2C11D23-5012-4E28-A228-D8C243A53356}"/>
              </a:ext>
            </a:extLst>
          </p:cNvPr>
          <p:cNvSpPr/>
          <p:nvPr/>
        </p:nvSpPr>
        <p:spPr>
          <a:xfrm>
            <a:off x="5691135" y="3293293"/>
            <a:ext cx="109537" cy="10690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Ellipse 55">
            <a:extLst>
              <a:ext uri="{FF2B5EF4-FFF2-40B4-BE49-F238E27FC236}">
                <a16:creationId xmlns:a16="http://schemas.microsoft.com/office/drawing/2014/main" id="{DE7104D3-C1DB-4427-86E6-B01D6E9ACB69}"/>
              </a:ext>
            </a:extLst>
          </p:cNvPr>
          <p:cNvSpPr/>
          <p:nvPr/>
        </p:nvSpPr>
        <p:spPr>
          <a:xfrm>
            <a:off x="6983138" y="3329846"/>
            <a:ext cx="109537" cy="10690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 droite 14">
            <a:extLst>
              <a:ext uri="{FF2B5EF4-FFF2-40B4-BE49-F238E27FC236}">
                <a16:creationId xmlns:a16="http://schemas.microsoft.com/office/drawing/2014/main" id="{B4994F12-28D6-49A2-BBFE-42B5DCE08D18}"/>
              </a:ext>
            </a:extLst>
          </p:cNvPr>
          <p:cNvSpPr/>
          <p:nvPr/>
        </p:nvSpPr>
        <p:spPr>
          <a:xfrm rot="5400000">
            <a:off x="4921700" y="3425201"/>
            <a:ext cx="171676" cy="121669"/>
          </a:xfrm>
          <a:prstGeom prst="rightArrow">
            <a:avLst>
              <a:gd name="adj1" fmla="val 3231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018FC2DB-DEF1-425F-8B63-AE9988EEEF49}"/>
              </a:ext>
            </a:extLst>
          </p:cNvPr>
          <p:cNvSpPr/>
          <p:nvPr/>
        </p:nvSpPr>
        <p:spPr>
          <a:xfrm>
            <a:off x="5131787" y="2989659"/>
            <a:ext cx="109537" cy="10690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Flèche : droite 57">
            <a:extLst>
              <a:ext uri="{FF2B5EF4-FFF2-40B4-BE49-F238E27FC236}">
                <a16:creationId xmlns:a16="http://schemas.microsoft.com/office/drawing/2014/main" id="{FF5AFD92-A1B7-408D-804B-354AA5926E83}"/>
              </a:ext>
            </a:extLst>
          </p:cNvPr>
          <p:cNvSpPr/>
          <p:nvPr/>
        </p:nvSpPr>
        <p:spPr>
          <a:xfrm rot="5400000">
            <a:off x="6230825" y="3392647"/>
            <a:ext cx="171676" cy="121669"/>
          </a:xfrm>
          <a:prstGeom prst="rightArrow">
            <a:avLst>
              <a:gd name="adj1" fmla="val 3231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Flèche : droite 58">
            <a:extLst>
              <a:ext uri="{FF2B5EF4-FFF2-40B4-BE49-F238E27FC236}">
                <a16:creationId xmlns:a16="http://schemas.microsoft.com/office/drawing/2014/main" id="{1CB5424D-C276-40E3-AAE3-7A1667889057}"/>
              </a:ext>
            </a:extLst>
          </p:cNvPr>
          <p:cNvSpPr/>
          <p:nvPr/>
        </p:nvSpPr>
        <p:spPr>
          <a:xfrm rot="5400000">
            <a:off x="5660064" y="3121567"/>
            <a:ext cx="171676" cy="121669"/>
          </a:xfrm>
          <a:prstGeom prst="rightArrow">
            <a:avLst>
              <a:gd name="adj1" fmla="val 3231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Flèche : droite 59">
            <a:extLst>
              <a:ext uri="{FF2B5EF4-FFF2-40B4-BE49-F238E27FC236}">
                <a16:creationId xmlns:a16="http://schemas.microsoft.com/office/drawing/2014/main" id="{CDF641EE-92BE-4E7E-9252-078D74210D55}"/>
              </a:ext>
            </a:extLst>
          </p:cNvPr>
          <p:cNvSpPr/>
          <p:nvPr/>
        </p:nvSpPr>
        <p:spPr>
          <a:xfrm rot="5400000">
            <a:off x="6952067" y="3154726"/>
            <a:ext cx="171676" cy="121669"/>
          </a:xfrm>
          <a:prstGeom prst="rightArrow">
            <a:avLst>
              <a:gd name="adj1" fmla="val 3231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1" name="Groupe 60">
            <a:extLst>
              <a:ext uri="{FF2B5EF4-FFF2-40B4-BE49-F238E27FC236}">
                <a16:creationId xmlns:a16="http://schemas.microsoft.com/office/drawing/2014/main" id="{B056F0B0-6795-49E2-9025-421632CF63D0}"/>
              </a:ext>
            </a:extLst>
          </p:cNvPr>
          <p:cNvGrpSpPr/>
          <p:nvPr/>
        </p:nvGrpSpPr>
        <p:grpSpPr>
          <a:xfrm>
            <a:off x="7149434" y="3503676"/>
            <a:ext cx="407695" cy="254358"/>
            <a:chOff x="4347845" y="2801893"/>
            <a:chExt cx="407695" cy="254358"/>
          </a:xfrm>
        </p:grpSpPr>
        <p:sp>
          <p:nvSpPr>
            <p:cNvPr id="62" name="Ellipse 61">
              <a:extLst>
                <a:ext uri="{FF2B5EF4-FFF2-40B4-BE49-F238E27FC236}">
                  <a16:creationId xmlns:a16="http://schemas.microsoft.com/office/drawing/2014/main" id="{4918F846-5C02-4AFB-9643-7B590DB1F4E5}"/>
                </a:ext>
              </a:extLst>
            </p:cNvPr>
            <p:cNvSpPr/>
            <p:nvPr/>
          </p:nvSpPr>
          <p:spPr>
            <a:xfrm>
              <a:off x="4419249" y="2801893"/>
              <a:ext cx="264888" cy="25435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 dirty="0"/>
            </a:p>
          </p:txBody>
        </p:sp>
        <p:sp>
          <p:nvSpPr>
            <p:cNvPr id="63" name="Rectangle 62">
              <a:extLst>
                <a:ext uri="{FF2B5EF4-FFF2-40B4-BE49-F238E27FC236}">
                  <a16:creationId xmlns:a16="http://schemas.microsoft.com/office/drawing/2014/main" id="{EF5B90BB-59BE-4FD9-B090-BBC128461320}"/>
                </a:ext>
              </a:extLst>
            </p:cNvPr>
            <p:cNvSpPr/>
            <p:nvPr/>
          </p:nvSpPr>
          <p:spPr>
            <a:xfrm>
              <a:off x="4347845" y="2826646"/>
              <a:ext cx="407695" cy="213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a:t>NMF</a:t>
              </a:r>
            </a:p>
          </p:txBody>
        </p:sp>
      </p:grpSp>
      <p:grpSp>
        <p:nvGrpSpPr>
          <p:cNvPr id="64" name="Groupe 63">
            <a:extLst>
              <a:ext uri="{FF2B5EF4-FFF2-40B4-BE49-F238E27FC236}">
                <a16:creationId xmlns:a16="http://schemas.microsoft.com/office/drawing/2014/main" id="{D7893BD3-7741-4FAC-BF53-9E43940C18DF}"/>
              </a:ext>
            </a:extLst>
          </p:cNvPr>
          <p:cNvGrpSpPr/>
          <p:nvPr/>
        </p:nvGrpSpPr>
        <p:grpSpPr>
          <a:xfrm>
            <a:off x="6374271" y="3200936"/>
            <a:ext cx="407695" cy="254358"/>
            <a:chOff x="4347845" y="2801893"/>
            <a:chExt cx="407695" cy="254358"/>
          </a:xfrm>
        </p:grpSpPr>
        <p:sp>
          <p:nvSpPr>
            <p:cNvPr id="65" name="Ellipse 64">
              <a:extLst>
                <a:ext uri="{FF2B5EF4-FFF2-40B4-BE49-F238E27FC236}">
                  <a16:creationId xmlns:a16="http://schemas.microsoft.com/office/drawing/2014/main" id="{B6E4D2F7-84CB-4E53-86A9-57BD84A24896}"/>
                </a:ext>
              </a:extLst>
            </p:cNvPr>
            <p:cNvSpPr/>
            <p:nvPr/>
          </p:nvSpPr>
          <p:spPr>
            <a:xfrm>
              <a:off x="4419249" y="2801893"/>
              <a:ext cx="264888" cy="25435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 dirty="0"/>
            </a:p>
          </p:txBody>
        </p:sp>
        <p:sp>
          <p:nvSpPr>
            <p:cNvPr id="66" name="Rectangle 65">
              <a:extLst>
                <a:ext uri="{FF2B5EF4-FFF2-40B4-BE49-F238E27FC236}">
                  <a16:creationId xmlns:a16="http://schemas.microsoft.com/office/drawing/2014/main" id="{1826CDBD-6358-4406-8F06-3B16FA120973}"/>
                </a:ext>
              </a:extLst>
            </p:cNvPr>
            <p:cNvSpPr/>
            <p:nvPr/>
          </p:nvSpPr>
          <p:spPr>
            <a:xfrm>
              <a:off x="4347845" y="2826646"/>
              <a:ext cx="407695" cy="213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a:t>NMF</a:t>
              </a:r>
            </a:p>
          </p:txBody>
        </p:sp>
      </p:grpSp>
      <p:grpSp>
        <p:nvGrpSpPr>
          <p:cNvPr id="67" name="Groupe 66">
            <a:extLst>
              <a:ext uri="{FF2B5EF4-FFF2-40B4-BE49-F238E27FC236}">
                <a16:creationId xmlns:a16="http://schemas.microsoft.com/office/drawing/2014/main" id="{6819045F-9C26-43C3-9430-216D695F037D}"/>
              </a:ext>
            </a:extLst>
          </p:cNvPr>
          <p:cNvGrpSpPr/>
          <p:nvPr/>
        </p:nvGrpSpPr>
        <p:grpSpPr>
          <a:xfrm>
            <a:off x="5295095" y="3496164"/>
            <a:ext cx="407695" cy="254358"/>
            <a:chOff x="4347845" y="2801893"/>
            <a:chExt cx="407695" cy="254358"/>
          </a:xfrm>
        </p:grpSpPr>
        <p:sp>
          <p:nvSpPr>
            <p:cNvPr id="68" name="Ellipse 67">
              <a:extLst>
                <a:ext uri="{FF2B5EF4-FFF2-40B4-BE49-F238E27FC236}">
                  <a16:creationId xmlns:a16="http://schemas.microsoft.com/office/drawing/2014/main" id="{1FB556D0-89CF-4387-ABAF-133A519B3ED8}"/>
                </a:ext>
              </a:extLst>
            </p:cNvPr>
            <p:cNvSpPr/>
            <p:nvPr/>
          </p:nvSpPr>
          <p:spPr>
            <a:xfrm>
              <a:off x="4419249" y="2801893"/>
              <a:ext cx="264888" cy="25435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 dirty="0"/>
            </a:p>
          </p:txBody>
        </p:sp>
        <p:sp>
          <p:nvSpPr>
            <p:cNvPr id="69" name="Rectangle 68">
              <a:extLst>
                <a:ext uri="{FF2B5EF4-FFF2-40B4-BE49-F238E27FC236}">
                  <a16:creationId xmlns:a16="http://schemas.microsoft.com/office/drawing/2014/main" id="{6C6597D2-E049-471E-97F9-2CAE9C0E3327}"/>
                </a:ext>
              </a:extLst>
            </p:cNvPr>
            <p:cNvSpPr/>
            <p:nvPr/>
          </p:nvSpPr>
          <p:spPr>
            <a:xfrm>
              <a:off x="4347845" y="2826646"/>
              <a:ext cx="407695" cy="213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a:t>NMF</a:t>
              </a:r>
            </a:p>
          </p:txBody>
        </p:sp>
      </p:grpSp>
      <p:grpSp>
        <p:nvGrpSpPr>
          <p:cNvPr id="70" name="Groupe 69">
            <a:extLst>
              <a:ext uri="{FF2B5EF4-FFF2-40B4-BE49-F238E27FC236}">
                <a16:creationId xmlns:a16="http://schemas.microsoft.com/office/drawing/2014/main" id="{6E21C389-9CAC-4356-B5F2-3011B41525B6}"/>
              </a:ext>
            </a:extLst>
          </p:cNvPr>
          <p:cNvGrpSpPr/>
          <p:nvPr/>
        </p:nvGrpSpPr>
        <p:grpSpPr>
          <a:xfrm>
            <a:off x="4754988" y="3776137"/>
            <a:ext cx="407695" cy="254358"/>
            <a:chOff x="4347845" y="2801893"/>
            <a:chExt cx="407695" cy="254358"/>
          </a:xfrm>
        </p:grpSpPr>
        <p:sp>
          <p:nvSpPr>
            <p:cNvPr id="71" name="Ellipse 70">
              <a:extLst>
                <a:ext uri="{FF2B5EF4-FFF2-40B4-BE49-F238E27FC236}">
                  <a16:creationId xmlns:a16="http://schemas.microsoft.com/office/drawing/2014/main" id="{7376809C-6EFB-4CDD-812E-01FE8B8B19B3}"/>
                </a:ext>
              </a:extLst>
            </p:cNvPr>
            <p:cNvSpPr/>
            <p:nvPr/>
          </p:nvSpPr>
          <p:spPr>
            <a:xfrm>
              <a:off x="4419249" y="2801893"/>
              <a:ext cx="264888" cy="25435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 dirty="0"/>
            </a:p>
          </p:txBody>
        </p:sp>
        <p:sp>
          <p:nvSpPr>
            <p:cNvPr id="72" name="Rectangle 71">
              <a:extLst>
                <a:ext uri="{FF2B5EF4-FFF2-40B4-BE49-F238E27FC236}">
                  <a16:creationId xmlns:a16="http://schemas.microsoft.com/office/drawing/2014/main" id="{85AE2307-F1C8-4CD3-8B50-4C73FCC8155A}"/>
                </a:ext>
              </a:extLst>
            </p:cNvPr>
            <p:cNvSpPr/>
            <p:nvPr/>
          </p:nvSpPr>
          <p:spPr>
            <a:xfrm>
              <a:off x="4347845" y="2826646"/>
              <a:ext cx="407695" cy="213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a:t>NMF</a:t>
              </a:r>
            </a:p>
          </p:txBody>
        </p:sp>
      </p:grpSp>
      <p:grpSp>
        <p:nvGrpSpPr>
          <p:cNvPr id="25" name="Groupe 24">
            <a:extLst>
              <a:ext uri="{FF2B5EF4-FFF2-40B4-BE49-F238E27FC236}">
                <a16:creationId xmlns:a16="http://schemas.microsoft.com/office/drawing/2014/main" id="{6E261382-F61F-4E0A-8E37-0514BCD1C9B8}"/>
              </a:ext>
            </a:extLst>
          </p:cNvPr>
          <p:cNvGrpSpPr/>
          <p:nvPr/>
        </p:nvGrpSpPr>
        <p:grpSpPr>
          <a:xfrm>
            <a:off x="7408872" y="3186339"/>
            <a:ext cx="400673" cy="146015"/>
            <a:chOff x="5600236" y="2652463"/>
            <a:chExt cx="541927" cy="146015"/>
          </a:xfrm>
        </p:grpSpPr>
        <p:cxnSp>
          <p:nvCxnSpPr>
            <p:cNvPr id="77" name="Connecteur droit 76">
              <a:extLst>
                <a:ext uri="{FF2B5EF4-FFF2-40B4-BE49-F238E27FC236}">
                  <a16:creationId xmlns:a16="http://schemas.microsoft.com/office/drawing/2014/main" id="{4165CA64-DE28-41A0-A7DE-2D6C88AD6825}"/>
                </a:ext>
              </a:extLst>
            </p:cNvPr>
            <p:cNvCxnSpPr>
              <a:cxnSpLocks/>
            </p:cNvCxnSpPr>
            <p:nvPr/>
          </p:nvCxnSpPr>
          <p:spPr>
            <a:xfrm>
              <a:off x="5600236" y="2736838"/>
              <a:ext cx="115683" cy="5810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78" name="Connecteur droit 77">
              <a:extLst>
                <a:ext uri="{FF2B5EF4-FFF2-40B4-BE49-F238E27FC236}">
                  <a16:creationId xmlns:a16="http://schemas.microsoft.com/office/drawing/2014/main" id="{B6E15A02-99F4-4669-BB53-521606AB50CD}"/>
                </a:ext>
              </a:extLst>
            </p:cNvPr>
            <p:cNvCxnSpPr>
              <a:cxnSpLocks/>
            </p:cNvCxnSpPr>
            <p:nvPr/>
          </p:nvCxnSpPr>
          <p:spPr>
            <a:xfrm flipV="1">
              <a:off x="5711928" y="2738313"/>
              <a:ext cx="109696" cy="54363"/>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79" name="Connecteur droit 78">
              <a:extLst>
                <a:ext uri="{FF2B5EF4-FFF2-40B4-BE49-F238E27FC236}">
                  <a16:creationId xmlns:a16="http://schemas.microsoft.com/office/drawing/2014/main" id="{70BB76D2-CADD-42E6-AF70-DCBC963683FC}"/>
                </a:ext>
              </a:extLst>
            </p:cNvPr>
            <p:cNvCxnSpPr>
              <a:cxnSpLocks/>
            </p:cNvCxnSpPr>
            <p:nvPr/>
          </p:nvCxnSpPr>
          <p:spPr>
            <a:xfrm>
              <a:off x="5812100" y="2736415"/>
              <a:ext cx="115683" cy="5810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80" name="Connecteur droit 79">
              <a:extLst>
                <a:ext uri="{FF2B5EF4-FFF2-40B4-BE49-F238E27FC236}">
                  <a16:creationId xmlns:a16="http://schemas.microsoft.com/office/drawing/2014/main" id="{07FFF715-4F1C-4D28-8A5F-0B4C7DE8F0FA}"/>
                </a:ext>
              </a:extLst>
            </p:cNvPr>
            <p:cNvCxnSpPr>
              <a:cxnSpLocks/>
            </p:cNvCxnSpPr>
            <p:nvPr/>
          </p:nvCxnSpPr>
          <p:spPr>
            <a:xfrm flipV="1">
              <a:off x="5921796" y="2741643"/>
              <a:ext cx="109696" cy="54363"/>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81" name="Connecteur droit 80">
              <a:extLst>
                <a:ext uri="{FF2B5EF4-FFF2-40B4-BE49-F238E27FC236}">
                  <a16:creationId xmlns:a16="http://schemas.microsoft.com/office/drawing/2014/main" id="{2CD8DF7E-D49D-463B-B106-FE4FCEB31D63}"/>
                </a:ext>
              </a:extLst>
            </p:cNvPr>
            <p:cNvCxnSpPr>
              <a:cxnSpLocks/>
            </p:cNvCxnSpPr>
            <p:nvPr/>
          </p:nvCxnSpPr>
          <p:spPr>
            <a:xfrm>
              <a:off x="6026480" y="2740371"/>
              <a:ext cx="115683" cy="5810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82" name="Connecteur droit 81">
              <a:extLst>
                <a:ext uri="{FF2B5EF4-FFF2-40B4-BE49-F238E27FC236}">
                  <a16:creationId xmlns:a16="http://schemas.microsoft.com/office/drawing/2014/main" id="{0C27C452-1E04-491E-91F5-54E5AC464F91}"/>
                </a:ext>
              </a:extLst>
            </p:cNvPr>
            <p:cNvCxnSpPr>
              <a:cxnSpLocks/>
            </p:cNvCxnSpPr>
            <p:nvPr/>
          </p:nvCxnSpPr>
          <p:spPr>
            <a:xfrm flipV="1">
              <a:off x="6012788" y="2654801"/>
              <a:ext cx="0" cy="9551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83" name="Connecteur droit 82">
              <a:extLst>
                <a:ext uri="{FF2B5EF4-FFF2-40B4-BE49-F238E27FC236}">
                  <a16:creationId xmlns:a16="http://schemas.microsoft.com/office/drawing/2014/main" id="{43B4D14D-4509-4CD4-83C1-EE259A1F9F99}"/>
                </a:ext>
              </a:extLst>
            </p:cNvPr>
            <p:cNvCxnSpPr>
              <a:cxnSpLocks/>
            </p:cNvCxnSpPr>
            <p:nvPr/>
          </p:nvCxnSpPr>
          <p:spPr>
            <a:xfrm flipV="1">
              <a:off x="6042492" y="2652463"/>
              <a:ext cx="0" cy="9551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grpSp>
      <p:grpSp>
        <p:nvGrpSpPr>
          <p:cNvPr id="84" name="Groupe 83">
            <a:extLst>
              <a:ext uri="{FF2B5EF4-FFF2-40B4-BE49-F238E27FC236}">
                <a16:creationId xmlns:a16="http://schemas.microsoft.com/office/drawing/2014/main" id="{BE74145B-1A3E-4726-A9D3-CFB36F695756}"/>
              </a:ext>
            </a:extLst>
          </p:cNvPr>
          <p:cNvGrpSpPr/>
          <p:nvPr/>
        </p:nvGrpSpPr>
        <p:grpSpPr>
          <a:xfrm rot="20457659">
            <a:off x="5857932" y="3790824"/>
            <a:ext cx="400673" cy="146015"/>
            <a:chOff x="5600236" y="2652463"/>
            <a:chExt cx="541927" cy="146015"/>
          </a:xfrm>
        </p:grpSpPr>
        <p:cxnSp>
          <p:nvCxnSpPr>
            <p:cNvPr id="85" name="Connecteur droit 84">
              <a:extLst>
                <a:ext uri="{FF2B5EF4-FFF2-40B4-BE49-F238E27FC236}">
                  <a16:creationId xmlns:a16="http://schemas.microsoft.com/office/drawing/2014/main" id="{1C6CE166-A636-4ADD-B43B-B2D5933B6A9D}"/>
                </a:ext>
              </a:extLst>
            </p:cNvPr>
            <p:cNvCxnSpPr>
              <a:cxnSpLocks/>
            </p:cNvCxnSpPr>
            <p:nvPr/>
          </p:nvCxnSpPr>
          <p:spPr>
            <a:xfrm>
              <a:off x="5600236" y="2736838"/>
              <a:ext cx="115683" cy="5810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86" name="Connecteur droit 85">
              <a:extLst>
                <a:ext uri="{FF2B5EF4-FFF2-40B4-BE49-F238E27FC236}">
                  <a16:creationId xmlns:a16="http://schemas.microsoft.com/office/drawing/2014/main" id="{85FF1DEF-7199-47B4-8A2C-966FFEF9D213}"/>
                </a:ext>
              </a:extLst>
            </p:cNvPr>
            <p:cNvCxnSpPr>
              <a:cxnSpLocks/>
            </p:cNvCxnSpPr>
            <p:nvPr/>
          </p:nvCxnSpPr>
          <p:spPr>
            <a:xfrm flipV="1">
              <a:off x="5711928" y="2738313"/>
              <a:ext cx="109696" cy="54363"/>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87" name="Connecteur droit 86">
              <a:extLst>
                <a:ext uri="{FF2B5EF4-FFF2-40B4-BE49-F238E27FC236}">
                  <a16:creationId xmlns:a16="http://schemas.microsoft.com/office/drawing/2014/main" id="{01C9FC54-83F8-4ADD-BE18-C1C0C07ED52A}"/>
                </a:ext>
              </a:extLst>
            </p:cNvPr>
            <p:cNvCxnSpPr>
              <a:cxnSpLocks/>
            </p:cNvCxnSpPr>
            <p:nvPr/>
          </p:nvCxnSpPr>
          <p:spPr>
            <a:xfrm>
              <a:off x="5812100" y="2736415"/>
              <a:ext cx="115683" cy="5810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88" name="Connecteur droit 87">
              <a:extLst>
                <a:ext uri="{FF2B5EF4-FFF2-40B4-BE49-F238E27FC236}">
                  <a16:creationId xmlns:a16="http://schemas.microsoft.com/office/drawing/2014/main" id="{91F2FCC1-D115-4994-A2CC-44BD502AA939}"/>
                </a:ext>
              </a:extLst>
            </p:cNvPr>
            <p:cNvCxnSpPr>
              <a:cxnSpLocks/>
            </p:cNvCxnSpPr>
            <p:nvPr/>
          </p:nvCxnSpPr>
          <p:spPr>
            <a:xfrm flipV="1">
              <a:off x="5921796" y="2741643"/>
              <a:ext cx="109696" cy="54363"/>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89" name="Connecteur droit 88">
              <a:extLst>
                <a:ext uri="{FF2B5EF4-FFF2-40B4-BE49-F238E27FC236}">
                  <a16:creationId xmlns:a16="http://schemas.microsoft.com/office/drawing/2014/main" id="{3B0FCC76-2045-4351-BF14-5082110BAE31}"/>
                </a:ext>
              </a:extLst>
            </p:cNvPr>
            <p:cNvCxnSpPr>
              <a:cxnSpLocks/>
            </p:cNvCxnSpPr>
            <p:nvPr/>
          </p:nvCxnSpPr>
          <p:spPr>
            <a:xfrm>
              <a:off x="6026480" y="2740371"/>
              <a:ext cx="115683" cy="5810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90" name="Connecteur droit 89">
              <a:extLst>
                <a:ext uri="{FF2B5EF4-FFF2-40B4-BE49-F238E27FC236}">
                  <a16:creationId xmlns:a16="http://schemas.microsoft.com/office/drawing/2014/main" id="{EBA100C9-F66E-4D99-9161-D16E99A93836}"/>
                </a:ext>
              </a:extLst>
            </p:cNvPr>
            <p:cNvCxnSpPr>
              <a:cxnSpLocks/>
            </p:cNvCxnSpPr>
            <p:nvPr/>
          </p:nvCxnSpPr>
          <p:spPr>
            <a:xfrm flipV="1">
              <a:off x="6012788" y="2654801"/>
              <a:ext cx="0" cy="9551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91" name="Connecteur droit 90">
              <a:extLst>
                <a:ext uri="{FF2B5EF4-FFF2-40B4-BE49-F238E27FC236}">
                  <a16:creationId xmlns:a16="http://schemas.microsoft.com/office/drawing/2014/main" id="{8DC5A956-EB07-4ACB-86C6-68D30B2BF45E}"/>
                </a:ext>
              </a:extLst>
            </p:cNvPr>
            <p:cNvCxnSpPr>
              <a:cxnSpLocks/>
            </p:cNvCxnSpPr>
            <p:nvPr/>
          </p:nvCxnSpPr>
          <p:spPr>
            <a:xfrm flipV="1">
              <a:off x="6042492" y="2652463"/>
              <a:ext cx="0" cy="9551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grpSp>
      <p:grpSp>
        <p:nvGrpSpPr>
          <p:cNvPr id="92" name="Groupe 91">
            <a:extLst>
              <a:ext uri="{FF2B5EF4-FFF2-40B4-BE49-F238E27FC236}">
                <a16:creationId xmlns:a16="http://schemas.microsoft.com/office/drawing/2014/main" id="{CE9E5C40-A64A-4B2C-B499-86752C654B4D}"/>
              </a:ext>
            </a:extLst>
          </p:cNvPr>
          <p:cNvGrpSpPr/>
          <p:nvPr/>
        </p:nvGrpSpPr>
        <p:grpSpPr>
          <a:xfrm>
            <a:off x="6632438" y="3623343"/>
            <a:ext cx="400673" cy="146015"/>
            <a:chOff x="5600236" y="2652463"/>
            <a:chExt cx="541927" cy="146015"/>
          </a:xfrm>
        </p:grpSpPr>
        <p:cxnSp>
          <p:nvCxnSpPr>
            <p:cNvPr id="93" name="Connecteur droit 92">
              <a:extLst>
                <a:ext uri="{FF2B5EF4-FFF2-40B4-BE49-F238E27FC236}">
                  <a16:creationId xmlns:a16="http://schemas.microsoft.com/office/drawing/2014/main" id="{4E0D1787-DB06-4875-AE60-C586F2969D6A}"/>
                </a:ext>
              </a:extLst>
            </p:cNvPr>
            <p:cNvCxnSpPr>
              <a:cxnSpLocks/>
            </p:cNvCxnSpPr>
            <p:nvPr/>
          </p:nvCxnSpPr>
          <p:spPr>
            <a:xfrm>
              <a:off x="5600236" y="2736838"/>
              <a:ext cx="115683" cy="5810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94" name="Connecteur droit 93">
              <a:extLst>
                <a:ext uri="{FF2B5EF4-FFF2-40B4-BE49-F238E27FC236}">
                  <a16:creationId xmlns:a16="http://schemas.microsoft.com/office/drawing/2014/main" id="{6AA6BD70-8E33-4730-87C0-1929DB736FC6}"/>
                </a:ext>
              </a:extLst>
            </p:cNvPr>
            <p:cNvCxnSpPr>
              <a:cxnSpLocks/>
            </p:cNvCxnSpPr>
            <p:nvPr/>
          </p:nvCxnSpPr>
          <p:spPr>
            <a:xfrm flipV="1">
              <a:off x="5711928" y="2738313"/>
              <a:ext cx="109696" cy="54363"/>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95" name="Connecteur droit 94">
              <a:extLst>
                <a:ext uri="{FF2B5EF4-FFF2-40B4-BE49-F238E27FC236}">
                  <a16:creationId xmlns:a16="http://schemas.microsoft.com/office/drawing/2014/main" id="{FAA067C5-01C5-4E61-91BC-E14CA2F509B6}"/>
                </a:ext>
              </a:extLst>
            </p:cNvPr>
            <p:cNvCxnSpPr>
              <a:cxnSpLocks/>
            </p:cNvCxnSpPr>
            <p:nvPr/>
          </p:nvCxnSpPr>
          <p:spPr>
            <a:xfrm>
              <a:off x="5812100" y="2736415"/>
              <a:ext cx="115683" cy="5810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96" name="Connecteur droit 95">
              <a:extLst>
                <a:ext uri="{FF2B5EF4-FFF2-40B4-BE49-F238E27FC236}">
                  <a16:creationId xmlns:a16="http://schemas.microsoft.com/office/drawing/2014/main" id="{35833460-399E-4FA0-8B55-B4F72F724710}"/>
                </a:ext>
              </a:extLst>
            </p:cNvPr>
            <p:cNvCxnSpPr>
              <a:cxnSpLocks/>
            </p:cNvCxnSpPr>
            <p:nvPr/>
          </p:nvCxnSpPr>
          <p:spPr>
            <a:xfrm flipV="1">
              <a:off x="5921796" y="2741643"/>
              <a:ext cx="109696" cy="54363"/>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97" name="Connecteur droit 96">
              <a:extLst>
                <a:ext uri="{FF2B5EF4-FFF2-40B4-BE49-F238E27FC236}">
                  <a16:creationId xmlns:a16="http://schemas.microsoft.com/office/drawing/2014/main" id="{2ADEED60-2F3F-4137-8D48-EA7549668708}"/>
                </a:ext>
              </a:extLst>
            </p:cNvPr>
            <p:cNvCxnSpPr>
              <a:cxnSpLocks/>
            </p:cNvCxnSpPr>
            <p:nvPr/>
          </p:nvCxnSpPr>
          <p:spPr>
            <a:xfrm>
              <a:off x="6026480" y="2740371"/>
              <a:ext cx="115683" cy="5810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98" name="Connecteur droit 97">
              <a:extLst>
                <a:ext uri="{FF2B5EF4-FFF2-40B4-BE49-F238E27FC236}">
                  <a16:creationId xmlns:a16="http://schemas.microsoft.com/office/drawing/2014/main" id="{F9258555-2F39-4864-AEA2-C4D5D98553B5}"/>
                </a:ext>
              </a:extLst>
            </p:cNvPr>
            <p:cNvCxnSpPr>
              <a:cxnSpLocks/>
            </p:cNvCxnSpPr>
            <p:nvPr/>
          </p:nvCxnSpPr>
          <p:spPr>
            <a:xfrm flipV="1">
              <a:off x="6012788" y="2654801"/>
              <a:ext cx="0" cy="9551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99" name="Connecteur droit 98">
              <a:extLst>
                <a:ext uri="{FF2B5EF4-FFF2-40B4-BE49-F238E27FC236}">
                  <a16:creationId xmlns:a16="http://schemas.microsoft.com/office/drawing/2014/main" id="{E7C8BB8E-F925-4539-93D9-7D89019AA0FE}"/>
                </a:ext>
              </a:extLst>
            </p:cNvPr>
            <p:cNvCxnSpPr>
              <a:cxnSpLocks/>
            </p:cNvCxnSpPr>
            <p:nvPr/>
          </p:nvCxnSpPr>
          <p:spPr>
            <a:xfrm flipV="1">
              <a:off x="6042492" y="2652463"/>
              <a:ext cx="0" cy="9551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grpSp>
      <p:grpSp>
        <p:nvGrpSpPr>
          <p:cNvPr id="100" name="Groupe 99">
            <a:extLst>
              <a:ext uri="{FF2B5EF4-FFF2-40B4-BE49-F238E27FC236}">
                <a16:creationId xmlns:a16="http://schemas.microsoft.com/office/drawing/2014/main" id="{E620626A-0F9C-42EE-A3DA-FD0AE14202E0}"/>
              </a:ext>
            </a:extLst>
          </p:cNvPr>
          <p:cNvGrpSpPr/>
          <p:nvPr/>
        </p:nvGrpSpPr>
        <p:grpSpPr>
          <a:xfrm>
            <a:off x="4546442" y="3193236"/>
            <a:ext cx="400673" cy="146015"/>
            <a:chOff x="5600236" y="2652463"/>
            <a:chExt cx="541927" cy="146015"/>
          </a:xfrm>
        </p:grpSpPr>
        <p:cxnSp>
          <p:nvCxnSpPr>
            <p:cNvPr id="101" name="Connecteur droit 100">
              <a:extLst>
                <a:ext uri="{FF2B5EF4-FFF2-40B4-BE49-F238E27FC236}">
                  <a16:creationId xmlns:a16="http://schemas.microsoft.com/office/drawing/2014/main" id="{1EA600C0-7085-499E-9CB2-E7C4EA7695D5}"/>
                </a:ext>
              </a:extLst>
            </p:cNvPr>
            <p:cNvCxnSpPr>
              <a:cxnSpLocks/>
            </p:cNvCxnSpPr>
            <p:nvPr/>
          </p:nvCxnSpPr>
          <p:spPr>
            <a:xfrm>
              <a:off x="5600236" y="2736838"/>
              <a:ext cx="115683" cy="5810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102" name="Connecteur droit 101">
              <a:extLst>
                <a:ext uri="{FF2B5EF4-FFF2-40B4-BE49-F238E27FC236}">
                  <a16:creationId xmlns:a16="http://schemas.microsoft.com/office/drawing/2014/main" id="{D9FFDE75-1D06-4B89-A57E-1B2BFF5B90DD}"/>
                </a:ext>
              </a:extLst>
            </p:cNvPr>
            <p:cNvCxnSpPr>
              <a:cxnSpLocks/>
            </p:cNvCxnSpPr>
            <p:nvPr/>
          </p:nvCxnSpPr>
          <p:spPr>
            <a:xfrm flipV="1">
              <a:off x="5711928" y="2738313"/>
              <a:ext cx="109696" cy="54363"/>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103" name="Connecteur droit 102">
              <a:extLst>
                <a:ext uri="{FF2B5EF4-FFF2-40B4-BE49-F238E27FC236}">
                  <a16:creationId xmlns:a16="http://schemas.microsoft.com/office/drawing/2014/main" id="{57A8B785-8E75-469E-9047-A72211D73805}"/>
                </a:ext>
              </a:extLst>
            </p:cNvPr>
            <p:cNvCxnSpPr>
              <a:cxnSpLocks/>
            </p:cNvCxnSpPr>
            <p:nvPr/>
          </p:nvCxnSpPr>
          <p:spPr>
            <a:xfrm>
              <a:off x="5812100" y="2736415"/>
              <a:ext cx="115683" cy="5810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104" name="Connecteur droit 103">
              <a:extLst>
                <a:ext uri="{FF2B5EF4-FFF2-40B4-BE49-F238E27FC236}">
                  <a16:creationId xmlns:a16="http://schemas.microsoft.com/office/drawing/2014/main" id="{BAD55C26-BDDD-40F0-B42C-3A7E860D856A}"/>
                </a:ext>
              </a:extLst>
            </p:cNvPr>
            <p:cNvCxnSpPr>
              <a:cxnSpLocks/>
            </p:cNvCxnSpPr>
            <p:nvPr/>
          </p:nvCxnSpPr>
          <p:spPr>
            <a:xfrm flipV="1">
              <a:off x="5921796" y="2741643"/>
              <a:ext cx="109696" cy="54363"/>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105" name="Connecteur droit 104">
              <a:extLst>
                <a:ext uri="{FF2B5EF4-FFF2-40B4-BE49-F238E27FC236}">
                  <a16:creationId xmlns:a16="http://schemas.microsoft.com/office/drawing/2014/main" id="{4B78FBA2-45E5-4428-AF9B-6C8A266B74EA}"/>
                </a:ext>
              </a:extLst>
            </p:cNvPr>
            <p:cNvCxnSpPr>
              <a:cxnSpLocks/>
            </p:cNvCxnSpPr>
            <p:nvPr/>
          </p:nvCxnSpPr>
          <p:spPr>
            <a:xfrm>
              <a:off x="6026480" y="2740371"/>
              <a:ext cx="115683" cy="5810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106" name="Connecteur droit 105">
              <a:extLst>
                <a:ext uri="{FF2B5EF4-FFF2-40B4-BE49-F238E27FC236}">
                  <a16:creationId xmlns:a16="http://schemas.microsoft.com/office/drawing/2014/main" id="{49031C9A-F194-4F2C-908C-47B41200C308}"/>
                </a:ext>
              </a:extLst>
            </p:cNvPr>
            <p:cNvCxnSpPr>
              <a:cxnSpLocks/>
            </p:cNvCxnSpPr>
            <p:nvPr/>
          </p:nvCxnSpPr>
          <p:spPr>
            <a:xfrm flipV="1">
              <a:off x="6012788" y="2654801"/>
              <a:ext cx="0" cy="9551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cxnSp>
          <p:nvCxnSpPr>
            <p:cNvPr id="107" name="Connecteur droit 106">
              <a:extLst>
                <a:ext uri="{FF2B5EF4-FFF2-40B4-BE49-F238E27FC236}">
                  <a16:creationId xmlns:a16="http://schemas.microsoft.com/office/drawing/2014/main" id="{9BACF829-FA00-4E83-B863-9042A171B95F}"/>
                </a:ext>
              </a:extLst>
            </p:cNvPr>
            <p:cNvCxnSpPr>
              <a:cxnSpLocks/>
            </p:cNvCxnSpPr>
            <p:nvPr/>
          </p:nvCxnSpPr>
          <p:spPr>
            <a:xfrm flipV="1">
              <a:off x="6042492" y="2652463"/>
              <a:ext cx="0" cy="95517"/>
            </a:xfrm>
            <a:prstGeom prst="line">
              <a:avLst/>
            </a:prstGeom>
            <a:ln>
              <a:solidFill>
                <a:srgbClr val="CC00FF"/>
              </a:solidFill>
            </a:ln>
          </p:spPr>
          <p:style>
            <a:lnRef idx="2">
              <a:schemeClr val="accent1"/>
            </a:lnRef>
            <a:fillRef idx="0">
              <a:schemeClr val="accent1"/>
            </a:fillRef>
            <a:effectRef idx="1">
              <a:schemeClr val="accent1"/>
            </a:effectRef>
            <a:fontRef idx="minor">
              <a:schemeClr val="tx1"/>
            </a:fontRef>
          </p:style>
        </p:cxnSp>
      </p:grpSp>
      <p:sp>
        <p:nvSpPr>
          <p:cNvPr id="76" name="ZoneTexte 75">
            <a:extLst>
              <a:ext uri="{FF2B5EF4-FFF2-40B4-BE49-F238E27FC236}">
                <a16:creationId xmlns:a16="http://schemas.microsoft.com/office/drawing/2014/main" id="{1FAB2022-EA3F-4856-B894-3FFB89C8BEB7}"/>
              </a:ext>
            </a:extLst>
          </p:cNvPr>
          <p:cNvSpPr txBox="1"/>
          <p:nvPr/>
        </p:nvSpPr>
        <p:spPr>
          <a:xfrm>
            <a:off x="4491808" y="2134087"/>
            <a:ext cx="3387041" cy="461665"/>
          </a:xfrm>
          <a:prstGeom prst="rect">
            <a:avLst/>
          </a:prstGeom>
          <a:noFill/>
        </p:spPr>
        <p:txBody>
          <a:bodyPr wrap="square">
            <a:spAutoFit/>
          </a:bodyPr>
          <a:lstStyle/>
          <a:p>
            <a:pPr algn="ctr"/>
            <a:r>
              <a:rPr lang="fr-FR" sz="2400" i="1">
                <a:solidFill>
                  <a:prstClr val="black"/>
                </a:solidFill>
                <a:latin typeface="DilleniaUPC" panose="02020603050405020304" pitchFamily="18" charset="-34"/>
                <a:cs typeface="DilleniaUPC" panose="02020603050405020304" pitchFamily="18" charset="-34"/>
              </a:rPr>
              <a:t>Classification des ingrédients</a:t>
            </a:r>
          </a:p>
        </p:txBody>
      </p:sp>
      <p:sp>
        <p:nvSpPr>
          <p:cNvPr id="108" name="ZoneTexte 107">
            <a:extLst>
              <a:ext uri="{FF2B5EF4-FFF2-40B4-BE49-F238E27FC236}">
                <a16:creationId xmlns:a16="http://schemas.microsoft.com/office/drawing/2014/main" id="{DD59C99F-E57E-4569-8D87-39866BD9206E}"/>
              </a:ext>
            </a:extLst>
          </p:cNvPr>
          <p:cNvSpPr txBox="1"/>
          <p:nvPr/>
        </p:nvSpPr>
        <p:spPr>
          <a:xfrm>
            <a:off x="915714" y="618173"/>
            <a:ext cx="4154227"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Directives scientifiques</a:t>
            </a:r>
          </a:p>
        </p:txBody>
      </p:sp>
      <p:sp>
        <p:nvSpPr>
          <p:cNvPr id="109" name="ZoneTexte 108">
            <a:extLst>
              <a:ext uri="{FF2B5EF4-FFF2-40B4-BE49-F238E27FC236}">
                <a16:creationId xmlns:a16="http://schemas.microsoft.com/office/drawing/2014/main" id="{1D36F339-FEE3-43CC-9118-E4612BE96A70}"/>
              </a:ext>
            </a:extLst>
          </p:cNvPr>
          <p:cNvSpPr txBox="1"/>
          <p:nvPr/>
        </p:nvSpPr>
        <p:spPr>
          <a:xfrm>
            <a:off x="235198" y="12020"/>
            <a:ext cx="4689887" cy="784830"/>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SOINS PURS</a:t>
            </a:r>
          </a:p>
        </p:txBody>
      </p:sp>
      <p:cxnSp>
        <p:nvCxnSpPr>
          <p:cNvPr id="110" name="Connecteur droit 109">
            <a:extLst>
              <a:ext uri="{FF2B5EF4-FFF2-40B4-BE49-F238E27FC236}">
                <a16:creationId xmlns:a16="http://schemas.microsoft.com/office/drawing/2014/main" id="{70D42C80-E125-4B37-8727-D7F3E3BF8B1B}"/>
              </a:ext>
            </a:extLst>
          </p:cNvPr>
          <p:cNvCxnSpPr/>
          <p:nvPr/>
        </p:nvCxnSpPr>
        <p:spPr>
          <a:xfrm>
            <a:off x="304784" y="864395"/>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1114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F47E26E-C291-41E4-8D4B-071A17E062A9}"/>
              </a:ext>
            </a:extLst>
          </p:cNvPr>
          <p:cNvSpPr/>
          <p:nvPr/>
        </p:nvSpPr>
        <p:spPr>
          <a:xfrm>
            <a:off x="-1" y="0"/>
            <a:ext cx="1882141" cy="6858000"/>
          </a:xfrm>
          <a:prstGeom prst="rect">
            <a:avLst/>
          </a:prstGeom>
          <a:solidFill>
            <a:srgbClr val="988BAC"/>
          </a:solidFill>
          <a:ln>
            <a:solidFill>
              <a:srgbClr val="957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3AFF3DD3-8B9F-491F-9ECC-58E66597164B}"/>
              </a:ext>
            </a:extLst>
          </p:cNvPr>
          <p:cNvSpPr txBox="1"/>
          <p:nvPr/>
        </p:nvSpPr>
        <p:spPr>
          <a:xfrm>
            <a:off x="2647507" y="1401304"/>
            <a:ext cx="9544493" cy="1077218"/>
          </a:xfrm>
          <a:prstGeom prst="rect">
            <a:avLst/>
          </a:prstGeom>
          <a:noFill/>
        </p:spPr>
        <p:txBody>
          <a:bodyPr wrap="square">
            <a:spAutoFit/>
          </a:bodyPr>
          <a:lstStyle/>
          <a:p>
            <a:pPr>
              <a:tabLst>
                <a:tab pos="3136900" algn="l"/>
              </a:tabLst>
            </a:pPr>
            <a:r>
              <a:rPr lang="fr-FR" sz="3200" b="1" cap="all" dirty="0">
                <a:solidFill>
                  <a:srgbClr val="988BAC"/>
                </a:solidFill>
                <a:latin typeface="DilleniaUPC" panose="02020603050405020304" pitchFamily="18" charset="-34"/>
                <a:ea typeface="Times New Roman" panose="02020603050405020304" pitchFamily="18" charset="0"/>
                <a:cs typeface="DilleniaUPC" panose="02020603050405020304" pitchFamily="18" charset="-34"/>
              </a:rPr>
              <a:t>Efficacité prouvée </a:t>
            </a:r>
          </a:p>
          <a:p>
            <a:pPr>
              <a:tabLst>
                <a:tab pos="3136900" algn="l"/>
              </a:tabLst>
            </a:pPr>
            <a:r>
              <a:rPr lang="fr-FR" sz="3200" b="1" dirty="0">
                <a:solidFill>
                  <a:srgbClr val="988BAC"/>
                </a:solidFill>
                <a:latin typeface="DilleniaUPC" panose="02020603050405020304" pitchFamily="18" charset="-34"/>
                <a:ea typeface="Times New Roman" panose="02020603050405020304" pitchFamily="18" charset="0"/>
                <a:cs typeface="DilleniaUPC" panose="02020603050405020304" pitchFamily="18" charset="-34"/>
              </a:rPr>
              <a:t>In vivo – Essai clinique (VISIA) </a:t>
            </a:r>
          </a:p>
        </p:txBody>
      </p:sp>
      <p:pic>
        <p:nvPicPr>
          <p:cNvPr id="26" name="Picture 2" descr="Mycose de l'ongle? N'attendez pas, traitez immédiatement">
            <a:extLst>
              <a:ext uri="{FF2B5EF4-FFF2-40B4-BE49-F238E27FC236}">
                <a16:creationId xmlns:a16="http://schemas.microsoft.com/office/drawing/2014/main" id="{13095A45-6C53-4B36-8750-44573BBA2732}"/>
              </a:ext>
            </a:extLst>
          </p:cNvPr>
          <p:cNvPicPr>
            <a:picLocks noChangeAspect="1" noChangeArrowheads="1"/>
          </p:cNvPicPr>
          <p:nvPr/>
        </p:nvPicPr>
        <p:blipFill rotWithShape="1">
          <a:blip r:embed="rId3" cstate="print">
            <a:duotone>
              <a:prstClr val="black"/>
              <a:srgbClr val="957FAC">
                <a:tint val="45000"/>
                <a:satMod val="400000"/>
              </a:srgbClr>
            </a:duotone>
            <a:extLst>
              <a:ext uri="{28A0092B-C50C-407E-A947-70E740481C1C}">
                <a14:useLocalDpi xmlns:a14="http://schemas.microsoft.com/office/drawing/2010/main" val="0"/>
              </a:ext>
            </a:extLst>
          </a:blip>
          <a:srcRect r="66457"/>
          <a:stretch/>
        </p:blipFill>
        <p:spPr bwMode="auto">
          <a:xfrm>
            <a:off x="7155925" y="1275690"/>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B35A499E-825B-4F4C-82D9-640441ECB4DC}"/>
              </a:ext>
            </a:extLst>
          </p:cNvPr>
          <p:cNvSpPr/>
          <p:nvPr/>
        </p:nvSpPr>
        <p:spPr>
          <a:xfrm>
            <a:off x="8173488" y="796860"/>
            <a:ext cx="3669806" cy="456403"/>
          </a:xfrm>
          <a:prstGeom prst="rect">
            <a:avLst/>
          </a:prstGeom>
          <a:solidFill>
            <a:srgbClr val="988BA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C78A662E-7E7E-4097-BEC6-1D04F5C874BB}"/>
              </a:ext>
            </a:extLst>
          </p:cNvPr>
          <p:cNvSpPr txBox="1"/>
          <p:nvPr/>
        </p:nvSpPr>
        <p:spPr>
          <a:xfrm>
            <a:off x="8457379" y="856524"/>
            <a:ext cx="3493616" cy="284693"/>
          </a:xfrm>
          <a:prstGeom prst="rect">
            <a:avLst/>
          </a:prstGeom>
          <a:noFill/>
        </p:spPr>
        <p:txBody>
          <a:bodyPr wrap="square">
            <a:spAutoFit/>
          </a:bodyPr>
          <a:lstStyle/>
          <a:p>
            <a:pPr>
              <a:lnSpc>
                <a:spcPts val="1500"/>
              </a:lnSpc>
            </a:pPr>
            <a:r>
              <a:rPr kumimoji="0" lang="fr-FR" sz="1100" b="0" u="none" strike="noStrike" cap="none" normalizeH="0" baseline="0" noProof="0" dirty="0">
                <a:ln>
                  <a:noFill/>
                </a:ln>
                <a:uLnTx/>
                <a:uFillTx/>
                <a:latin typeface="Calibri" panose="020F0502020204030204" pitchFamily="34" charset="0"/>
                <a:cs typeface="Calibri" panose="020F0502020204030204" pitchFamily="34" charset="0"/>
              </a:rPr>
              <a:t>*</a:t>
            </a:r>
            <a:r>
              <a:rPr kumimoji="0" lang="fr-FR" sz="1100" b="0" i="1" u="none" strike="noStrike" cap="none" normalizeH="0" baseline="0" noProof="0" dirty="0">
                <a:ln>
                  <a:noFill/>
                </a:ln>
                <a:uLnTx/>
                <a:uFillTx/>
                <a:latin typeface="Calibri" panose="020F0502020204030204" pitchFamily="34" charset="0"/>
                <a:cs typeface="Calibri" panose="020F0502020204030204" pitchFamily="34" charset="0"/>
              </a:rPr>
              <a:t>Essai clinique, étude Ln19010 – CIREC – décembre 2019</a:t>
            </a:r>
          </a:p>
        </p:txBody>
      </p:sp>
      <p:pic>
        <p:nvPicPr>
          <p:cNvPr id="31" name="Image 30">
            <a:extLst>
              <a:ext uri="{FF2B5EF4-FFF2-40B4-BE49-F238E27FC236}">
                <a16:creationId xmlns:a16="http://schemas.microsoft.com/office/drawing/2014/main" id="{50EF4BA6-D019-4AB9-9023-AC7CF344839B}"/>
              </a:ext>
            </a:extLst>
          </p:cNvPr>
          <p:cNvPicPr>
            <a:picLocks noChangeAspect="1"/>
          </p:cNvPicPr>
          <p:nvPr/>
        </p:nvPicPr>
        <p:blipFill>
          <a:blip r:embed="rId4"/>
          <a:stretch>
            <a:fillRect/>
          </a:stretch>
        </p:blipFill>
        <p:spPr>
          <a:xfrm>
            <a:off x="7932228" y="598128"/>
            <a:ext cx="533640" cy="533640"/>
          </a:xfrm>
          <a:prstGeom prst="flowChartConnector">
            <a:avLst/>
          </a:prstGeom>
        </p:spPr>
      </p:pic>
      <p:sp>
        <p:nvSpPr>
          <p:cNvPr id="49" name="ZoneTexte 48">
            <a:extLst>
              <a:ext uri="{FF2B5EF4-FFF2-40B4-BE49-F238E27FC236}">
                <a16:creationId xmlns:a16="http://schemas.microsoft.com/office/drawing/2014/main" id="{26762D92-1EAE-44C3-853D-31AADBDE6B67}"/>
              </a:ext>
            </a:extLst>
          </p:cNvPr>
          <p:cNvSpPr txBox="1"/>
          <p:nvPr/>
        </p:nvSpPr>
        <p:spPr>
          <a:xfrm>
            <a:off x="3514260" y="2581058"/>
            <a:ext cx="6494131" cy="446276"/>
          </a:xfrm>
          <a:prstGeom prst="rect">
            <a:avLst/>
          </a:prstGeom>
          <a:noFill/>
        </p:spPr>
        <p:txBody>
          <a:bodyPr wrap="square">
            <a:spAutoFit/>
          </a:bodyPr>
          <a:lstStyle/>
          <a:p>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Essai clinique – </a:t>
            </a:r>
            <a:r>
              <a:rPr lang="fr-FR" sz="2300" dirty="0">
                <a:solidFill>
                  <a:prstClr val="black"/>
                </a:solidFill>
                <a:latin typeface="DilleniaUPC" panose="02020603050405020304" pitchFamily="18" charset="-34"/>
                <a:ea typeface="+mn-ea"/>
                <a:cs typeface="DilleniaUPC" panose="02020603050405020304" pitchFamily="18" charset="-34"/>
              </a:rPr>
              <a:t>28 jours</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50" name="Image 49">
            <a:extLst>
              <a:ext uri="{FF2B5EF4-FFF2-40B4-BE49-F238E27FC236}">
                <a16:creationId xmlns:a16="http://schemas.microsoft.com/office/drawing/2014/main" id="{BBE5CA31-498B-482D-991F-22D36BD126F6}"/>
              </a:ext>
            </a:extLst>
          </p:cNvPr>
          <p:cNvPicPr>
            <a:picLocks noChangeAspect="1"/>
          </p:cNvPicPr>
          <p:nvPr/>
        </p:nvPicPr>
        <p:blipFill rotWithShape="1">
          <a:blip r:embed="rId5"/>
          <a:srcRect b="14901"/>
          <a:stretch/>
        </p:blipFill>
        <p:spPr>
          <a:xfrm>
            <a:off x="2969736" y="3143897"/>
            <a:ext cx="483564" cy="443166"/>
          </a:xfrm>
          <a:prstGeom prst="rect">
            <a:avLst/>
          </a:prstGeom>
        </p:spPr>
      </p:pic>
      <p:sp>
        <p:nvSpPr>
          <p:cNvPr id="51" name="ZoneTexte 50">
            <a:extLst>
              <a:ext uri="{FF2B5EF4-FFF2-40B4-BE49-F238E27FC236}">
                <a16:creationId xmlns:a16="http://schemas.microsoft.com/office/drawing/2014/main" id="{F5F2F0AC-3FC4-4C93-A5CE-748266760854}"/>
              </a:ext>
            </a:extLst>
          </p:cNvPr>
          <p:cNvSpPr txBox="1"/>
          <p:nvPr/>
        </p:nvSpPr>
        <p:spPr>
          <a:xfrm>
            <a:off x="3514260" y="2995156"/>
            <a:ext cx="8552050"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20 volontaires âgés de 36 à 50 ans, tous types de peaux, rides d’expression (front/contour des yeux/bouche)</a:t>
            </a:r>
          </a:p>
        </p:txBody>
      </p:sp>
      <p:pic>
        <p:nvPicPr>
          <p:cNvPr id="52" name="Image 51">
            <a:extLst>
              <a:ext uri="{FF2B5EF4-FFF2-40B4-BE49-F238E27FC236}">
                <a16:creationId xmlns:a16="http://schemas.microsoft.com/office/drawing/2014/main" id="{E2408798-BAE7-4C60-8B41-91605F5BA1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894777" y="3643459"/>
            <a:ext cx="619484" cy="619484"/>
          </a:xfrm>
          <a:prstGeom prst="rect">
            <a:avLst/>
          </a:prstGeom>
        </p:spPr>
      </p:pic>
      <p:pic>
        <p:nvPicPr>
          <p:cNvPr id="53" name="Image 52">
            <a:extLst>
              <a:ext uri="{FF2B5EF4-FFF2-40B4-BE49-F238E27FC236}">
                <a16:creationId xmlns:a16="http://schemas.microsoft.com/office/drawing/2014/main" id="{4125700F-01FA-4877-AF35-68E3478C90C6}"/>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2995478" y="2506091"/>
            <a:ext cx="530585" cy="619484"/>
          </a:xfrm>
          <a:prstGeom prst="rect">
            <a:avLst/>
          </a:prstGeom>
        </p:spPr>
      </p:pic>
      <p:sp>
        <p:nvSpPr>
          <p:cNvPr id="54" name="ZoneTexte 53">
            <a:extLst>
              <a:ext uri="{FF2B5EF4-FFF2-40B4-BE49-F238E27FC236}">
                <a16:creationId xmlns:a16="http://schemas.microsoft.com/office/drawing/2014/main" id="{18FAACEC-E95D-4220-9FF6-DE2A216CD549}"/>
              </a:ext>
            </a:extLst>
          </p:cNvPr>
          <p:cNvSpPr txBox="1"/>
          <p:nvPr/>
        </p:nvSpPr>
        <p:spPr>
          <a:xfrm>
            <a:off x="3526063" y="3711816"/>
            <a:ext cx="6096000" cy="446276"/>
          </a:xfrm>
          <a:prstGeom prst="rect">
            <a:avLst/>
          </a:prstGeom>
          <a:noFill/>
        </p:spPr>
        <p:txBody>
          <a:bodyPr wrap="square">
            <a:spAutoFit/>
          </a:bodyPr>
          <a:lstStyle/>
          <a:p>
            <a:r>
              <a:rPr lang="fr-FR" sz="2300">
                <a:solidFill>
                  <a:prstClr val="black"/>
                </a:solidFill>
                <a:latin typeface="DilleniaUPC" panose="02020603050405020304" pitchFamily="18" charset="-34"/>
                <a:cs typeface="DilleniaUPC" panose="02020603050405020304" pitchFamily="18" charset="-34"/>
              </a:rPr>
              <a:t>Utilisation deux fois par jour sur les zones présentant des rides d’expression (2 gouttes/zone)</a:t>
            </a:r>
          </a:p>
        </p:txBody>
      </p:sp>
      <p:pic>
        <p:nvPicPr>
          <p:cNvPr id="33" name="Image 32" descr="Une image contenant texte&#10;&#10;Description générée automatiquement">
            <a:extLst>
              <a:ext uri="{FF2B5EF4-FFF2-40B4-BE49-F238E27FC236}">
                <a16:creationId xmlns:a16="http://schemas.microsoft.com/office/drawing/2014/main" id="{A21F05D9-1749-4C45-ADEA-A9325B3B2B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5937" y="1425130"/>
            <a:ext cx="2028839" cy="5338800"/>
          </a:xfrm>
          <a:prstGeom prst="rect">
            <a:avLst/>
          </a:prstGeom>
          <a:effectLst>
            <a:outerShdw blurRad="63500" sx="102000" sy="102000" algn="ctr" rotWithShape="0">
              <a:prstClr val="black">
                <a:alpha val="40000"/>
              </a:prstClr>
            </a:outerShdw>
          </a:effectLst>
        </p:spPr>
      </p:pic>
      <p:sp>
        <p:nvSpPr>
          <p:cNvPr id="34" name="ZoneTexte 33">
            <a:extLst>
              <a:ext uri="{FF2B5EF4-FFF2-40B4-BE49-F238E27FC236}">
                <a16:creationId xmlns:a16="http://schemas.microsoft.com/office/drawing/2014/main" id="{DFEA3B7A-9B49-48D3-A339-1EE350B9CFF2}"/>
              </a:ext>
            </a:extLst>
          </p:cNvPr>
          <p:cNvSpPr txBox="1"/>
          <p:nvPr/>
        </p:nvSpPr>
        <p:spPr>
          <a:xfrm>
            <a:off x="912024" y="653059"/>
            <a:ext cx="4901304"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Peptide-4 pro-collagène</a:t>
            </a:r>
          </a:p>
        </p:txBody>
      </p:sp>
      <p:sp>
        <p:nvSpPr>
          <p:cNvPr id="35" name="ZoneTexte 34">
            <a:extLst>
              <a:ext uri="{FF2B5EF4-FFF2-40B4-BE49-F238E27FC236}">
                <a16:creationId xmlns:a16="http://schemas.microsoft.com/office/drawing/2014/main" id="{A0024680-014B-495A-99EF-59907BDA5043}"/>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36" name="Connecteur droit 35">
            <a:extLst>
              <a:ext uri="{FF2B5EF4-FFF2-40B4-BE49-F238E27FC236}">
                <a16:creationId xmlns:a16="http://schemas.microsoft.com/office/drawing/2014/main" id="{C2FEFF56-B54A-410E-9632-F964D288739E}"/>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4173048E-D80C-403C-8D8C-7EDAF0DB2DE6}"/>
              </a:ext>
            </a:extLst>
          </p:cNvPr>
          <p:cNvSpPr txBox="1"/>
          <p:nvPr/>
        </p:nvSpPr>
        <p:spPr>
          <a:xfrm>
            <a:off x="4024899" y="5245533"/>
            <a:ext cx="5827138" cy="755943"/>
          </a:xfrm>
          <a:prstGeom prst="rect">
            <a:avLst/>
          </a:prstGeom>
          <a:solidFill>
            <a:schemeClr val="bg1"/>
          </a:solidFill>
          <a:ln>
            <a:solidFill>
              <a:srgbClr val="957F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kumimoji="0" lang="fr-FR" sz="1800" b="1" i="0" u="none" strike="noStrike" cap="none" normalizeH="0" baseline="0" noProof="0">
                <a:ln>
                  <a:noFill/>
                </a:ln>
                <a:solidFill>
                  <a:srgbClr val="988BAC"/>
                </a:solidFill>
                <a:uLnTx/>
                <a:uFillTx/>
                <a:latin typeface="Calibri" panose="020F0502020204030204"/>
                <a:ea typeface="+mn-ea"/>
                <a:cs typeface="+mn-cs"/>
              </a:rPr>
              <a:t>→</a:t>
            </a:r>
            <a:r>
              <a:rPr lang="fr-FR">
                <a:solidFill>
                  <a:srgbClr val="988BAC"/>
                </a:solidFill>
              </a:rPr>
              <a:t> </a:t>
            </a:r>
            <a:r>
              <a:rPr lang="fr-FR" b="1">
                <a:solidFill>
                  <a:srgbClr val="988BAC"/>
                </a:solidFill>
              </a:rPr>
              <a:t>Efficacité significative sur le grain de peau</a:t>
            </a:r>
            <a:r>
              <a:rPr lang="fr-FR">
                <a:solidFill>
                  <a:srgbClr val="988BAC"/>
                </a:solidFill>
              </a:rPr>
              <a:t> par rapport à J0 </a:t>
            </a:r>
          </a:p>
        </p:txBody>
      </p:sp>
      <p:sp>
        <p:nvSpPr>
          <p:cNvPr id="41" name="ZoneTexte 40">
            <a:extLst>
              <a:ext uri="{FF2B5EF4-FFF2-40B4-BE49-F238E27FC236}">
                <a16:creationId xmlns:a16="http://schemas.microsoft.com/office/drawing/2014/main" id="{828C6655-9813-4CD5-9CBA-B6592467663A}"/>
              </a:ext>
            </a:extLst>
          </p:cNvPr>
          <p:cNvSpPr txBox="1"/>
          <p:nvPr/>
        </p:nvSpPr>
        <p:spPr>
          <a:xfrm>
            <a:off x="2995477" y="4623219"/>
            <a:ext cx="2513065"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spTree>
    <p:extLst>
      <p:ext uri="{BB962C8B-B14F-4D97-AF65-F5344CB8AC3E}">
        <p14:creationId xmlns:p14="http://schemas.microsoft.com/office/powerpoint/2010/main" val="27362543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F47E26E-C291-41E4-8D4B-071A17E062A9}"/>
              </a:ext>
            </a:extLst>
          </p:cNvPr>
          <p:cNvSpPr/>
          <p:nvPr/>
        </p:nvSpPr>
        <p:spPr>
          <a:xfrm>
            <a:off x="-1" y="0"/>
            <a:ext cx="1882141" cy="6858000"/>
          </a:xfrm>
          <a:prstGeom prst="rect">
            <a:avLst/>
          </a:prstGeom>
          <a:solidFill>
            <a:srgbClr val="988BAC"/>
          </a:solidFill>
          <a:ln>
            <a:solidFill>
              <a:srgbClr val="957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3AFF3DD3-8B9F-491F-9ECC-58E66597164B}"/>
              </a:ext>
            </a:extLst>
          </p:cNvPr>
          <p:cNvSpPr txBox="1"/>
          <p:nvPr/>
        </p:nvSpPr>
        <p:spPr>
          <a:xfrm>
            <a:off x="2748078" y="1499608"/>
            <a:ext cx="9418803" cy="584775"/>
          </a:xfrm>
          <a:prstGeom prst="rect">
            <a:avLst/>
          </a:prstGeom>
          <a:noFill/>
        </p:spPr>
        <p:txBody>
          <a:bodyPr wrap="square">
            <a:spAutoFit/>
          </a:bodyPr>
          <a:lstStyle/>
          <a:p>
            <a:pPr>
              <a:tabLst>
                <a:tab pos="3136900" algn="l"/>
              </a:tabLst>
            </a:pPr>
            <a:r>
              <a:rPr lang="fr-FR" sz="3200" b="1" cap="all" dirty="0">
                <a:solidFill>
                  <a:srgbClr val="988BAC"/>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988BAC"/>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988BAC"/>
                </a:solidFill>
                <a:latin typeface="DilleniaUPC" panose="02020603050405020304" pitchFamily="18" charset="-34"/>
                <a:ea typeface="Times New Roman" panose="02020603050405020304" pitchFamily="18" charset="0"/>
                <a:cs typeface="DilleniaUPC" panose="02020603050405020304" pitchFamily="18" charset="-34"/>
              </a:rPr>
              <a:t>   In vivo – Test d’utilisation  </a:t>
            </a:r>
          </a:p>
        </p:txBody>
      </p:sp>
      <p:pic>
        <p:nvPicPr>
          <p:cNvPr id="26" name="Picture 2" descr="Mycose de l'ongle? N'attendez pas, traitez immédiatement">
            <a:extLst>
              <a:ext uri="{FF2B5EF4-FFF2-40B4-BE49-F238E27FC236}">
                <a16:creationId xmlns:a16="http://schemas.microsoft.com/office/drawing/2014/main" id="{13095A45-6C53-4B36-8750-44573BBA2732}"/>
              </a:ext>
            </a:extLst>
          </p:cNvPr>
          <p:cNvPicPr>
            <a:picLocks noChangeAspect="1" noChangeArrowheads="1"/>
          </p:cNvPicPr>
          <p:nvPr/>
        </p:nvPicPr>
        <p:blipFill rotWithShape="1">
          <a:blip r:embed="rId3" cstate="print">
            <a:duotone>
              <a:prstClr val="black"/>
              <a:srgbClr val="957FAC">
                <a:tint val="45000"/>
                <a:satMod val="400000"/>
              </a:srgbClr>
            </a:duotone>
            <a:extLst>
              <a:ext uri="{28A0092B-C50C-407E-A947-70E740481C1C}">
                <a14:useLocalDpi xmlns:a14="http://schemas.microsoft.com/office/drawing/2010/main" val="0"/>
              </a:ext>
            </a:extLst>
          </a:blip>
          <a:srcRect r="66457"/>
          <a:stretch/>
        </p:blipFill>
        <p:spPr bwMode="auto">
          <a:xfrm>
            <a:off x="7113393" y="1520020"/>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B35A499E-825B-4F4C-82D9-640441ECB4DC}"/>
              </a:ext>
            </a:extLst>
          </p:cNvPr>
          <p:cNvSpPr/>
          <p:nvPr/>
        </p:nvSpPr>
        <p:spPr>
          <a:xfrm>
            <a:off x="8173488" y="796860"/>
            <a:ext cx="3669806" cy="456403"/>
          </a:xfrm>
          <a:prstGeom prst="rect">
            <a:avLst/>
          </a:prstGeom>
          <a:solidFill>
            <a:srgbClr val="988BA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ZoneTexte 29">
            <a:extLst>
              <a:ext uri="{FF2B5EF4-FFF2-40B4-BE49-F238E27FC236}">
                <a16:creationId xmlns:a16="http://schemas.microsoft.com/office/drawing/2014/main" id="{C78A662E-7E7E-4097-BEC6-1D04F5C874BB}"/>
              </a:ext>
            </a:extLst>
          </p:cNvPr>
          <p:cNvSpPr txBox="1"/>
          <p:nvPr/>
        </p:nvSpPr>
        <p:spPr>
          <a:xfrm>
            <a:off x="8457379" y="856524"/>
            <a:ext cx="3385915" cy="284693"/>
          </a:xfrm>
          <a:prstGeom prst="rect">
            <a:avLst/>
          </a:prstGeom>
          <a:noFill/>
        </p:spPr>
        <p:txBody>
          <a:bodyPr wrap="square">
            <a:spAutoFit/>
          </a:bodyPr>
          <a:lstStyle/>
          <a:p>
            <a:pPr>
              <a:lnSpc>
                <a:spcPts val="1500"/>
              </a:lnSpc>
            </a:pPr>
            <a:r>
              <a:rPr kumimoji="0" lang="fr-FR" sz="1100" b="0" u="none" strike="noStrike" cap="none" normalizeH="0" baseline="0" noProof="0" dirty="0">
                <a:ln>
                  <a:noFill/>
                </a:ln>
                <a:uLnTx/>
                <a:uFillTx/>
                <a:latin typeface="Calibri" panose="020F0502020204030204" pitchFamily="34" charset="0"/>
                <a:cs typeface="Calibri" panose="020F0502020204030204" pitchFamily="34" charset="0"/>
              </a:rPr>
              <a:t>*</a:t>
            </a:r>
            <a:r>
              <a:rPr kumimoji="0" lang="fr-FR" sz="1100" b="0" i="1" u="none" strike="noStrike" cap="none" normalizeH="0" baseline="0" noProof="0" dirty="0">
                <a:ln>
                  <a:noFill/>
                </a:ln>
                <a:uLnTx/>
                <a:uFillTx/>
                <a:latin typeface="Calibri" panose="020F0502020204030204" pitchFamily="34" charset="0"/>
                <a:cs typeface="Calibri" panose="020F0502020204030204" pitchFamily="34" charset="0"/>
              </a:rPr>
              <a:t>Essai clinique, étude Ln19010 – CIREC – décembre 2019</a:t>
            </a:r>
          </a:p>
        </p:txBody>
      </p:sp>
      <p:pic>
        <p:nvPicPr>
          <p:cNvPr id="31" name="Image 30">
            <a:extLst>
              <a:ext uri="{FF2B5EF4-FFF2-40B4-BE49-F238E27FC236}">
                <a16:creationId xmlns:a16="http://schemas.microsoft.com/office/drawing/2014/main" id="{50EF4BA6-D019-4AB9-9023-AC7CF344839B}"/>
              </a:ext>
            </a:extLst>
          </p:cNvPr>
          <p:cNvPicPr>
            <a:picLocks noChangeAspect="1"/>
          </p:cNvPicPr>
          <p:nvPr/>
        </p:nvPicPr>
        <p:blipFill>
          <a:blip r:embed="rId4"/>
          <a:stretch>
            <a:fillRect/>
          </a:stretch>
        </p:blipFill>
        <p:spPr>
          <a:xfrm>
            <a:off x="7932228" y="598128"/>
            <a:ext cx="533640" cy="533640"/>
          </a:xfrm>
          <a:prstGeom prst="flowChartConnector">
            <a:avLst/>
          </a:prstGeom>
        </p:spPr>
      </p:pic>
      <p:sp>
        <p:nvSpPr>
          <p:cNvPr id="49" name="ZoneTexte 48">
            <a:extLst>
              <a:ext uri="{FF2B5EF4-FFF2-40B4-BE49-F238E27FC236}">
                <a16:creationId xmlns:a16="http://schemas.microsoft.com/office/drawing/2014/main" id="{26762D92-1EAE-44C3-853D-31AADBDE6B67}"/>
              </a:ext>
            </a:extLst>
          </p:cNvPr>
          <p:cNvSpPr txBox="1"/>
          <p:nvPr/>
        </p:nvSpPr>
        <p:spPr>
          <a:xfrm>
            <a:off x="3514260" y="2458589"/>
            <a:ext cx="6494131" cy="446276"/>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Test d’utilisation sous contrôle médical – 28 jours</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50" name="Image 49">
            <a:extLst>
              <a:ext uri="{FF2B5EF4-FFF2-40B4-BE49-F238E27FC236}">
                <a16:creationId xmlns:a16="http://schemas.microsoft.com/office/drawing/2014/main" id="{BBE5CA31-498B-482D-991F-22D36BD126F6}"/>
              </a:ext>
            </a:extLst>
          </p:cNvPr>
          <p:cNvPicPr>
            <a:picLocks noChangeAspect="1"/>
          </p:cNvPicPr>
          <p:nvPr/>
        </p:nvPicPr>
        <p:blipFill rotWithShape="1">
          <a:blip r:embed="rId5"/>
          <a:srcRect b="14901"/>
          <a:stretch/>
        </p:blipFill>
        <p:spPr>
          <a:xfrm>
            <a:off x="2969736" y="3102801"/>
            <a:ext cx="483564" cy="443166"/>
          </a:xfrm>
          <a:prstGeom prst="rect">
            <a:avLst/>
          </a:prstGeom>
        </p:spPr>
      </p:pic>
      <p:sp>
        <p:nvSpPr>
          <p:cNvPr id="51" name="ZoneTexte 50">
            <a:extLst>
              <a:ext uri="{FF2B5EF4-FFF2-40B4-BE49-F238E27FC236}">
                <a16:creationId xmlns:a16="http://schemas.microsoft.com/office/drawing/2014/main" id="{F5F2F0AC-3FC4-4C93-A5CE-748266760854}"/>
              </a:ext>
            </a:extLst>
          </p:cNvPr>
          <p:cNvSpPr txBox="1"/>
          <p:nvPr/>
        </p:nvSpPr>
        <p:spPr>
          <a:xfrm>
            <a:off x="3471728" y="2805198"/>
            <a:ext cx="8552050"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20 volontaires âgés de 36 à 50 ans, tous types de peaux, rides d’expression (front/contour des yeux/bouche)</a:t>
            </a:r>
          </a:p>
        </p:txBody>
      </p:sp>
      <p:pic>
        <p:nvPicPr>
          <p:cNvPr id="52" name="Image 51">
            <a:extLst>
              <a:ext uri="{FF2B5EF4-FFF2-40B4-BE49-F238E27FC236}">
                <a16:creationId xmlns:a16="http://schemas.microsoft.com/office/drawing/2014/main" id="{E2408798-BAE7-4C60-8B41-91605F5BA1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894777" y="3602363"/>
            <a:ext cx="619484" cy="619484"/>
          </a:xfrm>
          <a:prstGeom prst="rect">
            <a:avLst/>
          </a:prstGeom>
        </p:spPr>
      </p:pic>
      <p:pic>
        <p:nvPicPr>
          <p:cNvPr id="53" name="Image 52">
            <a:extLst>
              <a:ext uri="{FF2B5EF4-FFF2-40B4-BE49-F238E27FC236}">
                <a16:creationId xmlns:a16="http://schemas.microsoft.com/office/drawing/2014/main" id="{4125700F-01FA-4877-AF35-68E3478C90C6}"/>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2995478" y="2464995"/>
            <a:ext cx="530585" cy="619484"/>
          </a:xfrm>
          <a:prstGeom prst="rect">
            <a:avLst/>
          </a:prstGeom>
        </p:spPr>
      </p:pic>
      <p:sp>
        <p:nvSpPr>
          <p:cNvPr id="54" name="ZoneTexte 53">
            <a:extLst>
              <a:ext uri="{FF2B5EF4-FFF2-40B4-BE49-F238E27FC236}">
                <a16:creationId xmlns:a16="http://schemas.microsoft.com/office/drawing/2014/main" id="{18FAACEC-E95D-4220-9FF6-DE2A216CD549}"/>
              </a:ext>
            </a:extLst>
          </p:cNvPr>
          <p:cNvSpPr txBox="1"/>
          <p:nvPr/>
        </p:nvSpPr>
        <p:spPr>
          <a:xfrm>
            <a:off x="3526063" y="3511225"/>
            <a:ext cx="6096000"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deux fois par jour sur les zones présentant des rides d’expression (2 gouttes/zone)</a:t>
            </a:r>
          </a:p>
        </p:txBody>
      </p:sp>
      <p:pic>
        <p:nvPicPr>
          <p:cNvPr id="33" name="Image 32" descr="Une image contenant texte&#10;&#10;Description générée automatiquement">
            <a:extLst>
              <a:ext uri="{FF2B5EF4-FFF2-40B4-BE49-F238E27FC236}">
                <a16:creationId xmlns:a16="http://schemas.microsoft.com/office/drawing/2014/main" id="{A21F05D9-1749-4C45-ADEA-A9325B3B2B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5937" y="1425130"/>
            <a:ext cx="2028839" cy="5338800"/>
          </a:xfrm>
          <a:prstGeom prst="rect">
            <a:avLst/>
          </a:prstGeom>
          <a:effectLst>
            <a:outerShdw blurRad="63500" sx="102000" sy="102000" algn="ctr" rotWithShape="0">
              <a:prstClr val="black">
                <a:alpha val="40000"/>
              </a:prstClr>
            </a:outerShdw>
          </a:effectLst>
        </p:spPr>
      </p:pic>
      <p:sp>
        <p:nvSpPr>
          <p:cNvPr id="34" name="ZoneTexte 33">
            <a:extLst>
              <a:ext uri="{FF2B5EF4-FFF2-40B4-BE49-F238E27FC236}">
                <a16:creationId xmlns:a16="http://schemas.microsoft.com/office/drawing/2014/main" id="{DFEA3B7A-9B49-48D3-A339-1EE350B9CFF2}"/>
              </a:ext>
            </a:extLst>
          </p:cNvPr>
          <p:cNvSpPr txBox="1"/>
          <p:nvPr/>
        </p:nvSpPr>
        <p:spPr>
          <a:xfrm>
            <a:off x="912024" y="653059"/>
            <a:ext cx="4901304"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Peptide-4 pro-collagène</a:t>
            </a:r>
          </a:p>
        </p:txBody>
      </p:sp>
      <p:sp>
        <p:nvSpPr>
          <p:cNvPr id="35" name="ZoneTexte 34">
            <a:extLst>
              <a:ext uri="{FF2B5EF4-FFF2-40B4-BE49-F238E27FC236}">
                <a16:creationId xmlns:a16="http://schemas.microsoft.com/office/drawing/2014/main" id="{A0024680-014B-495A-99EF-59907BDA5043}"/>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36" name="Connecteur droit 35">
            <a:extLst>
              <a:ext uri="{FF2B5EF4-FFF2-40B4-BE49-F238E27FC236}">
                <a16:creationId xmlns:a16="http://schemas.microsoft.com/office/drawing/2014/main" id="{C2FEFF56-B54A-410E-9632-F964D288739E}"/>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D7A4887-853E-42A9-B5A8-7E6B11E63227}"/>
              </a:ext>
            </a:extLst>
          </p:cNvPr>
          <p:cNvSpPr/>
          <p:nvPr/>
        </p:nvSpPr>
        <p:spPr>
          <a:xfrm>
            <a:off x="2647507" y="4572750"/>
            <a:ext cx="6345286" cy="2098053"/>
          </a:xfrm>
          <a:prstGeom prst="rect">
            <a:avLst/>
          </a:prstGeom>
          <a:solidFill>
            <a:schemeClr val="bg1"/>
          </a:solidFill>
          <a:ln>
            <a:solidFill>
              <a:srgbClr val="988B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ts val="2800"/>
              </a:lnSpc>
              <a:buFont typeface="Wingdings" panose="05000000000000000000" pitchFamily="2" charset="2"/>
              <a:buChar char=""/>
              <a:tabLst>
                <a:tab pos="4487863" algn="l"/>
              </a:tabLst>
            </a:pPr>
            <a:r>
              <a:rPr lang="fr-FR" sz="2400" dirty="0">
                <a:solidFill>
                  <a:srgbClr val="988BAC"/>
                </a:solidFill>
                <a:latin typeface="DilleniaUPC" panose="02020603050405020304" pitchFamily="18" charset="-34"/>
                <a:cs typeface="DilleniaUPC" panose="02020603050405020304" pitchFamily="18" charset="-34"/>
              </a:rPr>
              <a:t>Peau plus lisse	</a:t>
            </a:r>
            <a:r>
              <a:rPr lang="fr-FR" sz="2800" b="1" dirty="0">
                <a:solidFill>
                  <a:srgbClr val="988BAC"/>
                </a:solidFill>
                <a:latin typeface="DilleniaUPC" panose="02020603050405020304" pitchFamily="18" charset="-34"/>
                <a:cs typeface="DilleniaUPC" panose="02020603050405020304" pitchFamily="18" charset="-34"/>
              </a:rPr>
              <a:t>75 %</a:t>
            </a:r>
          </a:p>
          <a:p>
            <a:pPr marL="342900" lvl="0" indent="-342900">
              <a:lnSpc>
                <a:spcPts val="2800"/>
              </a:lnSpc>
              <a:buFont typeface="Wingdings" panose="05000000000000000000" pitchFamily="2" charset="2"/>
              <a:buChar char=""/>
              <a:tabLst>
                <a:tab pos="4487863" algn="l"/>
              </a:tabLst>
            </a:pPr>
            <a:r>
              <a:rPr lang="fr-FR" sz="2400" dirty="0">
                <a:solidFill>
                  <a:srgbClr val="988BAC"/>
                </a:solidFill>
                <a:latin typeface="DilleniaUPC" panose="02020603050405020304" pitchFamily="18" charset="-34"/>
                <a:ea typeface="Calibri" panose="020F0502020204030204" pitchFamily="34" charset="0"/>
                <a:cs typeface="DilleniaUPC" panose="02020603050405020304" pitchFamily="18" charset="-34"/>
              </a:rPr>
              <a:t>Peau </a:t>
            </a:r>
            <a:r>
              <a:rPr lang="fr-FR" sz="2400" dirty="0" err="1">
                <a:solidFill>
                  <a:srgbClr val="988BAC"/>
                </a:solidFill>
                <a:latin typeface="DilleniaUPC" panose="02020603050405020304" pitchFamily="18" charset="-34"/>
                <a:ea typeface="Calibri" panose="020F0502020204030204" pitchFamily="34" charset="0"/>
                <a:cs typeface="DilleniaUPC" panose="02020603050405020304" pitchFamily="18" charset="-34"/>
              </a:rPr>
              <a:t>repulpée</a:t>
            </a:r>
            <a:r>
              <a:rPr lang="fr-FR" sz="2400" dirty="0">
                <a:solidFill>
                  <a:srgbClr val="988BAC"/>
                </a:solidFill>
                <a:latin typeface="DilleniaUPC" panose="02020603050405020304" pitchFamily="18" charset="-34"/>
                <a:ea typeface="Calibri" panose="020F0502020204030204" pitchFamily="34" charset="0"/>
                <a:cs typeface="DilleniaUPC" panose="02020603050405020304" pitchFamily="18" charset="-34"/>
              </a:rPr>
              <a:t> 	</a:t>
            </a:r>
            <a:r>
              <a:rPr lang="fr-FR" sz="2800" b="1" dirty="0">
                <a:solidFill>
                  <a:srgbClr val="988BAC"/>
                </a:solidFill>
                <a:latin typeface="DilleniaUPC" panose="02020603050405020304" pitchFamily="18" charset="-34"/>
                <a:ea typeface="Calibri" panose="020F0502020204030204" pitchFamily="34" charset="0"/>
                <a:cs typeface="DilleniaUPC" panose="02020603050405020304" pitchFamily="18" charset="-34"/>
              </a:rPr>
              <a:t>80 %</a:t>
            </a:r>
          </a:p>
          <a:p>
            <a:pPr marL="342900" lvl="0" indent="-342900">
              <a:lnSpc>
                <a:spcPts val="2800"/>
              </a:lnSpc>
              <a:buFont typeface="Wingdings" panose="05000000000000000000" pitchFamily="2" charset="2"/>
              <a:buChar char=""/>
              <a:tabLst>
                <a:tab pos="4487863" algn="l"/>
              </a:tabLst>
            </a:pPr>
            <a:r>
              <a:rPr lang="fr-FR" sz="2400" dirty="0">
                <a:solidFill>
                  <a:srgbClr val="988BAC"/>
                </a:solidFill>
                <a:latin typeface="DilleniaUPC" panose="02020603050405020304" pitchFamily="18" charset="-34"/>
                <a:cs typeface="DilleniaUPC" panose="02020603050405020304" pitchFamily="18" charset="-34"/>
              </a:rPr>
              <a:t>Effet lift visible 	</a:t>
            </a:r>
            <a:r>
              <a:rPr lang="fr-FR" sz="2800" b="1" dirty="0">
                <a:solidFill>
                  <a:srgbClr val="988BAC"/>
                </a:solidFill>
                <a:latin typeface="DilleniaUPC" panose="02020603050405020304" pitchFamily="18" charset="-34"/>
                <a:cs typeface="DilleniaUPC" panose="02020603050405020304" pitchFamily="18" charset="-34"/>
              </a:rPr>
              <a:t>75 %</a:t>
            </a:r>
          </a:p>
          <a:p>
            <a:pPr marL="342900" lvl="0" indent="-342900">
              <a:lnSpc>
                <a:spcPts val="2800"/>
              </a:lnSpc>
              <a:buFont typeface="Wingdings" panose="05000000000000000000" pitchFamily="2" charset="2"/>
              <a:buChar char=""/>
              <a:tabLst>
                <a:tab pos="4487863" algn="l"/>
              </a:tabLst>
            </a:pPr>
            <a:r>
              <a:rPr lang="fr-FR" sz="2400" dirty="0">
                <a:solidFill>
                  <a:srgbClr val="988BAC"/>
                </a:solidFill>
                <a:latin typeface="DilleniaUPC" panose="02020603050405020304" pitchFamily="18" charset="-34"/>
                <a:ea typeface="Calibri" panose="020F0502020204030204" pitchFamily="34" charset="0"/>
                <a:cs typeface="DilleniaUPC" panose="02020603050405020304" pitchFamily="18" charset="-34"/>
              </a:rPr>
              <a:t>Peau moins ridée et marquée	</a:t>
            </a:r>
            <a:r>
              <a:rPr lang="fr-FR" sz="2800" b="1" dirty="0">
                <a:solidFill>
                  <a:srgbClr val="988BAC"/>
                </a:solidFill>
                <a:latin typeface="DilleniaUPC" panose="02020603050405020304" pitchFamily="18" charset="-34"/>
                <a:ea typeface="Calibri" panose="020F0502020204030204" pitchFamily="34" charset="0"/>
                <a:cs typeface="DilleniaUPC" panose="02020603050405020304" pitchFamily="18" charset="-34"/>
              </a:rPr>
              <a:t>75 %</a:t>
            </a:r>
          </a:p>
          <a:p>
            <a:pPr marL="342900" indent="-342900">
              <a:lnSpc>
                <a:spcPts val="2800"/>
              </a:lnSpc>
              <a:buFont typeface="Wingdings" panose="05000000000000000000" pitchFamily="2" charset="2"/>
              <a:buChar char=""/>
              <a:tabLst>
                <a:tab pos="4487863" algn="l"/>
              </a:tabLst>
            </a:pPr>
            <a:r>
              <a:rPr lang="fr-FR" sz="2400" dirty="0">
                <a:solidFill>
                  <a:srgbClr val="988BAC"/>
                </a:solidFill>
                <a:latin typeface="DilleniaUPC" panose="02020603050405020304" pitchFamily="18" charset="-34"/>
                <a:ea typeface="Calibri" panose="020F0502020204030204" pitchFamily="34" charset="0"/>
                <a:cs typeface="DilleniaUPC" panose="02020603050405020304" pitchFamily="18" charset="-34"/>
              </a:rPr>
              <a:t>Rides &amp; ridules d’expression moins visibles,</a:t>
            </a:r>
            <a:r>
              <a:rPr kumimoji="0" lang="fr-FR" sz="2800" b="0" i="0" u="none" strike="noStrike" cap="none" normalizeH="0" baseline="0" noProof="0" dirty="0">
                <a:ln>
                  <a:noFill/>
                </a:ln>
                <a:solidFill>
                  <a:srgbClr val="988BAC"/>
                </a:solidFill>
                <a:uLnTx/>
                <a:uFillTx/>
                <a:latin typeface="DilleniaUPC" panose="02020603050405020304" pitchFamily="18" charset="-34"/>
                <a:ea typeface="+mn-ea"/>
                <a:cs typeface="DilleniaUPC" panose="02020603050405020304" pitchFamily="18" charset="-34"/>
              </a:rPr>
              <a:t> lissées et atténuées</a:t>
            </a:r>
          </a:p>
          <a:p>
            <a:pPr marL="342900" lvl="0" indent="-342900">
              <a:lnSpc>
                <a:spcPts val="2800"/>
              </a:lnSpc>
              <a:buFont typeface="Wingdings" panose="05000000000000000000" pitchFamily="2" charset="2"/>
              <a:buChar char=""/>
              <a:tabLst>
                <a:tab pos="4487863" algn="l"/>
              </a:tabLst>
            </a:pPr>
            <a:r>
              <a:rPr lang="fr-FR" sz="2800" b="1" dirty="0">
                <a:solidFill>
                  <a:srgbClr val="988BAC"/>
                </a:solidFill>
                <a:latin typeface="DilleniaUPC" panose="02020603050405020304" pitchFamily="18" charset="-34"/>
                <a:ea typeface="Calibri" panose="020F0502020204030204" pitchFamily="34" charset="0"/>
                <a:cs typeface="DilleniaUPC" panose="02020603050405020304" pitchFamily="18" charset="-34"/>
              </a:rPr>
              <a:t>	</a:t>
            </a:r>
          </a:p>
        </p:txBody>
      </p:sp>
      <p:pic>
        <p:nvPicPr>
          <p:cNvPr id="21" name="Image 20">
            <a:extLst>
              <a:ext uri="{FF2B5EF4-FFF2-40B4-BE49-F238E27FC236}">
                <a16:creationId xmlns:a16="http://schemas.microsoft.com/office/drawing/2014/main" id="{FEC3765B-079C-4FD8-A2F9-A21BB5E24F2D}"/>
              </a:ext>
            </a:extLst>
          </p:cNvPr>
          <p:cNvPicPr>
            <a:picLocks noChangeAspect="1"/>
          </p:cNvPicPr>
          <p:nvPr/>
        </p:nvPicPr>
        <p:blipFill>
          <a:blip r:embed="rId11"/>
          <a:stretch>
            <a:fillRect/>
          </a:stretch>
        </p:blipFill>
        <p:spPr>
          <a:xfrm>
            <a:off x="9523212" y="4100329"/>
            <a:ext cx="1093993" cy="881726"/>
          </a:xfrm>
          <a:prstGeom prst="rect">
            <a:avLst/>
          </a:prstGeom>
        </p:spPr>
      </p:pic>
      <p:sp>
        <p:nvSpPr>
          <p:cNvPr id="22" name="ZoneTexte 21">
            <a:extLst>
              <a:ext uri="{FF2B5EF4-FFF2-40B4-BE49-F238E27FC236}">
                <a16:creationId xmlns:a16="http://schemas.microsoft.com/office/drawing/2014/main" id="{70C2D47A-0D50-45A2-BA17-6115CFC3C872}"/>
              </a:ext>
            </a:extLst>
          </p:cNvPr>
          <p:cNvSpPr txBox="1"/>
          <p:nvPr/>
        </p:nvSpPr>
        <p:spPr>
          <a:xfrm>
            <a:off x="8992793" y="4957184"/>
            <a:ext cx="3296810" cy="1187505"/>
          </a:xfrm>
          <a:prstGeom prst="rect">
            <a:avLst/>
          </a:prstGeom>
          <a:noFill/>
        </p:spPr>
        <p:txBody>
          <a:bodyPr wrap="square">
            <a:spAutoFit/>
          </a:bodyPr>
          <a:lstStyle/>
          <a:p>
            <a:pPr>
              <a:lnSpc>
                <a:spcPts val="2800"/>
              </a:lnSpc>
              <a:tabLst>
                <a:tab pos="215265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Pénétration rapide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85 %</a:t>
            </a:r>
          </a:p>
          <a:p>
            <a:pPr>
              <a:lnSpc>
                <a:spcPts val="2800"/>
              </a:lnSpc>
              <a:tabLst>
                <a:tab pos="2155825" algn="l"/>
                <a:tab pos="269240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Fini non gras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95 %</a:t>
            </a:r>
          </a:p>
          <a:p>
            <a:pPr>
              <a:lnSpc>
                <a:spcPts val="2800"/>
              </a:lnSpc>
              <a:tabLst>
                <a:tab pos="2155825" algn="l"/>
                <a:tab pos="269240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Application ciblée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95 %</a:t>
            </a:r>
          </a:p>
        </p:txBody>
      </p:sp>
      <p:sp>
        <p:nvSpPr>
          <p:cNvPr id="27" name="ZoneTexte 26">
            <a:extLst>
              <a:ext uri="{FF2B5EF4-FFF2-40B4-BE49-F238E27FC236}">
                <a16:creationId xmlns:a16="http://schemas.microsoft.com/office/drawing/2014/main" id="{AA01E17F-B91A-48D7-B4D7-E4A6C34F83FE}"/>
              </a:ext>
            </a:extLst>
          </p:cNvPr>
          <p:cNvSpPr txBox="1"/>
          <p:nvPr/>
        </p:nvSpPr>
        <p:spPr>
          <a:xfrm>
            <a:off x="7185643" y="6211853"/>
            <a:ext cx="1235328" cy="523220"/>
          </a:xfrm>
          <a:prstGeom prst="rect">
            <a:avLst/>
          </a:prstGeom>
          <a:noFill/>
        </p:spPr>
        <p:txBody>
          <a:bodyPr wrap="square">
            <a:spAutoFit/>
          </a:bodyPr>
          <a:lstStyle/>
          <a:p>
            <a:r>
              <a:rPr kumimoji="0" lang="fr-FR" sz="2800" b="1" i="0" u="none" strike="noStrike" cap="none" normalizeH="0" baseline="0" noProof="0" dirty="0">
                <a:ln>
                  <a:noFill/>
                </a:ln>
                <a:solidFill>
                  <a:srgbClr val="988BAC"/>
                </a:solidFill>
                <a:uLnTx/>
                <a:uFillTx/>
                <a:latin typeface="DilleniaUPC" panose="02020603050405020304" pitchFamily="18" charset="-34"/>
                <a:ea typeface="Calibri" panose="020F0502020204030204" pitchFamily="34" charset="0"/>
                <a:cs typeface="DilleniaUPC" panose="02020603050405020304" pitchFamily="18" charset="-34"/>
              </a:rPr>
              <a:t>75 %</a:t>
            </a:r>
          </a:p>
        </p:txBody>
      </p:sp>
      <p:sp>
        <p:nvSpPr>
          <p:cNvPr id="25" name="ZoneTexte 24">
            <a:extLst>
              <a:ext uri="{FF2B5EF4-FFF2-40B4-BE49-F238E27FC236}">
                <a16:creationId xmlns:a16="http://schemas.microsoft.com/office/drawing/2014/main" id="{B3B05E7B-1454-498E-A285-54F5E6FA336E}"/>
              </a:ext>
            </a:extLst>
          </p:cNvPr>
          <p:cNvSpPr txBox="1"/>
          <p:nvPr/>
        </p:nvSpPr>
        <p:spPr>
          <a:xfrm>
            <a:off x="2990801" y="4185701"/>
            <a:ext cx="3583262" cy="461665"/>
          </a:xfrm>
          <a:prstGeom prst="rect">
            <a:avLst/>
          </a:prstGeom>
          <a:noFill/>
        </p:spPr>
        <p:txBody>
          <a:bodyPr wrap="square">
            <a:spAutoFit/>
          </a:bodyPr>
          <a:lstStyle/>
          <a:p>
            <a:r>
              <a:rPr kumimoji="0" lang="fr-FR" sz="2400" b="0" i="0" u="none" strike="noStrike" cap="none" normalizeH="0" baseline="0" noProof="0" dirty="0">
                <a:ln>
                  <a:noFill/>
                </a:ln>
                <a:uLnTx/>
                <a:uFillTx/>
                <a:latin typeface="DilleniaUPC" panose="02020603050405020304" pitchFamily="18" charset="-34"/>
                <a:ea typeface="+mn-ea"/>
                <a:cs typeface="DilleniaUPC" panose="02020603050405020304" pitchFamily="18" charset="-34"/>
              </a:rPr>
              <a:t>Au bout de 28 jours : </a:t>
            </a:r>
          </a:p>
        </p:txBody>
      </p:sp>
    </p:spTree>
    <p:extLst>
      <p:ext uri="{BB962C8B-B14F-4D97-AF65-F5344CB8AC3E}">
        <p14:creationId xmlns:p14="http://schemas.microsoft.com/office/powerpoint/2010/main" val="30475031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82B39-E207-46AF-A7B5-CCB7CA9F05F3}"/>
              </a:ext>
            </a:extLst>
          </p:cNvPr>
          <p:cNvSpPr/>
          <p:nvPr/>
        </p:nvSpPr>
        <p:spPr>
          <a:xfrm>
            <a:off x="0" y="2431400"/>
            <a:ext cx="12192000" cy="4485805"/>
          </a:xfrm>
          <a:prstGeom prst="rect">
            <a:avLst/>
          </a:prstGeom>
          <a:solidFill>
            <a:srgbClr val="BBB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94769" y="603241"/>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Resvératrol</a:t>
            </a:r>
          </a:p>
        </p:txBody>
      </p:sp>
      <p:pic>
        <p:nvPicPr>
          <p:cNvPr id="7" name="Image 6" descr="Une image contenant texte&#10;&#10;Description générée automatiquement">
            <a:extLst>
              <a:ext uri="{FF2B5EF4-FFF2-40B4-BE49-F238E27FC236}">
                <a16:creationId xmlns:a16="http://schemas.microsoft.com/office/drawing/2014/main" id="{059AF2C2-CF73-4A0E-A120-42E82C7552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006" y="1450888"/>
            <a:ext cx="2005899" cy="5278433"/>
          </a:xfrm>
          <a:prstGeom prst="rect">
            <a:avLst/>
          </a:prstGeom>
          <a:effectLst>
            <a:outerShdw blurRad="63500" sx="102000" sy="102000" algn="ctr" rotWithShape="0">
              <a:prstClr val="black">
                <a:alpha val="40000"/>
              </a:prstClr>
            </a:outerShdw>
          </a:effectLst>
        </p:spPr>
      </p:pic>
      <p:pic>
        <p:nvPicPr>
          <p:cNvPr id="5" name="Picture 7" descr="D:\-= WORK =-\BUG AGENCY\NAOS\2020_ETAT_PUR\SLIDES\fleche-18.png">
            <a:extLst>
              <a:ext uri="{FF2B5EF4-FFF2-40B4-BE49-F238E27FC236}">
                <a16:creationId xmlns:a16="http://schemas.microsoft.com/office/drawing/2014/main" id="{A2858191-0F08-44BF-8C4C-A60F66A0BBF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1" r="20671"/>
          <a:stretch/>
        </p:blipFill>
        <p:spPr bwMode="auto">
          <a:xfrm rot="17118511" flipH="1">
            <a:off x="2785141" y="1166532"/>
            <a:ext cx="663907" cy="112582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1F0B6622-E815-4738-95BB-DF154BB06711}"/>
              </a:ext>
            </a:extLst>
          </p:cNvPr>
          <p:cNvSpPr txBox="1"/>
          <p:nvPr/>
        </p:nvSpPr>
        <p:spPr>
          <a:xfrm>
            <a:off x="3747675" y="1571898"/>
            <a:ext cx="2973953" cy="369332"/>
          </a:xfrm>
          <a:prstGeom prst="rect">
            <a:avLst/>
          </a:prstGeom>
          <a:noFill/>
        </p:spPr>
        <p:txBody>
          <a:bodyPr wrap="square">
            <a:spAutoFit/>
          </a:bodyPr>
          <a:lstStyle/>
          <a:p>
            <a:r>
              <a:rPr lang="fr-FR">
                <a:solidFill>
                  <a:srgbClr val="000000"/>
                </a:solidFill>
                <a:latin typeface="DilleniaUPC" panose="02020603050405020304" pitchFamily="18" charset="-34"/>
                <a:cs typeface="DilleniaUPC" panose="02020603050405020304" pitchFamily="18" charset="-34"/>
              </a:rPr>
              <a:t>Vieillissement cutané</a:t>
            </a:r>
          </a:p>
        </p:txBody>
      </p:sp>
      <p:sp>
        <p:nvSpPr>
          <p:cNvPr id="20" name="ZoneTexte 19">
            <a:extLst>
              <a:ext uri="{FF2B5EF4-FFF2-40B4-BE49-F238E27FC236}">
                <a16:creationId xmlns:a16="http://schemas.microsoft.com/office/drawing/2014/main" id="{8444F4FA-D5A4-FE4E-AAFF-1C53DBF97DCE}"/>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85992C17-9B8A-3649-A523-375A86F2621D}"/>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28A772ED-AF94-4FC8-8769-5A8A1B6B234E}"/>
              </a:ext>
            </a:extLst>
          </p:cNvPr>
          <p:cNvSpPr txBox="1"/>
          <p:nvPr/>
        </p:nvSpPr>
        <p:spPr>
          <a:xfrm>
            <a:off x="2936503" y="2158640"/>
            <a:ext cx="4861297" cy="584775"/>
          </a:xfrm>
          <a:prstGeom prst="rect">
            <a:avLst/>
          </a:prstGeom>
          <a:solidFill>
            <a:schemeClr val="bg1"/>
          </a:solidFill>
        </p:spPr>
        <p:txBody>
          <a:bodyPr wrap="square">
            <a:spAutoFit/>
          </a:bodyPr>
          <a:lstStyle/>
          <a:p>
            <a:pPr algn="ctr"/>
            <a:r>
              <a:rPr lang="fr-FR" sz="3200" b="1" cap="all">
                <a:solidFill>
                  <a:srgbClr val="988BAC"/>
                </a:solidFill>
                <a:latin typeface="DilleniaUPC" panose="02020603050405020304" pitchFamily="18" charset="-34"/>
                <a:cs typeface="DilleniaUPC" panose="02020603050405020304" pitchFamily="18" charset="-34"/>
              </a:rPr>
              <a:t>FICHE RESVÉRATROL</a:t>
            </a:r>
          </a:p>
        </p:txBody>
      </p:sp>
      <p:sp>
        <p:nvSpPr>
          <p:cNvPr id="27" name="ZoneTexte 26">
            <a:extLst>
              <a:ext uri="{FF2B5EF4-FFF2-40B4-BE49-F238E27FC236}">
                <a16:creationId xmlns:a16="http://schemas.microsoft.com/office/drawing/2014/main" id="{71C2E127-4135-42AD-8D55-DB71A769471C}"/>
              </a:ext>
            </a:extLst>
          </p:cNvPr>
          <p:cNvSpPr txBox="1"/>
          <p:nvPr/>
        </p:nvSpPr>
        <p:spPr>
          <a:xfrm>
            <a:off x="2936503" y="2768534"/>
            <a:ext cx="6460715"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INFORMATIONS GÉNÉRALES</a:t>
            </a:r>
          </a:p>
        </p:txBody>
      </p:sp>
      <p:cxnSp>
        <p:nvCxnSpPr>
          <p:cNvPr id="28" name="Connecteur droit 27">
            <a:extLst>
              <a:ext uri="{FF2B5EF4-FFF2-40B4-BE49-F238E27FC236}">
                <a16:creationId xmlns:a16="http://schemas.microsoft.com/office/drawing/2014/main" id="{30219F69-025C-47BB-8570-863102C72489}"/>
              </a:ext>
            </a:extLst>
          </p:cNvPr>
          <p:cNvCxnSpPr>
            <a:cxnSpLocks/>
          </p:cNvCxnSpPr>
          <p:nvPr/>
        </p:nvCxnSpPr>
        <p:spPr>
          <a:xfrm>
            <a:off x="3049419" y="3236177"/>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9" name="ZoneTexte 28">
            <a:extLst>
              <a:ext uri="{FF2B5EF4-FFF2-40B4-BE49-F238E27FC236}">
                <a16:creationId xmlns:a16="http://schemas.microsoft.com/office/drawing/2014/main" id="{72E5A36F-A9AB-4E8D-BF58-8AD22783D757}"/>
              </a:ext>
            </a:extLst>
          </p:cNvPr>
          <p:cNvSpPr txBox="1"/>
          <p:nvPr/>
        </p:nvSpPr>
        <p:spPr>
          <a:xfrm>
            <a:off x="2936502" y="3181396"/>
            <a:ext cx="9342548" cy="738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300"/>
              </a:spcAft>
              <a:buClrTx/>
              <a:buSzTx/>
              <a:buFontTx/>
              <a:buNone/>
              <a:tabLst/>
              <a:defRPr/>
            </a:pPr>
            <a:r>
              <a:rPr lang="fr-FR" sz="2100" dirty="0">
                <a:solidFill>
                  <a:schemeClr val="bg1"/>
                </a:solidFill>
                <a:latin typeface="DilleniaUPC" panose="02020603050405020304" pitchFamily="18" charset="-34"/>
                <a:cs typeface="DilleniaUPC" panose="02020603050405020304" pitchFamily="18" charset="-34"/>
              </a:rPr>
              <a:t>Composant de polyphénol aux puissantes propriétés </a:t>
            </a:r>
            <a:r>
              <a:rPr lang="fr-FR" sz="2100" dirty="0" err="1">
                <a:solidFill>
                  <a:schemeClr val="bg1"/>
                </a:solidFill>
                <a:latin typeface="DilleniaUPC" panose="02020603050405020304" pitchFamily="18" charset="-34"/>
                <a:cs typeface="DilleniaUPC" panose="02020603050405020304" pitchFamily="18" charset="-34"/>
              </a:rPr>
              <a:t>antioxydantes</a:t>
            </a:r>
            <a:r>
              <a:rPr lang="fr-FR" sz="2100" dirty="0">
                <a:solidFill>
                  <a:schemeClr val="bg1"/>
                </a:solidFill>
                <a:latin typeface="DilleniaUPC" panose="02020603050405020304" pitchFamily="18" charset="-34"/>
                <a:cs typeface="DilleniaUPC" panose="02020603050405020304" pitchFamily="18" charset="-34"/>
              </a:rPr>
              <a:t> présent dans certaines plantes et dans le vin rouge.</a:t>
            </a:r>
          </a:p>
        </p:txBody>
      </p:sp>
      <p:sp>
        <p:nvSpPr>
          <p:cNvPr id="30" name="ZoneTexte 29">
            <a:extLst>
              <a:ext uri="{FF2B5EF4-FFF2-40B4-BE49-F238E27FC236}">
                <a16:creationId xmlns:a16="http://schemas.microsoft.com/office/drawing/2014/main" id="{0AAA2F85-632E-48D3-B8C9-29245349FB52}"/>
              </a:ext>
            </a:extLst>
          </p:cNvPr>
          <p:cNvSpPr txBox="1"/>
          <p:nvPr/>
        </p:nvSpPr>
        <p:spPr>
          <a:xfrm>
            <a:off x="2911308" y="3914504"/>
            <a:ext cx="5940592" cy="480581"/>
          </a:xfrm>
          <a:prstGeom prst="rect">
            <a:avLst/>
          </a:prstGeom>
          <a:noFill/>
        </p:spPr>
        <p:txBody>
          <a:bodyPr wrap="square">
            <a:spAutoFit/>
          </a:bodyPr>
          <a:lstStyle/>
          <a:p>
            <a:pPr algn="just">
              <a:lnSpc>
                <a:spcPct val="115000"/>
              </a:lnSpc>
              <a:spcAft>
                <a:spcPts val="1000"/>
              </a:spcAft>
            </a:pPr>
            <a:r>
              <a:rPr lang="fr-FR" sz="2400" b="1">
                <a:solidFill>
                  <a:schemeClr val="bg1"/>
                </a:solidFill>
                <a:latin typeface="DilleniaUPC" panose="02020603050405020304" pitchFamily="18" charset="-34"/>
                <a:ea typeface="Calibri" panose="020F0502020204030204" pitchFamily="34" charset="0"/>
                <a:cs typeface="DilleniaUPC" panose="02020603050405020304" pitchFamily="18" charset="-34"/>
              </a:rPr>
              <a:t>MÉCANISMES D’ACTION</a:t>
            </a:r>
          </a:p>
        </p:txBody>
      </p:sp>
      <p:cxnSp>
        <p:nvCxnSpPr>
          <p:cNvPr id="31" name="Connecteur droit 30">
            <a:extLst>
              <a:ext uri="{FF2B5EF4-FFF2-40B4-BE49-F238E27FC236}">
                <a16:creationId xmlns:a16="http://schemas.microsoft.com/office/drawing/2014/main" id="{BA40F36E-9B31-4E15-A49E-2B5345A344FB}"/>
              </a:ext>
            </a:extLst>
          </p:cNvPr>
          <p:cNvCxnSpPr>
            <a:cxnSpLocks/>
          </p:cNvCxnSpPr>
          <p:nvPr/>
        </p:nvCxnSpPr>
        <p:spPr>
          <a:xfrm>
            <a:off x="3015461" y="4398502"/>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2" name="ZoneTexte 31">
            <a:extLst>
              <a:ext uri="{FF2B5EF4-FFF2-40B4-BE49-F238E27FC236}">
                <a16:creationId xmlns:a16="http://schemas.microsoft.com/office/drawing/2014/main" id="{9417EDC8-0580-4B04-97CE-EF6D59C00313}"/>
              </a:ext>
            </a:extLst>
          </p:cNvPr>
          <p:cNvSpPr txBox="1"/>
          <p:nvPr/>
        </p:nvSpPr>
        <p:spPr>
          <a:xfrm>
            <a:off x="2928648" y="4347616"/>
            <a:ext cx="8897047" cy="1708160"/>
          </a:xfrm>
          <a:prstGeom prst="rect">
            <a:avLst/>
          </a:prstGeom>
          <a:noFill/>
        </p:spPr>
        <p:txBody>
          <a:bodyPr wrap="square">
            <a:spAutoFit/>
          </a:bodyPr>
          <a:lstStyle/>
          <a:p>
            <a:pPr marR="0" lvl="0" algn="just" defTabSz="685937" rtl="0" eaLnBrk="1" fontAlgn="base" latinLnBrk="0" hangingPunct="1">
              <a:lnSpc>
                <a:spcPct val="100000"/>
              </a:lnSpc>
              <a:spcBef>
                <a:spcPts val="0"/>
              </a:spcBef>
              <a:buClrTx/>
              <a:buSzTx/>
              <a:tabLst/>
              <a:defRPr/>
            </a:pP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ANTIOXYDANT : inhibe la peroxydation des lipides et traque les radicaux libres.</a:t>
            </a:r>
          </a:p>
          <a:p>
            <a:pPr marR="0" lvl="0" algn="just" defTabSz="685937" rtl="0" eaLnBrk="1" fontAlgn="base" latinLnBrk="0" hangingPunct="1">
              <a:lnSpc>
                <a:spcPct val="100000"/>
              </a:lnSpc>
              <a:spcBef>
                <a:spcPts val="0"/>
              </a:spcBef>
              <a:buClrTx/>
              <a:buSzTx/>
              <a:tabLst/>
              <a:defRPr/>
            </a:pP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AUGMENTE LA DURÉE DE VIE DES CELLULES : active la </a:t>
            </a:r>
            <a:r>
              <a:rPr kumimoji="0" lang="fr-FR" sz="2100" b="0" i="0" u="none" strike="noStrike" cap="none" normalizeH="0" baseline="0" noProof="0" dirty="0" err="1">
                <a:ln>
                  <a:noFill/>
                </a:ln>
                <a:solidFill>
                  <a:schemeClr val="bg1"/>
                </a:solidFill>
                <a:uLnTx/>
                <a:uFillTx/>
                <a:latin typeface="DilleniaUPC" panose="02020603050405020304" pitchFamily="18" charset="-34"/>
                <a:cs typeface="DilleniaUPC" panose="02020603050405020304" pitchFamily="18" charset="-34"/>
              </a:rPr>
              <a:t>sirtuine</a:t>
            </a: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 une protéine de longévité présente dans les cellules cutanées qui prolonge la durée de vie des cellules en compactant l’ADN, ce qui réduit le taux d’erreur et protège ainsi le génome.</a:t>
            </a:r>
          </a:p>
        </p:txBody>
      </p:sp>
      <p:sp>
        <p:nvSpPr>
          <p:cNvPr id="33" name="ZoneTexte 32">
            <a:extLst>
              <a:ext uri="{FF2B5EF4-FFF2-40B4-BE49-F238E27FC236}">
                <a16:creationId xmlns:a16="http://schemas.microsoft.com/office/drawing/2014/main" id="{80E50A85-437D-440B-B445-8F67AE629B69}"/>
              </a:ext>
            </a:extLst>
          </p:cNvPr>
          <p:cNvSpPr txBox="1"/>
          <p:nvPr/>
        </p:nvSpPr>
        <p:spPr>
          <a:xfrm>
            <a:off x="2936501" y="5841343"/>
            <a:ext cx="3974661"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CONCENTRATION</a:t>
            </a:r>
          </a:p>
        </p:txBody>
      </p:sp>
      <p:cxnSp>
        <p:nvCxnSpPr>
          <p:cNvPr id="34" name="Connecteur droit 33">
            <a:extLst>
              <a:ext uri="{FF2B5EF4-FFF2-40B4-BE49-F238E27FC236}">
                <a16:creationId xmlns:a16="http://schemas.microsoft.com/office/drawing/2014/main" id="{5E699C62-0427-4CB0-8C99-011C0902AB72}"/>
              </a:ext>
            </a:extLst>
          </p:cNvPr>
          <p:cNvCxnSpPr>
            <a:cxnSpLocks/>
          </p:cNvCxnSpPr>
          <p:nvPr/>
        </p:nvCxnSpPr>
        <p:spPr>
          <a:xfrm>
            <a:off x="3049419" y="6311953"/>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5" name="ZoneTexte 34">
            <a:extLst>
              <a:ext uri="{FF2B5EF4-FFF2-40B4-BE49-F238E27FC236}">
                <a16:creationId xmlns:a16="http://schemas.microsoft.com/office/drawing/2014/main" id="{1A722967-9EF0-4933-A39A-06D2F850E9CF}"/>
              </a:ext>
            </a:extLst>
          </p:cNvPr>
          <p:cNvSpPr txBox="1"/>
          <p:nvPr/>
        </p:nvSpPr>
        <p:spPr>
          <a:xfrm>
            <a:off x="447956" y="5957973"/>
            <a:ext cx="2292201" cy="1054135"/>
          </a:xfrm>
          <a:prstGeom prst="rect">
            <a:avLst/>
          </a:prstGeom>
          <a:noFill/>
        </p:spPr>
        <p:txBody>
          <a:bodyPr wrap="square">
            <a:spAutoFit/>
          </a:bodyPr>
          <a:lstStyle/>
          <a:p>
            <a:pPr algn="ctr">
              <a:lnSpc>
                <a:spcPts val="2500"/>
              </a:lnSpc>
            </a:pPr>
            <a:r>
              <a:rPr kumimoji="0" lang="fr-FR" sz="21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INCI : VITIS VINIFERA VINE EXTRACT</a:t>
            </a:r>
          </a:p>
        </p:txBody>
      </p:sp>
      <p:sp>
        <p:nvSpPr>
          <p:cNvPr id="36" name="ZoneTexte 35">
            <a:extLst>
              <a:ext uri="{FF2B5EF4-FFF2-40B4-BE49-F238E27FC236}">
                <a16:creationId xmlns:a16="http://schemas.microsoft.com/office/drawing/2014/main" id="{71CE383F-91D7-4AA8-B5A9-B6AB4904D19F}"/>
              </a:ext>
            </a:extLst>
          </p:cNvPr>
          <p:cNvSpPr txBox="1"/>
          <p:nvPr/>
        </p:nvSpPr>
        <p:spPr>
          <a:xfrm>
            <a:off x="2936502" y="6338787"/>
            <a:ext cx="8148265" cy="415498"/>
          </a:xfrm>
          <a:prstGeom prst="rect">
            <a:avLst/>
          </a:prstGeom>
          <a:noFill/>
        </p:spPr>
        <p:txBody>
          <a:bodyPr wrap="square">
            <a:spAutoFit/>
          </a:bodyPr>
          <a:lstStyle/>
          <a:p>
            <a:r>
              <a:rPr kumimoji="0" lang="fr-FR" sz="21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1,5 % (1 500 mg/100 g).</a:t>
            </a:r>
          </a:p>
        </p:txBody>
      </p:sp>
      <p:pic>
        <p:nvPicPr>
          <p:cNvPr id="4" name="Image 3">
            <a:extLst>
              <a:ext uri="{FF2B5EF4-FFF2-40B4-BE49-F238E27FC236}">
                <a16:creationId xmlns:a16="http://schemas.microsoft.com/office/drawing/2014/main" id="{9499ABAE-99A7-4CB1-82B7-DFFFA47BA0B0}"/>
              </a:ext>
            </a:extLst>
          </p:cNvPr>
          <p:cNvPicPr>
            <a:picLocks noChangeAspect="1"/>
          </p:cNvPicPr>
          <p:nvPr/>
        </p:nvPicPr>
        <p:blipFill>
          <a:blip r:embed="rId5">
            <a:duotone>
              <a:prstClr val="black"/>
              <a:schemeClr val="tx1">
                <a:tint val="45000"/>
                <a:satMod val="400000"/>
              </a:schemeClr>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Lst>
          </a:blip>
          <a:stretch>
            <a:fillRect/>
          </a:stretch>
        </p:blipFill>
        <p:spPr>
          <a:xfrm>
            <a:off x="9397218" y="22649"/>
            <a:ext cx="2636173" cy="1756928"/>
          </a:xfrm>
          <a:prstGeom prst="rect">
            <a:avLst/>
          </a:prstGeom>
        </p:spPr>
      </p:pic>
      <p:sp>
        <p:nvSpPr>
          <p:cNvPr id="37" name="ZoneTexte 36">
            <a:extLst>
              <a:ext uri="{FF2B5EF4-FFF2-40B4-BE49-F238E27FC236}">
                <a16:creationId xmlns:a16="http://schemas.microsoft.com/office/drawing/2014/main" id="{D0AC18B7-A27B-4029-A2E1-B333641E5868}"/>
              </a:ext>
            </a:extLst>
          </p:cNvPr>
          <p:cNvSpPr txBox="1"/>
          <p:nvPr/>
        </p:nvSpPr>
        <p:spPr>
          <a:xfrm>
            <a:off x="9250326" y="1871243"/>
            <a:ext cx="2646921" cy="477054"/>
          </a:xfrm>
          <a:prstGeom prst="rect">
            <a:avLst/>
          </a:prstGeom>
          <a:noFill/>
        </p:spPr>
        <p:txBody>
          <a:bodyPr wrap="square">
            <a:spAutoFit/>
          </a:bodyPr>
          <a:lstStyle/>
          <a:p>
            <a:r>
              <a:rPr lang="fr-FR" sz="2500" dirty="0">
                <a:latin typeface="DilleniaUPC" panose="02020603050405020304" pitchFamily="18" charset="-34"/>
                <a:cs typeface="DilleniaUPC" panose="02020603050405020304" pitchFamily="18" charset="-34"/>
              </a:rPr>
              <a:t>Origine : végétale</a:t>
            </a:r>
          </a:p>
        </p:txBody>
      </p:sp>
    </p:spTree>
    <p:extLst>
      <p:ext uri="{BB962C8B-B14F-4D97-AF65-F5344CB8AC3E}">
        <p14:creationId xmlns:p14="http://schemas.microsoft.com/office/powerpoint/2010/main" val="19015442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925F815-1504-4A2E-920E-D9E7B10B0A1B}"/>
              </a:ext>
            </a:extLst>
          </p:cNvPr>
          <p:cNvSpPr/>
          <p:nvPr/>
        </p:nvSpPr>
        <p:spPr>
          <a:xfrm>
            <a:off x="-1" y="0"/>
            <a:ext cx="1882141" cy="6858000"/>
          </a:xfrm>
          <a:prstGeom prst="rect">
            <a:avLst/>
          </a:prstGeom>
          <a:solidFill>
            <a:srgbClr val="BBB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591BEF5-508B-49BB-8783-F0CDDA162DDC}"/>
              </a:ext>
            </a:extLst>
          </p:cNvPr>
          <p:cNvSpPr txBox="1"/>
          <p:nvPr/>
        </p:nvSpPr>
        <p:spPr>
          <a:xfrm>
            <a:off x="894769" y="603241"/>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Resvératrol</a:t>
            </a:r>
          </a:p>
        </p:txBody>
      </p:sp>
      <p:pic>
        <p:nvPicPr>
          <p:cNvPr id="7" name="Image 6" descr="Une image contenant texte&#10;&#10;Description générée automatiquement">
            <a:extLst>
              <a:ext uri="{FF2B5EF4-FFF2-40B4-BE49-F238E27FC236}">
                <a16:creationId xmlns:a16="http://schemas.microsoft.com/office/drawing/2014/main" id="{059AF2C2-CF73-4A0E-A120-42E82C7552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190" y="1415781"/>
            <a:ext cx="2005899" cy="5278433"/>
          </a:xfrm>
          <a:prstGeom prst="rect">
            <a:avLst/>
          </a:prstGeom>
          <a:effectLst>
            <a:outerShdw blurRad="63500" sx="102000" sy="102000" algn="ctr" rotWithShape="0">
              <a:prstClr val="black">
                <a:alpha val="40000"/>
              </a:prstClr>
            </a:outerShdw>
          </a:effectLst>
        </p:spPr>
      </p:pic>
      <p:sp>
        <p:nvSpPr>
          <p:cNvPr id="20" name="ZoneTexte 19">
            <a:extLst>
              <a:ext uri="{FF2B5EF4-FFF2-40B4-BE49-F238E27FC236}">
                <a16:creationId xmlns:a16="http://schemas.microsoft.com/office/drawing/2014/main" id="{8444F4FA-D5A4-FE4E-AAFF-1C53DBF97DCE}"/>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85992C17-9B8A-3649-A523-375A86F2621D}"/>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FA25739D-D701-4AC6-B1E2-E88B35729882}"/>
              </a:ext>
            </a:extLst>
          </p:cNvPr>
          <p:cNvSpPr txBox="1"/>
          <p:nvPr/>
        </p:nvSpPr>
        <p:spPr>
          <a:xfrm>
            <a:off x="2885088" y="2293170"/>
            <a:ext cx="9108433" cy="584775"/>
          </a:xfrm>
          <a:prstGeom prst="rect">
            <a:avLst/>
          </a:prstGeom>
          <a:noFill/>
        </p:spPr>
        <p:txBody>
          <a:bodyPr wrap="square">
            <a:spAutoFit/>
          </a:bodyPr>
          <a:lstStyle/>
          <a:p>
            <a:pPr>
              <a:tabLst>
                <a:tab pos="3136900" algn="l"/>
              </a:tabLst>
            </a:pPr>
            <a:r>
              <a:rPr lang="fr-FR" sz="3200" b="1" dirty="0">
                <a:solidFill>
                  <a:srgbClr val="BBB2C7"/>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cap="all" dirty="0">
                <a:solidFill>
                  <a:srgbClr val="BBB2C7"/>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BBB2C7"/>
                </a:solidFill>
                <a:latin typeface="DilleniaUPC" panose="02020603050405020304" pitchFamily="18" charset="-34"/>
                <a:ea typeface="Times New Roman" panose="02020603050405020304" pitchFamily="18" charset="0"/>
                <a:cs typeface="DilleniaUPC" panose="02020603050405020304" pitchFamily="18" charset="-34"/>
              </a:rPr>
              <a:t>Tests in vitro</a:t>
            </a:r>
          </a:p>
        </p:txBody>
      </p:sp>
      <p:pic>
        <p:nvPicPr>
          <p:cNvPr id="38" name="Picture 2" descr="Mycose de l'ongle? N'attendez pas, traitez immédiatement">
            <a:extLst>
              <a:ext uri="{FF2B5EF4-FFF2-40B4-BE49-F238E27FC236}">
                <a16:creationId xmlns:a16="http://schemas.microsoft.com/office/drawing/2014/main" id="{DCA0F0EC-F3EF-417C-847A-EA78BB30F9CA}"/>
              </a:ext>
            </a:extLst>
          </p:cNvPr>
          <p:cNvPicPr>
            <a:picLocks noChangeAspect="1" noChangeArrowheads="1"/>
          </p:cNvPicPr>
          <p:nvPr/>
        </p:nvPicPr>
        <p:blipFill rotWithShape="1">
          <a:blip r:embed="rId4" cstate="print">
            <a:duotone>
              <a:prstClr val="black"/>
              <a:srgbClr val="BBB2C7">
                <a:tint val="45000"/>
                <a:satMod val="400000"/>
              </a:srgbClr>
            </a:duotone>
            <a:extLst>
              <a:ext uri="{28A0092B-C50C-407E-A947-70E740481C1C}">
                <a14:useLocalDpi xmlns:a14="http://schemas.microsoft.com/office/drawing/2010/main" val="0"/>
              </a:ext>
            </a:extLst>
          </a:blip>
          <a:srcRect r="66457"/>
          <a:stretch/>
        </p:blipFill>
        <p:spPr bwMode="auto">
          <a:xfrm>
            <a:off x="8102133" y="2267813"/>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39" name="ZoneTexte 38">
            <a:extLst>
              <a:ext uri="{FF2B5EF4-FFF2-40B4-BE49-F238E27FC236}">
                <a16:creationId xmlns:a16="http://schemas.microsoft.com/office/drawing/2014/main" id="{BCA9B7C1-8812-4A59-B9A3-BBB363F0C1C3}"/>
              </a:ext>
            </a:extLst>
          </p:cNvPr>
          <p:cNvSpPr txBox="1"/>
          <p:nvPr/>
        </p:nvSpPr>
        <p:spPr>
          <a:xfrm>
            <a:off x="2783654" y="3462944"/>
            <a:ext cx="9153154" cy="2031325"/>
          </a:xfrm>
          <a:prstGeom prst="rect">
            <a:avLst/>
          </a:prstGeom>
          <a:noFill/>
        </p:spPr>
        <p:txBody>
          <a:bodyPr wrap="square">
            <a:spAutoFit/>
          </a:bodyPr>
          <a:lstStyle/>
          <a:p>
            <a:pPr marL="342900" indent="-342900" algn="just">
              <a:buSzPct val="60000"/>
              <a:buFont typeface="Wingdings" panose="05000000000000000000" pitchFamily="2" charset="2"/>
              <a:buChar char="Ø"/>
              <a:tabLst>
                <a:tab pos="3051175" algn="l"/>
              </a:tabLst>
            </a:pPr>
            <a:r>
              <a:rPr lang="fr-FR" sz="2100" dirty="0">
                <a:latin typeface="DilleniaUPC" panose="02020603050405020304" pitchFamily="18" charset="-34"/>
                <a:cs typeface="DilleniaUPC" panose="02020603050405020304" pitchFamily="18" charset="-34"/>
                <a:sym typeface="Wingdings" panose="05000000000000000000" pitchFamily="2" charset="2"/>
              </a:rPr>
              <a:t>Le </a:t>
            </a:r>
            <a:r>
              <a:rPr lang="fr-FR" sz="2100" dirty="0" err="1">
                <a:latin typeface="DilleniaUPC" panose="02020603050405020304" pitchFamily="18" charset="-34"/>
                <a:cs typeface="DilleniaUPC" panose="02020603050405020304" pitchFamily="18" charset="-34"/>
                <a:sym typeface="Wingdings" panose="05000000000000000000" pitchFamily="2" charset="2"/>
              </a:rPr>
              <a:t>resvératrol</a:t>
            </a:r>
            <a:r>
              <a:rPr lang="fr-FR" sz="2100" dirty="0">
                <a:latin typeface="DilleniaUPC" panose="02020603050405020304" pitchFamily="18" charset="-34"/>
                <a:cs typeface="DilleniaUPC" panose="02020603050405020304" pitchFamily="18" charset="-34"/>
                <a:sym typeface="Wingdings" panose="05000000000000000000" pitchFamily="2" charset="2"/>
              </a:rPr>
              <a:t> </a:t>
            </a:r>
            <a:r>
              <a:rPr lang="fr-FR" sz="2100" b="1" dirty="0">
                <a:latin typeface="DilleniaUPC" panose="02020603050405020304" pitchFamily="18" charset="-34"/>
                <a:cs typeface="DilleniaUPC" panose="02020603050405020304" pitchFamily="18" charset="-34"/>
                <a:sym typeface="Wingdings" panose="05000000000000000000" pitchFamily="2" charset="2"/>
              </a:rPr>
              <a:t>prévient la peroxydation des lipides</a:t>
            </a:r>
            <a:r>
              <a:rPr lang="fr-FR" sz="2100" dirty="0">
                <a:latin typeface="DilleniaUPC" panose="02020603050405020304" pitchFamily="18" charset="-34"/>
                <a:cs typeface="DilleniaUPC" panose="02020603050405020304" pitchFamily="18" charset="-34"/>
                <a:sym typeface="Wingdings" panose="05000000000000000000" pitchFamily="2" charset="2"/>
              </a:rPr>
              <a:t> à 95 % : c’est </a:t>
            </a:r>
            <a:r>
              <a:rPr lang="fr-FR" sz="2100" b="1" dirty="0">
                <a:latin typeface="DilleniaUPC" panose="02020603050405020304" pitchFamily="18" charset="-34"/>
                <a:cs typeface="DilleniaUPC" panose="02020603050405020304" pitchFamily="18" charset="-34"/>
                <a:sym typeface="Wingdings" panose="05000000000000000000" pitchFamily="2" charset="2"/>
              </a:rPr>
              <a:t>plus que les vitamines E</a:t>
            </a:r>
            <a:r>
              <a:rPr lang="fr-FR" sz="2100" dirty="0">
                <a:latin typeface="DilleniaUPC" panose="02020603050405020304" pitchFamily="18" charset="-34"/>
                <a:cs typeface="DilleniaUPC" panose="02020603050405020304" pitchFamily="18" charset="-34"/>
                <a:sym typeface="Wingdings" panose="05000000000000000000" pitchFamily="2" charset="2"/>
              </a:rPr>
              <a:t> (~65 %) </a:t>
            </a:r>
            <a:r>
              <a:rPr lang="fr-FR" sz="2100" b="1" dirty="0">
                <a:latin typeface="DilleniaUPC" panose="02020603050405020304" pitchFamily="18" charset="-34"/>
                <a:cs typeface="DilleniaUPC" panose="02020603050405020304" pitchFamily="18" charset="-34"/>
                <a:sym typeface="Wingdings" panose="05000000000000000000" pitchFamily="2" charset="2"/>
              </a:rPr>
              <a:t>&amp; C</a:t>
            </a:r>
            <a:r>
              <a:rPr lang="fr-FR" sz="2100" dirty="0">
                <a:latin typeface="DilleniaUPC" panose="02020603050405020304" pitchFamily="18" charset="-34"/>
                <a:cs typeface="DilleniaUPC" panose="02020603050405020304" pitchFamily="18" charset="-34"/>
                <a:sym typeface="Wingdings" panose="05000000000000000000" pitchFamily="2" charset="2"/>
              </a:rPr>
              <a:t> (~37 %)</a:t>
            </a:r>
            <a:r>
              <a:rPr lang="fr-FR" sz="2100" baseline="30000" dirty="0">
                <a:latin typeface="DilleniaUPC" panose="02020603050405020304" pitchFamily="18" charset="-34"/>
                <a:cs typeface="DilleniaUPC" panose="02020603050405020304" pitchFamily="18" charset="-34"/>
                <a:sym typeface="Wingdings" panose="05000000000000000000" pitchFamily="2" charset="2"/>
              </a:rPr>
              <a:t>(1)</a:t>
            </a:r>
            <a:r>
              <a:rPr lang="fr-FR" sz="2100" dirty="0">
                <a:latin typeface="DilleniaUPC" panose="02020603050405020304" pitchFamily="18" charset="-34"/>
                <a:cs typeface="DilleniaUPC" panose="02020603050405020304" pitchFamily="18" charset="-34"/>
                <a:sym typeface="Wingdings" panose="05000000000000000000" pitchFamily="2" charset="2"/>
              </a:rPr>
              <a:t> </a:t>
            </a:r>
          </a:p>
          <a:p>
            <a:pPr marL="342900" indent="-342900" algn="just">
              <a:buSzPct val="60000"/>
              <a:buFont typeface="Wingdings" panose="05000000000000000000" pitchFamily="2" charset="2"/>
              <a:buChar char="Ø"/>
              <a:tabLst>
                <a:tab pos="3051175" algn="l"/>
              </a:tabLst>
            </a:pPr>
            <a:r>
              <a:rPr lang="fr-FR" sz="2100" dirty="0">
                <a:latin typeface="DilleniaUPC" panose="02020603050405020304" pitchFamily="18" charset="-34"/>
                <a:cs typeface="DilleniaUPC" panose="02020603050405020304" pitchFamily="18" charset="-34"/>
              </a:rPr>
              <a:t>Le </a:t>
            </a:r>
            <a:r>
              <a:rPr lang="fr-FR" sz="2100" dirty="0" err="1">
                <a:latin typeface="DilleniaUPC" panose="02020603050405020304" pitchFamily="18" charset="-34"/>
                <a:cs typeface="DilleniaUPC" panose="02020603050405020304" pitchFamily="18" charset="-34"/>
              </a:rPr>
              <a:t>resvératrol</a:t>
            </a:r>
            <a:r>
              <a:rPr lang="fr-FR" sz="2100" dirty="0">
                <a:latin typeface="DilleniaUPC" panose="02020603050405020304" pitchFamily="18" charset="-34"/>
                <a:cs typeface="DilleniaUPC" panose="02020603050405020304" pitchFamily="18" charset="-34"/>
              </a:rPr>
              <a:t> est </a:t>
            </a:r>
            <a:r>
              <a:rPr lang="fr-FR" sz="2100" b="1" dirty="0">
                <a:latin typeface="DilleniaUPC" panose="02020603050405020304" pitchFamily="18" charset="-34"/>
                <a:cs typeface="DilleniaUPC" panose="02020603050405020304" pitchFamily="18" charset="-34"/>
              </a:rPr>
              <a:t>17 fois plus puissant</a:t>
            </a:r>
            <a:r>
              <a:rPr lang="fr-FR" sz="2100" dirty="0">
                <a:latin typeface="DilleniaUPC" panose="02020603050405020304" pitchFamily="18" charset="-34"/>
                <a:cs typeface="DilleniaUPC" panose="02020603050405020304" pitchFamily="18" charset="-34"/>
              </a:rPr>
              <a:t> que l’antioxydant </a:t>
            </a:r>
            <a:r>
              <a:rPr lang="fr-FR" sz="2100" dirty="0" err="1">
                <a:latin typeface="DilleniaUPC" panose="02020603050405020304" pitchFamily="18" charset="-34"/>
                <a:cs typeface="DilleniaUPC" panose="02020603050405020304" pitchFamily="18" charset="-34"/>
              </a:rPr>
              <a:t>idébénone</a:t>
            </a:r>
            <a:r>
              <a:rPr lang="fr-FR" sz="2100" dirty="0">
                <a:latin typeface="DilleniaUPC" panose="02020603050405020304" pitchFamily="18" charset="-34"/>
                <a:cs typeface="DilleniaUPC" panose="02020603050405020304" pitchFamily="18" charset="-34"/>
              </a:rPr>
              <a:t> 1 % (analogue CoQ10)</a:t>
            </a:r>
            <a:r>
              <a:rPr lang="fr-FR" sz="2100" baseline="30000" dirty="0">
                <a:latin typeface="DilleniaUPC" panose="02020603050405020304" pitchFamily="18" charset="-34"/>
                <a:cs typeface="DilleniaUPC" panose="02020603050405020304" pitchFamily="18" charset="-34"/>
              </a:rPr>
              <a:t>(2)</a:t>
            </a:r>
            <a:r>
              <a:rPr lang="fr-FR" sz="2100" dirty="0">
                <a:latin typeface="DilleniaUPC" panose="02020603050405020304" pitchFamily="18" charset="-34"/>
                <a:cs typeface="DilleniaUPC" panose="02020603050405020304" pitchFamily="18" charset="-34"/>
              </a:rPr>
              <a:t> </a:t>
            </a:r>
          </a:p>
          <a:p>
            <a:pPr marL="342900" indent="-342900" algn="just">
              <a:buSzPct val="60000"/>
              <a:buFont typeface="Wingdings" panose="05000000000000000000" pitchFamily="2" charset="2"/>
              <a:buChar char="Ø"/>
              <a:tabLst>
                <a:tab pos="3051175" algn="l"/>
              </a:tabLst>
            </a:pPr>
            <a:r>
              <a:rPr lang="fr-FR" sz="2100" dirty="0">
                <a:latin typeface="DilleniaUPC" panose="02020603050405020304" pitchFamily="18" charset="-34"/>
                <a:cs typeface="DilleniaUPC" panose="02020603050405020304" pitchFamily="18" charset="-34"/>
              </a:rPr>
              <a:t>VITIS VINIFERA VINE EXTRACT (0,06 %) offre une </a:t>
            </a:r>
            <a:r>
              <a:rPr lang="fr-FR" sz="2100" b="1" dirty="0">
                <a:latin typeface="DilleniaUPC" panose="02020603050405020304" pitchFamily="18" charset="-34"/>
                <a:cs typeface="DilleniaUPC" panose="02020603050405020304" pitchFamily="18" charset="-34"/>
              </a:rPr>
              <a:t>protection à 120 % (plus élevée que le </a:t>
            </a:r>
            <a:r>
              <a:rPr lang="fr-FR" sz="2100" b="1" dirty="0" err="1">
                <a:latin typeface="DilleniaUPC" panose="02020603050405020304" pitchFamily="18" charset="-34"/>
                <a:cs typeface="DilleniaUPC" panose="02020603050405020304" pitchFamily="18" charset="-34"/>
              </a:rPr>
              <a:t>Trolox</a:t>
            </a:r>
            <a:r>
              <a:rPr lang="fr-FR" sz="2100" b="1" dirty="0">
                <a:latin typeface="DilleniaUPC" panose="02020603050405020304" pitchFamily="18" charset="-34"/>
                <a:cs typeface="DilleniaUPC" panose="02020603050405020304" pitchFamily="18" charset="-34"/>
              </a:rPr>
              <a:t>)</a:t>
            </a:r>
            <a:r>
              <a:rPr lang="fr-FR" sz="2100" baseline="30000" dirty="0">
                <a:latin typeface="DilleniaUPC" panose="02020603050405020304" pitchFamily="18" charset="-34"/>
                <a:cs typeface="DilleniaUPC" panose="02020603050405020304" pitchFamily="18" charset="-34"/>
              </a:rPr>
              <a:t>(3)</a:t>
            </a:r>
          </a:p>
        </p:txBody>
      </p:sp>
      <p:sp>
        <p:nvSpPr>
          <p:cNvPr id="40" name="Rectangle 39">
            <a:extLst>
              <a:ext uri="{FF2B5EF4-FFF2-40B4-BE49-F238E27FC236}">
                <a16:creationId xmlns:a16="http://schemas.microsoft.com/office/drawing/2014/main" id="{21C49608-81BB-4276-BB34-DE81FEBD3724}"/>
              </a:ext>
            </a:extLst>
          </p:cNvPr>
          <p:cNvSpPr/>
          <p:nvPr/>
        </p:nvSpPr>
        <p:spPr>
          <a:xfrm>
            <a:off x="2746859" y="3075347"/>
            <a:ext cx="1878298" cy="319229"/>
          </a:xfrm>
          <a:prstGeom prst="rect">
            <a:avLst/>
          </a:prstGeom>
          <a:solidFill>
            <a:schemeClr val="bg1"/>
          </a:solidFill>
          <a:ln>
            <a:solidFill>
              <a:srgbClr val="957F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BBB2C7"/>
                </a:solidFill>
                <a:latin typeface="DilleniaUPC" panose="02020603050405020304" pitchFamily="18" charset="-34"/>
                <a:ea typeface="Arial" panose="020B0604020202020204" pitchFamily="34" charset="0"/>
                <a:cs typeface="DilleniaUPC" panose="02020603050405020304" pitchFamily="18" charset="-34"/>
              </a:rPr>
              <a:t>ANTIOXYDANT</a:t>
            </a:r>
          </a:p>
        </p:txBody>
      </p:sp>
      <p:sp>
        <p:nvSpPr>
          <p:cNvPr id="41" name="Rectangle 40">
            <a:extLst>
              <a:ext uri="{FF2B5EF4-FFF2-40B4-BE49-F238E27FC236}">
                <a16:creationId xmlns:a16="http://schemas.microsoft.com/office/drawing/2014/main" id="{8C9C287F-9BEF-41E1-AACD-4950B266B745}"/>
              </a:ext>
            </a:extLst>
          </p:cNvPr>
          <p:cNvSpPr/>
          <p:nvPr/>
        </p:nvSpPr>
        <p:spPr>
          <a:xfrm>
            <a:off x="6719093" y="336463"/>
            <a:ext cx="5274428" cy="1822222"/>
          </a:xfrm>
          <a:prstGeom prst="rect">
            <a:avLst/>
          </a:prstGeom>
          <a:solidFill>
            <a:srgbClr val="BBB2C7">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ZoneTexte 41">
            <a:extLst>
              <a:ext uri="{FF2B5EF4-FFF2-40B4-BE49-F238E27FC236}">
                <a16:creationId xmlns:a16="http://schemas.microsoft.com/office/drawing/2014/main" id="{5329F60F-09E2-4A75-ABC0-C7B6148627A6}"/>
              </a:ext>
            </a:extLst>
          </p:cNvPr>
          <p:cNvSpPr txBox="1"/>
          <p:nvPr/>
        </p:nvSpPr>
        <p:spPr>
          <a:xfrm>
            <a:off x="6956414" y="303515"/>
            <a:ext cx="5037107" cy="1708160"/>
          </a:xfrm>
          <a:prstGeom prst="rect">
            <a:avLst/>
          </a:prstGeom>
          <a:noFill/>
        </p:spPr>
        <p:txBody>
          <a:bodyPr wrap="square">
            <a:spAutoFit/>
          </a:bodyPr>
          <a:lstStyle/>
          <a:p>
            <a:pPr marL="269875" indent="-269875" algn="just">
              <a:lnSpc>
                <a:spcPts val="1300"/>
              </a:lnSpc>
              <a:spcAft>
                <a:spcPts val="300"/>
              </a:spcAft>
              <a:buAutoNum type="arabicParenBoth"/>
            </a:pP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Stojanovic S et al.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Efficiency</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and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mechanism</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of the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antioxidant</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action of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trans-resveratrol</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and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its</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analogues in the radical liposome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oxidation</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a:t>
            </a:r>
            <a:r>
              <a:rPr kumimoji="0" lang="fr-FR" sz="1100" b="0" i="1"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Arch </a:t>
            </a:r>
            <a:r>
              <a:rPr kumimoji="0" lang="fr-FR" sz="1100" b="0" i="1"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Biochem</a:t>
            </a:r>
            <a:r>
              <a:rPr kumimoji="0" lang="fr-FR" sz="1100" b="0" i="1"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a:t>
            </a:r>
            <a:r>
              <a:rPr kumimoji="0" lang="fr-FR" sz="1100" b="0" i="1"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Biophys</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2001 ; 391 : 79–89.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Doi</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 10.1006/abbi.2001.2388.</a:t>
            </a:r>
          </a:p>
          <a:p>
            <a:pPr marL="269875" indent="-269875" algn="just">
              <a:lnSpc>
                <a:spcPts val="1300"/>
              </a:lnSpc>
              <a:spcAft>
                <a:spcPts val="300"/>
              </a:spcAft>
              <a:buAutoNum type="arabicParenBoth"/>
            </a:pP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Baxter, Richard A. “Anti-</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aging</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properties</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of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resveratrol</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review</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and report of a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potent</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new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antioxidant</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skin care formulation”. </a:t>
            </a:r>
            <a:r>
              <a:rPr kumimoji="0" lang="fr-FR" sz="1100" b="0" i="1"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Journal of </a:t>
            </a:r>
            <a:r>
              <a:rPr kumimoji="0" lang="fr-FR" sz="1100" b="0" i="1"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cosmetic</a:t>
            </a:r>
            <a:r>
              <a:rPr kumimoji="0" lang="fr-FR" sz="1100" b="0" i="1"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a:t>
            </a:r>
            <a:r>
              <a:rPr kumimoji="0" lang="fr-FR" sz="1100" b="0" i="1"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dermatology</a:t>
            </a:r>
            <a:r>
              <a:rPr kumimoji="0" lang="fr-FR" sz="1100" b="0" i="1"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vol. 7,1 (2008) : 2-7.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Doi</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 10.1111/j.1473-2165.2008.00354.x</a:t>
            </a:r>
          </a:p>
          <a:p>
            <a:pPr marL="269875" indent="-269875" algn="just">
              <a:lnSpc>
                <a:spcPts val="1300"/>
              </a:lnSpc>
              <a:spcAft>
                <a:spcPts val="300"/>
              </a:spcAft>
              <a:buAutoNum type="arabicParenBoth"/>
            </a:pP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Étude CR : Evaluation of the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antioxidant</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potential</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of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Astringin</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a:t>
            </a:r>
            <a:r>
              <a:rPr kumimoji="0" lang="fr-FR" sz="1100" b="0" u="none" strike="noStrike" cap="none" normalizeH="0" baseline="0" noProof="0" dirty="0" err="1">
                <a:ln>
                  <a:noFill/>
                </a:ln>
                <a:solidFill>
                  <a:prstClr val="black"/>
                </a:solidFill>
                <a:uLnTx/>
                <a:uFillTx/>
                <a:latin typeface="Calibri" panose="020F0502020204030204" pitchFamily="34" charset="0"/>
                <a:cs typeface="Calibri" panose="020F0502020204030204" pitchFamily="34" charset="0"/>
              </a:rPr>
              <a:t>Spruce</a:t>
            </a: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 by an ABTS test (évaluation du potentiel antioxydant de l’épicéa astringent par un test ABTS) – DIPTA – 22/05/2013 </a:t>
            </a:r>
          </a:p>
          <a:p>
            <a:pPr marL="269875" indent="-269875" algn="just">
              <a:lnSpc>
                <a:spcPts val="1300"/>
              </a:lnSpc>
              <a:spcAft>
                <a:spcPts val="300"/>
              </a:spcAft>
              <a:buAutoNum type="arabicParenBoth"/>
            </a:pPr>
            <a:r>
              <a:rPr kumimoji="0" lang="fr-FR" sz="1100" b="0" u="none" strike="noStrike" cap="none" normalizeH="0" baseline="0" noProof="0" dirty="0">
                <a:ln>
                  <a:noFill/>
                </a:ln>
                <a:solidFill>
                  <a:prstClr val="black"/>
                </a:solidFill>
                <a:uLnTx/>
                <a:uFillTx/>
                <a:latin typeface="Calibri" panose="020F0502020204030204" pitchFamily="34" charset="0"/>
                <a:cs typeface="Calibri" panose="020F0502020204030204" pitchFamily="34" charset="0"/>
              </a:rPr>
              <a:t>Étude fournisseur</a:t>
            </a:r>
          </a:p>
        </p:txBody>
      </p:sp>
      <p:pic>
        <p:nvPicPr>
          <p:cNvPr id="43" name="Image 42">
            <a:extLst>
              <a:ext uri="{FF2B5EF4-FFF2-40B4-BE49-F238E27FC236}">
                <a16:creationId xmlns:a16="http://schemas.microsoft.com/office/drawing/2014/main" id="{10B09FB7-07CB-4694-867D-DC5AF95686B8}"/>
              </a:ext>
            </a:extLst>
          </p:cNvPr>
          <p:cNvPicPr>
            <a:picLocks noChangeAspect="1"/>
          </p:cNvPicPr>
          <p:nvPr/>
        </p:nvPicPr>
        <p:blipFill>
          <a:blip r:embed="rId5"/>
          <a:stretch>
            <a:fillRect/>
          </a:stretch>
        </p:blipFill>
        <p:spPr>
          <a:xfrm>
            <a:off x="6505272" y="1462122"/>
            <a:ext cx="451143" cy="451143"/>
          </a:xfrm>
          <a:prstGeom prst="rect">
            <a:avLst/>
          </a:prstGeom>
        </p:spPr>
      </p:pic>
      <p:sp>
        <p:nvSpPr>
          <p:cNvPr id="17" name="ZoneTexte 16">
            <a:extLst>
              <a:ext uri="{FF2B5EF4-FFF2-40B4-BE49-F238E27FC236}">
                <a16:creationId xmlns:a16="http://schemas.microsoft.com/office/drawing/2014/main" id="{F65DA16E-AF4D-4209-8746-08052629E924}"/>
              </a:ext>
            </a:extLst>
          </p:cNvPr>
          <p:cNvSpPr txBox="1"/>
          <p:nvPr/>
        </p:nvSpPr>
        <p:spPr>
          <a:xfrm>
            <a:off x="2551809" y="5757145"/>
            <a:ext cx="9640191" cy="1061829"/>
          </a:xfrm>
          <a:prstGeom prst="rect">
            <a:avLst/>
          </a:prstGeom>
          <a:solidFill>
            <a:schemeClr val="bg1"/>
          </a:solidFill>
        </p:spPr>
        <p:txBody>
          <a:bodyPr wrap="square">
            <a:spAutoFit/>
          </a:bodyPr>
          <a:lstStyle/>
          <a:p>
            <a:r>
              <a:rPr lang="fr-FR" sz="2100" dirty="0">
                <a:latin typeface="DilleniaUPC" panose="02020603050405020304" pitchFamily="18" charset="-34"/>
                <a:cs typeface="DilleniaUPC" panose="02020603050405020304" pitchFamily="18" charset="-34"/>
              </a:rPr>
              <a:t>La mesure du taux d’expression de SIRT-1 sur un épiderme humain reconstruit par </a:t>
            </a:r>
            <a:r>
              <a:rPr lang="fr-FR" sz="2100" dirty="0" err="1">
                <a:latin typeface="DilleniaUPC" panose="02020603050405020304" pitchFamily="18" charset="-34"/>
                <a:cs typeface="DilleniaUPC" panose="02020603050405020304" pitchFamily="18" charset="-34"/>
              </a:rPr>
              <a:t>immunocoloration</a:t>
            </a:r>
            <a:r>
              <a:rPr lang="fr-FR" sz="2100" dirty="0">
                <a:latin typeface="DilleniaUPC" panose="02020603050405020304" pitchFamily="18" charset="-34"/>
                <a:cs typeface="DilleniaUPC" panose="02020603050405020304" pitchFamily="18" charset="-34"/>
              </a:rPr>
              <a:t> après l’application d’une crème contenant 0,60 % de polyphénols met en évidence une </a:t>
            </a:r>
            <a:r>
              <a:rPr lang="fr-FR" sz="2100" b="1" dirty="0">
                <a:latin typeface="DilleniaUPC" panose="02020603050405020304" pitchFamily="18" charset="-34"/>
                <a:cs typeface="DilleniaUPC" panose="02020603050405020304" pitchFamily="18" charset="-34"/>
              </a:rPr>
              <a:t>augmentation de 55 % de l’expression de SIRT-1 dans l’épiderme</a:t>
            </a:r>
            <a:r>
              <a:rPr lang="fr-FR" sz="2100" b="1" baseline="30000" dirty="0">
                <a:latin typeface="DilleniaUPC" panose="02020603050405020304" pitchFamily="18" charset="-34"/>
                <a:cs typeface="DilleniaUPC" panose="02020603050405020304" pitchFamily="18" charset="-34"/>
              </a:rPr>
              <a:t>(</a:t>
            </a:r>
            <a:r>
              <a:rPr lang="fr-FR" sz="2100" baseline="30000" dirty="0">
                <a:latin typeface="DilleniaUPC" panose="02020603050405020304" pitchFamily="18" charset="-34"/>
                <a:cs typeface="DilleniaUPC" panose="02020603050405020304" pitchFamily="18" charset="-34"/>
              </a:rPr>
              <a:t>4)</a:t>
            </a:r>
            <a:r>
              <a:rPr lang="fr-FR" sz="2100" dirty="0">
                <a:latin typeface="DilleniaUPC" panose="02020603050405020304" pitchFamily="18" charset="-34"/>
                <a:cs typeface="DilleniaUPC" panose="02020603050405020304" pitchFamily="18" charset="-34"/>
              </a:rPr>
              <a:t>.</a:t>
            </a:r>
          </a:p>
        </p:txBody>
      </p:sp>
      <p:pic>
        <p:nvPicPr>
          <p:cNvPr id="18" name="Image 17">
            <a:extLst>
              <a:ext uri="{FF2B5EF4-FFF2-40B4-BE49-F238E27FC236}">
                <a16:creationId xmlns:a16="http://schemas.microsoft.com/office/drawing/2014/main" id="{E48E7A4A-7AE7-4D2E-8C8F-B6A22DA34D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000" b="94889" l="6836" r="91892">
                        <a14:foregroundMark x1="52941" y1="36556" x2="52941" y2="36556"/>
                        <a14:foregroundMark x1="19873" y1="34111" x2="19873" y2="34111"/>
                        <a14:foregroundMark x1="30048" y1="19000" x2="30048" y2="19000"/>
                        <a14:foregroundMark x1="51192" y1="14667" x2="51192" y2="14667"/>
                        <a14:foregroundMark x1="70429" y1="21111" x2="70429" y2="21111"/>
                        <a14:foregroundMark x1="49444" y1="7111" x2="49444" y2="7111"/>
                        <a14:foregroundMark x1="79650" y1="34111" x2="79650" y2="34111"/>
                        <a14:foregroundMark x1="72973" y1="79333" x2="72973" y2="79333"/>
                        <a14:foregroundMark x1="7313" y1="79000" x2="7313" y2="79000"/>
                        <a14:foregroundMark x1="57075" y1="94889" x2="57075" y2="94889"/>
                        <a14:foregroundMark x1="91097" y1="49889" x2="91097" y2="49889"/>
                        <a14:foregroundMark x1="91097" y1="63556" x2="91097" y2="63556"/>
                        <a14:foregroundMark x1="52146" y1="58667" x2="52146" y2="58667"/>
                        <a14:foregroundMark x1="51192" y1="62889" x2="51192" y2="62889"/>
                        <a14:foregroundMark x1="68362" y1="76222" x2="68362" y2="76222"/>
                        <a14:foregroundMark x1="58347" y1="83222" x2="69793" y2="79222"/>
                        <a14:foregroundMark x1="75517" y1="70222" x2="66932" y2="77222"/>
                        <a14:foregroundMark x1="81240" y1="63222" x2="76948" y2="68222"/>
                        <a14:foregroundMark x1="85533" y1="61222" x2="85533" y2="61222"/>
                        <a14:foregroundMark x1="86963" y1="58222" x2="86963" y2="58222"/>
                        <a14:foregroundMark x1="87599" y1="56556" x2="87599" y2="56556"/>
                        <a14:foregroundMark x1="90143" y1="54222" x2="90143" y2="54222"/>
                        <a14:foregroundMark x1="91892" y1="52444" x2="91892" y2="52444"/>
                      </a14:backgroundRemoval>
                    </a14:imgEffect>
                  </a14:imgLayer>
                </a14:imgProps>
              </a:ext>
            </a:extLst>
          </a:blip>
          <a:stretch>
            <a:fillRect/>
          </a:stretch>
        </p:blipFill>
        <p:spPr>
          <a:xfrm>
            <a:off x="6490010" y="420693"/>
            <a:ext cx="466405" cy="667352"/>
          </a:xfrm>
          <a:prstGeom prst="rect">
            <a:avLst/>
          </a:prstGeom>
        </p:spPr>
      </p:pic>
      <p:sp>
        <p:nvSpPr>
          <p:cNvPr id="19" name="ZoneTexte 18">
            <a:extLst>
              <a:ext uri="{FF2B5EF4-FFF2-40B4-BE49-F238E27FC236}">
                <a16:creationId xmlns:a16="http://schemas.microsoft.com/office/drawing/2014/main" id="{98727DCC-1C16-413B-B5EC-BB5F27DC7DF5}"/>
              </a:ext>
            </a:extLst>
          </p:cNvPr>
          <p:cNvSpPr txBox="1"/>
          <p:nvPr/>
        </p:nvSpPr>
        <p:spPr>
          <a:xfrm>
            <a:off x="4646626" y="2896801"/>
            <a:ext cx="7545374"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Pct val="60000"/>
              <a:buFontTx/>
              <a:buNone/>
              <a:tabLst>
                <a:tab pos="3051175" algn="l"/>
              </a:tabLst>
              <a:defRPr/>
            </a:pP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Des études in vitro ont été menées pour prouver l’effet antioxydant du </a:t>
            </a:r>
            <a:r>
              <a:rPr kumimoji="0" lang="fr-FR" sz="2100" b="0"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rPr>
              <a:t>resvératrol</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 </a:t>
            </a:r>
          </a:p>
        </p:txBody>
      </p:sp>
      <p:sp>
        <p:nvSpPr>
          <p:cNvPr id="15" name="Rectangle 14">
            <a:extLst>
              <a:ext uri="{FF2B5EF4-FFF2-40B4-BE49-F238E27FC236}">
                <a16:creationId xmlns:a16="http://schemas.microsoft.com/office/drawing/2014/main" id="{E705FC35-E8E6-4F63-8EAE-F0E96BDC76F2}"/>
              </a:ext>
            </a:extLst>
          </p:cNvPr>
          <p:cNvSpPr/>
          <p:nvPr/>
        </p:nvSpPr>
        <p:spPr>
          <a:xfrm>
            <a:off x="2746859" y="5454144"/>
            <a:ext cx="6365243" cy="319229"/>
          </a:xfrm>
          <a:prstGeom prst="rect">
            <a:avLst/>
          </a:prstGeom>
          <a:solidFill>
            <a:schemeClr val="bg1"/>
          </a:solidFill>
          <a:ln>
            <a:solidFill>
              <a:srgbClr val="957F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BBB2C7"/>
                </a:solidFill>
                <a:latin typeface="DilleniaUPC" panose="02020603050405020304" pitchFamily="18" charset="-34"/>
                <a:ea typeface="Arial" panose="020B0604020202020204" pitchFamily="34" charset="0"/>
                <a:cs typeface="DilleniaUPC" panose="02020603050405020304" pitchFamily="18" charset="-34"/>
              </a:rPr>
              <a:t>AUGMENTATION DE L’EXPRESSION DE LA SIRTUINE</a:t>
            </a:r>
          </a:p>
        </p:txBody>
      </p:sp>
    </p:spTree>
    <p:extLst>
      <p:ext uri="{BB962C8B-B14F-4D97-AF65-F5344CB8AC3E}">
        <p14:creationId xmlns:p14="http://schemas.microsoft.com/office/powerpoint/2010/main" val="31829724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925F815-1504-4A2E-920E-D9E7B10B0A1B}"/>
              </a:ext>
            </a:extLst>
          </p:cNvPr>
          <p:cNvSpPr/>
          <p:nvPr/>
        </p:nvSpPr>
        <p:spPr>
          <a:xfrm>
            <a:off x="-1" y="0"/>
            <a:ext cx="1882141" cy="6858000"/>
          </a:xfrm>
          <a:prstGeom prst="rect">
            <a:avLst/>
          </a:prstGeom>
          <a:solidFill>
            <a:srgbClr val="BBB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591BEF5-508B-49BB-8783-F0CDDA162DDC}"/>
              </a:ext>
            </a:extLst>
          </p:cNvPr>
          <p:cNvSpPr txBox="1"/>
          <p:nvPr/>
        </p:nvSpPr>
        <p:spPr>
          <a:xfrm>
            <a:off x="894769" y="603241"/>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Resvératrol</a:t>
            </a:r>
          </a:p>
        </p:txBody>
      </p:sp>
      <p:pic>
        <p:nvPicPr>
          <p:cNvPr id="7" name="Image 6" descr="Une image contenant texte&#10;&#10;Description générée automatiquement">
            <a:extLst>
              <a:ext uri="{FF2B5EF4-FFF2-40B4-BE49-F238E27FC236}">
                <a16:creationId xmlns:a16="http://schemas.microsoft.com/office/drawing/2014/main" id="{059AF2C2-CF73-4A0E-A120-42E82C7552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190" y="1415781"/>
            <a:ext cx="2005899" cy="5278433"/>
          </a:xfrm>
          <a:prstGeom prst="rect">
            <a:avLst/>
          </a:prstGeom>
          <a:effectLst>
            <a:outerShdw blurRad="63500" sx="102000" sy="102000" algn="ctr" rotWithShape="0">
              <a:prstClr val="black">
                <a:alpha val="40000"/>
              </a:prstClr>
            </a:outerShdw>
          </a:effectLst>
        </p:spPr>
      </p:pic>
      <p:sp>
        <p:nvSpPr>
          <p:cNvPr id="20" name="ZoneTexte 19">
            <a:extLst>
              <a:ext uri="{FF2B5EF4-FFF2-40B4-BE49-F238E27FC236}">
                <a16:creationId xmlns:a16="http://schemas.microsoft.com/office/drawing/2014/main" id="{8444F4FA-D5A4-FE4E-AAFF-1C53DBF97DCE}"/>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85992C17-9B8A-3649-A523-375A86F2621D}"/>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FA25739D-D701-4AC6-B1E2-E88B35729882}"/>
              </a:ext>
            </a:extLst>
          </p:cNvPr>
          <p:cNvSpPr txBox="1"/>
          <p:nvPr/>
        </p:nvSpPr>
        <p:spPr>
          <a:xfrm>
            <a:off x="2530549" y="2099204"/>
            <a:ext cx="9973339" cy="584775"/>
          </a:xfrm>
          <a:prstGeom prst="rect">
            <a:avLst/>
          </a:prstGeom>
          <a:noFill/>
        </p:spPr>
        <p:txBody>
          <a:bodyPr wrap="square">
            <a:spAutoFit/>
          </a:bodyPr>
          <a:lstStyle/>
          <a:p>
            <a:pPr>
              <a:tabLst>
                <a:tab pos="3136900" algn="l"/>
              </a:tabLst>
            </a:pPr>
            <a:r>
              <a:rPr lang="fr-FR" sz="3200" b="1" cap="all" dirty="0">
                <a:solidFill>
                  <a:srgbClr val="BBB2C7"/>
                </a:solidFill>
                <a:latin typeface="DilleniaUPC" panose="02020603050405020304" pitchFamily="18" charset="-34"/>
                <a:ea typeface="Times New Roman" panose="02020603050405020304" pitchFamily="18" charset="0"/>
                <a:cs typeface="DilleniaUPC" panose="02020603050405020304" pitchFamily="18" charset="-34"/>
              </a:rPr>
              <a:t>Efficacité </a:t>
            </a:r>
            <a:r>
              <a:rPr lang="fr-FR" sz="3200" b="1" cap="all" dirty="0" err="1">
                <a:solidFill>
                  <a:srgbClr val="BBB2C7"/>
                </a:solidFill>
                <a:latin typeface="DilleniaUPC" panose="02020603050405020304" pitchFamily="18" charset="-34"/>
                <a:ea typeface="Times New Roman" panose="02020603050405020304" pitchFamily="18" charset="0"/>
                <a:cs typeface="DilleniaUPC" panose="02020603050405020304" pitchFamily="18" charset="-34"/>
              </a:rPr>
              <a:t>prouvéE</a:t>
            </a:r>
            <a:r>
              <a:rPr lang="fr-FR" sz="3200" b="1" cap="all" dirty="0">
                <a:solidFill>
                  <a:srgbClr val="BBB2C7"/>
                </a:solidFill>
                <a:latin typeface="DilleniaUPC" panose="02020603050405020304" pitchFamily="18" charset="-34"/>
                <a:ea typeface="Times New Roman" panose="02020603050405020304" pitchFamily="18" charset="0"/>
                <a:cs typeface="DilleniaUPC" panose="02020603050405020304" pitchFamily="18" charset="-34"/>
              </a:rPr>
              <a:t> </a:t>
            </a:r>
            <a:r>
              <a:rPr kumimoji="0" lang="fr-FR" sz="3200" b="1" i="0" u="none" strike="noStrike" cap="none" normalizeH="0" baseline="0" noProof="0" dirty="0">
                <a:ln>
                  <a:noFill/>
                </a:ln>
                <a:solidFill>
                  <a:srgbClr val="BBB2C7"/>
                </a:solidFill>
                <a:uLnTx/>
                <a:uFillTx/>
                <a:latin typeface="DilleniaUPC" panose="02020603050405020304" pitchFamily="18" charset="-34"/>
                <a:ea typeface="+mn-ea"/>
                <a:cs typeface="DilleniaUPC" panose="02020603050405020304" pitchFamily="18" charset="-34"/>
              </a:rPr>
              <a:t>In vivo – Essai clinique (VISIA)</a:t>
            </a:r>
          </a:p>
        </p:txBody>
      </p:sp>
      <p:pic>
        <p:nvPicPr>
          <p:cNvPr id="38" name="Picture 2" descr="Mycose de l'ongle? N'attendez pas, traitez immédiatement">
            <a:extLst>
              <a:ext uri="{FF2B5EF4-FFF2-40B4-BE49-F238E27FC236}">
                <a16:creationId xmlns:a16="http://schemas.microsoft.com/office/drawing/2014/main" id="{DCA0F0EC-F3EF-417C-847A-EA78BB30F9CA}"/>
              </a:ext>
            </a:extLst>
          </p:cNvPr>
          <p:cNvPicPr>
            <a:picLocks noChangeAspect="1" noChangeArrowheads="1"/>
          </p:cNvPicPr>
          <p:nvPr/>
        </p:nvPicPr>
        <p:blipFill rotWithShape="1">
          <a:blip r:embed="rId4" cstate="print">
            <a:duotone>
              <a:prstClr val="black"/>
              <a:srgbClr val="BBB2C7">
                <a:tint val="45000"/>
                <a:satMod val="400000"/>
              </a:srgbClr>
            </a:duotone>
            <a:extLst>
              <a:ext uri="{28A0092B-C50C-407E-A947-70E740481C1C}">
                <a14:useLocalDpi xmlns:a14="http://schemas.microsoft.com/office/drawing/2010/main" val="0"/>
              </a:ext>
            </a:extLst>
          </a:blip>
          <a:srcRect r="66457"/>
          <a:stretch/>
        </p:blipFill>
        <p:spPr bwMode="auto">
          <a:xfrm>
            <a:off x="7172987" y="2683222"/>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8C9C287F-9BEF-41E1-AACD-4950B266B745}"/>
              </a:ext>
            </a:extLst>
          </p:cNvPr>
          <p:cNvSpPr/>
          <p:nvPr/>
        </p:nvSpPr>
        <p:spPr>
          <a:xfrm>
            <a:off x="8199090" y="775151"/>
            <a:ext cx="3646903" cy="492443"/>
          </a:xfrm>
          <a:prstGeom prst="rect">
            <a:avLst/>
          </a:prstGeom>
          <a:solidFill>
            <a:srgbClr val="BBB2C7">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ZoneTexte 41">
            <a:extLst>
              <a:ext uri="{FF2B5EF4-FFF2-40B4-BE49-F238E27FC236}">
                <a16:creationId xmlns:a16="http://schemas.microsoft.com/office/drawing/2014/main" id="{5329F60F-09E2-4A75-ABC0-C7B6148627A6}"/>
              </a:ext>
            </a:extLst>
          </p:cNvPr>
          <p:cNvSpPr txBox="1"/>
          <p:nvPr/>
        </p:nvSpPr>
        <p:spPr>
          <a:xfrm>
            <a:off x="8400475" y="852117"/>
            <a:ext cx="3335433" cy="2616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100" b="0" u="none" strike="noStrike" cap="none" normalizeH="0" baseline="0" noProof="0">
                <a:ln>
                  <a:noFill/>
                </a:ln>
                <a:solidFill>
                  <a:prstClr val="black"/>
                </a:solidFill>
                <a:uLnTx/>
                <a:uFillTx/>
              </a:rPr>
              <a:t>*</a:t>
            </a:r>
            <a:r>
              <a:rPr kumimoji="0" lang="fr-FR" sz="1100" b="0" i="1" u="none" strike="noStrike" cap="none" normalizeH="0" baseline="0" noProof="0">
                <a:ln>
                  <a:noFill/>
                </a:ln>
                <a:solidFill>
                  <a:prstClr val="black"/>
                </a:solidFill>
                <a:uLnTx/>
                <a:uFillTx/>
              </a:rPr>
              <a:t>Essai clinique, étude Ln19008 – CIREC – novembre 2019</a:t>
            </a:r>
            <a:r>
              <a:rPr kumimoji="0" lang="fr-FR" sz="1100" b="0"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 </a:t>
            </a:r>
          </a:p>
        </p:txBody>
      </p:sp>
      <p:sp>
        <p:nvSpPr>
          <p:cNvPr id="12" name="ZoneTexte 11">
            <a:extLst>
              <a:ext uri="{FF2B5EF4-FFF2-40B4-BE49-F238E27FC236}">
                <a16:creationId xmlns:a16="http://schemas.microsoft.com/office/drawing/2014/main" id="{57030CF1-17C9-49BA-8985-1AD1E41E6B8E}"/>
              </a:ext>
            </a:extLst>
          </p:cNvPr>
          <p:cNvSpPr txBox="1"/>
          <p:nvPr/>
        </p:nvSpPr>
        <p:spPr>
          <a:xfrm>
            <a:off x="3309936" y="3154680"/>
            <a:ext cx="3936223" cy="769441"/>
          </a:xfrm>
          <a:prstGeom prst="rect">
            <a:avLst/>
          </a:prstGeom>
          <a:noFill/>
        </p:spPr>
        <p:txBody>
          <a:bodyPr wrap="square">
            <a:spAutoFit/>
          </a:bodyPr>
          <a:lstStyle/>
          <a:p>
            <a:r>
              <a:rPr lang="fr-FR" sz="2200" dirty="0">
                <a:solidFill>
                  <a:prstClr val="black"/>
                </a:solidFill>
                <a:latin typeface="DilleniaUPC" panose="02020603050405020304" pitchFamily="18" charset="-34"/>
                <a:ea typeface="+mn-ea"/>
                <a:cs typeface="DilleniaUPC" panose="02020603050405020304" pitchFamily="18" charset="-34"/>
              </a:rPr>
              <a:t>Essai clinique sur le grain de peau (VISIA) </a:t>
            </a:r>
            <a:r>
              <a:rPr kumimoji="0" lang="fr-FR" sz="22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t>
            </a:r>
            <a:r>
              <a:rPr lang="fr-FR" sz="2200" dirty="0">
                <a:solidFill>
                  <a:prstClr val="black"/>
                </a:solidFill>
                <a:latin typeface="DilleniaUPC" panose="02020603050405020304" pitchFamily="18" charset="-34"/>
                <a:ea typeface="+mn-ea"/>
                <a:cs typeface="DilleniaUPC" panose="02020603050405020304" pitchFamily="18" charset="-34"/>
              </a:rPr>
              <a:t> 28 jours</a:t>
            </a:r>
            <a:r>
              <a:rPr kumimoji="0" lang="fr-FR" sz="22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13" name="Image 12">
            <a:extLst>
              <a:ext uri="{FF2B5EF4-FFF2-40B4-BE49-F238E27FC236}">
                <a16:creationId xmlns:a16="http://schemas.microsoft.com/office/drawing/2014/main" id="{02FF215B-17B8-448C-84B5-66ADF576446F}"/>
              </a:ext>
            </a:extLst>
          </p:cNvPr>
          <p:cNvPicPr>
            <a:picLocks noChangeAspect="1"/>
          </p:cNvPicPr>
          <p:nvPr/>
        </p:nvPicPr>
        <p:blipFill rotWithShape="1">
          <a:blip r:embed="rId5"/>
          <a:srcRect b="14901"/>
          <a:stretch/>
        </p:blipFill>
        <p:spPr>
          <a:xfrm>
            <a:off x="2826372" y="4299824"/>
            <a:ext cx="483564" cy="443166"/>
          </a:xfrm>
          <a:prstGeom prst="rect">
            <a:avLst/>
          </a:prstGeom>
        </p:spPr>
      </p:pic>
      <p:sp>
        <p:nvSpPr>
          <p:cNvPr id="14" name="ZoneTexte 13">
            <a:extLst>
              <a:ext uri="{FF2B5EF4-FFF2-40B4-BE49-F238E27FC236}">
                <a16:creationId xmlns:a16="http://schemas.microsoft.com/office/drawing/2014/main" id="{389915EB-B518-4DB7-91E4-745AAC8D3451}"/>
              </a:ext>
            </a:extLst>
          </p:cNvPr>
          <p:cNvSpPr txBox="1"/>
          <p:nvPr/>
        </p:nvSpPr>
        <p:spPr>
          <a:xfrm>
            <a:off x="3354516" y="3924815"/>
            <a:ext cx="4353953" cy="1023357"/>
          </a:xfrm>
          <a:prstGeom prst="rect">
            <a:avLst/>
          </a:prstGeom>
          <a:noFill/>
        </p:spPr>
        <p:txBody>
          <a:bodyPr wrap="square">
            <a:spAutoFit/>
          </a:bodyPr>
          <a:lstStyle/>
          <a:p>
            <a:pPr algn="just">
              <a:lnSpc>
                <a:spcPts val="2400"/>
              </a:lnSpc>
            </a:pPr>
            <a:r>
              <a:rPr lang="fr-FR" sz="2200" dirty="0">
                <a:solidFill>
                  <a:prstClr val="black"/>
                </a:solidFill>
                <a:latin typeface="DilleniaUPC" panose="02020603050405020304" pitchFamily="18" charset="-34"/>
                <a:cs typeface="DilleniaUPC" panose="02020603050405020304" pitchFamily="18" charset="-34"/>
              </a:rPr>
              <a:t>19 volontaires âgés de 41 à 65 ans, tous types de peaux, rides installées, et pour certains, teint terne et irrégulier et perte de densité.</a:t>
            </a:r>
          </a:p>
        </p:txBody>
      </p:sp>
      <p:pic>
        <p:nvPicPr>
          <p:cNvPr id="15" name="Image 14">
            <a:extLst>
              <a:ext uri="{FF2B5EF4-FFF2-40B4-BE49-F238E27FC236}">
                <a16:creationId xmlns:a16="http://schemas.microsoft.com/office/drawing/2014/main" id="{1C5E2F8D-E5C5-4D06-B2ED-9E1E67CAA8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761331" y="5119459"/>
            <a:ext cx="619484" cy="619484"/>
          </a:xfrm>
          <a:prstGeom prst="rect">
            <a:avLst/>
          </a:prstGeom>
        </p:spPr>
      </p:pic>
      <p:pic>
        <p:nvPicPr>
          <p:cNvPr id="16" name="Image 15">
            <a:extLst>
              <a:ext uri="{FF2B5EF4-FFF2-40B4-BE49-F238E27FC236}">
                <a16:creationId xmlns:a16="http://schemas.microsoft.com/office/drawing/2014/main" id="{3FBD1143-46B1-47A5-BA28-9A28609A466A}"/>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2826728" y="3214763"/>
            <a:ext cx="530585" cy="619484"/>
          </a:xfrm>
          <a:prstGeom prst="rect">
            <a:avLst/>
          </a:prstGeom>
        </p:spPr>
      </p:pic>
      <p:sp>
        <p:nvSpPr>
          <p:cNvPr id="17" name="ZoneTexte 16">
            <a:extLst>
              <a:ext uri="{FF2B5EF4-FFF2-40B4-BE49-F238E27FC236}">
                <a16:creationId xmlns:a16="http://schemas.microsoft.com/office/drawing/2014/main" id="{E2E94E80-792C-4424-B3A3-4358B5631F4A}"/>
              </a:ext>
            </a:extLst>
          </p:cNvPr>
          <p:cNvSpPr txBox="1"/>
          <p:nvPr/>
        </p:nvSpPr>
        <p:spPr>
          <a:xfrm>
            <a:off x="3354517" y="5187816"/>
            <a:ext cx="4497714" cy="430887"/>
          </a:xfrm>
          <a:prstGeom prst="rect">
            <a:avLst/>
          </a:prstGeom>
          <a:noFill/>
        </p:spPr>
        <p:txBody>
          <a:bodyPr wrap="square">
            <a:spAutoFit/>
          </a:bodyPr>
          <a:lstStyle/>
          <a:p>
            <a:r>
              <a:rPr lang="fr-FR" sz="2200">
                <a:solidFill>
                  <a:prstClr val="black"/>
                </a:solidFill>
                <a:latin typeface="DilleniaUPC" panose="02020603050405020304" pitchFamily="18" charset="-34"/>
                <a:cs typeface="DilleniaUPC" panose="02020603050405020304" pitchFamily="18" charset="-34"/>
              </a:rPr>
              <a:t>Utilisation une fois par jour le matin sur le visage (4 gouttes)</a:t>
            </a:r>
          </a:p>
        </p:txBody>
      </p:sp>
      <p:pic>
        <p:nvPicPr>
          <p:cNvPr id="19" name="Picture 4" descr="Recherche De Données Symbole D'interface Graphique D'un Bar Avec Un Outil  De Loupe | Icons Gratuite">
            <a:extLst>
              <a:ext uri="{FF2B5EF4-FFF2-40B4-BE49-F238E27FC236}">
                <a16:creationId xmlns:a16="http://schemas.microsoft.com/office/drawing/2014/main" id="{26A9FD9C-C8E8-4B1C-B64D-15904A2D498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92555" y="2721916"/>
            <a:ext cx="402770" cy="402770"/>
          </a:xfrm>
          <a:prstGeom prst="rect">
            <a:avLst/>
          </a:prstGeom>
          <a:solidFill>
            <a:schemeClr val="bg1"/>
          </a:solidFill>
        </p:spPr>
      </p:pic>
      <p:sp>
        <p:nvSpPr>
          <p:cNvPr id="23" name="ZoneTexte 22">
            <a:extLst>
              <a:ext uri="{FF2B5EF4-FFF2-40B4-BE49-F238E27FC236}">
                <a16:creationId xmlns:a16="http://schemas.microsoft.com/office/drawing/2014/main" id="{C54AA03C-68BE-4733-A570-F2860C696885}"/>
              </a:ext>
            </a:extLst>
          </p:cNvPr>
          <p:cNvSpPr txBox="1"/>
          <p:nvPr/>
        </p:nvSpPr>
        <p:spPr>
          <a:xfrm>
            <a:off x="8193940" y="2557383"/>
            <a:ext cx="3807560" cy="738664"/>
          </a:xfrm>
          <a:prstGeom prst="rect">
            <a:avLst/>
          </a:prstGeom>
          <a:noFill/>
        </p:spPr>
        <p:txBody>
          <a:bodyPr wrap="square">
            <a:spAutoFit/>
          </a:bodyPr>
          <a:lstStyle/>
          <a:p>
            <a:pPr marL="192088" marR="0" lvl="0" algn="l" defTabSz="914400" rtl="0" eaLnBrk="1" fontAlgn="auto" latinLnBrk="0" hangingPunct="1">
              <a:lnSpc>
                <a:spcPct val="100000"/>
              </a:lnSpc>
              <a:spcBef>
                <a:spcPts val="0"/>
              </a:spcBef>
              <a:spcAft>
                <a:spcPts val="0"/>
              </a:spcAft>
              <a:buClr>
                <a:srgbClr val="6A9E89"/>
              </a:buClr>
              <a:buSzTx/>
              <a:tabLst/>
              <a:defRPr/>
            </a:pPr>
            <a:r>
              <a:rPr kumimoji="0" lang="fr-FR" sz="2100" b="1" i="0" u="none" strike="noStrike" cap="none" normalizeH="0" baseline="0" noProof="0" dirty="0">
                <a:ln>
                  <a:noFill/>
                </a:ln>
                <a:uLnTx/>
                <a:uFillTx/>
                <a:latin typeface="DilleniaUPC" panose="02020603050405020304" pitchFamily="18" charset="-34"/>
                <a:ea typeface="+mn-ea"/>
                <a:cs typeface="DilleniaUPC" panose="02020603050405020304" pitchFamily="18" charset="-34"/>
              </a:rPr>
              <a:t>Évaluation du paramètre « grain de peau »</a:t>
            </a:r>
          </a:p>
        </p:txBody>
      </p:sp>
      <p:graphicFrame>
        <p:nvGraphicFramePr>
          <p:cNvPr id="26" name="Graphique 25">
            <a:extLst>
              <a:ext uri="{FF2B5EF4-FFF2-40B4-BE49-F238E27FC236}">
                <a16:creationId xmlns:a16="http://schemas.microsoft.com/office/drawing/2014/main" id="{6CE82597-FD6C-4F90-B755-325CFF7F7208}"/>
              </a:ext>
            </a:extLst>
          </p:cNvPr>
          <p:cNvGraphicFramePr>
            <a:graphicFrameLocks/>
          </p:cNvGraphicFramePr>
          <p:nvPr>
            <p:extLst>
              <p:ext uri="{D42A27DB-BD31-4B8C-83A1-F6EECF244321}">
                <p14:modId xmlns:p14="http://schemas.microsoft.com/office/powerpoint/2010/main" val="776890466"/>
              </p:ext>
            </p:extLst>
          </p:nvPr>
        </p:nvGraphicFramePr>
        <p:xfrm>
          <a:off x="8199090" y="3237725"/>
          <a:ext cx="3520279" cy="2660947"/>
        </p:xfrm>
        <a:graphic>
          <a:graphicData uri="http://schemas.openxmlformats.org/drawingml/2006/chart">
            <c:chart xmlns:c="http://schemas.openxmlformats.org/drawingml/2006/chart" xmlns:r="http://schemas.openxmlformats.org/officeDocument/2006/relationships" r:id="rId11"/>
          </a:graphicData>
        </a:graphic>
      </p:graphicFrame>
      <p:sp>
        <p:nvSpPr>
          <p:cNvPr id="30" name="ZoneTexte 29">
            <a:extLst>
              <a:ext uri="{FF2B5EF4-FFF2-40B4-BE49-F238E27FC236}">
                <a16:creationId xmlns:a16="http://schemas.microsoft.com/office/drawing/2014/main" id="{22B8442D-92B0-4860-A20F-FB64FF979829}"/>
              </a:ext>
            </a:extLst>
          </p:cNvPr>
          <p:cNvSpPr txBox="1"/>
          <p:nvPr/>
        </p:nvSpPr>
        <p:spPr>
          <a:xfrm>
            <a:off x="9619739" y="5508110"/>
            <a:ext cx="1283636" cy="461665"/>
          </a:xfrm>
          <a:prstGeom prst="rect">
            <a:avLst/>
          </a:prstGeom>
          <a:noFill/>
        </p:spPr>
        <p:txBody>
          <a:bodyPr wrap="square">
            <a:spAutoFit/>
          </a:bodyPr>
          <a:lstStyle/>
          <a:p>
            <a:pPr algn="ctr"/>
            <a:r>
              <a:rPr lang="fr-FR" sz="2400" b="1" dirty="0">
                <a:latin typeface="DilleniaUPC" panose="02020603050405020304" pitchFamily="18" charset="-34"/>
                <a:cs typeface="DilleniaUPC" panose="02020603050405020304" pitchFamily="18" charset="-34"/>
              </a:rPr>
              <a:t>-7,15 %</a:t>
            </a:r>
          </a:p>
        </p:txBody>
      </p:sp>
      <p:pic>
        <p:nvPicPr>
          <p:cNvPr id="31" name="Image 30">
            <a:extLst>
              <a:ext uri="{FF2B5EF4-FFF2-40B4-BE49-F238E27FC236}">
                <a16:creationId xmlns:a16="http://schemas.microsoft.com/office/drawing/2014/main" id="{A21F43B0-75E3-472F-B2F3-CD27B7AEEF85}"/>
              </a:ext>
            </a:extLst>
          </p:cNvPr>
          <p:cNvPicPr>
            <a:picLocks noChangeAspect="1"/>
          </p:cNvPicPr>
          <p:nvPr/>
        </p:nvPicPr>
        <p:blipFill>
          <a:blip r:embed="rId12"/>
          <a:stretch>
            <a:fillRect/>
          </a:stretch>
        </p:blipFill>
        <p:spPr>
          <a:xfrm>
            <a:off x="7932270" y="523654"/>
            <a:ext cx="533640" cy="533640"/>
          </a:xfrm>
          <a:prstGeom prst="flowChartConnector">
            <a:avLst/>
          </a:prstGeom>
        </p:spPr>
      </p:pic>
      <p:sp>
        <p:nvSpPr>
          <p:cNvPr id="32" name="ZoneTexte 31">
            <a:extLst>
              <a:ext uri="{FF2B5EF4-FFF2-40B4-BE49-F238E27FC236}">
                <a16:creationId xmlns:a16="http://schemas.microsoft.com/office/drawing/2014/main" id="{9F338BAD-2EC7-463A-86FB-B1D5D28124E8}"/>
              </a:ext>
            </a:extLst>
          </p:cNvPr>
          <p:cNvSpPr txBox="1"/>
          <p:nvPr/>
        </p:nvSpPr>
        <p:spPr>
          <a:xfrm>
            <a:off x="3276339" y="5969775"/>
            <a:ext cx="5827138" cy="699854"/>
          </a:xfrm>
          <a:prstGeom prst="rect">
            <a:avLst/>
          </a:prstGeom>
          <a:solidFill>
            <a:schemeClr val="bg1"/>
          </a:solidFill>
          <a:ln>
            <a:solidFill>
              <a:srgbClr val="BBB2C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kumimoji="0" lang="fr-FR" sz="1800" b="1" i="0" u="none" strike="noStrike" cap="none" normalizeH="0" baseline="0" noProof="0">
                <a:ln>
                  <a:noFill/>
                </a:ln>
                <a:solidFill>
                  <a:srgbClr val="BBB2C7"/>
                </a:solidFill>
                <a:uLnTx/>
                <a:uFillTx/>
                <a:latin typeface="Calibri" panose="020F0502020204030204"/>
                <a:ea typeface="+mn-ea"/>
                <a:cs typeface="+mn-cs"/>
              </a:rPr>
              <a:t>→</a:t>
            </a:r>
            <a:r>
              <a:rPr lang="fr-FR">
                <a:solidFill>
                  <a:srgbClr val="BBB2C7"/>
                </a:solidFill>
              </a:rPr>
              <a:t> </a:t>
            </a:r>
            <a:r>
              <a:rPr lang="fr-FR" b="1">
                <a:solidFill>
                  <a:srgbClr val="BBB2C7"/>
                </a:solidFill>
              </a:rPr>
              <a:t>Efficacité significative sur le grain de peau</a:t>
            </a:r>
            <a:r>
              <a:rPr lang="fr-FR">
                <a:solidFill>
                  <a:srgbClr val="BBB2C7"/>
                </a:solidFill>
              </a:rPr>
              <a:t> par rapport à J0 </a:t>
            </a:r>
          </a:p>
        </p:txBody>
      </p:sp>
    </p:spTree>
    <p:extLst>
      <p:ext uri="{BB962C8B-B14F-4D97-AF65-F5344CB8AC3E}">
        <p14:creationId xmlns:p14="http://schemas.microsoft.com/office/powerpoint/2010/main" val="17514610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439B4C7-3348-46E3-AD6D-67451A2EA3B2}"/>
              </a:ext>
            </a:extLst>
          </p:cNvPr>
          <p:cNvSpPr/>
          <p:nvPr/>
        </p:nvSpPr>
        <p:spPr>
          <a:xfrm>
            <a:off x="8199090" y="805631"/>
            <a:ext cx="3646903" cy="492443"/>
          </a:xfrm>
          <a:prstGeom prst="rect">
            <a:avLst/>
          </a:prstGeom>
          <a:solidFill>
            <a:srgbClr val="BBB2C7">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21">
            <a:extLst>
              <a:ext uri="{FF2B5EF4-FFF2-40B4-BE49-F238E27FC236}">
                <a16:creationId xmlns:a16="http://schemas.microsoft.com/office/drawing/2014/main" id="{2925F815-1504-4A2E-920E-D9E7B10B0A1B}"/>
              </a:ext>
            </a:extLst>
          </p:cNvPr>
          <p:cNvSpPr/>
          <p:nvPr/>
        </p:nvSpPr>
        <p:spPr>
          <a:xfrm>
            <a:off x="-1" y="0"/>
            <a:ext cx="1882141" cy="6858000"/>
          </a:xfrm>
          <a:prstGeom prst="rect">
            <a:avLst/>
          </a:prstGeom>
          <a:solidFill>
            <a:srgbClr val="BBB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591BEF5-508B-49BB-8783-F0CDDA162DDC}"/>
              </a:ext>
            </a:extLst>
          </p:cNvPr>
          <p:cNvSpPr txBox="1"/>
          <p:nvPr/>
        </p:nvSpPr>
        <p:spPr>
          <a:xfrm>
            <a:off x="894769" y="603241"/>
            <a:ext cx="2976191"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Resvératrol</a:t>
            </a:r>
          </a:p>
        </p:txBody>
      </p:sp>
      <p:pic>
        <p:nvPicPr>
          <p:cNvPr id="7" name="Image 6" descr="Une image contenant texte&#10;&#10;Description générée automatiquement">
            <a:extLst>
              <a:ext uri="{FF2B5EF4-FFF2-40B4-BE49-F238E27FC236}">
                <a16:creationId xmlns:a16="http://schemas.microsoft.com/office/drawing/2014/main" id="{059AF2C2-CF73-4A0E-A120-42E82C7552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190" y="1415781"/>
            <a:ext cx="2005899" cy="5278433"/>
          </a:xfrm>
          <a:prstGeom prst="rect">
            <a:avLst/>
          </a:prstGeom>
          <a:effectLst>
            <a:outerShdw blurRad="63500" sx="102000" sy="102000" algn="ctr" rotWithShape="0">
              <a:prstClr val="black">
                <a:alpha val="40000"/>
              </a:prstClr>
            </a:outerShdw>
          </a:effectLst>
        </p:spPr>
      </p:pic>
      <p:sp>
        <p:nvSpPr>
          <p:cNvPr id="20" name="ZoneTexte 19">
            <a:extLst>
              <a:ext uri="{FF2B5EF4-FFF2-40B4-BE49-F238E27FC236}">
                <a16:creationId xmlns:a16="http://schemas.microsoft.com/office/drawing/2014/main" id="{8444F4FA-D5A4-FE4E-AAFF-1C53DBF97DCE}"/>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85992C17-9B8A-3649-A523-375A86F2621D}"/>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FA25739D-D701-4AC6-B1E2-E88B35729882}"/>
              </a:ext>
            </a:extLst>
          </p:cNvPr>
          <p:cNvSpPr txBox="1"/>
          <p:nvPr/>
        </p:nvSpPr>
        <p:spPr>
          <a:xfrm>
            <a:off x="2885089" y="1900424"/>
            <a:ext cx="8960904" cy="584775"/>
          </a:xfrm>
          <a:prstGeom prst="rect">
            <a:avLst/>
          </a:prstGeom>
          <a:noFill/>
        </p:spPr>
        <p:txBody>
          <a:bodyPr wrap="square">
            <a:spAutoFit/>
          </a:bodyPr>
          <a:lstStyle/>
          <a:p>
            <a:pPr>
              <a:tabLst>
                <a:tab pos="3136900" algn="l"/>
              </a:tabLst>
            </a:pPr>
            <a:r>
              <a:rPr lang="fr-FR" sz="3200" b="1" cap="all" dirty="0">
                <a:solidFill>
                  <a:srgbClr val="BBB2C7"/>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dirty="0">
                <a:solidFill>
                  <a:srgbClr val="BBB2C7"/>
                </a:solidFill>
                <a:latin typeface="DilleniaUPC" panose="02020603050405020304" pitchFamily="18" charset="-34"/>
                <a:ea typeface="Times New Roman" panose="02020603050405020304" pitchFamily="18" charset="0"/>
                <a:cs typeface="DilleniaUPC" panose="02020603050405020304" pitchFamily="18" charset="-34"/>
              </a:rPr>
              <a:t>In vivo – Test d’utilisation</a:t>
            </a:r>
          </a:p>
        </p:txBody>
      </p:sp>
      <p:pic>
        <p:nvPicPr>
          <p:cNvPr id="38" name="Picture 2" descr="Mycose de l'ongle? N'attendez pas, traitez immédiatement">
            <a:extLst>
              <a:ext uri="{FF2B5EF4-FFF2-40B4-BE49-F238E27FC236}">
                <a16:creationId xmlns:a16="http://schemas.microsoft.com/office/drawing/2014/main" id="{DCA0F0EC-F3EF-417C-847A-EA78BB30F9CA}"/>
              </a:ext>
            </a:extLst>
          </p:cNvPr>
          <p:cNvPicPr>
            <a:picLocks noChangeAspect="1" noChangeArrowheads="1"/>
          </p:cNvPicPr>
          <p:nvPr/>
        </p:nvPicPr>
        <p:blipFill rotWithShape="1">
          <a:blip r:embed="rId4" cstate="print">
            <a:duotone>
              <a:prstClr val="black"/>
              <a:srgbClr val="BBB2C7">
                <a:tint val="45000"/>
                <a:satMod val="400000"/>
              </a:srgbClr>
            </a:duotone>
            <a:extLst>
              <a:ext uri="{28A0092B-C50C-407E-A947-70E740481C1C}">
                <a14:useLocalDpi xmlns:a14="http://schemas.microsoft.com/office/drawing/2010/main" val="0"/>
              </a:ext>
            </a:extLst>
          </a:blip>
          <a:srcRect r="66457"/>
          <a:stretch/>
        </p:blipFill>
        <p:spPr bwMode="auto">
          <a:xfrm>
            <a:off x="7831550" y="1467940"/>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53C88A79-255F-48F9-8AB5-963A642B3869}"/>
              </a:ext>
            </a:extLst>
          </p:cNvPr>
          <p:cNvSpPr txBox="1"/>
          <p:nvPr/>
        </p:nvSpPr>
        <p:spPr>
          <a:xfrm>
            <a:off x="3514260" y="2539962"/>
            <a:ext cx="6494131" cy="446276"/>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Test d’utilisation sous contrôle médical – 28 jours</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15" name="Image 14">
            <a:extLst>
              <a:ext uri="{FF2B5EF4-FFF2-40B4-BE49-F238E27FC236}">
                <a16:creationId xmlns:a16="http://schemas.microsoft.com/office/drawing/2014/main" id="{AD14EA35-EB3C-4CDC-BA26-6187F6EF3E13}"/>
              </a:ext>
            </a:extLst>
          </p:cNvPr>
          <p:cNvPicPr>
            <a:picLocks noChangeAspect="1"/>
          </p:cNvPicPr>
          <p:nvPr/>
        </p:nvPicPr>
        <p:blipFill rotWithShape="1">
          <a:blip r:embed="rId5"/>
          <a:srcRect b="14901"/>
          <a:stretch/>
        </p:blipFill>
        <p:spPr>
          <a:xfrm>
            <a:off x="2969736" y="3102801"/>
            <a:ext cx="483564" cy="443166"/>
          </a:xfrm>
          <a:prstGeom prst="rect">
            <a:avLst/>
          </a:prstGeom>
        </p:spPr>
      </p:pic>
      <p:sp>
        <p:nvSpPr>
          <p:cNvPr id="16" name="ZoneTexte 15">
            <a:extLst>
              <a:ext uri="{FF2B5EF4-FFF2-40B4-BE49-F238E27FC236}">
                <a16:creationId xmlns:a16="http://schemas.microsoft.com/office/drawing/2014/main" id="{BCDBAC39-3BE5-403B-A79A-5A19E984343D}"/>
              </a:ext>
            </a:extLst>
          </p:cNvPr>
          <p:cNvSpPr txBox="1"/>
          <p:nvPr/>
        </p:nvSpPr>
        <p:spPr>
          <a:xfrm>
            <a:off x="3514260" y="3108269"/>
            <a:ext cx="8552050" cy="629660"/>
          </a:xfrm>
          <a:prstGeom prst="rect">
            <a:avLst/>
          </a:prstGeom>
          <a:noFill/>
        </p:spPr>
        <p:txBody>
          <a:bodyPr wrap="square">
            <a:spAutoFit/>
          </a:bodyPr>
          <a:lstStyle/>
          <a:p>
            <a:pPr>
              <a:lnSpc>
                <a:spcPts val="2000"/>
              </a:lnSpc>
            </a:pPr>
            <a:r>
              <a:rPr lang="fr-FR" sz="2300">
                <a:solidFill>
                  <a:prstClr val="black"/>
                </a:solidFill>
                <a:latin typeface="DilleniaUPC" panose="02020603050405020304" pitchFamily="18" charset="-34"/>
                <a:cs typeface="DilleniaUPC" panose="02020603050405020304" pitchFamily="18" charset="-34"/>
              </a:rPr>
              <a:t>20 volontaires âgés de 41 à 65 ans, tous types de peaux, rides installées, et pour certains, teint terne et irrégulier et perte de densité.</a:t>
            </a:r>
          </a:p>
        </p:txBody>
      </p:sp>
      <p:pic>
        <p:nvPicPr>
          <p:cNvPr id="17" name="Image 16">
            <a:extLst>
              <a:ext uri="{FF2B5EF4-FFF2-40B4-BE49-F238E27FC236}">
                <a16:creationId xmlns:a16="http://schemas.microsoft.com/office/drawing/2014/main" id="{CCDE808C-3D11-495B-B269-D9D2419E588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894777" y="3602363"/>
            <a:ext cx="619484" cy="619484"/>
          </a:xfrm>
          <a:prstGeom prst="rect">
            <a:avLst/>
          </a:prstGeom>
        </p:spPr>
      </p:pic>
      <p:pic>
        <p:nvPicPr>
          <p:cNvPr id="18" name="Image 17">
            <a:extLst>
              <a:ext uri="{FF2B5EF4-FFF2-40B4-BE49-F238E27FC236}">
                <a16:creationId xmlns:a16="http://schemas.microsoft.com/office/drawing/2014/main" id="{7345670B-8D1E-46E8-B725-5706DAAC5A5D}"/>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2995478" y="2464995"/>
            <a:ext cx="530585" cy="619484"/>
          </a:xfrm>
          <a:prstGeom prst="rect">
            <a:avLst/>
          </a:prstGeom>
        </p:spPr>
      </p:pic>
      <p:sp>
        <p:nvSpPr>
          <p:cNvPr id="19" name="ZoneTexte 18">
            <a:extLst>
              <a:ext uri="{FF2B5EF4-FFF2-40B4-BE49-F238E27FC236}">
                <a16:creationId xmlns:a16="http://schemas.microsoft.com/office/drawing/2014/main" id="{997EAB70-6F1C-4B0B-90F1-FE80EA6A5AD0}"/>
              </a:ext>
            </a:extLst>
          </p:cNvPr>
          <p:cNvSpPr txBox="1"/>
          <p:nvPr/>
        </p:nvSpPr>
        <p:spPr>
          <a:xfrm>
            <a:off x="3526062" y="3670720"/>
            <a:ext cx="7638123"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une fois par jour le matin sur le visage (4 gouttes)</a:t>
            </a:r>
          </a:p>
        </p:txBody>
      </p:sp>
      <p:sp>
        <p:nvSpPr>
          <p:cNvPr id="23" name="Rectangle 22">
            <a:extLst>
              <a:ext uri="{FF2B5EF4-FFF2-40B4-BE49-F238E27FC236}">
                <a16:creationId xmlns:a16="http://schemas.microsoft.com/office/drawing/2014/main" id="{7D08CF77-3FCC-4E04-9FF8-BCBF3591A2C0}"/>
              </a:ext>
            </a:extLst>
          </p:cNvPr>
          <p:cNvSpPr/>
          <p:nvPr/>
        </p:nvSpPr>
        <p:spPr>
          <a:xfrm>
            <a:off x="2721935" y="4616674"/>
            <a:ext cx="5472695" cy="1970469"/>
          </a:xfrm>
          <a:prstGeom prst="rect">
            <a:avLst/>
          </a:prstGeom>
          <a:solidFill>
            <a:schemeClr val="bg1"/>
          </a:solidFill>
          <a:ln>
            <a:solidFill>
              <a:srgbClr val="988B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ts val="2800"/>
              </a:lnSpc>
              <a:buFont typeface="Wingdings" panose="05000000000000000000" pitchFamily="2" charset="2"/>
              <a:buChar char=""/>
              <a:tabLst>
                <a:tab pos="4487863" algn="l"/>
              </a:tabLst>
            </a:pPr>
            <a:r>
              <a:rPr lang="fr-FR" sz="2400" dirty="0">
                <a:solidFill>
                  <a:srgbClr val="988BAC"/>
                </a:solidFill>
                <a:latin typeface="DilleniaUPC" panose="02020603050405020304" pitchFamily="18" charset="-34"/>
                <a:cs typeface="DilleniaUPC" panose="02020603050405020304" pitchFamily="18" charset="-34"/>
              </a:rPr>
              <a:t>Teint plus régulier	</a:t>
            </a:r>
            <a:r>
              <a:rPr lang="fr-FR" sz="2800" b="1" dirty="0">
                <a:solidFill>
                  <a:srgbClr val="988BAC"/>
                </a:solidFill>
                <a:latin typeface="DilleniaUPC" panose="02020603050405020304" pitchFamily="18" charset="-34"/>
                <a:cs typeface="DilleniaUPC" panose="02020603050405020304" pitchFamily="18" charset="-34"/>
              </a:rPr>
              <a:t>70 %</a:t>
            </a:r>
          </a:p>
          <a:p>
            <a:pPr marL="342900" lvl="0" indent="-342900">
              <a:lnSpc>
                <a:spcPts val="2800"/>
              </a:lnSpc>
              <a:buFont typeface="Wingdings" panose="05000000000000000000" pitchFamily="2" charset="2"/>
              <a:buChar char=""/>
              <a:tabLst>
                <a:tab pos="4487863" algn="l"/>
              </a:tabLst>
            </a:pPr>
            <a:r>
              <a:rPr lang="fr-FR" sz="2400" dirty="0">
                <a:solidFill>
                  <a:srgbClr val="988BAC"/>
                </a:solidFill>
                <a:latin typeface="DilleniaUPC" panose="02020603050405020304" pitchFamily="18" charset="-34"/>
                <a:ea typeface="Calibri" panose="020F0502020204030204" pitchFamily="34" charset="0"/>
                <a:cs typeface="DilleniaUPC" panose="02020603050405020304" pitchFamily="18" charset="-34"/>
              </a:rPr>
              <a:t>Peau lissée	</a:t>
            </a:r>
            <a:r>
              <a:rPr lang="fr-FR" sz="2800" b="1" dirty="0">
                <a:solidFill>
                  <a:srgbClr val="988BAC"/>
                </a:solidFill>
                <a:latin typeface="DilleniaUPC" panose="02020603050405020304" pitchFamily="18" charset="-34"/>
                <a:ea typeface="Calibri" panose="020F0502020204030204" pitchFamily="34" charset="0"/>
                <a:cs typeface="DilleniaUPC" panose="02020603050405020304" pitchFamily="18" charset="-34"/>
              </a:rPr>
              <a:t>70 %</a:t>
            </a:r>
          </a:p>
          <a:p>
            <a:pPr marL="342900" lvl="0" indent="-342900">
              <a:lnSpc>
                <a:spcPts val="2800"/>
              </a:lnSpc>
              <a:buFont typeface="Wingdings" panose="05000000000000000000" pitchFamily="2" charset="2"/>
              <a:buChar char=""/>
              <a:tabLst>
                <a:tab pos="4487863" algn="l"/>
              </a:tabLst>
            </a:pPr>
            <a:r>
              <a:rPr lang="fr-FR" sz="2400" dirty="0">
                <a:solidFill>
                  <a:srgbClr val="988BAC"/>
                </a:solidFill>
                <a:latin typeface="DilleniaUPC" panose="02020603050405020304" pitchFamily="18" charset="-34"/>
                <a:cs typeface="DilleniaUPC" panose="02020603050405020304" pitchFamily="18" charset="-34"/>
              </a:rPr>
              <a:t>Peau plus lumineuse	</a:t>
            </a:r>
            <a:r>
              <a:rPr lang="fr-FR" sz="2800" b="1" dirty="0">
                <a:solidFill>
                  <a:srgbClr val="988BAC"/>
                </a:solidFill>
                <a:latin typeface="DilleniaUPC" panose="02020603050405020304" pitchFamily="18" charset="-34"/>
                <a:cs typeface="DilleniaUPC" panose="02020603050405020304" pitchFamily="18" charset="-34"/>
              </a:rPr>
              <a:t>75 %</a:t>
            </a:r>
          </a:p>
          <a:p>
            <a:pPr marL="342900" lvl="0" indent="-342900">
              <a:lnSpc>
                <a:spcPts val="2800"/>
              </a:lnSpc>
              <a:buFont typeface="Wingdings" panose="05000000000000000000" pitchFamily="2" charset="2"/>
              <a:buChar char=""/>
              <a:tabLst>
                <a:tab pos="4487863" algn="l"/>
              </a:tabLst>
            </a:pPr>
            <a:r>
              <a:rPr lang="fr-FR" sz="2400" dirty="0">
                <a:solidFill>
                  <a:srgbClr val="988BAC"/>
                </a:solidFill>
                <a:latin typeface="DilleniaUPC" panose="02020603050405020304" pitchFamily="18" charset="-34"/>
                <a:ea typeface="Calibri" panose="020F0502020204030204" pitchFamily="34" charset="0"/>
                <a:cs typeface="DilleniaUPC" panose="02020603050405020304" pitchFamily="18" charset="-34"/>
              </a:rPr>
              <a:t>Peau plus uniforme	</a:t>
            </a:r>
            <a:r>
              <a:rPr lang="fr-FR" sz="2800" b="1" dirty="0">
                <a:solidFill>
                  <a:srgbClr val="988BAC"/>
                </a:solidFill>
                <a:latin typeface="DilleniaUPC" panose="02020603050405020304" pitchFamily="18" charset="-34"/>
                <a:ea typeface="Calibri" panose="020F0502020204030204" pitchFamily="34" charset="0"/>
                <a:cs typeface="DilleniaUPC" panose="02020603050405020304" pitchFamily="18" charset="-34"/>
              </a:rPr>
              <a:t>70 %</a:t>
            </a:r>
          </a:p>
          <a:p>
            <a:pPr marL="342900" lvl="0" indent="-342900">
              <a:lnSpc>
                <a:spcPts val="2800"/>
              </a:lnSpc>
              <a:buFont typeface="Wingdings" panose="05000000000000000000" pitchFamily="2" charset="2"/>
              <a:buChar char=""/>
              <a:tabLst>
                <a:tab pos="4487863" algn="l"/>
              </a:tabLst>
            </a:pPr>
            <a:r>
              <a:rPr lang="fr-FR" sz="2400" dirty="0">
                <a:solidFill>
                  <a:srgbClr val="988BAC"/>
                </a:solidFill>
                <a:latin typeface="DilleniaUPC" panose="02020603050405020304" pitchFamily="18" charset="-34"/>
                <a:cs typeface="DilleniaUPC" panose="02020603050405020304" pitchFamily="18" charset="-34"/>
              </a:rPr>
              <a:t>Peau plus dense et plus ferme	</a:t>
            </a:r>
            <a:r>
              <a:rPr lang="fr-FR" sz="2800" b="1" dirty="0">
                <a:solidFill>
                  <a:srgbClr val="988BAC"/>
                </a:solidFill>
                <a:latin typeface="DilleniaUPC" panose="02020603050405020304" pitchFamily="18" charset="-34"/>
                <a:cs typeface="DilleniaUPC" panose="02020603050405020304" pitchFamily="18" charset="-34"/>
              </a:rPr>
              <a:t>60 %</a:t>
            </a:r>
          </a:p>
        </p:txBody>
      </p:sp>
      <p:pic>
        <p:nvPicPr>
          <p:cNvPr id="24" name="Image 23">
            <a:extLst>
              <a:ext uri="{FF2B5EF4-FFF2-40B4-BE49-F238E27FC236}">
                <a16:creationId xmlns:a16="http://schemas.microsoft.com/office/drawing/2014/main" id="{727D311C-9FD8-4056-BEF6-32B07F0389FD}"/>
              </a:ext>
            </a:extLst>
          </p:cNvPr>
          <p:cNvPicPr>
            <a:picLocks noChangeAspect="1"/>
          </p:cNvPicPr>
          <p:nvPr/>
        </p:nvPicPr>
        <p:blipFill>
          <a:blip r:embed="rId10"/>
          <a:stretch>
            <a:fillRect/>
          </a:stretch>
        </p:blipFill>
        <p:spPr>
          <a:xfrm>
            <a:off x="9523212" y="4100329"/>
            <a:ext cx="1093993" cy="881726"/>
          </a:xfrm>
          <a:prstGeom prst="rect">
            <a:avLst/>
          </a:prstGeom>
        </p:spPr>
      </p:pic>
      <p:sp>
        <p:nvSpPr>
          <p:cNvPr id="26" name="ZoneTexte 25">
            <a:extLst>
              <a:ext uri="{FF2B5EF4-FFF2-40B4-BE49-F238E27FC236}">
                <a16:creationId xmlns:a16="http://schemas.microsoft.com/office/drawing/2014/main" id="{410F259A-71F8-4A90-A1BE-9656441FEEE8}"/>
              </a:ext>
            </a:extLst>
          </p:cNvPr>
          <p:cNvSpPr txBox="1"/>
          <p:nvPr/>
        </p:nvSpPr>
        <p:spPr>
          <a:xfrm>
            <a:off x="8325294" y="4946551"/>
            <a:ext cx="3334048" cy="828432"/>
          </a:xfrm>
          <a:prstGeom prst="rect">
            <a:avLst/>
          </a:prstGeom>
          <a:noFill/>
        </p:spPr>
        <p:txBody>
          <a:bodyPr wrap="square">
            <a:spAutoFit/>
          </a:bodyPr>
          <a:lstStyle/>
          <a:p>
            <a:pPr>
              <a:lnSpc>
                <a:spcPts val="2800"/>
              </a:lnSpc>
              <a:tabLst>
                <a:tab pos="215265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Pénétration rapide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81 %</a:t>
            </a:r>
          </a:p>
          <a:p>
            <a:pPr>
              <a:lnSpc>
                <a:spcPts val="2800"/>
              </a:lnSpc>
              <a:tabLst>
                <a:tab pos="2155825" algn="l"/>
                <a:tab pos="269240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Fini non gras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86 %</a:t>
            </a:r>
          </a:p>
        </p:txBody>
      </p:sp>
      <p:sp>
        <p:nvSpPr>
          <p:cNvPr id="27" name="ZoneTexte 26">
            <a:extLst>
              <a:ext uri="{FF2B5EF4-FFF2-40B4-BE49-F238E27FC236}">
                <a16:creationId xmlns:a16="http://schemas.microsoft.com/office/drawing/2014/main" id="{2F189C6A-618D-4FE1-9292-211A4BE560AD}"/>
              </a:ext>
            </a:extLst>
          </p:cNvPr>
          <p:cNvSpPr txBox="1"/>
          <p:nvPr/>
        </p:nvSpPr>
        <p:spPr>
          <a:xfrm>
            <a:off x="2990800" y="4185701"/>
            <a:ext cx="3027227" cy="461665"/>
          </a:xfrm>
          <a:prstGeom prst="rect">
            <a:avLst/>
          </a:prstGeom>
          <a:noFill/>
        </p:spPr>
        <p:txBody>
          <a:bodyPr wrap="square">
            <a:spAutoFit/>
          </a:bodyPr>
          <a:lstStyle/>
          <a:p>
            <a:r>
              <a:rPr kumimoji="0" lang="fr-FR" sz="2400" b="0" i="0" u="none" strike="noStrike" cap="none" normalizeH="0" baseline="0" noProof="0" dirty="0">
                <a:ln>
                  <a:noFill/>
                </a:ln>
                <a:uLnTx/>
                <a:uFillTx/>
                <a:latin typeface="DilleniaUPC" panose="02020603050405020304" pitchFamily="18" charset="-34"/>
                <a:ea typeface="+mn-ea"/>
                <a:cs typeface="DilleniaUPC" panose="02020603050405020304" pitchFamily="18" charset="-34"/>
              </a:rPr>
              <a:t>Au bout de 28 jours : </a:t>
            </a:r>
          </a:p>
        </p:txBody>
      </p:sp>
      <p:sp>
        <p:nvSpPr>
          <p:cNvPr id="29" name="ZoneTexte 28">
            <a:extLst>
              <a:ext uri="{FF2B5EF4-FFF2-40B4-BE49-F238E27FC236}">
                <a16:creationId xmlns:a16="http://schemas.microsoft.com/office/drawing/2014/main" id="{A7788CAC-41C1-48B3-8B82-B449D126697A}"/>
              </a:ext>
            </a:extLst>
          </p:cNvPr>
          <p:cNvSpPr txBox="1"/>
          <p:nvPr/>
        </p:nvSpPr>
        <p:spPr>
          <a:xfrm>
            <a:off x="8400475" y="852117"/>
            <a:ext cx="3335433"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100" b="0" i="1" u="none" strike="noStrike" cap="none" normalizeH="0" baseline="0" noProof="0">
                <a:ln>
                  <a:noFill/>
                </a:ln>
                <a:solidFill>
                  <a:prstClr val="black"/>
                </a:solidFill>
                <a:uLnTx/>
                <a:uFillTx/>
              </a:rPr>
              <a:t>Test d’utilisation sous contrôle médical, étude Ln19008 – CIREC – novembre 2019</a:t>
            </a:r>
            <a:r>
              <a:rPr kumimoji="0" lang="fr-FR" sz="1100" b="0"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 </a:t>
            </a:r>
          </a:p>
        </p:txBody>
      </p:sp>
      <p:pic>
        <p:nvPicPr>
          <p:cNvPr id="30" name="Image 29">
            <a:extLst>
              <a:ext uri="{FF2B5EF4-FFF2-40B4-BE49-F238E27FC236}">
                <a16:creationId xmlns:a16="http://schemas.microsoft.com/office/drawing/2014/main" id="{1BEAF0CA-030C-4B35-9D3E-635073A5CC6C}"/>
              </a:ext>
            </a:extLst>
          </p:cNvPr>
          <p:cNvPicPr>
            <a:picLocks noChangeAspect="1"/>
          </p:cNvPicPr>
          <p:nvPr/>
        </p:nvPicPr>
        <p:blipFill>
          <a:blip r:embed="rId11"/>
          <a:stretch>
            <a:fillRect/>
          </a:stretch>
        </p:blipFill>
        <p:spPr>
          <a:xfrm>
            <a:off x="7932270" y="523654"/>
            <a:ext cx="533640" cy="533640"/>
          </a:xfrm>
          <a:prstGeom prst="flowChartConnector">
            <a:avLst/>
          </a:prstGeom>
        </p:spPr>
      </p:pic>
    </p:spTree>
    <p:extLst>
      <p:ext uri="{BB962C8B-B14F-4D97-AF65-F5344CB8AC3E}">
        <p14:creationId xmlns:p14="http://schemas.microsoft.com/office/powerpoint/2010/main" val="19551631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82B39-E207-46AF-A7B5-CCB7CA9F05F3}"/>
              </a:ext>
            </a:extLst>
          </p:cNvPr>
          <p:cNvSpPr/>
          <p:nvPr/>
        </p:nvSpPr>
        <p:spPr>
          <a:xfrm>
            <a:off x="0" y="2452475"/>
            <a:ext cx="12192000" cy="4405525"/>
          </a:xfrm>
          <a:prstGeom prst="rect">
            <a:avLst/>
          </a:prstGeom>
          <a:solidFill>
            <a:srgbClr val="D3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904752" y="627745"/>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Vitamine C 10 %</a:t>
            </a:r>
          </a:p>
        </p:txBody>
      </p:sp>
      <p:pic>
        <p:nvPicPr>
          <p:cNvPr id="3" name="Image 2" descr="Une image contenant texte&#10;&#10;Description générée automatiquement">
            <a:extLst>
              <a:ext uri="{FF2B5EF4-FFF2-40B4-BE49-F238E27FC236}">
                <a16:creationId xmlns:a16="http://schemas.microsoft.com/office/drawing/2014/main" id="{6E84E069-AF8B-41E4-8809-3676E0721C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177" y="1477563"/>
            <a:ext cx="2005899" cy="5278435"/>
          </a:xfrm>
          <a:prstGeom prst="rect">
            <a:avLst/>
          </a:prstGeom>
          <a:effectLst>
            <a:outerShdw blurRad="63500" sx="102000" sy="102000" algn="ctr" rotWithShape="0">
              <a:prstClr val="black">
                <a:alpha val="40000"/>
              </a:prstClr>
            </a:outerShdw>
          </a:effectLst>
        </p:spPr>
      </p:pic>
      <p:pic>
        <p:nvPicPr>
          <p:cNvPr id="2" name="Picture 7" descr="D:\-= WORK =-\BUG AGENCY\NAOS\2020_ETAT_PUR\SLIDES\fleche-18.png">
            <a:extLst>
              <a:ext uri="{FF2B5EF4-FFF2-40B4-BE49-F238E27FC236}">
                <a16:creationId xmlns:a16="http://schemas.microsoft.com/office/drawing/2014/main" id="{4518FB9F-D15C-4EB3-A570-8AFE3410F0C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1" r="20671"/>
          <a:stretch/>
        </p:blipFill>
        <p:spPr bwMode="auto">
          <a:xfrm rot="17118511" flipH="1">
            <a:off x="2717465" y="1114797"/>
            <a:ext cx="663907" cy="112582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F7253C68-96C6-40B0-818C-4BE5EF3B7634}"/>
              </a:ext>
            </a:extLst>
          </p:cNvPr>
          <p:cNvSpPr txBox="1"/>
          <p:nvPr/>
        </p:nvSpPr>
        <p:spPr>
          <a:xfrm>
            <a:off x="3747674" y="1512579"/>
            <a:ext cx="2973953" cy="369332"/>
          </a:xfrm>
          <a:prstGeom prst="rect">
            <a:avLst/>
          </a:prstGeom>
          <a:noFill/>
        </p:spPr>
        <p:txBody>
          <a:bodyPr wrap="square">
            <a:spAutoFit/>
          </a:bodyPr>
          <a:lstStyle/>
          <a:p>
            <a:r>
              <a:rPr lang="fr-FR">
                <a:solidFill>
                  <a:srgbClr val="000000"/>
                </a:solidFill>
                <a:latin typeface="DilleniaUPC" panose="02020603050405020304" pitchFamily="18" charset="-34"/>
                <a:cs typeface="DilleniaUPC" panose="02020603050405020304" pitchFamily="18" charset="-34"/>
              </a:rPr>
              <a:t>Taches de vieillissement</a:t>
            </a:r>
          </a:p>
        </p:txBody>
      </p:sp>
      <p:sp>
        <p:nvSpPr>
          <p:cNvPr id="19" name="ZoneTexte 18">
            <a:extLst>
              <a:ext uri="{FF2B5EF4-FFF2-40B4-BE49-F238E27FC236}">
                <a16:creationId xmlns:a16="http://schemas.microsoft.com/office/drawing/2014/main" id="{1B58CB69-1476-8449-B061-1F4B2B3CF83A}"/>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0" name="Connecteur droit 19">
            <a:extLst>
              <a:ext uri="{FF2B5EF4-FFF2-40B4-BE49-F238E27FC236}">
                <a16:creationId xmlns:a16="http://schemas.microsoft.com/office/drawing/2014/main" id="{A176AF4A-C4FA-0F49-B98B-F23A57B3A148}"/>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3BC0BE43-26C1-4046-8F0F-8CF807B01E24}"/>
              </a:ext>
            </a:extLst>
          </p:cNvPr>
          <p:cNvSpPr txBox="1"/>
          <p:nvPr/>
        </p:nvSpPr>
        <p:spPr>
          <a:xfrm>
            <a:off x="2936504" y="2158640"/>
            <a:ext cx="4264396" cy="584775"/>
          </a:xfrm>
          <a:prstGeom prst="rect">
            <a:avLst/>
          </a:prstGeom>
          <a:solidFill>
            <a:schemeClr val="bg1"/>
          </a:solidFill>
        </p:spPr>
        <p:txBody>
          <a:bodyPr wrap="square">
            <a:spAutoFit/>
          </a:bodyPr>
          <a:lstStyle/>
          <a:p>
            <a:pPr algn="ctr"/>
            <a:r>
              <a:rPr lang="fr-FR" sz="3200" b="1" cap="all">
                <a:solidFill>
                  <a:srgbClr val="D3D1E0"/>
                </a:solidFill>
                <a:latin typeface="DilleniaUPC" panose="02020603050405020304" pitchFamily="18" charset="-34"/>
                <a:cs typeface="DilleniaUPC" panose="02020603050405020304" pitchFamily="18" charset="-34"/>
              </a:rPr>
              <a:t>FICHE VITAMINE C</a:t>
            </a:r>
          </a:p>
        </p:txBody>
      </p:sp>
      <p:pic>
        <p:nvPicPr>
          <p:cNvPr id="18" name="Image 17">
            <a:extLst>
              <a:ext uri="{FF2B5EF4-FFF2-40B4-BE49-F238E27FC236}">
                <a16:creationId xmlns:a16="http://schemas.microsoft.com/office/drawing/2014/main" id="{82C72B12-963B-47F7-9007-8DDC5E4D4F7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884" b="71099" l="25385" r="93462">
                        <a14:foregroundMark x1="25385" y1="31487" x2="32462" y2="31579"/>
                        <a14:foregroundMark x1="47846" y1="25577" x2="58462" y2="27054"/>
                        <a14:foregroundMark x1="53769" y1="31856" x2="53769" y2="35642"/>
                        <a14:foregroundMark x1="50077" y1="21884" x2="53538" y2="22807"/>
                        <a14:foregroundMark x1="62385" y1="29732" x2="66154" y2="34811"/>
                        <a14:foregroundMark x1="74000" y1="28901" x2="73385" y2="40166"/>
                        <a14:foregroundMark x1="89846" y1="33056" x2="89231" y2="44875"/>
                        <a14:foregroundMark x1="86077" y1="61496" x2="86000" y2="71191"/>
                        <a14:foregroundMark x1="89077" y1="61588" x2="93462" y2="71099"/>
                        <a14:foregroundMark x1="67077" y1="64543" x2="56308" y2="66944"/>
                        <a14:foregroundMark x1="76538" y1="56048" x2="76538" y2="56048"/>
                      </a14:backgroundRemoval>
                    </a14:imgEffect>
                  </a14:imgLayer>
                </a14:imgProps>
              </a:ext>
            </a:extLst>
          </a:blip>
          <a:srcRect l="22581" t="20072" r="5653" b="25850"/>
          <a:stretch/>
        </p:blipFill>
        <p:spPr>
          <a:xfrm>
            <a:off x="9914629" y="512274"/>
            <a:ext cx="1936795" cy="1092592"/>
          </a:xfrm>
          <a:prstGeom prst="rect">
            <a:avLst/>
          </a:prstGeom>
        </p:spPr>
      </p:pic>
      <p:sp>
        <p:nvSpPr>
          <p:cNvPr id="11" name="ZoneTexte 10">
            <a:extLst>
              <a:ext uri="{FF2B5EF4-FFF2-40B4-BE49-F238E27FC236}">
                <a16:creationId xmlns:a16="http://schemas.microsoft.com/office/drawing/2014/main" id="{D977B14D-4B8B-4F9E-99FF-F62F1FE235B9}"/>
              </a:ext>
            </a:extLst>
          </p:cNvPr>
          <p:cNvSpPr txBox="1"/>
          <p:nvPr/>
        </p:nvSpPr>
        <p:spPr>
          <a:xfrm>
            <a:off x="8941982" y="1871243"/>
            <a:ext cx="2955266" cy="477054"/>
          </a:xfrm>
          <a:prstGeom prst="rect">
            <a:avLst/>
          </a:prstGeom>
          <a:noFill/>
        </p:spPr>
        <p:txBody>
          <a:bodyPr wrap="square">
            <a:spAutoFit/>
          </a:bodyPr>
          <a:lstStyle/>
          <a:p>
            <a:r>
              <a:rPr lang="fr-FR" sz="2500" dirty="0">
                <a:latin typeface="DilleniaUPC" panose="02020603050405020304" pitchFamily="18" charset="-34"/>
                <a:cs typeface="DilleniaUPC" panose="02020603050405020304" pitchFamily="18" charset="-34"/>
              </a:rPr>
              <a:t>Origine : synthétique</a:t>
            </a:r>
          </a:p>
        </p:txBody>
      </p:sp>
      <p:sp>
        <p:nvSpPr>
          <p:cNvPr id="22" name="ZoneTexte 21">
            <a:extLst>
              <a:ext uri="{FF2B5EF4-FFF2-40B4-BE49-F238E27FC236}">
                <a16:creationId xmlns:a16="http://schemas.microsoft.com/office/drawing/2014/main" id="{B437BB09-6243-4AE9-B83E-2BBEAC52475B}"/>
              </a:ext>
            </a:extLst>
          </p:cNvPr>
          <p:cNvSpPr txBox="1"/>
          <p:nvPr/>
        </p:nvSpPr>
        <p:spPr>
          <a:xfrm>
            <a:off x="376354" y="6119881"/>
            <a:ext cx="2296712" cy="738664"/>
          </a:xfrm>
          <a:prstGeom prst="rect">
            <a:avLst/>
          </a:prstGeom>
          <a:noFill/>
        </p:spPr>
        <p:txBody>
          <a:bodyPr wrap="square">
            <a:spAutoFit/>
          </a:bodyPr>
          <a:lstStyle/>
          <a:p>
            <a:r>
              <a:rPr kumimoji="0" lang="fr-FR" sz="21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INCI : ASCORBIC ACID</a:t>
            </a:r>
          </a:p>
        </p:txBody>
      </p:sp>
      <p:sp>
        <p:nvSpPr>
          <p:cNvPr id="13" name="ZoneTexte 12">
            <a:extLst>
              <a:ext uri="{FF2B5EF4-FFF2-40B4-BE49-F238E27FC236}">
                <a16:creationId xmlns:a16="http://schemas.microsoft.com/office/drawing/2014/main" id="{03F1FEB9-18FD-4792-B7CC-06EBA8C23C21}"/>
              </a:ext>
            </a:extLst>
          </p:cNvPr>
          <p:cNvSpPr txBox="1"/>
          <p:nvPr/>
        </p:nvSpPr>
        <p:spPr>
          <a:xfrm>
            <a:off x="2936503" y="2768534"/>
            <a:ext cx="5622706"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INFORMATIONS GÉNÉRALES</a:t>
            </a:r>
          </a:p>
        </p:txBody>
      </p:sp>
      <p:cxnSp>
        <p:nvCxnSpPr>
          <p:cNvPr id="14" name="Connecteur droit 13">
            <a:extLst>
              <a:ext uri="{FF2B5EF4-FFF2-40B4-BE49-F238E27FC236}">
                <a16:creationId xmlns:a16="http://schemas.microsoft.com/office/drawing/2014/main" id="{969F71E6-4F4A-45A7-8DDD-067B4448BE0A}"/>
              </a:ext>
            </a:extLst>
          </p:cNvPr>
          <p:cNvCxnSpPr>
            <a:cxnSpLocks/>
          </p:cNvCxnSpPr>
          <p:nvPr/>
        </p:nvCxnSpPr>
        <p:spPr>
          <a:xfrm>
            <a:off x="3049419" y="3236177"/>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7F145915-2688-4764-9D3E-F5349A2DA8E7}"/>
              </a:ext>
            </a:extLst>
          </p:cNvPr>
          <p:cNvSpPr txBox="1"/>
          <p:nvPr/>
        </p:nvSpPr>
        <p:spPr>
          <a:xfrm>
            <a:off x="2936502" y="3202662"/>
            <a:ext cx="8683639" cy="4770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lang="fr-FR" sz="2500" dirty="0">
                <a:solidFill>
                  <a:schemeClr val="bg1"/>
                </a:solidFill>
                <a:latin typeface="DilleniaUPC" panose="02020603050405020304" pitchFamily="18" charset="-34"/>
                <a:cs typeface="DilleniaUPC" panose="02020603050405020304" pitchFamily="18" charset="-34"/>
              </a:rPr>
              <a:t>Vitamine hydrosoluble essentielle à l’organisme qui ne peut la synthétiser.  </a:t>
            </a:r>
          </a:p>
        </p:txBody>
      </p:sp>
      <p:sp>
        <p:nvSpPr>
          <p:cNvPr id="16" name="ZoneTexte 15">
            <a:extLst>
              <a:ext uri="{FF2B5EF4-FFF2-40B4-BE49-F238E27FC236}">
                <a16:creationId xmlns:a16="http://schemas.microsoft.com/office/drawing/2014/main" id="{21C406C9-3AAF-4C62-A9A2-D35C17DD9084}"/>
              </a:ext>
            </a:extLst>
          </p:cNvPr>
          <p:cNvSpPr txBox="1"/>
          <p:nvPr/>
        </p:nvSpPr>
        <p:spPr>
          <a:xfrm>
            <a:off x="2911308" y="3911440"/>
            <a:ext cx="5419892" cy="480581"/>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MÉCANISMES D’ACTION</a:t>
            </a:r>
          </a:p>
        </p:txBody>
      </p:sp>
      <p:cxnSp>
        <p:nvCxnSpPr>
          <p:cNvPr id="21" name="Connecteur droit 20">
            <a:extLst>
              <a:ext uri="{FF2B5EF4-FFF2-40B4-BE49-F238E27FC236}">
                <a16:creationId xmlns:a16="http://schemas.microsoft.com/office/drawing/2014/main" id="{0C33EFDE-4215-4AB4-BB91-18FE2ACE1C80}"/>
              </a:ext>
            </a:extLst>
          </p:cNvPr>
          <p:cNvCxnSpPr>
            <a:cxnSpLocks/>
          </p:cNvCxnSpPr>
          <p:nvPr/>
        </p:nvCxnSpPr>
        <p:spPr>
          <a:xfrm>
            <a:off x="3015461" y="4395438"/>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3" name="ZoneTexte 22">
            <a:extLst>
              <a:ext uri="{FF2B5EF4-FFF2-40B4-BE49-F238E27FC236}">
                <a16:creationId xmlns:a16="http://schemas.microsoft.com/office/drawing/2014/main" id="{81AD19A5-7A3B-418C-988C-BAF6999FD58E}"/>
              </a:ext>
            </a:extLst>
          </p:cNvPr>
          <p:cNvSpPr txBox="1"/>
          <p:nvPr/>
        </p:nvSpPr>
        <p:spPr>
          <a:xfrm>
            <a:off x="2928648" y="4355185"/>
            <a:ext cx="8897047" cy="1708160"/>
          </a:xfrm>
          <a:prstGeom prst="rect">
            <a:avLst/>
          </a:prstGeom>
          <a:noFill/>
        </p:spPr>
        <p:txBody>
          <a:bodyPr wrap="square">
            <a:spAutoFit/>
          </a:bodyPr>
          <a:lstStyle/>
          <a:p>
            <a:pPr marR="0" lvl="0" algn="just" defTabSz="685937" rtl="0" eaLnBrk="1" fontAlgn="base" latinLnBrk="0" hangingPunct="1">
              <a:lnSpc>
                <a:spcPct val="100000"/>
              </a:lnSpc>
              <a:spcBef>
                <a:spcPts val="0"/>
              </a:spcBef>
              <a:buClrTx/>
              <a:buSzTx/>
              <a:tabLst/>
              <a:defRPr/>
            </a:pP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ANTIOXYDANT : Neutralisation des radicaux libres (après exposition aux UV, par ex.) </a:t>
            </a:r>
          </a:p>
          <a:p>
            <a:pPr marR="0" lvl="0" algn="just" defTabSz="685937" rtl="0" eaLnBrk="1" fontAlgn="base" latinLnBrk="0" hangingPunct="1">
              <a:lnSpc>
                <a:spcPct val="100000"/>
              </a:lnSpc>
              <a:spcBef>
                <a:spcPts val="0"/>
              </a:spcBef>
              <a:buClrTx/>
              <a:buSzTx/>
              <a:tabLst/>
              <a:defRPr/>
            </a:pP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REND LA PEAU PLUS LUMINEUSE : Inhibition de la tyrosinase (principale enzyme impliquée dans la pigmentation de la peau) et réduction de la mélanine oxydée.</a:t>
            </a:r>
          </a:p>
        </p:txBody>
      </p:sp>
      <p:sp>
        <p:nvSpPr>
          <p:cNvPr id="24" name="ZoneTexte 23">
            <a:extLst>
              <a:ext uri="{FF2B5EF4-FFF2-40B4-BE49-F238E27FC236}">
                <a16:creationId xmlns:a16="http://schemas.microsoft.com/office/drawing/2014/main" id="{91DE139E-B044-4849-8EB8-ECDBDE38BCBD}"/>
              </a:ext>
            </a:extLst>
          </p:cNvPr>
          <p:cNvSpPr txBox="1"/>
          <p:nvPr/>
        </p:nvSpPr>
        <p:spPr>
          <a:xfrm>
            <a:off x="2936502" y="5841343"/>
            <a:ext cx="3357972"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CONCENTRATION</a:t>
            </a:r>
          </a:p>
        </p:txBody>
      </p:sp>
      <p:cxnSp>
        <p:nvCxnSpPr>
          <p:cNvPr id="25" name="Connecteur droit 24">
            <a:extLst>
              <a:ext uri="{FF2B5EF4-FFF2-40B4-BE49-F238E27FC236}">
                <a16:creationId xmlns:a16="http://schemas.microsoft.com/office/drawing/2014/main" id="{16EC8E5C-0B66-402B-B21B-4CCE1831B7C2}"/>
              </a:ext>
            </a:extLst>
          </p:cNvPr>
          <p:cNvCxnSpPr>
            <a:cxnSpLocks/>
          </p:cNvCxnSpPr>
          <p:nvPr/>
        </p:nvCxnSpPr>
        <p:spPr>
          <a:xfrm>
            <a:off x="3049419" y="6311953"/>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6" name="ZoneTexte 25">
            <a:extLst>
              <a:ext uri="{FF2B5EF4-FFF2-40B4-BE49-F238E27FC236}">
                <a16:creationId xmlns:a16="http://schemas.microsoft.com/office/drawing/2014/main" id="{841F9062-7B29-412A-9CF5-7E40784AE546}"/>
              </a:ext>
            </a:extLst>
          </p:cNvPr>
          <p:cNvSpPr txBox="1"/>
          <p:nvPr/>
        </p:nvSpPr>
        <p:spPr>
          <a:xfrm>
            <a:off x="2936502" y="6338787"/>
            <a:ext cx="8148265" cy="415498"/>
          </a:xfrm>
          <a:prstGeom prst="rect">
            <a:avLst/>
          </a:prstGeom>
          <a:noFill/>
        </p:spPr>
        <p:txBody>
          <a:bodyPr wrap="square">
            <a:spAutoFit/>
          </a:bodyPr>
          <a:lstStyle>
            <a:defPPr>
              <a:defRPr lang="fr-FR"/>
            </a:defPPr>
            <a:lvl1pPr marR="0" lvl="0" indent="0" algn="just" fontAlgn="auto">
              <a:lnSpc>
                <a:spcPct val="100000"/>
              </a:lnSpc>
              <a:spcBef>
                <a:spcPts val="0"/>
              </a:spcBef>
              <a:spcAft>
                <a:spcPts val="300"/>
              </a:spcAft>
              <a:buClrTx/>
              <a:buSzTx/>
              <a:buFontTx/>
              <a:buNone/>
              <a:tabLst/>
              <a:defRPr sz="2500">
                <a:solidFill>
                  <a:schemeClr val="bg1"/>
                </a:solidFill>
                <a:latin typeface="DilleniaUPC" panose="02020603050405020304" pitchFamily="18" charset="-34"/>
                <a:cs typeface="DilleniaUPC" panose="02020603050405020304" pitchFamily="18" charset="-34"/>
              </a:defRPr>
            </a:lvl1pPr>
          </a:lstStyle>
          <a:p>
            <a:r>
              <a:rPr lang="fr-FR" sz="2100" dirty="0"/>
              <a:t>10 % (10 000 mg/100 g).</a:t>
            </a:r>
          </a:p>
        </p:txBody>
      </p:sp>
    </p:spTree>
    <p:extLst>
      <p:ext uri="{BB962C8B-B14F-4D97-AF65-F5344CB8AC3E}">
        <p14:creationId xmlns:p14="http://schemas.microsoft.com/office/powerpoint/2010/main" val="132410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925F815-1504-4A2E-920E-D9E7B10B0A1B}"/>
              </a:ext>
            </a:extLst>
          </p:cNvPr>
          <p:cNvSpPr/>
          <p:nvPr/>
        </p:nvSpPr>
        <p:spPr>
          <a:xfrm>
            <a:off x="-1" y="0"/>
            <a:ext cx="1882141" cy="6858000"/>
          </a:xfrm>
          <a:prstGeom prst="rect">
            <a:avLst/>
          </a:prstGeom>
          <a:solidFill>
            <a:srgbClr val="D3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8444F4FA-D5A4-FE4E-AAFF-1C53DBF97DCE}"/>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85992C17-9B8A-3649-A523-375A86F2621D}"/>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FA25739D-D701-4AC6-B1E2-E88B35729882}"/>
              </a:ext>
            </a:extLst>
          </p:cNvPr>
          <p:cNvSpPr txBox="1"/>
          <p:nvPr/>
        </p:nvSpPr>
        <p:spPr>
          <a:xfrm>
            <a:off x="2885088" y="2112690"/>
            <a:ext cx="8100411" cy="584775"/>
          </a:xfrm>
          <a:prstGeom prst="rect">
            <a:avLst/>
          </a:prstGeom>
          <a:noFill/>
        </p:spPr>
        <p:txBody>
          <a:bodyPr wrap="square">
            <a:spAutoFit/>
          </a:bodyPr>
          <a:lstStyle/>
          <a:p>
            <a:pPr>
              <a:tabLst>
                <a:tab pos="3136900" algn="l"/>
              </a:tabLst>
            </a:pPr>
            <a:r>
              <a:rPr lang="fr-FR" sz="3200" b="1" dirty="0">
                <a:solidFill>
                  <a:srgbClr val="D3D1E0"/>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cap="all" dirty="0">
                <a:solidFill>
                  <a:srgbClr val="D3D1E0"/>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D3D1E0"/>
                </a:solidFill>
                <a:latin typeface="DilleniaUPC" panose="02020603050405020304" pitchFamily="18" charset="-34"/>
                <a:ea typeface="Times New Roman" panose="02020603050405020304" pitchFamily="18" charset="0"/>
                <a:cs typeface="DilleniaUPC" panose="02020603050405020304" pitchFamily="18" charset="-34"/>
              </a:rPr>
              <a:t>Tests in vitro &amp; in vivo</a:t>
            </a:r>
          </a:p>
        </p:txBody>
      </p:sp>
      <p:pic>
        <p:nvPicPr>
          <p:cNvPr id="38" name="Picture 2" descr="Mycose de l'ongle? N'attendez pas, traitez immédiatement">
            <a:extLst>
              <a:ext uri="{FF2B5EF4-FFF2-40B4-BE49-F238E27FC236}">
                <a16:creationId xmlns:a16="http://schemas.microsoft.com/office/drawing/2014/main" id="{DCA0F0EC-F3EF-417C-847A-EA78BB30F9CA}"/>
              </a:ext>
            </a:extLst>
          </p:cNvPr>
          <p:cNvPicPr>
            <a:picLocks noChangeAspect="1" noChangeArrowheads="1"/>
          </p:cNvPicPr>
          <p:nvPr/>
        </p:nvPicPr>
        <p:blipFill rotWithShape="1">
          <a:blip r:embed="rId3" cstate="print">
            <a:duotone>
              <a:prstClr val="black"/>
              <a:srgbClr val="D3D1E0">
                <a:tint val="45000"/>
                <a:satMod val="400000"/>
              </a:srgbClr>
            </a:duotone>
            <a:extLst>
              <a:ext uri="{28A0092B-C50C-407E-A947-70E740481C1C}">
                <a14:useLocalDpi xmlns:a14="http://schemas.microsoft.com/office/drawing/2010/main" val="0"/>
              </a:ext>
            </a:extLst>
          </a:blip>
          <a:srcRect r="66457"/>
          <a:stretch/>
        </p:blipFill>
        <p:spPr bwMode="auto">
          <a:xfrm>
            <a:off x="8672552" y="2130078"/>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21C49608-81BB-4276-BB34-DE81FEBD3724}"/>
              </a:ext>
            </a:extLst>
          </p:cNvPr>
          <p:cNvSpPr/>
          <p:nvPr/>
        </p:nvSpPr>
        <p:spPr>
          <a:xfrm>
            <a:off x="2734292" y="2839744"/>
            <a:ext cx="1858257" cy="319229"/>
          </a:xfrm>
          <a:prstGeom prst="rect">
            <a:avLst/>
          </a:prstGeom>
          <a:solidFill>
            <a:schemeClr val="bg1"/>
          </a:solidFill>
          <a:ln>
            <a:solidFill>
              <a:srgbClr val="D3D1E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rgbClr val="D3D1E0"/>
                </a:solidFill>
                <a:latin typeface="DilleniaUPC" panose="02020603050405020304" pitchFamily="18" charset="-34"/>
                <a:ea typeface="Arial" panose="020B0604020202020204" pitchFamily="34" charset="0"/>
                <a:cs typeface="DilleniaUPC" panose="02020603050405020304" pitchFamily="18" charset="-34"/>
              </a:rPr>
              <a:t>ANTIOXYDANT</a:t>
            </a:r>
          </a:p>
        </p:txBody>
      </p:sp>
      <p:sp>
        <p:nvSpPr>
          <p:cNvPr id="41" name="Rectangle 40">
            <a:extLst>
              <a:ext uri="{FF2B5EF4-FFF2-40B4-BE49-F238E27FC236}">
                <a16:creationId xmlns:a16="http://schemas.microsoft.com/office/drawing/2014/main" id="{8C9C287F-9BEF-41E1-AACD-4950B266B745}"/>
              </a:ext>
            </a:extLst>
          </p:cNvPr>
          <p:cNvSpPr/>
          <p:nvPr/>
        </p:nvSpPr>
        <p:spPr>
          <a:xfrm>
            <a:off x="6719093" y="241209"/>
            <a:ext cx="5274428" cy="1817606"/>
          </a:xfrm>
          <a:prstGeom prst="rect">
            <a:avLst/>
          </a:prstGeom>
          <a:solidFill>
            <a:srgbClr val="D3D1E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ZoneTexte 41">
            <a:extLst>
              <a:ext uri="{FF2B5EF4-FFF2-40B4-BE49-F238E27FC236}">
                <a16:creationId xmlns:a16="http://schemas.microsoft.com/office/drawing/2014/main" id="{5329F60F-09E2-4A75-ABC0-C7B6148627A6}"/>
              </a:ext>
            </a:extLst>
          </p:cNvPr>
          <p:cNvSpPr txBox="1"/>
          <p:nvPr/>
        </p:nvSpPr>
        <p:spPr>
          <a:xfrm>
            <a:off x="6809873" y="284397"/>
            <a:ext cx="5183647" cy="1785104"/>
          </a:xfrm>
          <a:prstGeom prst="rect">
            <a:avLst/>
          </a:prstGeom>
          <a:noFill/>
        </p:spPr>
        <p:txBody>
          <a:bodyPr wrap="square">
            <a:spAutoFit/>
          </a:bodyPr>
          <a:lstStyle/>
          <a:p>
            <a:pPr marL="228600" indent="-228600">
              <a:buFont typeface="Wingdings" panose="05000000000000000000" pitchFamily="2" charset="2"/>
              <a:buAutoNum type="arabicParenBoth"/>
            </a:pPr>
            <a:r>
              <a:rPr lang="fr-FR" sz="1100" b="0" i="0">
                <a:latin typeface="+mn-lt"/>
              </a:rPr>
              <a:t>Raschke, T et al. “Topical activity of ascorbic acid: from in vitro optimization to in vivo efficacy”. </a:t>
            </a:r>
            <a:r>
              <a:rPr lang="fr-FR" sz="1100" b="0" i="1">
                <a:latin typeface="+mn-lt"/>
              </a:rPr>
              <a:t>Skin pharmacology and physiology</a:t>
            </a:r>
            <a:r>
              <a:rPr lang="fr-FR" sz="1100" b="0" i="0">
                <a:latin typeface="+mn-lt"/>
              </a:rPr>
              <a:t> vol. 17,4 (2004) : 200-6. Doi : 10.1159/000078824</a:t>
            </a:r>
          </a:p>
          <a:p>
            <a:pPr marL="228600" indent="-228600">
              <a:buFont typeface="Wingdings" panose="05000000000000000000" pitchFamily="2" charset="2"/>
              <a:buAutoNum type="arabicParenBoth"/>
            </a:pPr>
            <a:r>
              <a:rPr lang="fr-FR" sz="1100" b="0" i="0">
                <a:latin typeface="+mn-lt"/>
              </a:rPr>
              <a:t>De Dormael, Romain et al. “Vitamin C Prevents Ultraviolet-induced Pigmentation in Healthy Volunteers: Bayesian Meta-analysis Results from 31 Randomized Controlled versus Vehicle Clinical Studies”. </a:t>
            </a:r>
            <a:r>
              <a:rPr lang="fr-FR" sz="1100" b="0" i="1">
                <a:latin typeface="+mn-lt"/>
              </a:rPr>
              <a:t>The Journal of clinical and aesthetic dermatology</a:t>
            </a:r>
            <a:r>
              <a:rPr lang="fr-FR" sz="1100" b="0" i="0">
                <a:latin typeface="+mn-lt"/>
              </a:rPr>
              <a:t> vol. 12,2 (2019) : E53-E59.</a:t>
            </a:r>
          </a:p>
          <a:p>
            <a:pPr marL="228600" indent="-228600">
              <a:buFont typeface="Wingdings" panose="05000000000000000000" pitchFamily="2" charset="2"/>
              <a:buAutoNum type="arabicParenBoth"/>
            </a:pPr>
            <a:r>
              <a:rPr lang="fr-FR" sz="1100" b="0" i="0">
                <a:latin typeface="+mn-lt"/>
              </a:rPr>
              <a:t>Traikovich, S S. “Use of topical ascorbic acid and its effects on photodamaged skin topography”. </a:t>
            </a:r>
            <a:r>
              <a:rPr lang="fr-FR" sz="1100" b="0" i="1">
                <a:latin typeface="+mn-lt"/>
              </a:rPr>
              <a:t>Archives of otolaryngology—head &amp; neck surgery </a:t>
            </a:r>
            <a:r>
              <a:rPr lang="fr-FR" sz="1100" b="0" i="0">
                <a:latin typeface="+mn-lt"/>
              </a:rPr>
              <a:t>vol. 125,10 (1999) : 1091-8. Doi : 10.1001/archotol.125.10.1091</a:t>
            </a:r>
          </a:p>
        </p:txBody>
      </p:sp>
      <p:sp>
        <p:nvSpPr>
          <p:cNvPr id="15" name="Rectangle 14">
            <a:extLst>
              <a:ext uri="{FF2B5EF4-FFF2-40B4-BE49-F238E27FC236}">
                <a16:creationId xmlns:a16="http://schemas.microsoft.com/office/drawing/2014/main" id="{E705FC35-E8E6-4F63-8EAE-F0E96BDC76F2}"/>
              </a:ext>
            </a:extLst>
          </p:cNvPr>
          <p:cNvSpPr/>
          <p:nvPr/>
        </p:nvSpPr>
        <p:spPr>
          <a:xfrm>
            <a:off x="2734291" y="3751033"/>
            <a:ext cx="4780375" cy="339111"/>
          </a:xfrm>
          <a:prstGeom prst="rect">
            <a:avLst/>
          </a:prstGeom>
          <a:solidFill>
            <a:schemeClr val="bg1"/>
          </a:solidFill>
          <a:ln>
            <a:solidFill>
              <a:srgbClr val="D3D1E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D3D1E0"/>
                </a:solidFill>
                <a:latin typeface="DilleniaUPC" panose="02020603050405020304" pitchFamily="18" charset="-34"/>
                <a:ea typeface="Arial" panose="020B0604020202020204" pitchFamily="34" charset="0"/>
                <a:cs typeface="DilleniaUPC" panose="02020603050405020304" pitchFamily="18" charset="-34"/>
              </a:rPr>
              <a:t>REND LA PEAU PLUS LUMINEUSE</a:t>
            </a:r>
            <a:r>
              <a:rPr lang="fr-FR" sz="2400" b="1" dirty="0">
                <a:solidFill>
                  <a:srgbClr val="D3D1E0"/>
                </a:solidFill>
                <a:latin typeface="DilleniaUPC" panose="02020603050405020304" pitchFamily="18" charset="-34"/>
                <a:ea typeface="Arial" panose="020B0604020202020204" pitchFamily="34" charset="0"/>
                <a:cs typeface="DilleniaUPC" panose="02020603050405020304" pitchFamily="18" charset="-34"/>
              </a:rPr>
              <a:t> </a:t>
            </a:r>
          </a:p>
        </p:txBody>
      </p:sp>
      <p:pic>
        <p:nvPicPr>
          <p:cNvPr id="24" name="Image 23" descr="Une image contenant texte&#10;&#10;Description générée automatiquement">
            <a:extLst>
              <a:ext uri="{FF2B5EF4-FFF2-40B4-BE49-F238E27FC236}">
                <a16:creationId xmlns:a16="http://schemas.microsoft.com/office/drawing/2014/main" id="{F375BB65-7346-4CF7-850A-68CA40C29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151" y="1415779"/>
            <a:ext cx="2005899" cy="5278435"/>
          </a:xfrm>
          <a:prstGeom prst="rect">
            <a:avLst/>
          </a:prstGeom>
          <a:effectLst>
            <a:outerShdw blurRad="63500" sx="102000" sy="102000" algn="ctr" rotWithShape="0">
              <a:prstClr val="black">
                <a:alpha val="40000"/>
              </a:prstClr>
            </a:outerShdw>
          </a:effectLst>
        </p:spPr>
      </p:pic>
      <p:sp>
        <p:nvSpPr>
          <p:cNvPr id="26" name="ZoneTexte 25">
            <a:extLst>
              <a:ext uri="{FF2B5EF4-FFF2-40B4-BE49-F238E27FC236}">
                <a16:creationId xmlns:a16="http://schemas.microsoft.com/office/drawing/2014/main" id="{EFFD2CBE-213E-4B74-A63B-DBB8FA9C69ED}"/>
              </a:ext>
            </a:extLst>
          </p:cNvPr>
          <p:cNvSpPr txBox="1"/>
          <p:nvPr/>
        </p:nvSpPr>
        <p:spPr>
          <a:xfrm>
            <a:off x="904752" y="627745"/>
            <a:ext cx="3098081"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Vitamine C 10 %</a:t>
            </a:r>
          </a:p>
        </p:txBody>
      </p:sp>
      <p:sp>
        <p:nvSpPr>
          <p:cNvPr id="28" name="ZoneTexte 27">
            <a:extLst>
              <a:ext uri="{FF2B5EF4-FFF2-40B4-BE49-F238E27FC236}">
                <a16:creationId xmlns:a16="http://schemas.microsoft.com/office/drawing/2014/main" id="{BFA798D1-D14B-4589-B7A4-C96758904FEB}"/>
              </a:ext>
            </a:extLst>
          </p:cNvPr>
          <p:cNvSpPr txBox="1"/>
          <p:nvPr/>
        </p:nvSpPr>
        <p:spPr>
          <a:xfrm>
            <a:off x="2684921" y="4058177"/>
            <a:ext cx="8957712"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612900" algn="l"/>
              </a:tabLst>
              <a:defRPr/>
            </a:pPr>
            <a:r>
              <a:rPr lang="fr-FR" dirty="0">
                <a:solidFill>
                  <a:prstClr val="black"/>
                </a:solidFill>
                <a:latin typeface="DilleniaUPC" panose="02020603050405020304" pitchFamily="18" charset="-34"/>
                <a:ea typeface="+mn-ea"/>
                <a:cs typeface="DilleniaUPC" panose="02020603050405020304" pitchFamily="18" charset="-34"/>
                <a:sym typeface="Wingdings" panose="05000000000000000000" pitchFamily="2" charset="2"/>
              </a:rPr>
              <a:t>L’effet de la vitamine C (2, 3, 5, 7, 10 %) sur la luminosité du teint a été comparé à celui de son excipient dans le cadre de 31 essais cliniques in vivo intra-individuels randomisés en double aveugle</a:t>
            </a:r>
            <a:r>
              <a:rPr lang="fr-FR" baseline="30000" dirty="0">
                <a:solidFill>
                  <a:prstClr val="black"/>
                </a:solidFill>
                <a:latin typeface="DilleniaUPC" panose="02020603050405020304" pitchFamily="18" charset="-34"/>
                <a:ea typeface="+mn-ea"/>
                <a:cs typeface="DilleniaUPC" panose="02020603050405020304" pitchFamily="18" charset="-34"/>
                <a:sym typeface="Wingdings" panose="05000000000000000000" pitchFamily="2" charset="2"/>
              </a:rPr>
              <a:t>(2)</a:t>
            </a:r>
            <a:r>
              <a:rPr lang="fr-FR" dirty="0">
                <a:solidFill>
                  <a:prstClr val="black"/>
                </a:solidFill>
                <a:latin typeface="DilleniaUPC" panose="02020603050405020304" pitchFamily="18" charset="-34"/>
                <a:ea typeface="+mn-ea"/>
                <a:cs typeface="DilleniaUPC" panose="02020603050405020304" pitchFamily="18" charset="-34"/>
                <a:sym typeface="Wingdings" panose="05000000000000000000" pitchFamily="2" charset="2"/>
              </a:rPr>
              <a:t> [plus de 700 volontaires] </a:t>
            </a:r>
          </a:p>
          <a:p>
            <a:pPr marL="0" marR="0" lvl="0" indent="0" algn="just" defTabSz="914400" rtl="0" eaLnBrk="1" fontAlgn="auto" latinLnBrk="0" hangingPunct="1">
              <a:lnSpc>
                <a:spcPct val="100000"/>
              </a:lnSpc>
              <a:spcBef>
                <a:spcPts val="0"/>
              </a:spcBef>
              <a:spcAft>
                <a:spcPts val="0"/>
              </a:spcAft>
              <a:buClrTx/>
              <a:buSzTx/>
              <a:buFontTx/>
              <a:buNone/>
              <a:tabLst>
                <a:tab pos="1612900" algn="l"/>
              </a:tabLst>
              <a:defRPr/>
            </a:pPr>
            <a:r>
              <a:rPr kumimoji="0" lang="fr-FR"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Réduction de la pigmentation induite par les expositions simulées aux UV </a:t>
            </a:r>
            <a:r>
              <a:rPr kumimoji="0" lang="fr-FR"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de la lumière du jour selon la dose administrée </a:t>
            </a:r>
            <a:r>
              <a:rPr kumimoji="0" lang="fr-FR"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(concentration la plus efficace : 10 %).</a:t>
            </a:r>
          </a:p>
        </p:txBody>
      </p:sp>
      <p:sp>
        <p:nvSpPr>
          <p:cNvPr id="29" name="Rectangle 28">
            <a:extLst>
              <a:ext uri="{FF2B5EF4-FFF2-40B4-BE49-F238E27FC236}">
                <a16:creationId xmlns:a16="http://schemas.microsoft.com/office/drawing/2014/main" id="{8B422236-3584-49AA-B348-4261109AE13A}"/>
              </a:ext>
            </a:extLst>
          </p:cNvPr>
          <p:cNvSpPr/>
          <p:nvPr/>
        </p:nvSpPr>
        <p:spPr>
          <a:xfrm>
            <a:off x="2734292" y="5418415"/>
            <a:ext cx="4655336" cy="339111"/>
          </a:xfrm>
          <a:prstGeom prst="rect">
            <a:avLst/>
          </a:prstGeom>
          <a:solidFill>
            <a:schemeClr val="bg1"/>
          </a:solidFill>
          <a:ln>
            <a:solidFill>
              <a:srgbClr val="D3D1E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D3D1E0"/>
                </a:solidFill>
                <a:latin typeface="DilleniaUPC" panose="02020603050405020304" pitchFamily="18" charset="-34"/>
                <a:ea typeface="Arial" panose="020B0604020202020204" pitchFamily="34" charset="0"/>
                <a:cs typeface="DilleniaUPC" panose="02020603050405020304" pitchFamily="18" charset="-34"/>
              </a:rPr>
              <a:t>ANTI-PHOTOVIEILLISSEMENT </a:t>
            </a:r>
          </a:p>
        </p:txBody>
      </p:sp>
      <p:sp>
        <p:nvSpPr>
          <p:cNvPr id="30" name="ZoneTexte 29">
            <a:extLst>
              <a:ext uri="{FF2B5EF4-FFF2-40B4-BE49-F238E27FC236}">
                <a16:creationId xmlns:a16="http://schemas.microsoft.com/office/drawing/2014/main" id="{00F2A3CE-37A2-445A-BFE6-4B3BAE59089C}"/>
              </a:ext>
            </a:extLst>
          </p:cNvPr>
          <p:cNvSpPr txBox="1"/>
          <p:nvPr/>
        </p:nvSpPr>
        <p:spPr>
          <a:xfrm>
            <a:off x="2655295" y="5706545"/>
            <a:ext cx="8957711" cy="120032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tab pos="2154238" algn="l"/>
              </a:tabLst>
              <a:defRPr/>
            </a:pPr>
            <a:r>
              <a:rPr lang="fr-FR" dirty="0">
                <a:solidFill>
                  <a:prstClr val="black"/>
                </a:solidFill>
                <a:latin typeface="DilleniaUPC" panose="02020603050405020304" pitchFamily="18" charset="-34"/>
                <a:ea typeface="+mn-ea"/>
                <a:cs typeface="DilleniaUPC" panose="02020603050405020304" pitchFamily="18" charset="-34"/>
                <a:sym typeface="Wingdings" panose="05000000000000000000" pitchFamily="2" charset="2"/>
              </a:rPr>
              <a:t>Étude </a:t>
            </a:r>
            <a:r>
              <a:rPr kumimoji="0" lang="fr-FR"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in vivo</a:t>
            </a:r>
            <a:r>
              <a:rPr kumimoji="0" lang="fr-FR" b="0" i="0" u="none" strike="noStrike" cap="none" normalizeH="0" baseline="3000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(3) </a:t>
            </a:r>
            <a:r>
              <a:rPr kumimoji="0" lang="fr-FR"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visant à évaluer l’effet de l’application quotidienne d’une solution à 10 % d’acide </a:t>
            </a:r>
            <a:r>
              <a:rPr kumimoji="0" lang="fr-FR" b="0"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L-ascorbique</a:t>
            </a:r>
            <a:r>
              <a:rPr kumimoji="0" lang="fr-FR"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sur la peau présentant des </a:t>
            </a:r>
            <a:r>
              <a:rPr kumimoji="0" lang="fr-FR" b="0"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photodommages</a:t>
            </a:r>
            <a:r>
              <a:rPr kumimoji="0" lang="fr-FR"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[19 volontaires]  </a:t>
            </a:r>
            <a:r>
              <a:rPr lang="fr-FR" dirty="0">
                <a:solidFill>
                  <a:prstClr val="black"/>
                </a:solidFill>
                <a:latin typeface="DilleniaUPC" panose="02020603050405020304" pitchFamily="18" charset="-34"/>
                <a:ea typeface="+mn-ea"/>
                <a:cs typeface="DilleniaUPC" panose="02020603050405020304" pitchFamily="18" charset="-34"/>
                <a:sym typeface="Wingdings" panose="05000000000000000000" pitchFamily="2" charset="2"/>
              </a:rPr>
              <a:t>amélioration significative sur les ridules, les grandes rides, la rugosité, le relâchement/la tonicité                           de la peau et le teint jaunâtre. </a:t>
            </a:r>
          </a:p>
        </p:txBody>
      </p:sp>
      <p:sp>
        <p:nvSpPr>
          <p:cNvPr id="32" name="ZoneTexte 31">
            <a:extLst>
              <a:ext uri="{FF2B5EF4-FFF2-40B4-BE49-F238E27FC236}">
                <a16:creationId xmlns:a16="http://schemas.microsoft.com/office/drawing/2014/main" id="{3EC30225-A8A2-4D40-85BE-E808091FC60F}"/>
              </a:ext>
            </a:extLst>
          </p:cNvPr>
          <p:cNvSpPr txBox="1"/>
          <p:nvPr/>
        </p:nvSpPr>
        <p:spPr>
          <a:xfrm>
            <a:off x="3067709" y="2738427"/>
            <a:ext cx="8957711"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612900" algn="l"/>
              </a:tabLst>
              <a:defRPr/>
            </a:pP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i="0" u="none" strike="noStrike" cap="none" normalizeH="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Étude in vitro</a:t>
            </a:r>
            <a:r>
              <a:rPr kumimoji="0" lang="fr-FR" sz="2100" i="0" u="none" strike="noStrike" cap="none" normalizeH="0" baseline="3000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(1)</a:t>
            </a:r>
            <a:r>
              <a:rPr kumimoji="0" lang="fr-FR" sz="2100" i="0" u="none" strike="noStrike" cap="none" normalizeH="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visant à évaluer l’effet antioxydant de l’acide ascorbique 3 % à l’aide de la technique de mesure des UPE induites par les UVA [27 volontaires] </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Forte capacité </a:t>
            </a:r>
            <a:r>
              <a:rPr kumimoji="0" lang="fr-FR" sz="2100" b="1"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antioxydante</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p>
        </p:txBody>
      </p:sp>
      <p:pic>
        <p:nvPicPr>
          <p:cNvPr id="33" name="Image 32">
            <a:extLst>
              <a:ext uri="{FF2B5EF4-FFF2-40B4-BE49-F238E27FC236}">
                <a16:creationId xmlns:a16="http://schemas.microsoft.com/office/drawing/2014/main" id="{CCA06EDC-2366-4260-8F7C-5E860771A7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00" b="94889" l="6836" r="91892">
                        <a14:foregroundMark x1="52941" y1="36556" x2="52941" y2="36556"/>
                        <a14:foregroundMark x1="19873" y1="34111" x2="19873" y2="34111"/>
                        <a14:foregroundMark x1="30048" y1="19000" x2="30048" y2="19000"/>
                        <a14:foregroundMark x1="51192" y1="14667" x2="51192" y2="14667"/>
                        <a14:foregroundMark x1="70429" y1="21111" x2="70429" y2="21111"/>
                        <a14:foregroundMark x1="49444" y1="7111" x2="49444" y2="7111"/>
                        <a14:foregroundMark x1="79650" y1="34111" x2="79650" y2="34111"/>
                        <a14:foregroundMark x1="72973" y1="79333" x2="72973" y2="79333"/>
                        <a14:foregroundMark x1="7313" y1="79000" x2="7313" y2="79000"/>
                        <a14:foregroundMark x1="57075" y1="94889" x2="57075" y2="94889"/>
                        <a14:foregroundMark x1="91097" y1="49889" x2="91097" y2="49889"/>
                        <a14:foregroundMark x1="91097" y1="63556" x2="91097" y2="63556"/>
                        <a14:foregroundMark x1="52146" y1="58667" x2="52146" y2="58667"/>
                        <a14:foregroundMark x1="51192" y1="62889" x2="51192" y2="62889"/>
                        <a14:foregroundMark x1="68362" y1="76222" x2="68362" y2="76222"/>
                        <a14:foregroundMark x1="58347" y1="83222" x2="69793" y2="79222"/>
                        <a14:foregroundMark x1="75517" y1="70222" x2="66932" y2="77222"/>
                        <a14:foregroundMark x1="81240" y1="63222" x2="76948" y2="68222"/>
                        <a14:foregroundMark x1="85533" y1="61222" x2="85533" y2="61222"/>
                        <a14:foregroundMark x1="86963" y1="58222" x2="86963" y2="58222"/>
                        <a14:foregroundMark x1="87599" y1="56556" x2="87599" y2="56556"/>
                        <a14:foregroundMark x1="90143" y1="54222" x2="90143" y2="54222"/>
                        <a14:foregroundMark x1="91892" y1="52444" x2="91892" y2="52444"/>
                      </a14:backgroundRemoval>
                    </a14:imgEffect>
                  </a14:imgLayer>
                </a14:imgProps>
              </a:ext>
            </a:extLst>
          </a:blip>
          <a:stretch>
            <a:fillRect/>
          </a:stretch>
        </p:blipFill>
        <p:spPr>
          <a:xfrm>
            <a:off x="6413296" y="-10673"/>
            <a:ext cx="466405" cy="667352"/>
          </a:xfrm>
          <a:prstGeom prst="rect">
            <a:avLst/>
          </a:prstGeom>
        </p:spPr>
      </p:pic>
    </p:spTree>
    <p:extLst>
      <p:ext uri="{BB962C8B-B14F-4D97-AF65-F5344CB8AC3E}">
        <p14:creationId xmlns:p14="http://schemas.microsoft.com/office/powerpoint/2010/main" val="36712297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925F815-1504-4A2E-920E-D9E7B10B0A1B}"/>
              </a:ext>
            </a:extLst>
          </p:cNvPr>
          <p:cNvSpPr/>
          <p:nvPr/>
        </p:nvSpPr>
        <p:spPr>
          <a:xfrm>
            <a:off x="-1" y="0"/>
            <a:ext cx="1882141" cy="6858000"/>
          </a:xfrm>
          <a:prstGeom prst="rect">
            <a:avLst/>
          </a:prstGeom>
          <a:solidFill>
            <a:srgbClr val="D3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8444F4FA-D5A4-FE4E-AAFF-1C53DBF97DCE}"/>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85992C17-9B8A-3649-A523-375A86F2621D}"/>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Image 23" descr="Une image contenant texte&#10;&#10;Description générée automatiquement">
            <a:extLst>
              <a:ext uri="{FF2B5EF4-FFF2-40B4-BE49-F238E27FC236}">
                <a16:creationId xmlns:a16="http://schemas.microsoft.com/office/drawing/2014/main" id="{F375BB65-7346-4CF7-850A-68CA40C29B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151" y="1415779"/>
            <a:ext cx="2005899" cy="5278435"/>
          </a:xfrm>
          <a:prstGeom prst="rect">
            <a:avLst/>
          </a:prstGeom>
          <a:effectLst>
            <a:outerShdw blurRad="63500" sx="102000" sy="102000" algn="ctr" rotWithShape="0">
              <a:prstClr val="black">
                <a:alpha val="40000"/>
              </a:prstClr>
            </a:outerShdw>
          </a:effectLst>
        </p:spPr>
      </p:pic>
      <p:sp>
        <p:nvSpPr>
          <p:cNvPr id="26" name="ZoneTexte 25">
            <a:extLst>
              <a:ext uri="{FF2B5EF4-FFF2-40B4-BE49-F238E27FC236}">
                <a16:creationId xmlns:a16="http://schemas.microsoft.com/office/drawing/2014/main" id="{EFFD2CBE-213E-4B74-A63B-DBB8FA9C69ED}"/>
              </a:ext>
            </a:extLst>
          </p:cNvPr>
          <p:cNvSpPr txBox="1"/>
          <p:nvPr/>
        </p:nvSpPr>
        <p:spPr>
          <a:xfrm>
            <a:off x="904752" y="627745"/>
            <a:ext cx="3098081"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Vitamine C 10 %</a:t>
            </a:r>
          </a:p>
        </p:txBody>
      </p:sp>
      <p:sp>
        <p:nvSpPr>
          <p:cNvPr id="17" name="ZoneTexte 16">
            <a:extLst>
              <a:ext uri="{FF2B5EF4-FFF2-40B4-BE49-F238E27FC236}">
                <a16:creationId xmlns:a16="http://schemas.microsoft.com/office/drawing/2014/main" id="{4D618F91-8AB7-4465-AF2C-7CE907294EA1}"/>
              </a:ext>
            </a:extLst>
          </p:cNvPr>
          <p:cNvSpPr txBox="1"/>
          <p:nvPr/>
        </p:nvSpPr>
        <p:spPr>
          <a:xfrm>
            <a:off x="3514261" y="2264706"/>
            <a:ext cx="7734986" cy="446276"/>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Test d’utilisation sous contrôle dermatologique – 28 jours</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18" name="Image 17">
            <a:extLst>
              <a:ext uri="{FF2B5EF4-FFF2-40B4-BE49-F238E27FC236}">
                <a16:creationId xmlns:a16="http://schemas.microsoft.com/office/drawing/2014/main" id="{9DA0AB8A-4F77-49BB-843B-A7EA24443422}"/>
              </a:ext>
            </a:extLst>
          </p:cNvPr>
          <p:cNvPicPr>
            <a:picLocks noChangeAspect="1"/>
          </p:cNvPicPr>
          <p:nvPr/>
        </p:nvPicPr>
        <p:blipFill rotWithShape="1">
          <a:blip r:embed="rId4"/>
          <a:srcRect b="14901"/>
          <a:stretch/>
        </p:blipFill>
        <p:spPr>
          <a:xfrm>
            <a:off x="2969736" y="2827545"/>
            <a:ext cx="483564" cy="443166"/>
          </a:xfrm>
          <a:prstGeom prst="rect">
            <a:avLst/>
          </a:prstGeom>
        </p:spPr>
      </p:pic>
      <p:sp>
        <p:nvSpPr>
          <p:cNvPr id="19" name="ZoneTexte 18">
            <a:extLst>
              <a:ext uri="{FF2B5EF4-FFF2-40B4-BE49-F238E27FC236}">
                <a16:creationId xmlns:a16="http://schemas.microsoft.com/office/drawing/2014/main" id="{E37799BD-9517-43AE-920D-0A874695C71F}"/>
              </a:ext>
            </a:extLst>
          </p:cNvPr>
          <p:cNvSpPr txBox="1"/>
          <p:nvPr/>
        </p:nvSpPr>
        <p:spPr>
          <a:xfrm>
            <a:off x="3514260" y="2710703"/>
            <a:ext cx="7057324"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31 volontaires âgés de 33 à 64 ans ayant tous la peau sensible et des taches pigmentaires (de vieillissement)</a:t>
            </a:r>
          </a:p>
        </p:txBody>
      </p:sp>
      <p:pic>
        <p:nvPicPr>
          <p:cNvPr id="23" name="Image 22">
            <a:extLst>
              <a:ext uri="{FF2B5EF4-FFF2-40B4-BE49-F238E27FC236}">
                <a16:creationId xmlns:a16="http://schemas.microsoft.com/office/drawing/2014/main" id="{E1344D14-E0EE-4537-8035-58D18C9D59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894777" y="3327107"/>
            <a:ext cx="619484" cy="619484"/>
          </a:xfrm>
          <a:prstGeom prst="rect">
            <a:avLst/>
          </a:prstGeom>
        </p:spPr>
      </p:pic>
      <p:pic>
        <p:nvPicPr>
          <p:cNvPr id="27" name="Image 26">
            <a:extLst>
              <a:ext uri="{FF2B5EF4-FFF2-40B4-BE49-F238E27FC236}">
                <a16:creationId xmlns:a16="http://schemas.microsoft.com/office/drawing/2014/main" id="{90D4E2E7-054D-407B-9896-A0F2777EAEC7}"/>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2995478" y="2189739"/>
            <a:ext cx="530585" cy="619484"/>
          </a:xfrm>
          <a:prstGeom prst="rect">
            <a:avLst/>
          </a:prstGeom>
        </p:spPr>
      </p:pic>
      <p:sp>
        <p:nvSpPr>
          <p:cNvPr id="31" name="ZoneTexte 30">
            <a:extLst>
              <a:ext uri="{FF2B5EF4-FFF2-40B4-BE49-F238E27FC236}">
                <a16:creationId xmlns:a16="http://schemas.microsoft.com/office/drawing/2014/main" id="{54D39318-44E8-42EC-9AE9-BCD8C4FA57E1}"/>
              </a:ext>
            </a:extLst>
          </p:cNvPr>
          <p:cNvSpPr txBox="1"/>
          <p:nvPr/>
        </p:nvSpPr>
        <p:spPr>
          <a:xfrm>
            <a:off x="3526062" y="3395464"/>
            <a:ext cx="7903937" cy="800219"/>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deux fois par jour sur les zones présentant des taches pigmentaires</a:t>
            </a:r>
          </a:p>
        </p:txBody>
      </p:sp>
      <p:sp>
        <p:nvSpPr>
          <p:cNvPr id="33" name="ZoneTexte 32">
            <a:extLst>
              <a:ext uri="{FF2B5EF4-FFF2-40B4-BE49-F238E27FC236}">
                <a16:creationId xmlns:a16="http://schemas.microsoft.com/office/drawing/2014/main" id="{C407EFE6-3103-478E-9503-9854A27A8F06}"/>
              </a:ext>
            </a:extLst>
          </p:cNvPr>
          <p:cNvSpPr txBox="1"/>
          <p:nvPr/>
        </p:nvSpPr>
        <p:spPr>
          <a:xfrm>
            <a:off x="2885088" y="1595572"/>
            <a:ext cx="9064325" cy="584775"/>
          </a:xfrm>
          <a:prstGeom prst="rect">
            <a:avLst/>
          </a:prstGeom>
          <a:noFill/>
        </p:spPr>
        <p:txBody>
          <a:bodyPr wrap="square">
            <a:spAutoFit/>
          </a:bodyPr>
          <a:lstStyle/>
          <a:p>
            <a:pPr>
              <a:tabLst>
                <a:tab pos="3136900" algn="l"/>
              </a:tabLst>
            </a:pPr>
            <a:r>
              <a:rPr lang="fr-FR" sz="3200" b="1" cap="all" dirty="0">
                <a:solidFill>
                  <a:srgbClr val="D3D1E0"/>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D3D1E0"/>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D3D1E0"/>
                </a:solidFill>
                <a:latin typeface="DilleniaUPC" panose="02020603050405020304" pitchFamily="18" charset="-34"/>
                <a:ea typeface="Times New Roman" panose="02020603050405020304" pitchFamily="18" charset="0"/>
                <a:cs typeface="DilleniaUPC" panose="02020603050405020304" pitchFamily="18" charset="-34"/>
              </a:rPr>
              <a:t>    In vivo – Essai clinique</a:t>
            </a:r>
          </a:p>
        </p:txBody>
      </p:sp>
      <p:pic>
        <p:nvPicPr>
          <p:cNvPr id="34" name="Picture 2" descr="Mycose de l'ongle? N'attendez pas, traitez immédiatement">
            <a:extLst>
              <a:ext uri="{FF2B5EF4-FFF2-40B4-BE49-F238E27FC236}">
                <a16:creationId xmlns:a16="http://schemas.microsoft.com/office/drawing/2014/main" id="{32358BFA-44F3-4211-B47B-09F86270AA4C}"/>
              </a:ext>
            </a:extLst>
          </p:cNvPr>
          <p:cNvPicPr>
            <a:picLocks noChangeAspect="1" noChangeArrowheads="1"/>
          </p:cNvPicPr>
          <p:nvPr/>
        </p:nvPicPr>
        <p:blipFill rotWithShape="1">
          <a:blip r:embed="rId9" cstate="print">
            <a:duotone>
              <a:prstClr val="black"/>
              <a:srgbClr val="BBB2C7">
                <a:tint val="45000"/>
                <a:satMod val="400000"/>
              </a:srgbClr>
            </a:duotone>
            <a:extLst>
              <a:ext uri="{28A0092B-C50C-407E-A947-70E740481C1C}">
                <a14:useLocalDpi xmlns:a14="http://schemas.microsoft.com/office/drawing/2010/main" val="0"/>
              </a:ext>
            </a:extLst>
          </a:blip>
          <a:srcRect r="66457"/>
          <a:stretch/>
        </p:blipFill>
        <p:spPr bwMode="auto">
          <a:xfrm>
            <a:off x="9306912" y="1580224"/>
            <a:ext cx="634360" cy="673264"/>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 34">
            <a:extLst>
              <a:ext uri="{FF2B5EF4-FFF2-40B4-BE49-F238E27FC236}">
                <a16:creationId xmlns:a16="http://schemas.microsoft.com/office/drawing/2014/main" id="{5D01D2A9-6392-4261-A834-12FEC7547915}"/>
              </a:ext>
            </a:extLst>
          </p:cNvPr>
          <p:cNvPicPr>
            <a:picLocks noChangeAspect="1"/>
          </p:cNvPicPr>
          <p:nvPr/>
        </p:nvPicPr>
        <p:blipFill>
          <a:blip r:embed="rId10"/>
          <a:stretch>
            <a:fillRect/>
          </a:stretch>
        </p:blipFill>
        <p:spPr>
          <a:xfrm>
            <a:off x="3153809" y="4439497"/>
            <a:ext cx="1771694" cy="1841679"/>
          </a:xfrm>
          <a:prstGeom prst="rect">
            <a:avLst/>
          </a:prstGeom>
        </p:spPr>
      </p:pic>
      <p:sp>
        <p:nvSpPr>
          <p:cNvPr id="36" name="ZoneTexte 35">
            <a:extLst>
              <a:ext uri="{FF2B5EF4-FFF2-40B4-BE49-F238E27FC236}">
                <a16:creationId xmlns:a16="http://schemas.microsoft.com/office/drawing/2014/main" id="{F3DED612-921C-42D3-93CE-984B8C9EC597}"/>
              </a:ext>
            </a:extLst>
          </p:cNvPr>
          <p:cNvSpPr txBox="1"/>
          <p:nvPr/>
        </p:nvSpPr>
        <p:spPr>
          <a:xfrm>
            <a:off x="1884764" y="6086031"/>
            <a:ext cx="2102173" cy="520655"/>
          </a:xfrm>
          <a:prstGeom prst="rect">
            <a:avLst/>
          </a:prstGeom>
          <a:noFill/>
        </p:spPr>
        <p:txBody>
          <a:bodyPr wrap="square">
            <a:spAutoFit/>
          </a:bodyPr>
          <a:lstStyle/>
          <a:p>
            <a:pPr algn="ctr">
              <a:lnSpc>
                <a:spcPts val="1600"/>
              </a:lnSpc>
            </a:pPr>
            <a:r>
              <a:rPr lang="fr-FR" dirty="0">
                <a:latin typeface="DilleniaUPC" panose="02020603050405020304" pitchFamily="18" charset="-34"/>
                <a:cs typeface="DilleniaUPC" panose="02020603050405020304" pitchFamily="18" charset="-34"/>
              </a:rPr>
              <a:t>Espace chromatique L*a*b utilisé par le Spectrophotomètre® </a:t>
            </a:r>
          </a:p>
        </p:txBody>
      </p:sp>
      <p:sp>
        <p:nvSpPr>
          <p:cNvPr id="44" name="Rectangle 43">
            <a:extLst>
              <a:ext uri="{FF2B5EF4-FFF2-40B4-BE49-F238E27FC236}">
                <a16:creationId xmlns:a16="http://schemas.microsoft.com/office/drawing/2014/main" id="{21149E43-9793-4FEE-AB63-68B442CCC7F5}"/>
              </a:ext>
            </a:extLst>
          </p:cNvPr>
          <p:cNvSpPr/>
          <p:nvPr/>
        </p:nvSpPr>
        <p:spPr>
          <a:xfrm>
            <a:off x="8387213" y="412269"/>
            <a:ext cx="3562200" cy="584775"/>
          </a:xfrm>
          <a:prstGeom prst="rect">
            <a:avLst/>
          </a:prstGeom>
          <a:solidFill>
            <a:srgbClr val="D3D1E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Image 44">
            <a:extLst>
              <a:ext uri="{FF2B5EF4-FFF2-40B4-BE49-F238E27FC236}">
                <a16:creationId xmlns:a16="http://schemas.microsoft.com/office/drawing/2014/main" id="{6C110738-C4BF-4BC6-9B10-239E564E7E17}"/>
              </a:ext>
            </a:extLst>
          </p:cNvPr>
          <p:cNvPicPr>
            <a:picLocks noChangeAspect="1"/>
          </p:cNvPicPr>
          <p:nvPr/>
        </p:nvPicPr>
        <p:blipFill>
          <a:blip r:embed="rId11"/>
          <a:stretch>
            <a:fillRect/>
          </a:stretch>
        </p:blipFill>
        <p:spPr>
          <a:xfrm>
            <a:off x="8145952" y="213537"/>
            <a:ext cx="533640" cy="533640"/>
          </a:xfrm>
          <a:prstGeom prst="flowChartConnector">
            <a:avLst/>
          </a:prstGeom>
        </p:spPr>
      </p:pic>
      <p:sp>
        <p:nvSpPr>
          <p:cNvPr id="46" name="ZoneTexte 45">
            <a:extLst>
              <a:ext uri="{FF2B5EF4-FFF2-40B4-BE49-F238E27FC236}">
                <a16:creationId xmlns:a16="http://schemas.microsoft.com/office/drawing/2014/main" id="{0794AB49-6641-45E9-A80D-C376C2D0FB2D}"/>
              </a:ext>
            </a:extLst>
          </p:cNvPr>
          <p:cNvSpPr txBox="1"/>
          <p:nvPr/>
        </p:nvSpPr>
        <p:spPr>
          <a:xfrm>
            <a:off x="8679593" y="480357"/>
            <a:ext cx="3388646" cy="466218"/>
          </a:xfrm>
          <a:prstGeom prst="rect">
            <a:avLst/>
          </a:prstGeom>
          <a:noFill/>
        </p:spPr>
        <p:txBody>
          <a:bodyPr wrap="square">
            <a:spAutoFit/>
          </a:bodyPr>
          <a:lstStyle/>
          <a:p>
            <a:pPr>
              <a:lnSpc>
                <a:spcPts val="1500"/>
              </a:lnSpc>
            </a:pPr>
            <a:r>
              <a:rPr kumimoji="0" lang="fr-FR" sz="1100" b="0" i="1" u="none" strike="noStrike" cap="none" normalizeH="0" baseline="0" noProof="0">
                <a:ln>
                  <a:noFill/>
                </a:ln>
                <a:uLnTx/>
                <a:uFillTx/>
                <a:latin typeface="Calibri" panose="020F0502020204030204" pitchFamily="34" charset="0"/>
                <a:cs typeface="Calibri" panose="020F0502020204030204" pitchFamily="34" charset="0"/>
              </a:rPr>
              <a:t>*Essai clinique sous contrôle dermatologique, rapport d’étude 20E2134 – EUROFINS – février 2021</a:t>
            </a:r>
          </a:p>
        </p:txBody>
      </p:sp>
      <p:sp>
        <p:nvSpPr>
          <p:cNvPr id="2" name="Flèche : droite 1">
            <a:extLst>
              <a:ext uri="{FF2B5EF4-FFF2-40B4-BE49-F238E27FC236}">
                <a16:creationId xmlns:a16="http://schemas.microsoft.com/office/drawing/2014/main" id="{A27DF68E-E96C-465D-94CF-8743EFD15CEA}"/>
              </a:ext>
            </a:extLst>
          </p:cNvPr>
          <p:cNvSpPr/>
          <p:nvPr/>
        </p:nvSpPr>
        <p:spPr>
          <a:xfrm>
            <a:off x="5259740" y="5074925"/>
            <a:ext cx="632925" cy="461665"/>
          </a:xfrm>
          <a:prstGeom prst="rightArrow">
            <a:avLst>
              <a:gd name="adj1" fmla="val 32962"/>
              <a:gd name="adj2" fmla="val 4574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9" name="Flèche : droite 28">
            <a:extLst>
              <a:ext uri="{FF2B5EF4-FFF2-40B4-BE49-F238E27FC236}">
                <a16:creationId xmlns:a16="http://schemas.microsoft.com/office/drawing/2014/main" id="{828794DF-8A1C-4191-B6D5-7F24645B917B}"/>
              </a:ext>
            </a:extLst>
          </p:cNvPr>
          <p:cNvSpPr/>
          <p:nvPr/>
        </p:nvSpPr>
        <p:spPr>
          <a:xfrm>
            <a:off x="9131883" y="5098004"/>
            <a:ext cx="632925" cy="461665"/>
          </a:xfrm>
          <a:prstGeom prst="rightArrow">
            <a:avLst>
              <a:gd name="adj1" fmla="val 32962"/>
              <a:gd name="adj2" fmla="val 4574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0" name="ZoneTexte 29">
            <a:extLst>
              <a:ext uri="{FF2B5EF4-FFF2-40B4-BE49-F238E27FC236}">
                <a16:creationId xmlns:a16="http://schemas.microsoft.com/office/drawing/2014/main" id="{C6776733-3700-42C0-B163-C6680752DBE5}"/>
              </a:ext>
            </a:extLst>
          </p:cNvPr>
          <p:cNvSpPr txBox="1"/>
          <p:nvPr/>
        </p:nvSpPr>
        <p:spPr>
          <a:xfrm>
            <a:off x="2674884" y="4040350"/>
            <a:ext cx="3678057"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PROTOCOLE</a:t>
            </a:r>
          </a:p>
        </p:txBody>
      </p:sp>
      <p:sp>
        <p:nvSpPr>
          <p:cNvPr id="38" name="ZoneTexte 37">
            <a:extLst>
              <a:ext uri="{FF2B5EF4-FFF2-40B4-BE49-F238E27FC236}">
                <a16:creationId xmlns:a16="http://schemas.microsoft.com/office/drawing/2014/main" id="{03FA4454-B931-4016-8B33-464033D056B2}"/>
              </a:ext>
            </a:extLst>
          </p:cNvPr>
          <p:cNvSpPr txBox="1"/>
          <p:nvPr/>
        </p:nvSpPr>
        <p:spPr>
          <a:xfrm>
            <a:off x="9968145" y="4678325"/>
            <a:ext cx="1771694" cy="1318437"/>
          </a:xfrm>
          <a:prstGeom prst="roundRect">
            <a:avLst/>
          </a:prstGeom>
          <a:solidFill>
            <a:srgbClr val="C6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spcAft>
                <a:spcPts val="600"/>
              </a:spcAft>
              <a:defRPr>
                <a:solidFill>
                  <a:prstClr val="black"/>
                </a:solidFill>
                <a:latin typeface="DilleniaUPC" panose="02020603050405020304" pitchFamily="18" charset="-34"/>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000" dirty="0"/>
              <a:t>Si ITA </a:t>
            </a:r>
            <a:r>
              <a:rPr lang="fr-FR" sz="2000" dirty="0">
                <a:latin typeface="+mn-lt"/>
              </a:rPr>
              <a:t>↗</a:t>
            </a:r>
          </a:p>
          <a:p>
            <a:r>
              <a:rPr lang="fr-FR" sz="2000" b="1" dirty="0"/>
              <a:t>La peau est plus claire</a:t>
            </a:r>
          </a:p>
        </p:txBody>
      </p:sp>
      <p:sp>
        <p:nvSpPr>
          <p:cNvPr id="7" name="Rectangle : coins arrondis 6">
            <a:extLst>
              <a:ext uri="{FF2B5EF4-FFF2-40B4-BE49-F238E27FC236}">
                <a16:creationId xmlns:a16="http://schemas.microsoft.com/office/drawing/2014/main" id="{4D8F2B2D-961C-4673-BC16-3E8530B44390}"/>
              </a:ext>
            </a:extLst>
          </p:cNvPr>
          <p:cNvSpPr/>
          <p:nvPr/>
        </p:nvSpPr>
        <p:spPr>
          <a:xfrm>
            <a:off x="6096000" y="4678325"/>
            <a:ext cx="2832546" cy="1318437"/>
          </a:xfrm>
          <a:prstGeom prst="roundRect">
            <a:avLst/>
          </a:prstGeom>
          <a:solidFill>
            <a:srgbClr val="E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fr-FR" sz="1800" dirty="0">
                <a:solidFill>
                  <a:prstClr val="black"/>
                </a:solidFill>
                <a:latin typeface="DilleniaUPC" panose="02020603050405020304" pitchFamily="18" charset="-34"/>
                <a:cs typeface="DilleniaUPC" panose="02020603050405020304" pitchFamily="18" charset="-34"/>
              </a:rPr>
              <a:t>Calcul de l’angle typologique individuel (ITA°)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cap="none" normalizeH="0" baseline="0" noProof="0" dirty="0">
                <a:ln>
                  <a:noFill/>
                </a:ln>
                <a:solidFill>
                  <a:prstClr val="black"/>
                </a:solidFill>
                <a:uLnTx/>
                <a:uFillTx/>
                <a:latin typeface="Calibri" panose="020F0502020204030204"/>
                <a:ea typeface="+mn-ea"/>
                <a:cs typeface="DilleniaUPC" panose="02020603050405020304" pitchFamily="18" charset="-34"/>
              </a:rPr>
              <a:t>ITA° = [Arc tan((L*-50)/b*)]x 80/π </a:t>
            </a:r>
          </a:p>
        </p:txBody>
      </p:sp>
    </p:spTree>
    <p:extLst>
      <p:ext uri="{BB962C8B-B14F-4D97-AF65-F5344CB8AC3E}">
        <p14:creationId xmlns:p14="http://schemas.microsoft.com/office/powerpoint/2010/main" val="41303580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925F815-1504-4A2E-920E-D9E7B10B0A1B}"/>
              </a:ext>
            </a:extLst>
          </p:cNvPr>
          <p:cNvSpPr/>
          <p:nvPr/>
        </p:nvSpPr>
        <p:spPr>
          <a:xfrm>
            <a:off x="-1" y="0"/>
            <a:ext cx="1882141" cy="6858000"/>
          </a:xfrm>
          <a:prstGeom prst="rect">
            <a:avLst/>
          </a:prstGeom>
          <a:solidFill>
            <a:srgbClr val="D3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8444F4FA-D5A4-FE4E-AAFF-1C53DBF97DCE}"/>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85992C17-9B8A-3649-A523-375A86F2621D}"/>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EFFD2CBE-213E-4B74-A63B-DBB8FA9C69ED}"/>
              </a:ext>
            </a:extLst>
          </p:cNvPr>
          <p:cNvSpPr txBox="1"/>
          <p:nvPr/>
        </p:nvSpPr>
        <p:spPr>
          <a:xfrm>
            <a:off x="904752" y="627745"/>
            <a:ext cx="3098081"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Vitamine C 10 %</a:t>
            </a:r>
          </a:p>
        </p:txBody>
      </p:sp>
      <p:sp>
        <p:nvSpPr>
          <p:cNvPr id="25" name="ZoneTexte 24">
            <a:extLst>
              <a:ext uri="{FF2B5EF4-FFF2-40B4-BE49-F238E27FC236}">
                <a16:creationId xmlns:a16="http://schemas.microsoft.com/office/drawing/2014/main" id="{1C91109A-F004-4008-83BF-A6B069D8ED59}"/>
              </a:ext>
            </a:extLst>
          </p:cNvPr>
          <p:cNvSpPr txBox="1"/>
          <p:nvPr/>
        </p:nvSpPr>
        <p:spPr>
          <a:xfrm>
            <a:off x="2906406" y="2348952"/>
            <a:ext cx="2458724"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sp>
        <p:nvSpPr>
          <p:cNvPr id="32" name="ZoneTexte 31">
            <a:extLst>
              <a:ext uri="{FF2B5EF4-FFF2-40B4-BE49-F238E27FC236}">
                <a16:creationId xmlns:a16="http://schemas.microsoft.com/office/drawing/2014/main" id="{68D27A14-9FD9-4628-A896-C565F19D0110}"/>
              </a:ext>
            </a:extLst>
          </p:cNvPr>
          <p:cNvSpPr txBox="1"/>
          <p:nvPr/>
        </p:nvSpPr>
        <p:spPr>
          <a:xfrm>
            <a:off x="2885088" y="1595572"/>
            <a:ext cx="9306911" cy="584775"/>
          </a:xfrm>
          <a:prstGeom prst="rect">
            <a:avLst/>
          </a:prstGeom>
          <a:noFill/>
        </p:spPr>
        <p:txBody>
          <a:bodyPr wrap="square">
            <a:spAutoFit/>
          </a:bodyPr>
          <a:lstStyle/>
          <a:p>
            <a:pPr>
              <a:tabLst>
                <a:tab pos="3136900" algn="l"/>
              </a:tabLst>
            </a:pPr>
            <a:r>
              <a:rPr lang="fr-FR" sz="3200" b="1" cap="all">
                <a:solidFill>
                  <a:srgbClr val="D3D1E0"/>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a:solidFill>
                  <a:srgbClr val="D3D1E0"/>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a:solidFill>
                  <a:srgbClr val="D3D1E0"/>
                </a:solidFill>
                <a:latin typeface="DilleniaUPC" panose="02020603050405020304" pitchFamily="18" charset="-34"/>
                <a:ea typeface="Times New Roman" panose="02020603050405020304" pitchFamily="18" charset="0"/>
                <a:cs typeface="DilleniaUPC" panose="02020603050405020304" pitchFamily="18" charset="-34"/>
              </a:rPr>
              <a:t>    In vivo – Essai clinique</a:t>
            </a:r>
          </a:p>
        </p:txBody>
      </p:sp>
      <p:pic>
        <p:nvPicPr>
          <p:cNvPr id="38" name="Picture 2" descr="Mycose de l'ongle? N'attendez pas, traitez immédiatement">
            <a:extLst>
              <a:ext uri="{FF2B5EF4-FFF2-40B4-BE49-F238E27FC236}">
                <a16:creationId xmlns:a16="http://schemas.microsoft.com/office/drawing/2014/main" id="{69AF7FA4-9719-4F32-B518-88DB787BDF66}"/>
              </a:ext>
            </a:extLst>
          </p:cNvPr>
          <p:cNvPicPr>
            <a:picLocks noChangeAspect="1" noChangeArrowheads="1"/>
          </p:cNvPicPr>
          <p:nvPr/>
        </p:nvPicPr>
        <p:blipFill rotWithShape="1">
          <a:blip r:embed="rId3" cstate="print">
            <a:duotone>
              <a:prstClr val="black"/>
              <a:srgbClr val="BBB2C7">
                <a:tint val="45000"/>
                <a:satMod val="400000"/>
              </a:srgbClr>
            </a:duotone>
            <a:extLst>
              <a:ext uri="{28A0092B-C50C-407E-A947-70E740481C1C}">
                <a14:useLocalDpi xmlns:a14="http://schemas.microsoft.com/office/drawing/2010/main" val="0"/>
              </a:ext>
            </a:extLst>
          </a:blip>
          <a:srcRect r="66457"/>
          <a:stretch/>
        </p:blipFill>
        <p:spPr bwMode="auto">
          <a:xfrm>
            <a:off x="7183906" y="1595572"/>
            <a:ext cx="634360" cy="67326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FAEE2BB7-CA01-44CE-A851-812678B849F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993283" y="2924739"/>
            <a:ext cx="4558270" cy="3250860"/>
          </a:xfrm>
          <a:prstGeom prst="rect">
            <a:avLst/>
          </a:prstGeom>
          <a:ln>
            <a:noFill/>
          </a:ln>
          <a:effectLst/>
        </p:spPr>
      </p:pic>
      <p:sp>
        <p:nvSpPr>
          <p:cNvPr id="19" name="ZoneTexte 18">
            <a:extLst>
              <a:ext uri="{FF2B5EF4-FFF2-40B4-BE49-F238E27FC236}">
                <a16:creationId xmlns:a16="http://schemas.microsoft.com/office/drawing/2014/main" id="{3B614EA4-04EE-4A5B-9713-D9C445A76038}"/>
              </a:ext>
            </a:extLst>
          </p:cNvPr>
          <p:cNvSpPr txBox="1"/>
          <p:nvPr/>
        </p:nvSpPr>
        <p:spPr>
          <a:xfrm>
            <a:off x="7818266" y="2924739"/>
            <a:ext cx="3947565" cy="2710517"/>
          </a:xfrm>
          <a:prstGeom prst="rect">
            <a:avLst/>
          </a:prstGeom>
          <a:solidFill>
            <a:schemeClr val="bg1"/>
          </a:solidFill>
          <a:ln>
            <a:solidFill>
              <a:srgbClr val="D3D1E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C9C6D8"/>
                </a:solidFill>
              </a:rPr>
              <a:t>Les taches pigmentaires s’éclaircissent (l’ITA° augmente) alors que la couleur de la « peau normale » (sans taches) reste stable :</a:t>
            </a:r>
          </a:p>
          <a:p>
            <a:r>
              <a:rPr kumimoji="0" lang="fr-FR" b="0" i="0" u="none" strike="noStrike" cap="none" normalizeH="0" baseline="0" noProof="0" dirty="0">
                <a:ln>
                  <a:noFill/>
                </a:ln>
                <a:solidFill>
                  <a:srgbClr val="C9C6D8"/>
                </a:solidFill>
                <a:uLnTx/>
                <a:uFillTx/>
                <a:latin typeface="Times New Roman" panose="02020603050405020304" pitchFamily="18" charset="0"/>
                <a:ea typeface="+mn-ea"/>
                <a:cs typeface="Times New Roman" panose="02020603050405020304" pitchFamily="18" charset="0"/>
              </a:rPr>
              <a:t>→</a:t>
            </a:r>
            <a:r>
              <a:rPr lang="fr-FR" b="1" dirty="0">
                <a:solidFill>
                  <a:srgbClr val="C9C6D8"/>
                </a:solidFill>
              </a:rPr>
              <a:t> Teint plus homogène</a:t>
            </a:r>
          </a:p>
          <a:p>
            <a:r>
              <a:rPr kumimoji="0" lang="fr-FR" b="0" i="0" u="none" strike="noStrike" cap="none" normalizeH="0" baseline="0" noProof="0" dirty="0">
                <a:ln>
                  <a:noFill/>
                </a:ln>
                <a:solidFill>
                  <a:srgbClr val="C9C6D8"/>
                </a:solidFill>
                <a:uLnTx/>
                <a:uFillTx/>
                <a:latin typeface="Times New Roman" panose="02020603050405020304" pitchFamily="18" charset="0"/>
                <a:ea typeface="+mn-ea"/>
                <a:cs typeface="Times New Roman" panose="02020603050405020304" pitchFamily="18" charset="0"/>
              </a:rPr>
              <a:t>→ </a:t>
            </a:r>
            <a:r>
              <a:rPr lang="fr-FR" b="1" dirty="0">
                <a:solidFill>
                  <a:srgbClr val="C9C6D8"/>
                </a:solidFill>
              </a:rPr>
              <a:t>Le produit a un effet    </a:t>
            </a:r>
            <a:r>
              <a:rPr lang="fr-FR" b="1" dirty="0" err="1">
                <a:solidFill>
                  <a:srgbClr val="C9C6D8"/>
                </a:solidFill>
              </a:rPr>
              <a:t>anti-taches</a:t>
            </a:r>
            <a:endParaRPr lang="fr-FR" b="1" dirty="0">
              <a:solidFill>
                <a:srgbClr val="C9C6D8"/>
              </a:solidFill>
            </a:endParaRPr>
          </a:p>
        </p:txBody>
      </p:sp>
      <p:cxnSp>
        <p:nvCxnSpPr>
          <p:cNvPr id="23" name="Connecteur droit avec flèche 22">
            <a:extLst>
              <a:ext uri="{FF2B5EF4-FFF2-40B4-BE49-F238E27FC236}">
                <a16:creationId xmlns:a16="http://schemas.microsoft.com/office/drawing/2014/main" id="{3A4C58D8-2E42-4657-9E5E-E82B7832C03A}"/>
              </a:ext>
            </a:extLst>
          </p:cNvPr>
          <p:cNvCxnSpPr>
            <a:cxnSpLocks/>
          </p:cNvCxnSpPr>
          <p:nvPr/>
        </p:nvCxnSpPr>
        <p:spPr>
          <a:xfrm flipV="1">
            <a:off x="5162741" y="4643118"/>
            <a:ext cx="1351280" cy="45806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29" name="ZoneTexte 28">
            <a:extLst>
              <a:ext uri="{FF2B5EF4-FFF2-40B4-BE49-F238E27FC236}">
                <a16:creationId xmlns:a16="http://schemas.microsoft.com/office/drawing/2014/main" id="{F2E8647C-DB77-48AF-B9E3-6076503D964C}"/>
              </a:ext>
            </a:extLst>
          </p:cNvPr>
          <p:cNvSpPr txBox="1"/>
          <p:nvPr/>
        </p:nvSpPr>
        <p:spPr>
          <a:xfrm>
            <a:off x="5365130" y="5051244"/>
            <a:ext cx="1611113" cy="461665"/>
          </a:xfrm>
          <a:prstGeom prst="rect">
            <a:avLst/>
          </a:prstGeom>
          <a:noFill/>
          <a:ln>
            <a:noFill/>
          </a:ln>
        </p:spPr>
        <p:txBody>
          <a:bodyPr wrap="square">
            <a:spAutoFit/>
          </a:bodyPr>
          <a:lstStyle/>
          <a:p>
            <a:pPr algn="ctr"/>
            <a:r>
              <a:rPr lang="fr-FR" sz="2400" b="1"/>
              <a:t>ITA° +29 %</a:t>
            </a:r>
          </a:p>
        </p:txBody>
      </p:sp>
      <p:pic>
        <p:nvPicPr>
          <p:cNvPr id="31" name="Image 30" descr="Une image contenant texte&#10;&#10;Description générée automatiquement">
            <a:extLst>
              <a:ext uri="{FF2B5EF4-FFF2-40B4-BE49-F238E27FC236}">
                <a16:creationId xmlns:a16="http://schemas.microsoft.com/office/drawing/2014/main" id="{9876B8AF-3A39-4740-9EBC-A865586D08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151" y="1415779"/>
            <a:ext cx="2005899" cy="5278435"/>
          </a:xfrm>
          <a:prstGeom prst="rect">
            <a:avLst/>
          </a:prstGeom>
          <a:effectLst>
            <a:outerShdw blurRad="63500" sx="102000" sy="102000" algn="ctr" rotWithShape="0">
              <a:prstClr val="black">
                <a:alpha val="40000"/>
              </a:prstClr>
            </a:outerShdw>
          </a:effectLst>
        </p:spPr>
      </p:pic>
      <p:sp>
        <p:nvSpPr>
          <p:cNvPr id="39" name="Rectangle 38">
            <a:extLst>
              <a:ext uri="{FF2B5EF4-FFF2-40B4-BE49-F238E27FC236}">
                <a16:creationId xmlns:a16="http://schemas.microsoft.com/office/drawing/2014/main" id="{80292A7B-4197-4205-A23B-AF3526E94107}"/>
              </a:ext>
            </a:extLst>
          </p:cNvPr>
          <p:cNvSpPr/>
          <p:nvPr/>
        </p:nvSpPr>
        <p:spPr>
          <a:xfrm>
            <a:off x="8387213" y="412269"/>
            <a:ext cx="3562200" cy="584775"/>
          </a:xfrm>
          <a:prstGeom prst="rect">
            <a:avLst/>
          </a:prstGeom>
          <a:solidFill>
            <a:srgbClr val="D3D1E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 name="Image 39">
            <a:extLst>
              <a:ext uri="{FF2B5EF4-FFF2-40B4-BE49-F238E27FC236}">
                <a16:creationId xmlns:a16="http://schemas.microsoft.com/office/drawing/2014/main" id="{A97BC746-7ED2-4D16-AE13-BB5F44383AB6}"/>
              </a:ext>
            </a:extLst>
          </p:cNvPr>
          <p:cNvPicPr>
            <a:picLocks noChangeAspect="1"/>
          </p:cNvPicPr>
          <p:nvPr/>
        </p:nvPicPr>
        <p:blipFill>
          <a:blip r:embed="rId7"/>
          <a:stretch>
            <a:fillRect/>
          </a:stretch>
        </p:blipFill>
        <p:spPr>
          <a:xfrm>
            <a:off x="8145952" y="213537"/>
            <a:ext cx="533640" cy="533640"/>
          </a:xfrm>
          <a:prstGeom prst="flowChartConnector">
            <a:avLst/>
          </a:prstGeom>
        </p:spPr>
      </p:pic>
      <p:sp>
        <p:nvSpPr>
          <p:cNvPr id="41" name="ZoneTexte 40">
            <a:extLst>
              <a:ext uri="{FF2B5EF4-FFF2-40B4-BE49-F238E27FC236}">
                <a16:creationId xmlns:a16="http://schemas.microsoft.com/office/drawing/2014/main" id="{A4CED139-E640-4B9A-B979-1293F2FEC6C3}"/>
              </a:ext>
            </a:extLst>
          </p:cNvPr>
          <p:cNvSpPr txBox="1"/>
          <p:nvPr/>
        </p:nvSpPr>
        <p:spPr>
          <a:xfrm>
            <a:off x="8679593" y="480357"/>
            <a:ext cx="3388646" cy="466218"/>
          </a:xfrm>
          <a:prstGeom prst="rect">
            <a:avLst/>
          </a:prstGeom>
          <a:noFill/>
        </p:spPr>
        <p:txBody>
          <a:bodyPr wrap="square">
            <a:spAutoFit/>
          </a:bodyPr>
          <a:lstStyle/>
          <a:p>
            <a:pPr>
              <a:lnSpc>
                <a:spcPts val="1500"/>
              </a:lnSpc>
            </a:pPr>
            <a:r>
              <a:rPr kumimoji="0" lang="fr-FR" sz="1100" b="0" i="1" u="none" strike="noStrike" cap="none" normalizeH="0" baseline="0" noProof="0">
                <a:ln>
                  <a:noFill/>
                </a:ln>
                <a:uLnTx/>
                <a:uFillTx/>
                <a:latin typeface="Calibri" panose="020F0502020204030204" pitchFamily="34" charset="0"/>
                <a:cs typeface="Calibri" panose="020F0502020204030204" pitchFamily="34" charset="0"/>
              </a:rPr>
              <a:t>*Essai clinique sous contrôle dermatologique, rapport d’étude 20E2134 – EUROFINS – février 2021</a:t>
            </a:r>
          </a:p>
        </p:txBody>
      </p:sp>
    </p:spTree>
    <p:extLst>
      <p:ext uri="{BB962C8B-B14F-4D97-AF65-F5344CB8AC3E}">
        <p14:creationId xmlns:p14="http://schemas.microsoft.com/office/powerpoint/2010/main" val="2530413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D82DB40D-A1A9-403C-B5EA-A7F8589E3C24}"/>
              </a:ext>
            </a:extLst>
          </p:cNvPr>
          <p:cNvSpPr txBox="1"/>
          <p:nvPr/>
        </p:nvSpPr>
        <p:spPr>
          <a:xfrm>
            <a:off x="242587" y="83286"/>
            <a:ext cx="5975356" cy="784830"/>
          </a:xfrm>
          <a:prstGeom prst="rect">
            <a:avLst/>
          </a:prstGeom>
          <a:noFill/>
        </p:spPr>
        <p:txBody>
          <a:bodyPr wrap="square" rtlCol="0">
            <a:spAutoFit/>
          </a:bodyPr>
          <a:lstStyle/>
          <a:p>
            <a:pPr>
              <a:lnSpc>
                <a:spcPts val="5400"/>
              </a:lnSpc>
            </a:pPr>
            <a:r>
              <a:rPr lang="en-GB" sz="4400" b="1" dirty="0">
                <a:solidFill>
                  <a:srgbClr val="000000"/>
                </a:solidFill>
                <a:latin typeface="DilleniaUPC" panose="02020603050405020304" pitchFamily="18" charset="-34"/>
                <a:cs typeface="DilleniaUPC" panose="02020603050405020304" pitchFamily="18" charset="-34"/>
              </a:rPr>
              <a:t>PURE SKINCARE</a:t>
            </a:r>
          </a:p>
        </p:txBody>
      </p:sp>
      <p:cxnSp>
        <p:nvCxnSpPr>
          <p:cNvPr id="22" name="Connecteur droit 21">
            <a:extLst>
              <a:ext uri="{FF2B5EF4-FFF2-40B4-BE49-F238E27FC236}">
                <a16:creationId xmlns:a16="http://schemas.microsoft.com/office/drawing/2014/main" id="{19430C8B-FACF-4B87-BED2-2643F7EA831F}"/>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18DC83EA-C3C0-4168-A2E6-5D71DC00FFA1}"/>
              </a:ext>
            </a:extLst>
          </p:cNvPr>
          <p:cNvSpPr txBox="1"/>
          <p:nvPr/>
        </p:nvSpPr>
        <p:spPr>
          <a:xfrm>
            <a:off x="838879" y="638570"/>
            <a:ext cx="10008606" cy="492443"/>
          </a:xfrm>
          <a:prstGeom prst="rect">
            <a:avLst/>
          </a:prstGeom>
          <a:noFill/>
        </p:spPr>
        <p:txBody>
          <a:bodyPr wrap="square">
            <a:spAutoFit/>
          </a:bodyPr>
          <a:lstStyle/>
          <a:p>
            <a:r>
              <a:rPr lang="en-GB" sz="2600" b="1">
                <a:solidFill>
                  <a:srgbClr val="000000"/>
                </a:solidFill>
                <a:latin typeface="DilleniaUPC" panose="02020603050405020304" pitchFamily="18" charset="-34"/>
                <a:cs typeface="DilleniaUPC" panose="02020603050405020304" pitchFamily="18" charset="-34"/>
              </a:rPr>
              <a:t>Pure Cleansers</a:t>
            </a:r>
          </a:p>
        </p:txBody>
      </p:sp>
      <p:sp>
        <p:nvSpPr>
          <p:cNvPr id="17" name="Rectangle 16">
            <a:extLst>
              <a:ext uri="{FF2B5EF4-FFF2-40B4-BE49-F238E27FC236}">
                <a16:creationId xmlns:a16="http://schemas.microsoft.com/office/drawing/2014/main" id="{322FBDF7-A443-4121-BED8-5350A9BEE74B}"/>
              </a:ext>
            </a:extLst>
          </p:cNvPr>
          <p:cNvSpPr/>
          <p:nvPr/>
        </p:nvSpPr>
        <p:spPr>
          <a:xfrm>
            <a:off x="0" y="3429000"/>
            <a:ext cx="12192000" cy="3445475"/>
          </a:xfrm>
          <a:prstGeom prst="rect">
            <a:avLst/>
          </a:prstGeom>
          <a:solidFill>
            <a:srgbClr val="76A4B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pPr>
            <a:endParaRPr lang="en-GB" sz="4400" dirty="0">
              <a:solidFill>
                <a:schemeClr val="bg1"/>
              </a:solidFill>
              <a:latin typeface="DilleniaUPC" panose="02020603050405020304" pitchFamily="18" charset="-34"/>
              <a:cs typeface="DilleniaUPC" panose="02020603050405020304" pitchFamily="18" charset="-34"/>
            </a:endParaRPr>
          </a:p>
        </p:txBody>
      </p:sp>
      <p:grpSp>
        <p:nvGrpSpPr>
          <p:cNvPr id="9" name="Groupe 8">
            <a:extLst>
              <a:ext uri="{FF2B5EF4-FFF2-40B4-BE49-F238E27FC236}">
                <a16:creationId xmlns:a16="http://schemas.microsoft.com/office/drawing/2014/main" id="{B760B9AC-CF2A-418A-BE13-AE44C8610805}"/>
              </a:ext>
            </a:extLst>
          </p:cNvPr>
          <p:cNvGrpSpPr/>
          <p:nvPr/>
        </p:nvGrpSpPr>
        <p:grpSpPr>
          <a:xfrm>
            <a:off x="3987454" y="2234513"/>
            <a:ext cx="4313368" cy="2470878"/>
            <a:chOff x="188608" y="2102762"/>
            <a:chExt cx="4858605" cy="2695471"/>
          </a:xfrm>
        </p:grpSpPr>
        <p:pic>
          <p:nvPicPr>
            <p:cNvPr id="10" name="Image 9">
              <a:extLst>
                <a:ext uri="{FF2B5EF4-FFF2-40B4-BE49-F238E27FC236}">
                  <a16:creationId xmlns:a16="http://schemas.microsoft.com/office/drawing/2014/main" id="{AAFB4EB6-AA9D-4951-B047-E4FCC7FD74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0890" y="2110801"/>
              <a:ext cx="800155" cy="2674576"/>
            </a:xfrm>
            <a:prstGeom prst="rect">
              <a:avLst/>
            </a:prstGeom>
            <a:effectLst>
              <a:outerShdw blurRad="50800" dist="38100" dir="2700000" algn="tl" rotWithShape="0">
                <a:prstClr val="black">
                  <a:alpha val="40000"/>
                </a:prstClr>
              </a:outerShdw>
            </a:effectLst>
          </p:spPr>
        </p:pic>
        <p:pic>
          <p:nvPicPr>
            <p:cNvPr id="11" name="Image 10" descr="Une image contenant horloge, objet&#10;&#10;Description générée automatiquement">
              <a:extLst>
                <a:ext uri="{FF2B5EF4-FFF2-40B4-BE49-F238E27FC236}">
                  <a16:creationId xmlns:a16="http://schemas.microsoft.com/office/drawing/2014/main" id="{713CF264-5E47-404C-882E-4BE6B33563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682" y="2140749"/>
              <a:ext cx="795660" cy="2649060"/>
            </a:xfrm>
            <a:prstGeom prst="rect">
              <a:avLst/>
            </a:prstGeom>
            <a:effectLst>
              <a:outerShdw blurRad="50800" dist="38100" dir="2700000" algn="tl" rotWithShape="0">
                <a:prstClr val="black">
                  <a:alpha val="40000"/>
                </a:prstClr>
              </a:outerShdw>
            </a:effectLst>
          </p:spPr>
        </p:pic>
        <p:pic>
          <p:nvPicPr>
            <p:cNvPr id="12" name="Image 11" descr="Une image contenant texte&#10;&#10;Description générée automatiquement">
              <a:extLst>
                <a:ext uri="{FF2B5EF4-FFF2-40B4-BE49-F238E27FC236}">
                  <a16:creationId xmlns:a16="http://schemas.microsoft.com/office/drawing/2014/main" id="{91597BE6-BEF5-4FC9-A611-0AF4F7E7D2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2155" y="2596071"/>
              <a:ext cx="777707" cy="2190517"/>
            </a:xfrm>
            <a:prstGeom prst="rect">
              <a:avLst/>
            </a:prstGeom>
            <a:effectLst>
              <a:outerShdw blurRad="50800" dist="38100" dir="2700000" algn="tl" rotWithShape="0">
                <a:prstClr val="black">
                  <a:alpha val="40000"/>
                </a:prstClr>
              </a:outerShdw>
            </a:effectLst>
          </p:spPr>
        </p:pic>
        <p:pic>
          <p:nvPicPr>
            <p:cNvPr id="13" name="Image 12">
              <a:extLst>
                <a:ext uri="{FF2B5EF4-FFF2-40B4-BE49-F238E27FC236}">
                  <a16:creationId xmlns:a16="http://schemas.microsoft.com/office/drawing/2014/main" id="{50B71649-B0EE-4A4A-ABA7-F59A578423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608" y="2102762"/>
              <a:ext cx="817009" cy="2689655"/>
            </a:xfrm>
            <a:prstGeom prst="rect">
              <a:avLst/>
            </a:prstGeom>
            <a:effectLst>
              <a:outerShdw blurRad="50800" dist="38100" dir="2700000" algn="tl" rotWithShape="0">
                <a:prstClr val="black">
                  <a:alpha val="40000"/>
                </a:prstClr>
              </a:outerShdw>
            </a:effectLst>
          </p:spPr>
        </p:pic>
        <p:pic>
          <p:nvPicPr>
            <p:cNvPr id="14" name="Image 13" descr="Une image contenant texte&#10;&#10;Description générée automatiquement">
              <a:extLst>
                <a:ext uri="{FF2B5EF4-FFF2-40B4-BE49-F238E27FC236}">
                  <a16:creationId xmlns:a16="http://schemas.microsoft.com/office/drawing/2014/main" id="{21D95EEB-C320-485F-8BFD-6312BA77EA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9505" y="2607712"/>
              <a:ext cx="777708" cy="2190521"/>
            </a:xfrm>
            <a:prstGeom prst="rect">
              <a:avLst/>
            </a:prstGeom>
            <a:effectLst>
              <a:outerShdw blurRad="50800" dist="38100" dir="2700000" algn="tl" rotWithShape="0">
                <a:prstClr val="black">
                  <a:alpha val="40000"/>
                </a:prstClr>
              </a:outerShdw>
            </a:effectLst>
          </p:spPr>
        </p:pic>
        <p:pic>
          <p:nvPicPr>
            <p:cNvPr id="15" name="Image 14" descr="Une image contenant tasse, café, assis, table&#10;&#10;Description générée automatiquement">
              <a:extLst>
                <a:ext uri="{FF2B5EF4-FFF2-40B4-BE49-F238E27FC236}">
                  <a16:creationId xmlns:a16="http://schemas.microsoft.com/office/drawing/2014/main" id="{D32E7DAF-9AA3-41D0-8EAA-676390FBE6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2051" y="2336168"/>
              <a:ext cx="662957" cy="2422965"/>
            </a:xfrm>
            <a:prstGeom prst="rect">
              <a:avLst/>
            </a:prstGeom>
            <a:effectLst>
              <a:outerShdw blurRad="50800" dist="38100" dir="2700000" algn="tl" rotWithShape="0">
                <a:prstClr val="black">
                  <a:alpha val="40000"/>
                </a:prstClr>
              </a:outerShdw>
            </a:effectLst>
          </p:spPr>
        </p:pic>
      </p:grpSp>
      <p:pic>
        <p:nvPicPr>
          <p:cNvPr id="16" name="Picture 2" descr="D:\-= WORK =-\BUG AGENCY\NAOS\2020_ETAT_PUR\SLIDES\fleche-11.png">
            <a:extLst>
              <a:ext uri="{FF2B5EF4-FFF2-40B4-BE49-F238E27FC236}">
                <a16:creationId xmlns:a16="http://schemas.microsoft.com/office/drawing/2014/main" id="{0A4799DD-6BC3-4CF7-8E74-EDF07AC50954}"/>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b="29377"/>
          <a:stretch/>
        </p:blipFill>
        <p:spPr bwMode="auto">
          <a:xfrm rot="1332695">
            <a:off x="4836788" y="1445558"/>
            <a:ext cx="913257" cy="82853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EA4B2731-5601-4FE3-9B80-3FCE433844A2}"/>
              </a:ext>
            </a:extLst>
          </p:cNvPr>
          <p:cNvSpPr txBox="1"/>
          <p:nvPr/>
        </p:nvSpPr>
        <p:spPr>
          <a:xfrm>
            <a:off x="6019173" y="1277714"/>
            <a:ext cx="2563311" cy="523220"/>
          </a:xfrm>
          <a:prstGeom prst="rect">
            <a:avLst/>
          </a:prstGeom>
          <a:noFill/>
        </p:spPr>
        <p:txBody>
          <a:bodyPr wrap="square" rtlCol="0">
            <a:spAutoFit/>
          </a:bodyPr>
          <a:lstStyle/>
          <a:p>
            <a:r>
              <a:rPr lang="en-GB" sz="2800">
                <a:latin typeface="Reenie Beanie" panose="02000000000000000000" pitchFamily="2" charset="0"/>
              </a:rPr>
              <a:t>6 Pure Cleansers</a:t>
            </a:r>
          </a:p>
        </p:txBody>
      </p:sp>
    </p:spTree>
    <p:extLst>
      <p:ext uri="{BB962C8B-B14F-4D97-AF65-F5344CB8AC3E}">
        <p14:creationId xmlns:p14="http://schemas.microsoft.com/office/powerpoint/2010/main" val="20283811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925F815-1504-4A2E-920E-D9E7B10B0A1B}"/>
              </a:ext>
            </a:extLst>
          </p:cNvPr>
          <p:cNvSpPr/>
          <p:nvPr/>
        </p:nvSpPr>
        <p:spPr>
          <a:xfrm>
            <a:off x="-1" y="0"/>
            <a:ext cx="1882141" cy="6858000"/>
          </a:xfrm>
          <a:prstGeom prst="rect">
            <a:avLst/>
          </a:prstGeom>
          <a:solidFill>
            <a:srgbClr val="D3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8444F4FA-D5A4-FE4E-AAFF-1C53DBF97DCE}"/>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85992C17-9B8A-3649-A523-375A86F2621D}"/>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FA25739D-D701-4AC6-B1E2-E88B35729882}"/>
              </a:ext>
            </a:extLst>
          </p:cNvPr>
          <p:cNvSpPr txBox="1"/>
          <p:nvPr/>
        </p:nvSpPr>
        <p:spPr>
          <a:xfrm>
            <a:off x="2530541" y="1950130"/>
            <a:ext cx="9543272" cy="584775"/>
          </a:xfrm>
          <a:prstGeom prst="rect">
            <a:avLst/>
          </a:prstGeom>
          <a:noFill/>
        </p:spPr>
        <p:txBody>
          <a:bodyPr wrap="square">
            <a:spAutoFit/>
          </a:bodyPr>
          <a:lstStyle/>
          <a:p>
            <a:pPr>
              <a:tabLst>
                <a:tab pos="3136900" algn="l"/>
              </a:tabLst>
            </a:pPr>
            <a:r>
              <a:rPr lang="fr-FR" sz="3200" b="1" cap="all" dirty="0">
                <a:solidFill>
                  <a:srgbClr val="D3D1E0"/>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D3D1E0"/>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D3D1E0"/>
                </a:solidFill>
                <a:latin typeface="DilleniaUPC" panose="02020603050405020304" pitchFamily="18" charset="-34"/>
                <a:ea typeface="Times New Roman" panose="02020603050405020304" pitchFamily="18" charset="0"/>
                <a:cs typeface="DilleniaUPC" panose="02020603050405020304" pitchFamily="18" charset="-34"/>
              </a:rPr>
              <a:t> In vivo – Test d’utilisation</a:t>
            </a:r>
            <a:r>
              <a:rPr lang="fr-FR" sz="3200" b="1" baseline="30000" dirty="0">
                <a:solidFill>
                  <a:srgbClr val="D3D1E0"/>
                </a:solidFill>
                <a:latin typeface="DilleniaUPC" panose="02020603050405020304" pitchFamily="18" charset="-34"/>
                <a:ea typeface="Times New Roman" panose="02020603050405020304" pitchFamily="18" charset="0"/>
                <a:cs typeface="DilleniaUPC" panose="02020603050405020304" pitchFamily="18" charset="-34"/>
              </a:rPr>
              <a:t>(1)</a:t>
            </a:r>
          </a:p>
        </p:txBody>
      </p:sp>
      <p:pic>
        <p:nvPicPr>
          <p:cNvPr id="38" name="Picture 2" descr="Mycose de l'ongle? N'attendez pas, traitez immédiatement">
            <a:extLst>
              <a:ext uri="{FF2B5EF4-FFF2-40B4-BE49-F238E27FC236}">
                <a16:creationId xmlns:a16="http://schemas.microsoft.com/office/drawing/2014/main" id="{DCA0F0EC-F3EF-417C-847A-EA78BB30F9CA}"/>
              </a:ext>
            </a:extLst>
          </p:cNvPr>
          <p:cNvPicPr>
            <a:picLocks noChangeAspect="1" noChangeArrowheads="1"/>
          </p:cNvPicPr>
          <p:nvPr/>
        </p:nvPicPr>
        <p:blipFill rotWithShape="1">
          <a:blip r:embed="rId3" cstate="print">
            <a:duotone>
              <a:prstClr val="black"/>
              <a:srgbClr val="BBB2C7">
                <a:tint val="45000"/>
                <a:satMod val="400000"/>
              </a:srgbClr>
            </a:duotone>
            <a:extLst>
              <a:ext uri="{28A0092B-C50C-407E-A947-70E740481C1C}">
                <a14:useLocalDpi xmlns:a14="http://schemas.microsoft.com/office/drawing/2010/main" val="0"/>
              </a:ext>
            </a:extLst>
          </a:blip>
          <a:srcRect r="66457"/>
          <a:stretch/>
        </p:blipFill>
        <p:spPr bwMode="auto">
          <a:xfrm>
            <a:off x="6594823" y="1861508"/>
            <a:ext cx="634360" cy="673264"/>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 23" descr="Une image contenant texte&#10;&#10;Description générée automatiquement">
            <a:extLst>
              <a:ext uri="{FF2B5EF4-FFF2-40B4-BE49-F238E27FC236}">
                <a16:creationId xmlns:a16="http://schemas.microsoft.com/office/drawing/2014/main" id="{F375BB65-7346-4CF7-850A-68CA40C29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151" y="1415779"/>
            <a:ext cx="2005899" cy="5278435"/>
          </a:xfrm>
          <a:prstGeom prst="rect">
            <a:avLst/>
          </a:prstGeom>
          <a:effectLst>
            <a:outerShdw blurRad="63500" sx="102000" sy="102000" algn="ctr" rotWithShape="0">
              <a:prstClr val="black">
                <a:alpha val="40000"/>
              </a:prstClr>
            </a:outerShdw>
          </a:effectLst>
        </p:spPr>
      </p:pic>
      <p:sp>
        <p:nvSpPr>
          <p:cNvPr id="26" name="ZoneTexte 25">
            <a:extLst>
              <a:ext uri="{FF2B5EF4-FFF2-40B4-BE49-F238E27FC236}">
                <a16:creationId xmlns:a16="http://schemas.microsoft.com/office/drawing/2014/main" id="{EFFD2CBE-213E-4B74-A63B-DBB8FA9C69ED}"/>
              </a:ext>
            </a:extLst>
          </p:cNvPr>
          <p:cNvSpPr txBox="1"/>
          <p:nvPr/>
        </p:nvSpPr>
        <p:spPr>
          <a:xfrm>
            <a:off x="904752" y="627745"/>
            <a:ext cx="3098081"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Vitamine C 10 %</a:t>
            </a:r>
          </a:p>
        </p:txBody>
      </p:sp>
      <p:pic>
        <p:nvPicPr>
          <p:cNvPr id="15" name="Image 14">
            <a:extLst>
              <a:ext uri="{FF2B5EF4-FFF2-40B4-BE49-F238E27FC236}">
                <a16:creationId xmlns:a16="http://schemas.microsoft.com/office/drawing/2014/main" id="{04FA49DE-49FF-4703-8415-21A61026B9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830" y="6014516"/>
            <a:ext cx="696203" cy="678417"/>
          </a:xfrm>
          <a:prstGeom prst="rect">
            <a:avLst/>
          </a:prstGeom>
        </p:spPr>
      </p:pic>
      <p:pic>
        <p:nvPicPr>
          <p:cNvPr id="16" name="Image 15">
            <a:extLst>
              <a:ext uri="{FF2B5EF4-FFF2-40B4-BE49-F238E27FC236}">
                <a16:creationId xmlns:a16="http://schemas.microsoft.com/office/drawing/2014/main" id="{F84509C7-8D12-4CC2-8269-B426C04975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741" y="5130824"/>
            <a:ext cx="727156" cy="711233"/>
          </a:xfrm>
          <a:prstGeom prst="rect">
            <a:avLst/>
          </a:prstGeom>
        </p:spPr>
      </p:pic>
      <p:grpSp>
        <p:nvGrpSpPr>
          <p:cNvPr id="18" name="Groupe 17">
            <a:extLst>
              <a:ext uri="{FF2B5EF4-FFF2-40B4-BE49-F238E27FC236}">
                <a16:creationId xmlns:a16="http://schemas.microsoft.com/office/drawing/2014/main" id="{4AB57A27-F910-47A3-9650-303177CECAC0}"/>
              </a:ext>
            </a:extLst>
          </p:cNvPr>
          <p:cNvGrpSpPr/>
          <p:nvPr/>
        </p:nvGrpSpPr>
        <p:grpSpPr>
          <a:xfrm>
            <a:off x="2615609" y="2534906"/>
            <a:ext cx="6237869" cy="3600080"/>
            <a:chOff x="3555425" y="4211367"/>
            <a:chExt cx="5753737" cy="3275814"/>
          </a:xfrm>
        </p:grpSpPr>
        <p:sp>
          <p:nvSpPr>
            <p:cNvPr id="19" name="Rectangle 18">
              <a:extLst>
                <a:ext uri="{FF2B5EF4-FFF2-40B4-BE49-F238E27FC236}">
                  <a16:creationId xmlns:a16="http://schemas.microsoft.com/office/drawing/2014/main" id="{4F11FB67-140A-41FF-9FF3-2DF955D13B74}"/>
                </a:ext>
              </a:extLst>
            </p:cNvPr>
            <p:cNvSpPr/>
            <p:nvPr/>
          </p:nvSpPr>
          <p:spPr>
            <a:xfrm>
              <a:off x="3555425" y="4211367"/>
              <a:ext cx="5690849" cy="3275814"/>
            </a:xfrm>
            <a:prstGeom prst="rect">
              <a:avLst/>
            </a:prstGeom>
            <a:solidFill>
              <a:schemeClr val="bg1"/>
            </a:solidFill>
            <a:ln>
              <a:solidFill>
                <a:srgbClr val="D3D1E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800"/>
                </a:lnSpc>
                <a:tabLst>
                  <a:tab pos="3048000" algn="l"/>
                </a:tabLst>
              </a:pPr>
              <a:endParaRPr lang="en-US" sz="2400" dirty="0">
                <a:solidFill>
                  <a:srgbClr val="90C595"/>
                </a:solidFill>
                <a:latin typeface="DilleniaUPC" panose="02020603050405020304" pitchFamily="18" charset="-34"/>
                <a:cs typeface="DilleniaUPC" panose="02020603050405020304" pitchFamily="18" charset="-34"/>
              </a:endParaRPr>
            </a:p>
            <a:p>
              <a:pPr lvl="0">
                <a:lnSpc>
                  <a:spcPts val="2800"/>
                </a:lnSpc>
                <a:tabLst>
                  <a:tab pos="3048000" algn="l"/>
                </a:tabLst>
              </a:pPr>
              <a:endParaRPr lang="en-US" sz="2800" b="1" dirty="0">
                <a:solidFill>
                  <a:srgbClr val="90C595"/>
                </a:solidFill>
                <a:latin typeface="DilleniaUPC" panose="02020603050405020304" pitchFamily="18" charset="-34"/>
                <a:cs typeface="DilleniaUPC" panose="02020603050405020304" pitchFamily="18" charset="-34"/>
              </a:endParaRPr>
            </a:p>
          </p:txBody>
        </p:sp>
        <p:sp>
          <p:nvSpPr>
            <p:cNvPr id="23" name="ZoneTexte 22">
              <a:extLst>
                <a:ext uri="{FF2B5EF4-FFF2-40B4-BE49-F238E27FC236}">
                  <a16:creationId xmlns:a16="http://schemas.microsoft.com/office/drawing/2014/main" id="{B5E70E44-8D7D-4015-B29D-414EACDB0556}"/>
                </a:ext>
              </a:extLst>
            </p:cNvPr>
            <p:cNvSpPr txBox="1"/>
            <p:nvPr/>
          </p:nvSpPr>
          <p:spPr>
            <a:xfrm>
              <a:off x="3618313" y="4259621"/>
              <a:ext cx="5690849" cy="3117941"/>
            </a:xfrm>
            <a:prstGeom prst="rect">
              <a:avLst/>
            </a:prstGeom>
            <a:noFill/>
          </p:spPr>
          <p:txBody>
            <a:bodyPr wrap="square">
              <a:spAutoFit/>
            </a:bodyPr>
            <a:lstStyle/>
            <a:p>
              <a:pPr marL="342900" marR="0" lvl="0" indent="-342900" algn="l" defTabSz="914400" rtl="0" eaLnBrk="1" fontAlgn="auto" latinLnBrk="0" hangingPunct="1">
                <a:lnSpc>
                  <a:spcPts val="2500"/>
                </a:lnSpc>
                <a:spcBef>
                  <a:spcPts val="0"/>
                </a:spcBef>
                <a:spcAft>
                  <a:spcPts val="0"/>
                </a:spcAft>
                <a:buClrTx/>
                <a:buSzTx/>
                <a:buFont typeface="Wingdings" panose="05000000000000000000" pitchFamily="2" charset="2"/>
                <a:buChar char=""/>
                <a:tabLst>
                  <a:tab pos="1795463" algn="l"/>
                  <a:tab pos="4479925" algn="l"/>
                  <a:tab pos="4935538" algn="l"/>
                </a:tabLst>
                <a:defRPr/>
              </a:pPr>
              <a:r>
                <a:rPr kumimoji="0" lang="fr-FR" sz="2400" b="0" i="0" u="none" strike="noStrike" cap="none" normalizeH="0" baseline="0" noProof="0" dirty="0">
                  <a:ln>
                    <a:noFill/>
                  </a:ln>
                  <a:solidFill>
                    <a:srgbClr val="C9C6D8"/>
                  </a:solidFill>
                  <a:uLnTx/>
                  <a:uFillTx/>
                  <a:latin typeface="DilleniaUPC" panose="02020603050405020304" pitchFamily="18" charset="-34"/>
                  <a:ea typeface="+mn-ea"/>
                  <a:cs typeface="DilleniaUPC" panose="02020603050405020304" pitchFamily="18" charset="-34"/>
                </a:rPr>
                <a:t>Au bout de 28 jours</a:t>
              </a:r>
            </a:p>
            <a:p>
              <a:pPr marR="0" lvl="0" algn="l" defTabSz="914400" rtl="0" eaLnBrk="1" fontAlgn="auto" latinLnBrk="0" hangingPunct="1">
                <a:lnSpc>
                  <a:spcPts val="2500"/>
                </a:lnSpc>
                <a:spcBef>
                  <a:spcPts val="0"/>
                </a:spcBef>
                <a:spcAft>
                  <a:spcPts val="0"/>
                </a:spcAft>
                <a:buClrTx/>
                <a:buSzTx/>
                <a:tabLst>
                  <a:tab pos="1795463" algn="l"/>
                  <a:tab pos="4479925" algn="l"/>
                  <a:tab pos="4935538" algn="l"/>
                </a:tabLst>
                <a:defRPr/>
              </a:pPr>
              <a:r>
                <a:rPr kumimoji="0" lang="fr-FR" sz="2400" b="0" i="0" u="none" strike="noStrike" cap="none" normalizeH="0" baseline="0" noProof="0" dirty="0">
                  <a:ln>
                    <a:noFill/>
                  </a:ln>
                  <a:solidFill>
                    <a:srgbClr val="C9C6D8"/>
                  </a:solidFill>
                  <a:uLnTx/>
                  <a:uFillTx/>
                  <a:latin typeface="DilleniaUPC" panose="02020603050405020304" pitchFamily="18" charset="-34"/>
                  <a:ea typeface="+mn-ea"/>
                  <a:cs typeface="DilleniaUPC" panose="02020603050405020304" pitchFamily="18" charset="-34"/>
                </a:rPr>
                <a:t>Peau plus lisse	</a:t>
              </a:r>
              <a:r>
                <a:rPr kumimoji="0" lang="fr-FR" sz="2400" b="0" i="0" u="none" strike="noStrike" cap="none" normalizeH="0" noProof="0" dirty="0">
                  <a:ln>
                    <a:noFill/>
                  </a:ln>
                  <a:solidFill>
                    <a:srgbClr val="C9C6D8"/>
                  </a:solidFill>
                  <a:uLnTx/>
                  <a:uFillTx/>
                  <a:latin typeface="DilleniaUPC" panose="02020603050405020304" pitchFamily="18" charset="-34"/>
                  <a:ea typeface="+mn-ea"/>
                  <a:cs typeface="DilleniaUPC" panose="02020603050405020304" pitchFamily="18" charset="-34"/>
                </a:rPr>
                <a:t>            </a:t>
              </a:r>
              <a:r>
                <a:rPr lang="fr-FR" sz="2800" b="1" dirty="0">
                  <a:solidFill>
                    <a:srgbClr val="C9C6D8"/>
                  </a:solidFill>
                  <a:latin typeface="DilleniaUPC" panose="02020603050405020304" pitchFamily="18" charset="-34"/>
                  <a:ea typeface="+mn-ea"/>
                  <a:cs typeface="DilleniaUPC" panose="02020603050405020304" pitchFamily="18" charset="-34"/>
                </a:rPr>
                <a:t>87 %</a:t>
              </a:r>
            </a:p>
            <a:p>
              <a:pPr marR="0" lvl="0" algn="l" defTabSz="914400" rtl="0" eaLnBrk="1" fontAlgn="auto" latinLnBrk="0" hangingPunct="1">
                <a:lnSpc>
                  <a:spcPts val="2500"/>
                </a:lnSpc>
                <a:spcBef>
                  <a:spcPts val="0"/>
                </a:spcBef>
                <a:buClrTx/>
                <a:buSzTx/>
                <a:tabLst>
                  <a:tab pos="1795463" algn="l"/>
                  <a:tab pos="4935538" algn="l"/>
                </a:tabLst>
                <a:defRPr/>
              </a:pPr>
              <a:r>
                <a:rPr lang="fr-FR" sz="2400" dirty="0">
                  <a:solidFill>
                    <a:srgbClr val="C9C6D8"/>
                  </a:solidFill>
                  <a:latin typeface="DilleniaUPC" panose="02020603050405020304" pitchFamily="18" charset="-34"/>
                  <a:cs typeface="DilleniaUPC" panose="02020603050405020304" pitchFamily="18" charset="-34"/>
                </a:rPr>
                <a:t>Teint moins terne</a:t>
              </a:r>
              <a:r>
                <a:rPr lang="fr-FR" sz="2800" b="1" dirty="0">
                  <a:solidFill>
                    <a:srgbClr val="C9C6D8"/>
                  </a:solidFill>
                  <a:latin typeface="DilleniaUPC" panose="02020603050405020304" pitchFamily="18" charset="-34"/>
                  <a:cs typeface="DilleniaUPC" panose="02020603050405020304" pitchFamily="18" charset="-34"/>
                </a:rPr>
                <a:t>      80 %</a:t>
              </a:r>
            </a:p>
            <a:p>
              <a:pPr marR="0" lvl="0" algn="l" defTabSz="914400" rtl="0" eaLnBrk="1" fontAlgn="auto" latinLnBrk="0" hangingPunct="1">
                <a:lnSpc>
                  <a:spcPts val="2500"/>
                </a:lnSpc>
                <a:spcBef>
                  <a:spcPts val="0"/>
                </a:spcBef>
                <a:spcAft>
                  <a:spcPts val="1000"/>
                </a:spcAft>
                <a:buClrTx/>
                <a:buSzTx/>
                <a:tabLst>
                  <a:tab pos="1795463" algn="l"/>
                  <a:tab pos="4935538" algn="l"/>
                </a:tabLst>
                <a:defRPr/>
              </a:pPr>
              <a:r>
                <a:rPr lang="fr-FR" sz="2400" dirty="0">
                  <a:solidFill>
                    <a:srgbClr val="C9C6D8"/>
                  </a:solidFill>
                  <a:latin typeface="DilleniaUPC" panose="02020603050405020304" pitchFamily="18" charset="-34"/>
                  <a:cs typeface="DilleniaUPC" panose="02020603050405020304" pitchFamily="18" charset="-34"/>
                </a:rPr>
                <a:t>Peau lumineuse           </a:t>
              </a:r>
              <a:r>
                <a:rPr lang="fr-FR" sz="2800" b="1" dirty="0">
                  <a:solidFill>
                    <a:srgbClr val="C9C6D8"/>
                  </a:solidFill>
                  <a:latin typeface="DilleniaUPC" panose="02020603050405020304" pitchFamily="18" charset="-34"/>
                  <a:cs typeface="DilleniaUPC" panose="02020603050405020304" pitchFamily="18" charset="-34"/>
                </a:rPr>
                <a:t>71 %</a:t>
              </a:r>
            </a:p>
            <a:p>
              <a:pPr marL="342900" marR="0" lvl="0" indent="-342900" algn="l" defTabSz="914400" rtl="0" eaLnBrk="1" fontAlgn="auto" latinLnBrk="0" hangingPunct="1">
                <a:lnSpc>
                  <a:spcPts val="2500"/>
                </a:lnSpc>
                <a:spcBef>
                  <a:spcPts val="0"/>
                </a:spcBef>
                <a:spcAft>
                  <a:spcPts val="0"/>
                </a:spcAft>
                <a:buClrTx/>
                <a:buSzTx/>
                <a:buFont typeface="Wingdings" panose="05000000000000000000" pitchFamily="2" charset="2"/>
                <a:buChar char=""/>
                <a:tabLst>
                  <a:tab pos="1795463" algn="l"/>
                  <a:tab pos="4935538" algn="l"/>
                </a:tabLst>
                <a:defRPr/>
              </a:pPr>
              <a:r>
                <a:rPr kumimoji="0" lang="fr-FR" sz="2400" b="0" i="0" u="none" strike="noStrike" cap="none" normalizeH="0" baseline="0" noProof="0" dirty="0">
                  <a:ln>
                    <a:noFill/>
                  </a:ln>
                  <a:solidFill>
                    <a:srgbClr val="C9C6D8"/>
                  </a:solidFill>
                  <a:uLnTx/>
                  <a:uFillTx/>
                  <a:latin typeface="DilleniaUPC" panose="02020603050405020304" pitchFamily="18" charset="-34"/>
                  <a:ea typeface="+mn-ea"/>
                  <a:cs typeface="DilleniaUPC" panose="02020603050405020304" pitchFamily="18" charset="-34"/>
                </a:rPr>
                <a:t>Au bout de </a:t>
              </a:r>
              <a:r>
                <a:rPr lang="fr-FR" sz="2400" dirty="0">
                  <a:solidFill>
                    <a:srgbClr val="C9C6D8"/>
                  </a:solidFill>
                  <a:latin typeface="DilleniaUPC" panose="02020603050405020304" pitchFamily="18" charset="-34"/>
                  <a:ea typeface="+mn-ea"/>
                  <a:cs typeface="DilleniaUPC" panose="02020603050405020304" pitchFamily="18" charset="-34"/>
                </a:rPr>
                <a:t>56 jours</a:t>
              </a:r>
              <a:r>
                <a:rPr kumimoji="0" lang="fr-FR" sz="2400" b="0" i="0" u="none" strike="noStrike" cap="none" normalizeH="0" baseline="0" noProof="0" dirty="0">
                  <a:ln>
                    <a:noFill/>
                  </a:ln>
                  <a:solidFill>
                    <a:srgbClr val="C9C6D8"/>
                  </a:solidFill>
                  <a:uLnTx/>
                  <a:uFillTx/>
                  <a:latin typeface="DilleniaUPC" panose="02020603050405020304" pitchFamily="18" charset="-34"/>
                  <a:ea typeface="+mn-ea"/>
                  <a:cs typeface="DilleniaUPC" panose="02020603050405020304" pitchFamily="18" charset="-34"/>
                </a:rPr>
                <a:t> 	</a:t>
              </a:r>
            </a:p>
            <a:p>
              <a:pPr marR="0" lvl="0" algn="l" defTabSz="914400" rtl="0" eaLnBrk="1" fontAlgn="auto" latinLnBrk="0" hangingPunct="1">
                <a:lnSpc>
                  <a:spcPts val="2500"/>
                </a:lnSpc>
                <a:spcBef>
                  <a:spcPts val="0"/>
                </a:spcBef>
                <a:spcAft>
                  <a:spcPts val="0"/>
                </a:spcAft>
                <a:buClrTx/>
                <a:buSzTx/>
                <a:tabLst>
                  <a:tab pos="1795463" algn="l"/>
                  <a:tab pos="4935538" algn="l"/>
                </a:tabLst>
                <a:defRPr/>
              </a:pPr>
              <a:r>
                <a:rPr kumimoji="0" lang="fr-FR" sz="2400" b="0" i="0" u="none" strike="noStrike" cap="none" normalizeH="0" baseline="0" noProof="0" dirty="0">
                  <a:ln>
                    <a:noFill/>
                  </a:ln>
                  <a:solidFill>
                    <a:srgbClr val="C9C6D8"/>
                  </a:solidFill>
                  <a:uLnTx/>
                  <a:uFillTx/>
                  <a:latin typeface="DilleniaUPC" panose="02020603050405020304" pitchFamily="18" charset="-34"/>
                  <a:ea typeface="+mn-ea"/>
                  <a:cs typeface="DilleniaUPC" panose="02020603050405020304" pitchFamily="18" charset="-34"/>
                </a:rPr>
                <a:t>Peau plus lisse	           </a:t>
              </a:r>
              <a:r>
                <a:rPr kumimoji="0" lang="fr-FR" sz="2400" b="0" i="0" u="none" strike="noStrike" cap="none" normalizeH="0" noProof="0" dirty="0">
                  <a:ln>
                    <a:noFill/>
                  </a:ln>
                  <a:solidFill>
                    <a:srgbClr val="C9C6D8"/>
                  </a:solidFill>
                  <a:uLnTx/>
                  <a:uFillTx/>
                  <a:latin typeface="DilleniaUPC" panose="02020603050405020304" pitchFamily="18" charset="-34"/>
                  <a:ea typeface="+mn-ea"/>
                  <a:cs typeface="DilleniaUPC" panose="02020603050405020304" pitchFamily="18" charset="-34"/>
                </a:rPr>
                <a:t>                              </a:t>
              </a:r>
              <a:r>
                <a:rPr lang="fr-FR" sz="2800" b="1" dirty="0">
                  <a:solidFill>
                    <a:srgbClr val="C9C6D8"/>
                  </a:solidFill>
                  <a:latin typeface="DilleniaUPC" panose="02020603050405020304" pitchFamily="18" charset="-34"/>
                  <a:ea typeface="+mn-ea"/>
                  <a:cs typeface="DilleniaUPC" panose="02020603050405020304" pitchFamily="18" charset="-34"/>
                </a:rPr>
                <a:t>93 </a:t>
              </a:r>
              <a:r>
                <a:rPr kumimoji="0" lang="fr-FR" sz="2800" b="1" i="0" u="none" strike="noStrike" cap="none" normalizeH="0" baseline="0" noProof="0" dirty="0">
                  <a:ln>
                    <a:noFill/>
                  </a:ln>
                  <a:solidFill>
                    <a:srgbClr val="C9C6D8"/>
                  </a:solidFill>
                  <a:uLnTx/>
                  <a:uFillTx/>
                  <a:latin typeface="DilleniaUPC" panose="02020603050405020304" pitchFamily="18" charset="-34"/>
                  <a:ea typeface="+mn-ea"/>
                  <a:cs typeface="DilleniaUPC" panose="02020603050405020304" pitchFamily="18" charset="-34"/>
                </a:rPr>
                <a:t>%</a:t>
              </a:r>
            </a:p>
            <a:p>
              <a:pPr marR="0" lvl="0" algn="l" defTabSz="914400" rtl="0" eaLnBrk="1" fontAlgn="auto" latinLnBrk="0" hangingPunct="1">
                <a:lnSpc>
                  <a:spcPts val="2500"/>
                </a:lnSpc>
                <a:spcBef>
                  <a:spcPts val="0"/>
                </a:spcBef>
                <a:spcAft>
                  <a:spcPts val="0"/>
                </a:spcAft>
                <a:buClrTx/>
                <a:buSzTx/>
                <a:tabLst>
                  <a:tab pos="1795463" algn="l"/>
                  <a:tab pos="4935538" algn="l"/>
                </a:tabLst>
                <a:defRPr/>
              </a:pPr>
              <a:r>
                <a:rPr kumimoji="0" lang="fr-FR" sz="2400" b="0" i="0" u="none" strike="noStrike" cap="none" normalizeH="0" baseline="0" noProof="0" dirty="0">
                  <a:ln>
                    <a:noFill/>
                  </a:ln>
                  <a:solidFill>
                    <a:srgbClr val="C9C6D8"/>
                  </a:solidFill>
                  <a:uLnTx/>
                  <a:uFillTx/>
                  <a:latin typeface="DilleniaUPC" panose="02020603050405020304" pitchFamily="18" charset="-34"/>
                  <a:ea typeface="+mn-ea"/>
                  <a:cs typeface="DilleniaUPC" panose="02020603050405020304" pitchFamily="18" charset="-34"/>
                </a:rPr>
                <a:t>Taches de vieillissement réduites</a:t>
              </a:r>
              <a:r>
                <a:rPr kumimoji="0" lang="fr-FR" sz="2400" b="0" i="0" u="none" strike="noStrike" cap="none" normalizeH="0" noProof="0" dirty="0">
                  <a:ln>
                    <a:noFill/>
                  </a:ln>
                  <a:solidFill>
                    <a:srgbClr val="C9C6D8"/>
                  </a:solidFill>
                  <a:uLnTx/>
                  <a:uFillTx/>
                  <a:latin typeface="DilleniaUPC" panose="02020603050405020304" pitchFamily="18" charset="-34"/>
                  <a:ea typeface="+mn-ea"/>
                  <a:cs typeface="DilleniaUPC" panose="02020603050405020304" pitchFamily="18" charset="-34"/>
                </a:rPr>
                <a:t>              </a:t>
              </a:r>
              <a:r>
                <a:rPr lang="fr-FR" sz="2800" b="1" dirty="0">
                  <a:solidFill>
                    <a:srgbClr val="C9C6D8"/>
                  </a:solidFill>
                  <a:latin typeface="DilleniaUPC" panose="02020603050405020304" pitchFamily="18" charset="-34"/>
                  <a:ea typeface="+mn-ea"/>
                  <a:cs typeface="DilleniaUPC" panose="02020603050405020304" pitchFamily="18" charset="-34"/>
                </a:rPr>
                <a:t>61 </a:t>
              </a:r>
              <a:r>
                <a:rPr kumimoji="0" lang="fr-FR" sz="2800" b="1" i="0" u="none" strike="noStrike" cap="none" normalizeH="0" baseline="0" noProof="0" dirty="0">
                  <a:ln>
                    <a:noFill/>
                  </a:ln>
                  <a:solidFill>
                    <a:srgbClr val="C9C6D8"/>
                  </a:solidFill>
                  <a:uLnTx/>
                  <a:uFillTx/>
                  <a:latin typeface="DilleniaUPC" panose="02020603050405020304" pitchFamily="18" charset="-34"/>
                  <a:ea typeface="+mn-ea"/>
                  <a:cs typeface="DilleniaUPC" panose="02020603050405020304" pitchFamily="18" charset="-34"/>
                </a:rPr>
                <a:t>%</a:t>
              </a:r>
            </a:p>
            <a:p>
              <a:pPr marR="0" lvl="0" algn="l" defTabSz="914400" rtl="0" eaLnBrk="1" fontAlgn="auto" latinLnBrk="0" hangingPunct="1">
                <a:lnSpc>
                  <a:spcPts val="2500"/>
                </a:lnSpc>
                <a:spcBef>
                  <a:spcPts val="0"/>
                </a:spcBef>
                <a:spcAft>
                  <a:spcPts val="0"/>
                </a:spcAft>
                <a:buClrTx/>
                <a:buSzTx/>
                <a:tabLst>
                  <a:tab pos="1795463" algn="l"/>
                  <a:tab pos="4935538" algn="l"/>
                </a:tabLst>
                <a:defRPr/>
              </a:pPr>
              <a:r>
                <a:rPr kumimoji="0" lang="fr-FR" sz="2400" b="0" i="0" u="none" strike="noStrike" cap="none" normalizeH="0" baseline="0" noProof="0" dirty="0">
                  <a:ln>
                    <a:noFill/>
                  </a:ln>
                  <a:solidFill>
                    <a:srgbClr val="C9C6D8"/>
                  </a:solidFill>
                  <a:uLnTx/>
                  <a:uFillTx/>
                  <a:latin typeface="DilleniaUPC" panose="02020603050405020304" pitchFamily="18" charset="-34"/>
                  <a:ea typeface="+mn-ea"/>
                  <a:cs typeface="DilleniaUPC" panose="02020603050405020304" pitchFamily="18" charset="-34"/>
                </a:rPr>
                <a:t>Teint régulier </a:t>
              </a:r>
              <a:r>
                <a:rPr kumimoji="0" lang="fr-FR" sz="2800" b="1" i="0" u="none" strike="noStrike" cap="none" normalizeH="0" baseline="0" noProof="0" dirty="0">
                  <a:ln>
                    <a:noFill/>
                  </a:ln>
                  <a:solidFill>
                    <a:srgbClr val="C9C6D8"/>
                  </a:solidFill>
                  <a:uLnTx/>
                  <a:uFillTx/>
                  <a:latin typeface="DilleniaUPC" panose="02020603050405020304" pitchFamily="18" charset="-34"/>
                  <a:ea typeface="+mn-ea"/>
                  <a:cs typeface="DilleniaUPC" panose="02020603050405020304" pitchFamily="18" charset="-34"/>
                </a:rPr>
                <a:t>	                                   74 %</a:t>
              </a:r>
            </a:p>
            <a:p>
              <a:pPr marR="0" lvl="0" algn="l" defTabSz="914400" rtl="0" eaLnBrk="1" fontAlgn="auto" latinLnBrk="0" hangingPunct="1">
                <a:lnSpc>
                  <a:spcPts val="2500"/>
                </a:lnSpc>
                <a:spcBef>
                  <a:spcPts val="0"/>
                </a:spcBef>
                <a:spcAft>
                  <a:spcPts val="0"/>
                </a:spcAft>
                <a:buClrTx/>
                <a:buSzTx/>
                <a:tabLst>
                  <a:tab pos="1795463" algn="l"/>
                  <a:tab pos="4935538" algn="l"/>
                </a:tabLst>
                <a:defRPr/>
              </a:pPr>
              <a:r>
                <a:rPr lang="fr-FR" sz="2400" dirty="0">
                  <a:solidFill>
                    <a:srgbClr val="C9C6D8"/>
                  </a:solidFill>
                  <a:latin typeface="DilleniaUPC" panose="02020603050405020304" pitchFamily="18" charset="-34"/>
                  <a:ea typeface="+mn-ea"/>
                  <a:cs typeface="DilleniaUPC" panose="02020603050405020304" pitchFamily="18" charset="-34"/>
                </a:rPr>
                <a:t>Irrégularités pigmentaires réduites</a:t>
              </a:r>
              <a:r>
                <a:rPr kumimoji="0" lang="fr-FR" sz="2400" b="0" i="0" u="none" strike="noStrike" cap="none" normalizeH="0" baseline="0" noProof="0" dirty="0">
                  <a:ln>
                    <a:noFill/>
                  </a:ln>
                  <a:solidFill>
                    <a:srgbClr val="C9C6D8"/>
                  </a:solidFill>
                  <a:uLnTx/>
                  <a:uFillTx/>
                  <a:latin typeface="DilleniaUPC" panose="02020603050405020304" pitchFamily="18" charset="-34"/>
                  <a:ea typeface="+mn-ea"/>
                  <a:cs typeface="DilleniaUPC" panose="02020603050405020304" pitchFamily="18" charset="-34"/>
                </a:rPr>
                <a:t>	</a:t>
              </a:r>
              <a:r>
                <a:rPr kumimoji="0" lang="fr-FR" sz="2800" b="1" i="0" u="none" strike="noStrike" cap="none" normalizeH="0" baseline="0" noProof="0" dirty="0">
                  <a:ln>
                    <a:noFill/>
                  </a:ln>
                  <a:solidFill>
                    <a:srgbClr val="C9C6D8"/>
                  </a:solidFill>
                  <a:uLnTx/>
                  <a:uFillTx/>
                  <a:latin typeface="DilleniaUPC" panose="02020603050405020304" pitchFamily="18" charset="-34"/>
                  <a:ea typeface="+mn-ea"/>
                  <a:cs typeface="DilleniaUPC" panose="02020603050405020304" pitchFamily="18" charset="-34"/>
                </a:rPr>
                <a:t>68 %</a:t>
              </a:r>
            </a:p>
            <a:p>
              <a:pPr marR="0" lvl="0" algn="l" defTabSz="914400" rtl="0" eaLnBrk="1" fontAlgn="auto" latinLnBrk="0" hangingPunct="1">
                <a:lnSpc>
                  <a:spcPts val="2500"/>
                </a:lnSpc>
                <a:spcBef>
                  <a:spcPts val="0"/>
                </a:spcBef>
                <a:spcAft>
                  <a:spcPts val="0"/>
                </a:spcAft>
                <a:buClrTx/>
                <a:buSzTx/>
                <a:tabLst>
                  <a:tab pos="1795463" algn="l"/>
                  <a:tab pos="4935538" algn="l"/>
                </a:tabLst>
                <a:defRPr/>
              </a:pPr>
              <a:r>
                <a:rPr lang="fr-FR" sz="2400" dirty="0">
                  <a:solidFill>
                    <a:srgbClr val="C9C6D8"/>
                  </a:solidFill>
                  <a:latin typeface="DilleniaUPC" panose="02020603050405020304" pitchFamily="18" charset="-34"/>
                  <a:cs typeface="DilleniaUPC" panose="02020603050405020304" pitchFamily="18" charset="-34"/>
                </a:rPr>
                <a:t>Qualité de la peau améliorée</a:t>
              </a:r>
              <a:r>
                <a:rPr lang="fr-FR" sz="2400" b="1" dirty="0">
                  <a:solidFill>
                    <a:srgbClr val="C9C6D8"/>
                  </a:solidFill>
                  <a:latin typeface="DilleniaUPC" panose="02020603050405020304" pitchFamily="18" charset="-34"/>
                  <a:cs typeface="DilleniaUPC" panose="02020603050405020304" pitchFamily="18" charset="-34"/>
                </a:rPr>
                <a:t>	80 %</a:t>
              </a:r>
            </a:p>
          </p:txBody>
        </p:sp>
      </p:grpSp>
      <p:sp>
        <p:nvSpPr>
          <p:cNvPr id="27" name="Rectangle 26">
            <a:extLst>
              <a:ext uri="{FF2B5EF4-FFF2-40B4-BE49-F238E27FC236}">
                <a16:creationId xmlns:a16="http://schemas.microsoft.com/office/drawing/2014/main" id="{D2441CB7-CED3-464D-AFD9-24EEB607BF80}"/>
              </a:ext>
            </a:extLst>
          </p:cNvPr>
          <p:cNvSpPr/>
          <p:nvPr/>
        </p:nvSpPr>
        <p:spPr>
          <a:xfrm>
            <a:off x="8051311" y="412269"/>
            <a:ext cx="4022502" cy="1003510"/>
          </a:xfrm>
          <a:prstGeom prst="rect">
            <a:avLst/>
          </a:prstGeom>
          <a:solidFill>
            <a:srgbClr val="D3D1E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a:extLst>
              <a:ext uri="{FF2B5EF4-FFF2-40B4-BE49-F238E27FC236}">
                <a16:creationId xmlns:a16="http://schemas.microsoft.com/office/drawing/2014/main" id="{DB069E38-461C-4D08-94D9-85DDE3388E59}"/>
              </a:ext>
            </a:extLst>
          </p:cNvPr>
          <p:cNvPicPr>
            <a:picLocks noChangeAspect="1"/>
          </p:cNvPicPr>
          <p:nvPr/>
        </p:nvPicPr>
        <p:blipFill>
          <a:blip r:embed="rId7"/>
          <a:stretch>
            <a:fillRect/>
          </a:stretch>
        </p:blipFill>
        <p:spPr>
          <a:xfrm>
            <a:off x="7810050" y="213537"/>
            <a:ext cx="533640" cy="533640"/>
          </a:xfrm>
          <a:prstGeom prst="flowChartConnector">
            <a:avLst/>
          </a:prstGeom>
        </p:spPr>
      </p:pic>
      <p:sp>
        <p:nvSpPr>
          <p:cNvPr id="29" name="ZoneTexte 28">
            <a:extLst>
              <a:ext uri="{FF2B5EF4-FFF2-40B4-BE49-F238E27FC236}">
                <a16:creationId xmlns:a16="http://schemas.microsoft.com/office/drawing/2014/main" id="{6D649EE2-BD19-483D-ABD4-75F3175A3931}"/>
              </a:ext>
            </a:extLst>
          </p:cNvPr>
          <p:cNvSpPr txBox="1"/>
          <p:nvPr/>
        </p:nvSpPr>
        <p:spPr>
          <a:xfrm>
            <a:off x="8293023" y="383650"/>
            <a:ext cx="3898977" cy="850939"/>
          </a:xfrm>
          <a:prstGeom prst="rect">
            <a:avLst/>
          </a:prstGeom>
          <a:noFill/>
        </p:spPr>
        <p:txBody>
          <a:bodyPr wrap="square">
            <a:spAutoFit/>
          </a:bodyPr>
          <a:lstStyle/>
          <a:p>
            <a:pPr marL="228600" indent="-228600">
              <a:lnSpc>
                <a:spcPts val="1500"/>
              </a:lnSpc>
              <a:buAutoNum type="arabicParenBoth"/>
            </a:pPr>
            <a:r>
              <a:rPr kumimoji="0" lang="fr-FR" sz="1100" b="0" u="none" strike="noStrike" cap="none" normalizeH="0" baseline="0" noProof="0" dirty="0">
                <a:ln>
                  <a:noFill/>
                </a:ln>
                <a:uLnTx/>
                <a:uFillTx/>
                <a:latin typeface="Calibri" panose="020F0502020204030204" pitchFamily="34" charset="0"/>
                <a:cs typeface="Calibri" panose="020F0502020204030204" pitchFamily="34" charset="0"/>
              </a:rPr>
              <a:t>*Test d’utilisation sous contrôle dermatologique,</a:t>
            </a:r>
            <a:r>
              <a:rPr kumimoji="0" lang="fr-FR" sz="1100" b="0" i="1" u="none" strike="noStrike" cap="none" normalizeH="0" baseline="0" noProof="0" dirty="0">
                <a:ln>
                  <a:noFill/>
                </a:ln>
                <a:uLnTx/>
                <a:uFillTx/>
                <a:latin typeface="Calibri" panose="020F0502020204030204" pitchFamily="34" charset="0"/>
                <a:cs typeface="Calibri" panose="020F0502020204030204" pitchFamily="34" charset="0"/>
              </a:rPr>
              <a:t> rapport d’étude 20E2134 – EUROFINS – février 2021</a:t>
            </a:r>
          </a:p>
          <a:p>
            <a:pPr marL="228600" indent="-228600">
              <a:lnSpc>
                <a:spcPts val="1500"/>
              </a:lnSpc>
              <a:buAutoNum type="arabicParenBoth"/>
            </a:pPr>
            <a:r>
              <a:rPr lang="fr-FR" sz="1100" dirty="0">
                <a:latin typeface="Calibri" panose="020F0502020204030204" pitchFamily="34" charset="0"/>
                <a:cs typeface="Calibri" panose="020F0502020204030204" pitchFamily="34" charset="0"/>
              </a:rPr>
              <a:t>*Test d’utilisation sous contrôle dermatologique (potentiel comédogène)</a:t>
            </a:r>
            <a:r>
              <a:rPr lang="fr-FR" sz="1100" i="1" dirty="0">
                <a:latin typeface="Calibri" panose="020F0502020204030204" pitchFamily="34" charset="0"/>
                <a:cs typeface="Calibri" panose="020F0502020204030204" pitchFamily="34" charset="0"/>
              </a:rPr>
              <a:t>, rapport d’étude 19E3812 – EUROFINS – mars 2020 </a:t>
            </a:r>
          </a:p>
        </p:txBody>
      </p:sp>
      <p:pic>
        <p:nvPicPr>
          <p:cNvPr id="30" name="Image 29">
            <a:extLst>
              <a:ext uri="{FF2B5EF4-FFF2-40B4-BE49-F238E27FC236}">
                <a16:creationId xmlns:a16="http://schemas.microsoft.com/office/drawing/2014/main" id="{DDC46B30-E734-401C-B1C6-15CEF37315D5}"/>
              </a:ext>
            </a:extLst>
          </p:cNvPr>
          <p:cNvPicPr>
            <a:picLocks noChangeAspect="1"/>
          </p:cNvPicPr>
          <p:nvPr/>
        </p:nvPicPr>
        <p:blipFill>
          <a:blip r:embed="rId8"/>
          <a:stretch>
            <a:fillRect/>
          </a:stretch>
        </p:blipFill>
        <p:spPr>
          <a:xfrm>
            <a:off x="9926548" y="3176056"/>
            <a:ext cx="1093993" cy="881726"/>
          </a:xfrm>
          <a:prstGeom prst="rect">
            <a:avLst/>
          </a:prstGeom>
        </p:spPr>
      </p:pic>
      <p:sp>
        <p:nvSpPr>
          <p:cNvPr id="31" name="ZoneTexte 30">
            <a:extLst>
              <a:ext uri="{FF2B5EF4-FFF2-40B4-BE49-F238E27FC236}">
                <a16:creationId xmlns:a16="http://schemas.microsoft.com/office/drawing/2014/main" id="{838BD2A1-7311-4D05-87EA-08EF2878A186}"/>
              </a:ext>
            </a:extLst>
          </p:cNvPr>
          <p:cNvSpPr txBox="1"/>
          <p:nvPr/>
        </p:nvSpPr>
        <p:spPr>
          <a:xfrm>
            <a:off x="8920716" y="4312974"/>
            <a:ext cx="3221044" cy="1169551"/>
          </a:xfrm>
          <a:prstGeom prst="rect">
            <a:avLst/>
          </a:prstGeom>
          <a:noFill/>
        </p:spPr>
        <p:txBody>
          <a:bodyPr wrap="square">
            <a:spAutoFit/>
          </a:bodyPr>
          <a:lstStyle/>
          <a:p>
            <a:pPr>
              <a:lnSpc>
                <a:spcPts val="2800"/>
              </a:lnSpc>
              <a:tabLst>
                <a:tab pos="215265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Pénétration rapide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74 %</a:t>
            </a:r>
          </a:p>
          <a:p>
            <a:pPr>
              <a:lnSpc>
                <a:spcPts val="2800"/>
              </a:lnSpc>
              <a:tabLst>
                <a:tab pos="2155825" algn="l"/>
                <a:tab pos="269240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Fini non gras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74 %</a:t>
            </a:r>
          </a:p>
          <a:p>
            <a:pPr>
              <a:lnSpc>
                <a:spcPts val="2800"/>
              </a:lnSpc>
              <a:tabLst>
                <a:tab pos="2155825" algn="l"/>
                <a:tab pos="269240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Fini non collant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84 %</a:t>
            </a:r>
          </a:p>
        </p:txBody>
      </p:sp>
      <p:sp>
        <p:nvSpPr>
          <p:cNvPr id="32" name="ZoneTexte 31">
            <a:extLst>
              <a:ext uri="{FF2B5EF4-FFF2-40B4-BE49-F238E27FC236}">
                <a16:creationId xmlns:a16="http://schemas.microsoft.com/office/drawing/2014/main" id="{352554D5-F27E-452E-B9CE-D7ABCB7A088A}"/>
              </a:ext>
            </a:extLst>
          </p:cNvPr>
          <p:cNvSpPr txBox="1"/>
          <p:nvPr/>
        </p:nvSpPr>
        <p:spPr>
          <a:xfrm>
            <a:off x="2441159" y="6067681"/>
            <a:ext cx="5610152" cy="499367"/>
          </a:xfrm>
          <a:prstGeom prst="rect">
            <a:avLst/>
          </a:prstGeom>
          <a:noFill/>
        </p:spPr>
        <p:txBody>
          <a:bodyPr wrap="square">
            <a:spAutoFit/>
          </a:bodyPr>
          <a:lstStyle/>
          <a:p>
            <a:pPr algn="just">
              <a:lnSpc>
                <a:spcPct val="115000"/>
              </a:lnSpc>
              <a:spcAft>
                <a:spcPts val="1000"/>
              </a:spcAft>
            </a:pPr>
            <a:r>
              <a:rPr lang="fr-FR" sz="2300" b="1" dirty="0">
                <a:latin typeface="DilleniaUPC" panose="02020603050405020304" pitchFamily="18" charset="-34"/>
                <a:cs typeface="DilleniaUPC" panose="02020603050405020304" pitchFamily="18" charset="-34"/>
              </a:rPr>
              <a:t>+ Non comédogène &amp; non </a:t>
            </a:r>
            <a:r>
              <a:rPr lang="fr-FR" sz="2300" b="1" dirty="0" err="1">
                <a:latin typeface="DilleniaUPC" panose="02020603050405020304" pitchFamily="18" charset="-34"/>
                <a:cs typeface="DilleniaUPC" panose="02020603050405020304" pitchFamily="18" charset="-34"/>
              </a:rPr>
              <a:t>acnégénique</a:t>
            </a:r>
            <a:r>
              <a:rPr lang="fr-FR" sz="2300" baseline="30000" dirty="0">
                <a:latin typeface="DilleniaUPC" panose="02020603050405020304" pitchFamily="18" charset="-34"/>
                <a:cs typeface="DilleniaUPC" panose="02020603050405020304" pitchFamily="18" charset="-34"/>
              </a:rPr>
              <a:t>(2)</a:t>
            </a:r>
          </a:p>
        </p:txBody>
      </p:sp>
    </p:spTree>
    <p:extLst>
      <p:ext uri="{BB962C8B-B14F-4D97-AF65-F5344CB8AC3E}">
        <p14:creationId xmlns:p14="http://schemas.microsoft.com/office/powerpoint/2010/main" val="19701687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412FBE-20C9-4119-80F4-C5FFE4B45F02}"/>
              </a:ext>
            </a:extLst>
          </p:cNvPr>
          <p:cNvSpPr/>
          <p:nvPr/>
        </p:nvSpPr>
        <p:spPr>
          <a:xfrm>
            <a:off x="0" y="2442292"/>
            <a:ext cx="12192000" cy="4415708"/>
          </a:xfrm>
          <a:prstGeom prst="rect">
            <a:avLst/>
          </a:prstGeom>
          <a:solidFill>
            <a:srgbClr val="6A9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alimentation, bouteille&#10;&#10;Description générée automatiquement">
            <a:extLst>
              <a:ext uri="{FF2B5EF4-FFF2-40B4-BE49-F238E27FC236}">
                <a16:creationId xmlns:a16="http://schemas.microsoft.com/office/drawing/2014/main" id="{4D3B9159-E020-46E6-82FC-82DFADD87A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761" y="1438888"/>
            <a:ext cx="2005899" cy="5278434"/>
          </a:xfrm>
          <a:prstGeom prst="rect">
            <a:avLst/>
          </a:prstGeom>
          <a:effectLst>
            <a:outerShdw blurRad="63500" sx="102000" sy="102000" algn="ctr" rotWithShape="0">
              <a:prstClr val="black">
                <a:alpha val="40000"/>
              </a:prstClr>
            </a:outerShdw>
          </a:effectLst>
        </p:spPr>
      </p:pic>
      <p:pic>
        <p:nvPicPr>
          <p:cNvPr id="7" name="Picture 7" descr="D:\-= WORK =-\BUG AGENCY\NAOS\2020_ETAT_PUR\SLIDES\fleche-18.png">
            <a:extLst>
              <a:ext uri="{FF2B5EF4-FFF2-40B4-BE49-F238E27FC236}">
                <a16:creationId xmlns:a16="http://schemas.microsoft.com/office/drawing/2014/main" id="{75D53EDF-FFC7-4442-BA95-5DBCCD061C4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1" r="20671"/>
          <a:stretch/>
        </p:blipFill>
        <p:spPr bwMode="auto">
          <a:xfrm rot="17118511" flipH="1">
            <a:off x="2785140" y="1134041"/>
            <a:ext cx="663907" cy="1125824"/>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DFABB0F7-7C7D-49EF-B13F-D3483A8F09E2}"/>
              </a:ext>
            </a:extLst>
          </p:cNvPr>
          <p:cNvSpPr txBox="1"/>
          <p:nvPr/>
        </p:nvSpPr>
        <p:spPr>
          <a:xfrm>
            <a:off x="3747674" y="1518242"/>
            <a:ext cx="2973953" cy="369332"/>
          </a:xfrm>
          <a:prstGeom prst="rect">
            <a:avLst/>
          </a:prstGeom>
          <a:noFill/>
        </p:spPr>
        <p:txBody>
          <a:bodyPr wrap="square">
            <a:spAutoFit/>
          </a:bodyPr>
          <a:lstStyle/>
          <a:p>
            <a:r>
              <a:rPr lang="fr-FR">
                <a:solidFill>
                  <a:srgbClr val="000000"/>
                </a:solidFill>
                <a:latin typeface="DilleniaUPC" panose="02020603050405020304" pitchFamily="18" charset="-34"/>
                <a:cs typeface="DilleniaUPC" panose="02020603050405020304" pitchFamily="18" charset="-34"/>
              </a:rPr>
              <a:t>Imperfections</a:t>
            </a:r>
          </a:p>
        </p:txBody>
      </p:sp>
      <p:sp>
        <p:nvSpPr>
          <p:cNvPr id="9" name="ZoneTexte 8">
            <a:extLst>
              <a:ext uri="{FF2B5EF4-FFF2-40B4-BE49-F238E27FC236}">
                <a16:creationId xmlns:a16="http://schemas.microsoft.com/office/drawing/2014/main" id="{935D6971-55DC-4542-824F-AE7F1174948B}"/>
              </a:ext>
            </a:extLst>
          </p:cNvPr>
          <p:cNvSpPr txBox="1"/>
          <p:nvPr/>
        </p:nvSpPr>
        <p:spPr>
          <a:xfrm>
            <a:off x="2936504" y="2158640"/>
            <a:ext cx="6090538" cy="584775"/>
          </a:xfrm>
          <a:prstGeom prst="rect">
            <a:avLst/>
          </a:prstGeom>
          <a:solidFill>
            <a:schemeClr val="bg1"/>
          </a:solidFill>
        </p:spPr>
        <p:txBody>
          <a:bodyPr wrap="square">
            <a:spAutoFit/>
          </a:bodyPr>
          <a:lstStyle/>
          <a:p>
            <a:pPr algn="ctr"/>
            <a:r>
              <a:rPr lang="fr-FR" sz="3200" b="1" cap="all" dirty="0">
                <a:solidFill>
                  <a:srgbClr val="6A9E89"/>
                </a:solidFill>
                <a:latin typeface="DilleniaUPC" panose="02020603050405020304" pitchFamily="18" charset="-34"/>
                <a:cs typeface="DilleniaUPC" panose="02020603050405020304" pitchFamily="18" charset="-34"/>
              </a:rPr>
              <a:t>FICHE ACIDE SALICYLIQUE</a:t>
            </a:r>
          </a:p>
        </p:txBody>
      </p:sp>
      <p:sp>
        <p:nvSpPr>
          <p:cNvPr id="10" name="ZoneTexte 9">
            <a:extLst>
              <a:ext uri="{FF2B5EF4-FFF2-40B4-BE49-F238E27FC236}">
                <a16:creationId xmlns:a16="http://schemas.microsoft.com/office/drawing/2014/main" id="{0A7B3997-961D-4A42-AEC0-B1C33FD95579}"/>
              </a:ext>
            </a:extLst>
          </p:cNvPr>
          <p:cNvSpPr txBox="1"/>
          <p:nvPr/>
        </p:nvSpPr>
        <p:spPr>
          <a:xfrm>
            <a:off x="2936503" y="2768534"/>
            <a:ext cx="5771562"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INFORMATIONS GÉNÉRALES</a:t>
            </a:r>
          </a:p>
        </p:txBody>
      </p:sp>
      <p:cxnSp>
        <p:nvCxnSpPr>
          <p:cNvPr id="11" name="Connecteur droit 10">
            <a:extLst>
              <a:ext uri="{FF2B5EF4-FFF2-40B4-BE49-F238E27FC236}">
                <a16:creationId xmlns:a16="http://schemas.microsoft.com/office/drawing/2014/main" id="{AEB109A6-C53D-464E-8DD2-C0C358F560F4}"/>
              </a:ext>
            </a:extLst>
          </p:cNvPr>
          <p:cNvCxnSpPr>
            <a:cxnSpLocks/>
          </p:cNvCxnSpPr>
          <p:nvPr/>
        </p:nvCxnSpPr>
        <p:spPr>
          <a:xfrm>
            <a:off x="3049419" y="3236177"/>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3" name="ZoneTexte 12">
            <a:extLst>
              <a:ext uri="{FF2B5EF4-FFF2-40B4-BE49-F238E27FC236}">
                <a16:creationId xmlns:a16="http://schemas.microsoft.com/office/drawing/2014/main" id="{7CC5E015-C4D6-437C-B665-00BB39B79DBF}"/>
              </a:ext>
            </a:extLst>
          </p:cNvPr>
          <p:cNvSpPr txBox="1"/>
          <p:nvPr/>
        </p:nvSpPr>
        <p:spPr>
          <a:xfrm>
            <a:off x="2936502" y="3202662"/>
            <a:ext cx="9255497" cy="86177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300"/>
              </a:spcAft>
              <a:buClrTx/>
              <a:buSzTx/>
              <a:buFontTx/>
              <a:buNone/>
              <a:tabLst/>
              <a:defRPr/>
            </a:pPr>
            <a:r>
              <a:rPr kumimoji="0" lang="fr-FR" sz="250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BHA (</a:t>
            </a:r>
            <a:r>
              <a:rPr kumimoji="0" lang="fr-FR" sz="160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β</a:t>
            </a:r>
            <a:r>
              <a:rPr kumimoji="0" lang="fr-FR" sz="250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a:t>
            </a:r>
            <a:r>
              <a:rPr kumimoji="0" lang="fr-FR" sz="2500" i="0" u="none" strike="noStrike" cap="none" normalizeH="0" baseline="0" noProof="0" dirty="0" err="1">
                <a:ln>
                  <a:noFill/>
                </a:ln>
                <a:solidFill>
                  <a:schemeClr val="bg1"/>
                </a:solidFill>
                <a:uLnTx/>
                <a:uFillTx/>
                <a:latin typeface="DilleniaUPC" panose="02020603050405020304" pitchFamily="18" charset="-34"/>
                <a:cs typeface="DilleniaUPC" panose="02020603050405020304" pitchFamily="18" charset="-34"/>
              </a:rPr>
              <a:t>hydroxyacid</a:t>
            </a:r>
            <a:r>
              <a:rPr kumimoji="0" lang="fr-FR" sz="250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 naturellement présent dans les plantes              (dans l’écorce de saule).</a:t>
            </a:r>
            <a:r>
              <a:rPr kumimoji="0" lang="fr-FR" sz="2500" b="1"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 </a:t>
            </a:r>
          </a:p>
        </p:txBody>
      </p:sp>
      <p:sp>
        <p:nvSpPr>
          <p:cNvPr id="14" name="ZoneTexte 13">
            <a:extLst>
              <a:ext uri="{FF2B5EF4-FFF2-40B4-BE49-F238E27FC236}">
                <a16:creationId xmlns:a16="http://schemas.microsoft.com/office/drawing/2014/main" id="{9231131B-D6C6-4D41-A843-106F3070A8D9}"/>
              </a:ext>
            </a:extLst>
          </p:cNvPr>
          <p:cNvSpPr txBox="1"/>
          <p:nvPr/>
        </p:nvSpPr>
        <p:spPr>
          <a:xfrm>
            <a:off x="2911308" y="3914504"/>
            <a:ext cx="4619792" cy="480581"/>
          </a:xfrm>
          <a:prstGeom prst="rect">
            <a:avLst/>
          </a:prstGeom>
          <a:noFill/>
        </p:spPr>
        <p:txBody>
          <a:bodyPr wrap="square">
            <a:spAutoFit/>
          </a:bodyPr>
          <a:lstStyle/>
          <a:p>
            <a:pPr algn="just">
              <a:lnSpc>
                <a:spcPct val="115000"/>
              </a:lnSpc>
              <a:spcAft>
                <a:spcPts val="1000"/>
              </a:spcAft>
            </a:pPr>
            <a:r>
              <a:rPr lang="fr-FR" sz="2400" b="1">
                <a:solidFill>
                  <a:schemeClr val="bg1"/>
                </a:solidFill>
                <a:latin typeface="DilleniaUPC" panose="02020603050405020304" pitchFamily="18" charset="-34"/>
                <a:ea typeface="Calibri" panose="020F0502020204030204" pitchFamily="34" charset="0"/>
                <a:cs typeface="DilleniaUPC" panose="02020603050405020304" pitchFamily="18" charset="-34"/>
              </a:rPr>
              <a:t>MÉCANISMES D’ACTION</a:t>
            </a:r>
          </a:p>
        </p:txBody>
      </p:sp>
      <p:cxnSp>
        <p:nvCxnSpPr>
          <p:cNvPr id="15" name="Connecteur droit 14">
            <a:extLst>
              <a:ext uri="{FF2B5EF4-FFF2-40B4-BE49-F238E27FC236}">
                <a16:creationId xmlns:a16="http://schemas.microsoft.com/office/drawing/2014/main" id="{8AC2F6B6-1A2A-445B-A44B-56DF1473FBA6}"/>
              </a:ext>
            </a:extLst>
          </p:cNvPr>
          <p:cNvCxnSpPr>
            <a:cxnSpLocks/>
          </p:cNvCxnSpPr>
          <p:nvPr/>
        </p:nvCxnSpPr>
        <p:spPr>
          <a:xfrm>
            <a:off x="3015461" y="4398502"/>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7DBC9AE1-3F9A-4C12-BC84-EEC0A4E7A9FF}"/>
              </a:ext>
            </a:extLst>
          </p:cNvPr>
          <p:cNvSpPr txBox="1"/>
          <p:nvPr/>
        </p:nvSpPr>
        <p:spPr>
          <a:xfrm>
            <a:off x="2928648" y="4422047"/>
            <a:ext cx="9255497" cy="1384995"/>
          </a:xfrm>
          <a:prstGeom prst="rect">
            <a:avLst/>
          </a:prstGeom>
          <a:noFill/>
        </p:spPr>
        <p:txBody>
          <a:bodyPr wrap="square">
            <a:spAutoFit/>
          </a:bodyPr>
          <a:lstStyle/>
          <a:p>
            <a:pPr marR="0" lvl="0" algn="just" defTabSz="685937" rtl="0" eaLnBrk="1" fontAlgn="base" latinLnBrk="0" hangingPunct="1">
              <a:lnSpc>
                <a:spcPct val="100000"/>
              </a:lnSpc>
              <a:spcBef>
                <a:spcPts val="0"/>
              </a:spcBef>
              <a:buClrTx/>
              <a:buSzTx/>
              <a:tabLst/>
              <a:defRPr/>
            </a:pP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KÉRATOLYTIQUE : desquamation du stratum </a:t>
            </a:r>
            <a:r>
              <a:rPr kumimoji="0" lang="fr-FR" sz="2100" b="0" i="0" u="none" strike="noStrike" cap="none" normalizeH="0" baseline="0" noProof="0" dirty="0" err="1">
                <a:ln>
                  <a:noFill/>
                </a:ln>
                <a:solidFill>
                  <a:schemeClr val="bg1"/>
                </a:solidFill>
                <a:uLnTx/>
                <a:uFillTx/>
                <a:latin typeface="DilleniaUPC" panose="02020603050405020304" pitchFamily="18" charset="-34"/>
                <a:cs typeface="DilleniaUPC" panose="02020603050405020304" pitchFamily="18" charset="-34"/>
              </a:rPr>
              <a:t>corneum</a:t>
            </a: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 par dissolution du ciment intercellulaire.</a:t>
            </a:r>
          </a:p>
          <a:p>
            <a:pPr marR="0" lvl="0" algn="just" defTabSz="685937" rtl="0" eaLnBrk="1" fontAlgn="base" latinLnBrk="0" hangingPunct="1">
              <a:lnSpc>
                <a:spcPct val="100000"/>
              </a:lnSpc>
              <a:spcBef>
                <a:spcPts val="0"/>
              </a:spcBef>
              <a:buClrTx/>
              <a:buSzTx/>
              <a:tabLst/>
              <a:defRPr/>
            </a:pPr>
            <a:r>
              <a:rPr lang="fr-FR" sz="2100" dirty="0">
                <a:solidFill>
                  <a:schemeClr val="bg1"/>
                </a:solidFill>
                <a:latin typeface="DilleniaUPC" panose="02020603050405020304" pitchFamily="18" charset="-34"/>
                <a:cs typeface="DilleniaUPC" panose="02020603050405020304" pitchFamily="18" charset="-34"/>
              </a:rPr>
              <a:t>COMÉDOLYTIQUE : débouche les pores obstrués &amp; neutralise les bactéries (prévient également toute nouvelle obstruction des pores en en resserrant le diamètre).</a:t>
            </a:r>
          </a:p>
        </p:txBody>
      </p:sp>
      <p:pic>
        <p:nvPicPr>
          <p:cNvPr id="17" name="Picture 2">
            <a:extLst>
              <a:ext uri="{FF2B5EF4-FFF2-40B4-BE49-F238E27FC236}">
                <a16:creationId xmlns:a16="http://schemas.microsoft.com/office/drawing/2014/main" id="{E4DD7D02-4216-41BD-B67F-20F2E33E448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600" b="86400" l="10000" r="90000">
                        <a14:foregroundMark x1="52667" y1="34000" x2="52667" y2="34000"/>
                        <a14:foregroundMark x1="58500" y1="17200" x2="58500" y2="17200"/>
                        <a14:foregroundMark x1="71833" y1="38400" x2="71833" y2="38400"/>
                        <a14:foregroundMark x1="74667" y1="39600" x2="74667" y2="39600"/>
                        <a14:foregroundMark x1="63000" y1="63200" x2="63000" y2="63200"/>
                        <a14:foregroundMark x1="60167" y1="63400" x2="60167" y2="63400"/>
                        <a14:foregroundMark x1="32333" y1="82200" x2="32333" y2="82200"/>
                        <a14:foregroundMark x1="35500" y1="81000" x2="35500" y2="81000"/>
                        <a14:foregroundMark x1="38000" y1="79000" x2="38000" y2="79000"/>
                        <a14:foregroundMark x1="40833" y1="80000" x2="40833" y2="80000"/>
                        <a14:foregroundMark x1="40500" y1="77400" x2="40500" y2="77400"/>
                        <a14:foregroundMark x1="42667" y1="79400" x2="42667" y2="79400"/>
                        <a14:foregroundMark x1="46500" y1="80200" x2="46500" y2="80200"/>
                        <a14:foregroundMark x1="50667" y1="80400" x2="50667" y2="80400"/>
                        <a14:foregroundMark x1="48000" y1="86400" x2="48000" y2="86400"/>
                        <a14:foregroundMark x1="52167" y1="80000" x2="52167" y2="80000"/>
                        <a14:foregroundMark x1="54167" y1="80200" x2="54167" y2="80200"/>
                        <a14:foregroundMark x1="59833" y1="80000" x2="59833" y2="80000"/>
                        <a14:foregroundMark x1="65667" y1="78200" x2="65667" y2="78200"/>
                        <a14:foregroundMark x1="68333" y1="78600" x2="68333" y2="78600"/>
                        <a14:foregroundMark x1="70667" y1="77800" x2="70667" y2="77800"/>
                        <a14:foregroundMark x1="36833" y1="38200" x2="36833" y2="38200"/>
                      </a14:backgroundRemoval>
                    </a14:imgEffect>
                  </a14:imgLayer>
                </a14:imgProps>
              </a:ext>
              <a:ext uri="{28A0092B-C50C-407E-A947-70E740481C1C}">
                <a14:useLocalDpi xmlns:a14="http://schemas.microsoft.com/office/drawing/2010/main" val="0"/>
              </a:ext>
            </a:extLst>
          </a:blip>
          <a:srcRect b="28312"/>
          <a:stretch/>
        </p:blipFill>
        <p:spPr bwMode="auto">
          <a:xfrm>
            <a:off x="10087840" y="591166"/>
            <a:ext cx="1905329" cy="1138251"/>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386EBF94-66CC-4B57-A9E3-BFAA203384C2}"/>
              </a:ext>
            </a:extLst>
          </p:cNvPr>
          <p:cNvSpPr txBox="1"/>
          <p:nvPr/>
        </p:nvSpPr>
        <p:spPr>
          <a:xfrm>
            <a:off x="2936501" y="5841343"/>
            <a:ext cx="3294177"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CONCENTRATION</a:t>
            </a:r>
          </a:p>
        </p:txBody>
      </p:sp>
      <p:cxnSp>
        <p:nvCxnSpPr>
          <p:cNvPr id="21" name="Connecteur droit 20">
            <a:extLst>
              <a:ext uri="{FF2B5EF4-FFF2-40B4-BE49-F238E27FC236}">
                <a16:creationId xmlns:a16="http://schemas.microsoft.com/office/drawing/2014/main" id="{FEEE64A9-52F1-4497-978F-BC8D503ED91B}"/>
              </a:ext>
            </a:extLst>
          </p:cNvPr>
          <p:cNvCxnSpPr>
            <a:cxnSpLocks/>
          </p:cNvCxnSpPr>
          <p:nvPr/>
        </p:nvCxnSpPr>
        <p:spPr>
          <a:xfrm>
            <a:off x="3049419" y="6311953"/>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2" name="ZoneTexte 21">
            <a:extLst>
              <a:ext uri="{FF2B5EF4-FFF2-40B4-BE49-F238E27FC236}">
                <a16:creationId xmlns:a16="http://schemas.microsoft.com/office/drawing/2014/main" id="{6AB8115F-F146-4D0B-B31F-48305DC40D35}"/>
              </a:ext>
            </a:extLst>
          </p:cNvPr>
          <p:cNvSpPr txBox="1"/>
          <p:nvPr/>
        </p:nvSpPr>
        <p:spPr>
          <a:xfrm>
            <a:off x="2936502" y="6338787"/>
            <a:ext cx="8148265" cy="477054"/>
          </a:xfrm>
          <a:prstGeom prst="rect">
            <a:avLst/>
          </a:prstGeom>
          <a:noFill/>
        </p:spPr>
        <p:txBody>
          <a:bodyPr wrap="square">
            <a:spAutoFit/>
          </a:bodyPr>
          <a:lstStyle/>
          <a:p>
            <a:r>
              <a:rPr kumimoji="0" lang="fr-FR" sz="2500" b="0" i="0" u="none" strike="noStrike" cap="none" normalizeH="0" baseline="0" noProof="0">
                <a:ln>
                  <a:noFill/>
                </a:ln>
                <a:solidFill>
                  <a:prstClr val="white"/>
                </a:solidFill>
                <a:uLnTx/>
                <a:uFillTx/>
                <a:latin typeface="DilleniaUPC" panose="02020603050405020304" pitchFamily="18" charset="-34"/>
                <a:ea typeface="+mn-ea"/>
                <a:cs typeface="DilleniaUPC" panose="02020603050405020304" pitchFamily="18" charset="-34"/>
              </a:rPr>
              <a:t>2 % (2 000 mg/100 g) : Dosage efficace et sûr (SCCNP) </a:t>
            </a:r>
          </a:p>
        </p:txBody>
      </p:sp>
      <p:sp>
        <p:nvSpPr>
          <p:cNvPr id="23" name="ZoneTexte 22">
            <a:extLst>
              <a:ext uri="{FF2B5EF4-FFF2-40B4-BE49-F238E27FC236}">
                <a16:creationId xmlns:a16="http://schemas.microsoft.com/office/drawing/2014/main" id="{999486D9-1EC3-46F0-95EA-A112E5325239}"/>
              </a:ext>
            </a:extLst>
          </p:cNvPr>
          <p:cNvSpPr txBox="1"/>
          <p:nvPr/>
        </p:nvSpPr>
        <p:spPr>
          <a:xfrm>
            <a:off x="8920716" y="1871243"/>
            <a:ext cx="2976532" cy="477054"/>
          </a:xfrm>
          <a:prstGeom prst="rect">
            <a:avLst/>
          </a:prstGeom>
          <a:noFill/>
        </p:spPr>
        <p:txBody>
          <a:bodyPr wrap="square">
            <a:spAutoFit/>
          </a:bodyPr>
          <a:lstStyle/>
          <a:p>
            <a:r>
              <a:rPr lang="fr-FR" sz="2500" dirty="0">
                <a:latin typeface="DilleniaUPC" panose="02020603050405020304" pitchFamily="18" charset="-34"/>
                <a:cs typeface="DilleniaUPC" panose="02020603050405020304" pitchFamily="18" charset="-34"/>
              </a:rPr>
              <a:t>Origine : synthétique</a:t>
            </a:r>
          </a:p>
        </p:txBody>
      </p:sp>
      <p:sp>
        <p:nvSpPr>
          <p:cNvPr id="24" name="ZoneTexte 23">
            <a:extLst>
              <a:ext uri="{FF2B5EF4-FFF2-40B4-BE49-F238E27FC236}">
                <a16:creationId xmlns:a16="http://schemas.microsoft.com/office/drawing/2014/main" id="{4CD73F1A-304B-45DB-8C36-9A84192A4978}"/>
              </a:ext>
            </a:extLst>
          </p:cNvPr>
          <p:cNvSpPr txBox="1"/>
          <p:nvPr/>
        </p:nvSpPr>
        <p:spPr>
          <a:xfrm>
            <a:off x="893989" y="652219"/>
            <a:ext cx="3560024"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Acide salicylique 2 %</a:t>
            </a:r>
          </a:p>
        </p:txBody>
      </p:sp>
      <p:sp>
        <p:nvSpPr>
          <p:cNvPr id="25" name="ZoneTexte 24">
            <a:extLst>
              <a:ext uri="{FF2B5EF4-FFF2-40B4-BE49-F238E27FC236}">
                <a16:creationId xmlns:a16="http://schemas.microsoft.com/office/drawing/2014/main" id="{58D85F0A-2029-425A-8D5E-5DB49782DF12}"/>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6" name="Connecteur droit 25">
            <a:extLst>
              <a:ext uri="{FF2B5EF4-FFF2-40B4-BE49-F238E27FC236}">
                <a16:creationId xmlns:a16="http://schemas.microsoft.com/office/drawing/2014/main" id="{95C8111A-503A-47F0-933C-104548A00E7E}"/>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734D2BCF-77FE-41DE-BEA1-0918E51E7D97}"/>
              </a:ext>
            </a:extLst>
          </p:cNvPr>
          <p:cNvSpPr txBox="1"/>
          <p:nvPr/>
        </p:nvSpPr>
        <p:spPr>
          <a:xfrm>
            <a:off x="376354" y="6119881"/>
            <a:ext cx="2296712" cy="738664"/>
          </a:xfrm>
          <a:prstGeom prst="rect">
            <a:avLst/>
          </a:prstGeom>
          <a:noFill/>
        </p:spPr>
        <p:txBody>
          <a:bodyPr wrap="square">
            <a:spAutoFit/>
          </a:bodyPr>
          <a:lstStyle/>
          <a:p>
            <a:r>
              <a:rPr kumimoji="0" lang="fr-FR" sz="21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INCI : SALICYLIC ACID</a:t>
            </a:r>
          </a:p>
        </p:txBody>
      </p:sp>
    </p:spTree>
    <p:extLst>
      <p:ext uri="{BB962C8B-B14F-4D97-AF65-F5344CB8AC3E}">
        <p14:creationId xmlns:p14="http://schemas.microsoft.com/office/powerpoint/2010/main" val="38887295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AC263F-6DC9-491E-9E2C-521C69D6A6F8}"/>
              </a:ext>
            </a:extLst>
          </p:cNvPr>
          <p:cNvSpPr/>
          <p:nvPr/>
        </p:nvSpPr>
        <p:spPr>
          <a:xfrm>
            <a:off x="5813328" y="775152"/>
            <a:ext cx="6032665" cy="1017950"/>
          </a:xfrm>
          <a:prstGeom prst="rect">
            <a:avLst/>
          </a:prstGeom>
          <a:solidFill>
            <a:srgbClr val="6A9E89">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7CC5E015-C4D6-437C-B665-00BB39B79DBF}"/>
              </a:ext>
            </a:extLst>
          </p:cNvPr>
          <p:cNvSpPr txBox="1"/>
          <p:nvPr/>
        </p:nvSpPr>
        <p:spPr>
          <a:xfrm>
            <a:off x="2982263" y="2973757"/>
            <a:ext cx="8836282" cy="3046988"/>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1800"/>
              </a:spcAft>
              <a:buClrTx/>
              <a:buSzTx/>
              <a:tabLst>
                <a:tab pos="1884363" algn="l"/>
              </a:tabLst>
              <a:defRPr/>
            </a:pPr>
            <a:r>
              <a:rPr lang="fr-FR" dirty="0">
                <a:latin typeface="DilleniaUPC" panose="02020603050405020304" pitchFamily="18" charset="-34"/>
                <a:cs typeface="DilleniaUPC" panose="02020603050405020304" pitchFamily="18" charset="-34"/>
                <a:sym typeface="Wingdings" panose="05000000000000000000" pitchFamily="2" charset="2"/>
              </a:rPr>
              <a:t>Étude </a:t>
            </a:r>
            <a:r>
              <a:rPr kumimoji="0" lang="fr-FR" sz="2100" i="0" u="none" strike="noStrike" cap="none" normalizeH="0" baseline="0" noProof="0" dirty="0">
                <a:ln>
                  <a:noFill/>
                </a:ln>
                <a:uLnTx/>
                <a:uFillTx/>
                <a:latin typeface="DilleniaUPC" panose="02020603050405020304" pitchFamily="18" charset="-34"/>
                <a:cs typeface="DilleniaUPC" panose="02020603050405020304" pitchFamily="18" charset="-34"/>
                <a:sym typeface="Wingdings" panose="05000000000000000000" pitchFamily="2" charset="2"/>
              </a:rPr>
              <a:t>in</a:t>
            </a:r>
            <a:r>
              <a:rPr kumimoji="0" lang="fr-FR" sz="2500" i="0" u="none" strike="noStrike" cap="none" normalizeH="0" baseline="0" noProof="0" dirty="0">
                <a:ln>
                  <a:noFill/>
                </a:ln>
                <a:uLnTx/>
                <a:uFillTx/>
                <a:latin typeface="DilleniaUPC" panose="02020603050405020304" pitchFamily="18" charset="-34"/>
                <a:cs typeface="DilleniaUPC" panose="02020603050405020304" pitchFamily="18" charset="-34"/>
                <a:sym typeface="Wingdings" panose="05000000000000000000" pitchFamily="2" charset="2"/>
              </a:rPr>
              <a:t> </a:t>
            </a:r>
            <a:r>
              <a:rPr kumimoji="0" lang="fr-FR" sz="2100" i="0" u="none" strike="noStrike" cap="none" normalizeH="0" baseline="0" noProof="0" dirty="0">
                <a:ln>
                  <a:noFill/>
                </a:ln>
                <a:uLnTx/>
                <a:uFillTx/>
                <a:latin typeface="DilleniaUPC" panose="02020603050405020304" pitchFamily="18" charset="-34"/>
                <a:cs typeface="DilleniaUPC" panose="02020603050405020304" pitchFamily="18" charset="-34"/>
                <a:sym typeface="Wingdings" panose="05000000000000000000" pitchFamily="2" charset="2"/>
              </a:rPr>
              <a:t>vivo</a:t>
            </a:r>
            <a:r>
              <a:rPr kumimoji="0" lang="fr-FR" sz="2100" i="0" u="none" strike="noStrike" cap="none" normalizeH="0" baseline="30000" noProof="0" dirty="0">
                <a:ln>
                  <a:noFill/>
                </a:ln>
                <a:uLnTx/>
                <a:uFillTx/>
                <a:latin typeface="DilleniaUPC" panose="02020603050405020304" pitchFamily="18" charset="-34"/>
                <a:cs typeface="DilleniaUPC" panose="02020603050405020304" pitchFamily="18" charset="-34"/>
                <a:sym typeface="Wingdings" panose="05000000000000000000" pitchFamily="2" charset="2"/>
              </a:rPr>
              <a:t>(1) </a:t>
            </a:r>
            <a:r>
              <a:rPr kumimoji="0" lang="fr-FR" sz="2100" i="0" u="none" strike="noStrike" cap="none" normalizeH="0" baseline="0" noProof="0" dirty="0">
                <a:ln>
                  <a:noFill/>
                </a:ln>
                <a:uLnTx/>
                <a:uFillTx/>
                <a:latin typeface="DilleniaUPC" panose="02020603050405020304" pitchFamily="18" charset="-34"/>
                <a:cs typeface="DilleniaUPC" panose="02020603050405020304" pitchFamily="18" charset="-34"/>
                <a:sym typeface="Wingdings" panose="05000000000000000000" pitchFamily="2" charset="2"/>
              </a:rPr>
              <a:t>visant à évaluer l’effet kératolytique de l’acide salicylique à l’aide de la technique de Tape Stripping sur de l’acide à 2 % (10 volontaires)  L’exposition à l’acide salicylique 2 % sur le bras pendant 6 heures </a:t>
            </a:r>
            <a:r>
              <a:rPr kumimoji="0" lang="fr-FR" sz="2100" b="1" i="0" u="none" strike="noStrike" cap="none" normalizeH="0" baseline="0" noProof="0" dirty="0">
                <a:ln>
                  <a:noFill/>
                </a:ln>
                <a:uLnTx/>
                <a:uFillTx/>
                <a:latin typeface="DilleniaUPC" panose="02020603050405020304" pitchFamily="18" charset="-34"/>
                <a:cs typeface="DilleniaUPC" panose="02020603050405020304" pitchFamily="18" charset="-34"/>
                <a:sym typeface="Wingdings" panose="05000000000000000000" pitchFamily="2" charset="2"/>
              </a:rPr>
              <a:t>augmente significativement le niveau des tissus</a:t>
            </a:r>
            <a:r>
              <a:rPr kumimoji="0" lang="fr-FR" sz="2100" i="0" u="none" strike="noStrike" cap="none" normalizeH="0" baseline="0" noProof="0" dirty="0">
                <a:ln>
                  <a:noFill/>
                </a:ln>
                <a:uLnTx/>
                <a:uFillTx/>
                <a:latin typeface="DilleniaUPC" panose="02020603050405020304" pitchFamily="18" charset="-34"/>
                <a:cs typeface="DilleniaUPC" panose="02020603050405020304" pitchFamily="18" charset="-34"/>
                <a:sym typeface="Wingdings" panose="05000000000000000000" pitchFamily="2" charset="2"/>
              </a:rPr>
              <a:t> sur l’adhésif. </a:t>
            </a:r>
          </a:p>
          <a:p>
            <a:pPr marR="0" lvl="0" algn="just" defTabSz="914400" rtl="0" eaLnBrk="1" fontAlgn="auto" latinLnBrk="0" hangingPunct="1">
              <a:lnSpc>
                <a:spcPct val="100000"/>
              </a:lnSpc>
              <a:spcBef>
                <a:spcPts val="0"/>
              </a:spcBef>
              <a:spcAft>
                <a:spcPts val="300"/>
              </a:spcAft>
              <a:buClrTx/>
              <a:buSzTx/>
              <a:tabLst>
                <a:tab pos="1884363" algn="l"/>
              </a:tabLst>
              <a:defRPr/>
            </a:pPr>
            <a:endParaRPr lang="fr-FR" sz="2100" dirty="0">
              <a:latin typeface="DilleniaUPC" panose="02020603050405020304" pitchFamily="18" charset="-34"/>
              <a:cs typeface="DilleniaUPC" panose="02020603050405020304" pitchFamily="18" charset="-34"/>
              <a:sym typeface="Wingdings" panose="05000000000000000000" pitchFamily="2" charset="2"/>
            </a:endParaRPr>
          </a:p>
          <a:p>
            <a:pPr marR="0" lvl="0" algn="just" defTabSz="914400" rtl="0" eaLnBrk="1" fontAlgn="auto" latinLnBrk="0" hangingPunct="1">
              <a:lnSpc>
                <a:spcPct val="100000"/>
              </a:lnSpc>
              <a:spcBef>
                <a:spcPts val="0"/>
              </a:spcBef>
              <a:spcAft>
                <a:spcPts val="300"/>
              </a:spcAft>
              <a:buClrTx/>
              <a:buSzTx/>
              <a:tabLst>
                <a:tab pos="1884363" algn="l"/>
              </a:tabLst>
              <a:defRPr/>
            </a:pPr>
            <a:r>
              <a:rPr lang="fr-FR" sz="2100" dirty="0">
                <a:latin typeface="DilleniaUPC" panose="02020603050405020304" pitchFamily="18" charset="-34"/>
                <a:cs typeface="DilleniaUPC" panose="02020603050405020304" pitchFamily="18" charset="-34"/>
                <a:sym typeface="Wingdings" panose="05000000000000000000" pitchFamily="2" charset="2"/>
              </a:rPr>
              <a:t>Étude in vivo</a:t>
            </a:r>
            <a:r>
              <a:rPr lang="fr-FR" sz="2100" baseline="30000" dirty="0">
                <a:latin typeface="DilleniaUPC" panose="02020603050405020304" pitchFamily="18" charset="-34"/>
                <a:cs typeface="DilleniaUPC" panose="02020603050405020304" pitchFamily="18" charset="-34"/>
                <a:sym typeface="Wingdings" panose="05000000000000000000" pitchFamily="2" charset="2"/>
              </a:rPr>
              <a:t>(2)</a:t>
            </a:r>
            <a:r>
              <a:rPr lang="fr-FR" sz="2100" dirty="0">
                <a:latin typeface="DilleniaUPC" panose="02020603050405020304" pitchFamily="18" charset="-34"/>
                <a:cs typeface="DilleniaUPC" panose="02020603050405020304" pitchFamily="18" charset="-34"/>
                <a:sym typeface="Wingdings" panose="05000000000000000000" pitchFamily="2" charset="2"/>
              </a:rPr>
              <a:t> sur la réduction des lésions inflammatoires, comédons fermés et ouverts, et sur le nombre total de lésions (187 volontaires) </a:t>
            </a:r>
          </a:p>
          <a:p>
            <a:pPr marR="0" lvl="0" algn="just" defTabSz="914400" rtl="0" eaLnBrk="1" fontAlgn="auto" latinLnBrk="0" hangingPunct="1">
              <a:lnSpc>
                <a:spcPct val="100000"/>
              </a:lnSpc>
              <a:spcBef>
                <a:spcPts val="0"/>
              </a:spcBef>
              <a:spcAft>
                <a:spcPts val="300"/>
              </a:spcAft>
              <a:buClrTx/>
              <a:buSzTx/>
              <a:tabLst>
                <a:tab pos="1884363" algn="l"/>
              </a:tabLst>
              <a:defRPr/>
            </a:pPr>
            <a:r>
              <a:rPr kumimoji="0" lang="fr-FR" sz="2100" b="0" i="0" u="none" strike="noStrike" cap="none" normalizeH="0" baseline="0" noProof="0" dirty="0">
                <a:ln>
                  <a:noFill/>
                </a:ln>
                <a:uLnTx/>
                <a:uFillTx/>
                <a:latin typeface="DilleniaUPC" panose="02020603050405020304" pitchFamily="18" charset="-34"/>
                <a:cs typeface="DilleniaUPC" panose="02020603050405020304" pitchFamily="18" charset="-34"/>
                <a:sym typeface="Wingdings" panose="05000000000000000000" pitchFamily="2" charset="2"/>
              </a:rPr>
              <a:t> </a:t>
            </a:r>
            <a:r>
              <a:rPr lang="fr-FR" sz="2100" dirty="0">
                <a:latin typeface="DilleniaUPC" panose="02020603050405020304" pitchFamily="18" charset="-34"/>
                <a:cs typeface="DilleniaUPC" panose="02020603050405020304" pitchFamily="18" charset="-34"/>
                <a:sym typeface="Wingdings" panose="05000000000000000000" pitchFamily="2" charset="2"/>
              </a:rPr>
              <a:t>Avec l’acide salicylique 2 %, le </a:t>
            </a:r>
            <a:r>
              <a:rPr lang="fr-FR" sz="2100" b="1" dirty="0">
                <a:latin typeface="DilleniaUPC" panose="02020603050405020304" pitchFamily="18" charset="-34"/>
                <a:cs typeface="DilleniaUPC" panose="02020603050405020304" pitchFamily="18" charset="-34"/>
                <a:sym typeface="Wingdings" panose="05000000000000000000" pitchFamily="2" charset="2"/>
              </a:rPr>
              <a:t>nombre de lésions comptées</a:t>
            </a:r>
            <a:r>
              <a:rPr lang="fr-FR" sz="2100" dirty="0">
                <a:latin typeface="DilleniaUPC" panose="02020603050405020304" pitchFamily="18" charset="-34"/>
                <a:cs typeface="DilleniaUPC" panose="02020603050405020304" pitchFamily="18" charset="-34"/>
                <a:sym typeface="Wingdings" panose="05000000000000000000" pitchFamily="2" charset="2"/>
              </a:rPr>
              <a:t> correspondait à une </a:t>
            </a:r>
            <a:r>
              <a:rPr lang="fr-FR" sz="2100" b="1" dirty="0">
                <a:latin typeface="DilleniaUPC" panose="02020603050405020304" pitchFamily="18" charset="-34"/>
                <a:cs typeface="DilleniaUPC" panose="02020603050405020304" pitchFamily="18" charset="-34"/>
                <a:sym typeface="Wingdings" panose="05000000000000000000" pitchFamily="2" charset="2"/>
              </a:rPr>
              <a:t>réponse excellente</a:t>
            </a:r>
            <a:r>
              <a:rPr lang="fr-FR" sz="2100" dirty="0">
                <a:latin typeface="DilleniaUPC" panose="02020603050405020304" pitchFamily="18" charset="-34"/>
                <a:cs typeface="DilleniaUPC" panose="02020603050405020304" pitchFamily="18" charset="-34"/>
                <a:sym typeface="Wingdings" panose="05000000000000000000" pitchFamily="2" charset="2"/>
              </a:rPr>
              <a:t> pour 60 % des patients et à une bonne réponse pour 38 % d’entre eux.</a:t>
            </a:r>
          </a:p>
        </p:txBody>
      </p:sp>
      <p:sp>
        <p:nvSpPr>
          <p:cNvPr id="30" name="Rectangle 29">
            <a:extLst>
              <a:ext uri="{FF2B5EF4-FFF2-40B4-BE49-F238E27FC236}">
                <a16:creationId xmlns:a16="http://schemas.microsoft.com/office/drawing/2014/main" id="{3341D9CF-AAB1-4DA1-9812-934DB593C178}"/>
              </a:ext>
            </a:extLst>
          </p:cNvPr>
          <p:cNvSpPr/>
          <p:nvPr/>
        </p:nvSpPr>
        <p:spPr>
          <a:xfrm>
            <a:off x="-1" y="0"/>
            <a:ext cx="1882141" cy="6858000"/>
          </a:xfrm>
          <a:prstGeom prst="rect">
            <a:avLst/>
          </a:prstGeom>
          <a:solidFill>
            <a:srgbClr val="6A9E89"/>
          </a:solidFill>
          <a:ln>
            <a:solidFill>
              <a:srgbClr val="6A9E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descr="Une image contenant alimentation, bouteille&#10;&#10;Description générée automatiquement">
            <a:extLst>
              <a:ext uri="{FF2B5EF4-FFF2-40B4-BE49-F238E27FC236}">
                <a16:creationId xmlns:a16="http://schemas.microsoft.com/office/drawing/2014/main" id="{D0DA37B9-C1CF-4978-B641-369503669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190" y="1487632"/>
            <a:ext cx="2005899" cy="5278434"/>
          </a:xfrm>
          <a:prstGeom prst="rect">
            <a:avLst/>
          </a:prstGeom>
          <a:effectLst>
            <a:outerShdw blurRad="63500" sx="102000" sy="102000" algn="ctr" rotWithShape="0">
              <a:prstClr val="black">
                <a:alpha val="40000"/>
              </a:prstClr>
            </a:outerShdw>
          </a:effectLst>
        </p:spPr>
      </p:pic>
      <p:sp>
        <p:nvSpPr>
          <p:cNvPr id="32" name="ZoneTexte 31">
            <a:extLst>
              <a:ext uri="{FF2B5EF4-FFF2-40B4-BE49-F238E27FC236}">
                <a16:creationId xmlns:a16="http://schemas.microsoft.com/office/drawing/2014/main" id="{4D0A2B10-C256-472E-82EB-AE64F89F3D62}"/>
              </a:ext>
            </a:extLst>
          </p:cNvPr>
          <p:cNvSpPr txBox="1"/>
          <p:nvPr/>
        </p:nvSpPr>
        <p:spPr>
          <a:xfrm>
            <a:off x="893989" y="652219"/>
            <a:ext cx="3560024"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Acide salicylique 2 %</a:t>
            </a:r>
          </a:p>
        </p:txBody>
      </p:sp>
      <p:sp>
        <p:nvSpPr>
          <p:cNvPr id="33" name="ZoneTexte 32">
            <a:extLst>
              <a:ext uri="{FF2B5EF4-FFF2-40B4-BE49-F238E27FC236}">
                <a16:creationId xmlns:a16="http://schemas.microsoft.com/office/drawing/2014/main" id="{A62E359C-3E3B-4995-BBB0-69555767B3BB}"/>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34" name="Connecteur droit 33">
            <a:extLst>
              <a:ext uri="{FF2B5EF4-FFF2-40B4-BE49-F238E27FC236}">
                <a16:creationId xmlns:a16="http://schemas.microsoft.com/office/drawing/2014/main" id="{CCDD0DE4-DFF4-4896-9AD9-08EF7798F654}"/>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899BB0CD-DD9B-4681-BC29-0EA6812929C5}"/>
              </a:ext>
            </a:extLst>
          </p:cNvPr>
          <p:cNvSpPr txBox="1"/>
          <p:nvPr/>
        </p:nvSpPr>
        <p:spPr>
          <a:xfrm>
            <a:off x="6179203" y="772336"/>
            <a:ext cx="5535277" cy="846386"/>
          </a:xfrm>
          <a:prstGeom prst="rect">
            <a:avLst/>
          </a:prstGeom>
          <a:noFill/>
        </p:spPr>
        <p:txBody>
          <a:bodyPr wrap="square">
            <a:spAutoFit/>
          </a:bodyPr>
          <a:lstStyle/>
          <a:p>
            <a:pPr marR="0" lvl="0" algn="just" defTabSz="914400" rtl="0" eaLnBrk="1" fontAlgn="auto" latinLnBrk="0" hangingPunct="1">
              <a:lnSpc>
                <a:spcPct val="100000"/>
              </a:lnSpc>
              <a:spcBef>
                <a:spcPts val="15"/>
              </a:spcBef>
              <a:spcAft>
                <a:spcPts val="600"/>
              </a:spcAft>
              <a:buClr>
                <a:prstClr val="black"/>
              </a:buClr>
              <a:buSzPct val="84000"/>
              <a:tabLst/>
              <a:defRPr/>
            </a:pP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Lodén</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M,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Boström</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P,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Kneczke</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M. “Distribution and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keratolytic</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effect</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of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salicylic</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acid</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and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urea</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in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human</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skin”. </a:t>
            </a:r>
            <a:r>
              <a:rPr kumimoji="0" lang="fr-FR" sz="1100" b="0" i="1"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Skin </a:t>
            </a:r>
            <a:r>
              <a:rPr kumimoji="0" lang="fr-FR" sz="1100" b="0" i="1"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Pharmacol</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1995 ; 8(4) : 173-8.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Doi</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 10.1159/000211343. PMID : 7488393.</a:t>
            </a:r>
          </a:p>
          <a:p>
            <a:pPr marR="0" lvl="0" algn="just" defTabSz="914400" rtl="0" eaLnBrk="1" fontAlgn="auto" latinLnBrk="0" hangingPunct="1">
              <a:lnSpc>
                <a:spcPct val="100000"/>
              </a:lnSpc>
              <a:spcBef>
                <a:spcPts val="15"/>
              </a:spcBef>
              <a:spcAft>
                <a:spcPts val="600"/>
              </a:spcAft>
              <a:buClr>
                <a:prstClr val="black"/>
              </a:buClr>
              <a:buSzPts val="900"/>
              <a:tabLst/>
              <a:defRPr/>
            </a:pP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Zander</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E,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Weisman</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S.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Treatment</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of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acne</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vulgaris</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with</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salicylic</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t>
            </a:r>
            <a:r>
              <a:rPr kumimoji="0" lang="fr-FR" sz="110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acid</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pads”. </a:t>
            </a:r>
            <a:r>
              <a:rPr kumimoji="0" lang="fr-FR" sz="1100" b="0" i="1"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Clin </a:t>
            </a:r>
            <a:r>
              <a:rPr kumimoji="0" lang="fr-FR" sz="1100" b="0" i="1"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Ther</a:t>
            </a:r>
            <a:r>
              <a:rPr kumimoji="0" lang="fr-FR" sz="110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Mars-avril 1992 ; 14(2) : 247-53. PMID : 1535287.</a:t>
            </a:r>
          </a:p>
        </p:txBody>
      </p:sp>
      <p:sp>
        <p:nvSpPr>
          <p:cNvPr id="17" name="ZoneTexte 16">
            <a:extLst>
              <a:ext uri="{FF2B5EF4-FFF2-40B4-BE49-F238E27FC236}">
                <a16:creationId xmlns:a16="http://schemas.microsoft.com/office/drawing/2014/main" id="{F8F1DC4F-1D0D-41DF-B442-3C655C7F463A}"/>
              </a:ext>
            </a:extLst>
          </p:cNvPr>
          <p:cNvSpPr txBox="1"/>
          <p:nvPr/>
        </p:nvSpPr>
        <p:spPr>
          <a:xfrm>
            <a:off x="5935277" y="768244"/>
            <a:ext cx="442355" cy="261610"/>
          </a:xfrm>
          <a:prstGeom prst="rect">
            <a:avLst/>
          </a:prstGeom>
          <a:noFill/>
        </p:spPr>
        <p:txBody>
          <a:bodyPr wrap="square">
            <a:spAutoFit/>
          </a:bodyPr>
          <a:lstStyle/>
          <a:p>
            <a:r>
              <a:rPr lang="fr-FR" sz="1100" b="1" dirty="0">
                <a:solidFill>
                  <a:prstClr val="black"/>
                </a:solidFill>
                <a:latin typeface="Calibri" panose="020F0502020204030204"/>
                <a:ea typeface="Cambria" panose="02040503050406030204" pitchFamily="18" charset="0"/>
                <a:cs typeface="Cambria" panose="02040503050406030204" pitchFamily="18" charset="0"/>
              </a:rPr>
              <a:t>(</a:t>
            </a:r>
            <a:r>
              <a:rPr kumimoji="0" lang="fr-FR" sz="1100" b="1" i="0" u="none" strike="noStrike" cap="none" normalizeH="0" baseline="0" noProof="0" dirty="0">
                <a:ln>
                  <a:noFill/>
                </a:ln>
                <a:solidFill>
                  <a:prstClr val="black"/>
                </a:solidFill>
                <a:uLnTx/>
                <a:uFillTx/>
                <a:latin typeface="Calibri" panose="020F0502020204030204"/>
                <a:ea typeface="Cambria" panose="02040503050406030204" pitchFamily="18" charset="0"/>
                <a:cs typeface="Cambria" panose="02040503050406030204" pitchFamily="18" charset="0"/>
              </a:rPr>
              <a:t>1</a:t>
            </a:r>
            <a:r>
              <a:rPr lang="fr-FR" sz="1100" b="1" dirty="0">
                <a:solidFill>
                  <a:prstClr val="black"/>
                </a:solidFill>
                <a:latin typeface="Calibri" panose="020F0502020204030204"/>
                <a:ea typeface="Cambria" panose="02040503050406030204" pitchFamily="18" charset="0"/>
                <a:cs typeface="Cambria" panose="02040503050406030204" pitchFamily="18" charset="0"/>
              </a:rPr>
              <a:t>)</a:t>
            </a:r>
            <a:r>
              <a:rPr kumimoji="0" lang="fr-FR" sz="1100" b="1" i="0" u="none" strike="noStrike" cap="none" normalizeH="0" baseline="0" noProof="0" dirty="0">
                <a:ln>
                  <a:noFill/>
                </a:ln>
                <a:solidFill>
                  <a:prstClr val="black"/>
                </a:solidFill>
                <a:uLnTx/>
                <a:uFillTx/>
                <a:latin typeface="Calibri" panose="020F0502020204030204"/>
                <a:ea typeface="Cambria" panose="02040503050406030204" pitchFamily="18" charset="0"/>
                <a:cs typeface="Cambria" panose="02040503050406030204" pitchFamily="18" charset="0"/>
              </a:rPr>
              <a:t> </a:t>
            </a:r>
          </a:p>
        </p:txBody>
      </p:sp>
      <p:sp>
        <p:nvSpPr>
          <p:cNvPr id="21" name="ZoneTexte 20">
            <a:extLst>
              <a:ext uri="{FF2B5EF4-FFF2-40B4-BE49-F238E27FC236}">
                <a16:creationId xmlns:a16="http://schemas.microsoft.com/office/drawing/2014/main" id="{4F6F23E8-1A93-4B77-ABEF-99E63654EDD2}"/>
              </a:ext>
            </a:extLst>
          </p:cNvPr>
          <p:cNvSpPr txBox="1"/>
          <p:nvPr/>
        </p:nvSpPr>
        <p:spPr>
          <a:xfrm>
            <a:off x="5923251" y="1355067"/>
            <a:ext cx="466405" cy="261610"/>
          </a:xfrm>
          <a:prstGeom prst="rect">
            <a:avLst/>
          </a:prstGeom>
          <a:noFill/>
        </p:spPr>
        <p:txBody>
          <a:bodyPr wrap="square">
            <a:spAutoFit/>
          </a:bodyPr>
          <a:lstStyle/>
          <a:p>
            <a:r>
              <a:rPr lang="fr-FR" sz="1100" b="1" dirty="0">
                <a:solidFill>
                  <a:prstClr val="black"/>
                </a:solidFill>
                <a:latin typeface="Calibri" panose="020F0502020204030204"/>
                <a:ea typeface="Cambria" panose="02040503050406030204" pitchFamily="18" charset="0"/>
                <a:cs typeface="Cambria" panose="02040503050406030204" pitchFamily="18" charset="0"/>
              </a:rPr>
              <a:t>(</a:t>
            </a:r>
            <a:r>
              <a:rPr kumimoji="0" lang="fr-FR" sz="1100" b="1" i="0" u="none" strike="noStrike" cap="none" normalizeH="0" baseline="0" noProof="0" dirty="0">
                <a:ln>
                  <a:noFill/>
                </a:ln>
                <a:solidFill>
                  <a:prstClr val="black"/>
                </a:solidFill>
                <a:uLnTx/>
                <a:uFillTx/>
                <a:latin typeface="Calibri" panose="020F0502020204030204"/>
                <a:ea typeface="Cambria" panose="02040503050406030204" pitchFamily="18" charset="0"/>
                <a:cs typeface="Cambria" panose="02040503050406030204" pitchFamily="18" charset="0"/>
              </a:rPr>
              <a:t>2) </a:t>
            </a:r>
          </a:p>
        </p:txBody>
      </p:sp>
      <p:sp>
        <p:nvSpPr>
          <p:cNvPr id="16" name="Rectangle 15">
            <a:extLst>
              <a:ext uri="{FF2B5EF4-FFF2-40B4-BE49-F238E27FC236}">
                <a16:creationId xmlns:a16="http://schemas.microsoft.com/office/drawing/2014/main" id="{ED78AEEF-04EE-440E-8519-5EDA321312AE}"/>
              </a:ext>
            </a:extLst>
          </p:cNvPr>
          <p:cNvSpPr/>
          <p:nvPr/>
        </p:nvSpPr>
        <p:spPr>
          <a:xfrm>
            <a:off x="2654301" y="2706437"/>
            <a:ext cx="3159027" cy="342305"/>
          </a:xfrm>
          <a:prstGeom prst="rect">
            <a:avLst/>
          </a:prstGeom>
          <a:solidFill>
            <a:schemeClr val="bg1"/>
          </a:solidFill>
          <a:ln>
            <a:solidFill>
              <a:srgbClr val="6A9E8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6A9E89"/>
                </a:solidFill>
                <a:latin typeface="DilleniaUPC" panose="02020603050405020304" pitchFamily="18" charset="-34"/>
                <a:ea typeface="Arial" panose="020B0604020202020204" pitchFamily="34" charset="0"/>
                <a:cs typeface="DilleniaUPC" panose="02020603050405020304" pitchFamily="18" charset="-34"/>
              </a:rPr>
              <a:t>KÉRATOLYTIQUE</a:t>
            </a:r>
          </a:p>
        </p:txBody>
      </p:sp>
      <p:sp>
        <p:nvSpPr>
          <p:cNvPr id="18" name="Rectangle 17">
            <a:extLst>
              <a:ext uri="{FF2B5EF4-FFF2-40B4-BE49-F238E27FC236}">
                <a16:creationId xmlns:a16="http://schemas.microsoft.com/office/drawing/2014/main" id="{33C37084-7009-4BEF-9908-1FCE9CB8154B}"/>
              </a:ext>
            </a:extLst>
          </p:cNvPr>
          <p:cNvSpPr/>
          <p:nvPr/>
        </p:nvSpPr>
        <p:spPr>
          <a:xfrm>
            <a:off x="2674001" y="4267547"/>
            <a:ext cx="3831559" cy="342305"/>
          </a:xfrm>
          <a:prstGeom prst="rect">
            <a:avLst/>
          </a:prstGeom>
          <a:solidFill>
            <a:schemeClr val="bg1"/>
          </a:solidFill>
          <a:ln>
            <a:solidFill>
              <a:srgbClr val="6A9E8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6A9E89"/>
                </a:solidFill>
                <a:latin typeface="DilleniaUPC" panose="02020603050405020304" pitchFamily="18" charset="-34"/>
                <a:ea typeface="Arial" panose="020B0604020202020204" pitchFamily="34" charset="0"/>
                <a:cs typeface="DilleniaUPC" panose="02020603050405020304" pitchFamily="18" charset="-34"/>
              </a:rPr>
              <a:t>ANTI-IMPERFECTIONS</a:t>
            </a:r>
          </a:p>
        </p:txBody>
      </p:sp>
      <p:sp>
        <p:nvSpPr>
          <p:cNvPr id="19" name="ZoneTexte 18">
            <a:extLst>
              <a:ext uri="{FF2B5EF4-FFF2-40B4-BE49-F238E27FC236}">
                <a16:creationId xmlns:a16="http://schemas.microsoft.com/office/drawing/2014/main" id="{E155ADB7-0BDC-4505-B4B8-BDED717E3608}"/>
              </a:ext>
            </a:extLst>
          </p:cNvPr>
          <p:cNvSpPr txBox="1"/>
          <p:nvPr/>
        </p:nvSpPr>
        <p:spPr>
          <a:xfrm>
            <a:off x="2674001" y="1723572"/>
            <a:ext cx="9055274" cy="584775"/>
          </a:xfrm>
          <a:prstGeom prst="rect">
            <a:avLst/>
          </a:prstGeom>
          <a:noFill/>
        </p:spPr>
        <p:txBody>
          <a:bodyPr wrap="square">
            <a:spAutoFit/>
          </a:bodyPr>
          <a:lstStyle/>
          <a:p>
            <a:pPr>
              <a:tabLst>
                <a:tab pos="3136900" algn="l"/>
              </a:tabLst>
            </a:pPr>
            <a:r>
              <a:rPr lang="fr-FR" sz="3200" b="1" cap="all" dirty="0">
                <a:solidFill>
                  <a:srgbClr val="6A9E89"/>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6A9E89"/>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6A9E89"/>
                </a:solidFill>
                <a:latin typeface="DilleniaUPC" panose="02020603050405020304" pitchFamily="18" charset="-34"/>
                <a:ea typeface="Times New Roman" panose="02020603050405020304" pitchFamily="18" charset="0"/>
                <a:cs typeface="DilleniaUPC" panose="02020603050405020304" pitchFamily="18" charset="-34"/>
              </a:rPr>
              <a:t>In vivo – Essais cliniques</a:t>
            </a:r>
          </a:p>
        </p:txBody>
      </p:sp>
      <p:pic>
        <p:nvPicPr>
          <p:cNvPr id="20" name="Picture 2" descr="Mycose de l'ongle? N'attendez pas, traitez immédiatement">
            <a:extLst>
              <a:ext uri="{FF2B5EF4-FFF2-40B4-BE49-F238E27FC236}">
                <a16:creationId xmlns:a16="http://schemas.microsoft.com/office/drawing/2014/main" id="{BA23478E-B158-4491-8D70-4E6C4BB5B20C}"/>
              </a:ext>
            </a:extLst>
          </p:cNvPr>
          <p:cNvPicPr>
            <a:picLocks noChangeAspect="1" noChangeArrowheads="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66457"/>
          <a:stretch/>
        </p:blipFill>
        <p:spPr bwMode="auto">
          <a:xfrm>
            <a:off x="6060452" y="2213993"/>
            <a:ext cx="634360" cy="673264"/>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6813DA6B-08B1-405D-B0F4-711AF5C3B4D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00" b="94889" l="6836" r="91892">
                        <a14:foregroundMark x1="52941" y1="36556" x2="52941" y2="36556"/>
                        <a14:foregroundMark x1="19873" y1="34111" x2="19873" y2="34111"/>
                        <a14:foregroundMark x1="30048" y1="19000" x2="30048" y2="19000"/>
                        <a14:foregroundMark x1="51192" y1="14667" x2="51192" y2="14667"/>
                        <a14:foregroundMark x1="70429" y1="21111" x2="70429" y2="21111"/>
                        <a14:foregroundMark x1="49444" y1="7111" x2="49444" y2="7111"/>
                        <a14:foregroundMark x1="79650" y1="34111" x2="79650" y2="34111"/>
                        <a14:foregroundMark x1="72973" y1="79333" x2="72973" y2="79333"/>
                        <a14:foregroundMark x1="7313" y1="79000" x2="7313" y2="79000"/>
                        <a14:foregroundMark x1="57075" y1="94889" x2="57075" y2="94889"/>
                        <a14:foregroundMark x1="91097" y1="49889" x2="91097" y2="49889"/>
                        <a14:foregroundMark x1="91097" y1="63556" x2="91097" y2="63556"/>
                        <a14:foregroundMark x1="52146" y1="58667" x2="52146" y2="58667"/>
                        <a14:foregroundMark x1="51192" y1="62889" x2="51192" y2="62889"/>
                        <a14:foregroundMark x1="68362" y1="76222" x2="68362" y2="76222"/>
                        <a14:foregroundMark x1="58347" y1="83222" x2="69793" y2="79222"/>
                        <a14:foregroundMark x1="75517" y1="70222" x2="66932" y2="77222"/>
                        <a14:foregroundMark x1="81240" y1="63222" x2="76948" y2="68222"/>
                        <a14:foregroundMark x1="85533" y1="61222" x2="85533" y2="61222"/>
                        <a14:foregroundMark x1="86963" y1="58222" x2="86963" y2="58222"/>
                        <a14:foregroundMark x1="87599" y1="56556" x2="87599" y2="56556"/>
                        <a14:foregroundMark x1="90143" y1="54222" x2="90143" y2="54222"/>
                        <a14:foregroundMark x1="91892" y1="52444" x2="91892" y2="52444"/>
                      </a14:backgroundRemoval>
                    </a14:imgEffect>
                  </a14:imgLayer>
                </a14:imgProps>
              </a:ext>
            </a:extLst>
          </a:blip>
          <a:stretch>
            <a:fillRect/>
          </a:stretch>
        </p:blipFill>
        <p:spPr>
          <a:xfrm>
            <a:off x="5540536" y="401666"/>
            <a:ext cx="466405" cy="667352"/>
          </a:xfrm>
          <a:prstGeom prst="rect">
            <a:avLst/>
          </a:prstGeom>
        </p:spPr>
      </p:pic>
    </p:spTree>
    <p:extLst>
      <p:ext uri="{BB962C8B-B14F-4D97-AF65-F5344CB8AC3E}">
        <p14:creationId xmlns:p14="http://schemas.microsoft.com/office/powerpoint/2010/main" val="4267684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3616B3-8C29-40C7-9D59-F56F00BC954E}"/>
              </a:ext>
            </a:extLst>
          </p:cNvPr>
          <p:cNvSpPr/>
          <p:nvPr/>
        </p:nvSpPr>
        <p:spPr>
          <a:xfrm>
            <a:off x="7453823" y="775152"/>
            <a:ext cx="4349402" cy="584775"/>
          </a:xfrm>
          <a:prstGeom prst="rect">
            <a:avLst/>
          </a:prstGeom>
          <a:solidFill>
            <a:srgbClr val="6A9E89">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B1300E8C-D373-4295-A9F2-2B2E2C3914C9}"/>
              </a:ext>
            </a:extLst>
          </p:cNvPr>
          <p:cNvSpPr/>
          <p:nvPr/>
        </p:nvSpPr>
        <p:spPr>
          <a:xfrm>
            <a:off x="-1" y="0"/>
            <a:ext cx="1882141" cy="6858000"/>
          </a:xfrm>
          <a:prstGeom prst="rect">
            <a:avLst/>
          </a:prstGeom>
          <a:solidFill>
            <a:srgbClr val="6A9E89"/>
          </a:solidFill>
          <a:ln>
            <a:solidFill>
              <a:srgbClr val="6A9E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alimentation, bouteille&#10;&#10;Description générée automatiquement">
            <a:extLst>
              <a:ext uri="{FF2B5EF4-FFF2-40B4-BE49-F238E27FC236}">
                <a16:creationId xmlns:a16="http://schemas.microsoft.com/office/drawing/2014/main" id="{4326049C-6D52-4AAE-A811-1C668E622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190" y="1487632"/>
            <a:ext cx="2005899" cy="5278434"/>
          </a:xfrm>
          <a:prstGeom prst="rect">
            <a:avLst/>
          </a:prstGeom>
          <a:effectLst>
            <a:outerShdw blurRad="63500" sx="102000" sy="102000" algn="ctr" rotWithShape="0">
              <a:prstClr val="black">
                <a:alpha val="40000"/>
              </a:prstClr>
            </a:outerShdw>
          </a:effectLst>
        </p:spPr>
      </p:pic>
      <p:grpSp>
        <p:nvGrpSpPr>
          <p:cNvPr id="3" name="Groupe 2">
            <a:extLst>
              <a:ext uri="{FF2B5EF4-FFF2-40B4-BE49-F238E27FC236}">
                <a16:creationId xmlns:a16="http://schemas.microsoft.com/office/drawing/2014/main" id="{36B9EEBD-520C-4642-9897-97ABA07FC10E}"/>
              </a:ext>
            </a:extLst>
          </p:cNvPr>
          <p:cNvGrpSpPr/>
          <p:nvPr/>
        </p:nvGrpSpPr>
        <p:grpSpPr>
          <a:xfrm>
            <a:off x="7377533" y="2492355"/>
            <a:ext cx="4962382" cy="632692"/>
            <a:chOff x="3678708" y="2655029"/>
            <a:chExt cx="4962382" cy="632692"/>
          </a:xfrm>
        </p:grpSpPr>
        <p:pic>
          <p:nvPicPr>
            <p:cNvPr id="9" name="Picture 4" descr="Recherche De Données Symbole D'interface Graphique D'un Bar Avec Un Outil  De Loupe | Icons Gratuite">
              <a:extLst>
                <a:ext uri="{FF2B5EF4-FFF2-40B4-BE49-F238E27FC236}">
                  <a16:creationId xmlns:a16="http://schemas.microsoft.com/office/drawing/2014/main" id="{0931FECA-2561-44E2-BB1E-769885FF8C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8708" y="2990382"/>
              <a:ext cx="297339" cy="297339"/>
            </a:xfrm>
            <a:prstGeom prst="rect">
              <a:avLst/>
            </a:prstGeom>
            <a:solidFill>
              <a:schemeClr val="bg1"/>
            </a:solidFill>
          </p:spPr>
        </p:pic>
        <p:sp>
          <p:nvSpPr>
            <p:cNvPr id="10" name="ZoneTexte 9">
              <a:extLst>
                <a:ext uri="{FF2B5EF4-FFF2-40B4-BE49-F238E27FC236}">
                  <a16:creationId xmlns:a16="http://schemas.microsoft.com/office/drawing/2014/main" id="{33F49C24-3077-4596-A7B6-35C0C48C8BC0}"/>
                </a:ext>
              </a:extLst>
            </p:cNvPr>
            <p:cNvSpPr txBox="1"/>
            <p:nvPr/>
          </p:nvSpPr>
          <p:spPr>
            <a:xfrm>
              <a:off x="3764280" y="2655029"/>
              <a:ext cx="4876810" cy="461665"/>
            </a:xfrm>
            <a:prstGeom prst="rect">
              <a:avLst/>
            </a:prstGeom>
            <a:noFill/>
          </p:spPr>
          <p:txBody>
            <a:bodyPr wrap="square">
              <a:spAutoFit/>
            </a:bodyPr>
            <a:lstStyle/>
            <a:p>
              <a:pPr marL="192088" marR="0" lvl="0" algn="l" defTabSz="914400" rtl="0" eaLnBrk="1" fontAlgn="auto" latinLnBrk="0" hangingPunct="1">
                <a:lnSpc>
                  <a:spcPct val="100000"/>
                </a:lnSpc>
                <a:spcBef>
                  <a:spcPts val="0"/>
                </a:spcBef>
                <a:spcAft>
                  <a:spcPts val="0"/>
                </a:spcAft>
                <a:buClr>
                  <a:srgbClr val="6A9E89"/>
                </a:buClr>
                <a:buSzTx/>
                <a:tabLst/>
                <a:defRPr/>
              </a:pPr>
              <a:r>
                <a:rPr kumimoji="0" lang="fr-FR" sz="2300" b="1" i="0" u="none" strike="noStrike" cap="none" normalizeH="0" baseline="0" noProof="0" dirty="0">
                  <a:ln>
                    <a:noFill/>
                  </a:ln>
                  <a:uLnTx/>
                  <a:uFillTx/>
                  <a:latin typeface="DilleniaUPC" panose="02020603050405020304" pitchFamily="18" charset="-34"/>
                  <a:ea typeface="+mn-ea"/>
                  <a:cs typeface="DilleniaUPC" panose="02020603050405020304" pitchFamily="18" charset="-34"/>
                </a:rPr>
                <a:t>Évolution des caractéristiques des imperfections</a:t>
              </a:r>
            </a:p>
          </p:txBody>
        </p:sp>
      </p:grpSp>
      <p:grpSp>
        <p:nvGrpSpPr>
          <p:cNvPr id="6" name="Groupe 5">
            <a:extLst>
              <a:ext uri="{FF2B5EF4-FFF2-40B4-BE49-F238E27FC236}">
                <a16:creationId xmlns:a16="http://schemas.microsoft.com/office/drawing/2014/main" id="{B5907328-7180-4030-A9BE-9B45C0740A2F}"/>
              </a:ext>
            </a:extLst>
          </p:cNvPr>
          <p:cNvGrpSpPr/>
          <p:nvPr/>
        </p:nvGrpSpPr>
        <p:grpSpPr>
          <a:xfrm>
            <a:off x="7559797" y="3232697"/>
            <a:ext cx="4749166" cy="3006474"/>
            <a:chOff x="7284744" y="3167265"/>
            <a:chExt cx="4749166" cy="3006474"/>
          </a:xfrm>
        </p:grpSpPr>
        <p:graphicFrame>
          <p:nvGraphicFramePr>
            <p:cNvPr id="11" name="Graphique 10">
              <a:extLst>
                <a:ext uri="{FF2B5EF4-FFF2-40B4-BE49-F238E27FC236}">
                  <a16:creationId xmlns:a16="http://schemas.microsoft.com/office/drawing/2014/main" id="{D559A713-DBAB-4776-967F-689A0BC1A592}"/>
                </a:ext>
              </a:extLst>
            </p:cNvPr>
            <p:cNvGraphicFramePr>
              <a:graphicFrameLocks/>
            </p:cNvGraphicFramePr>
            <p:nvPr>
              <p:extLst>
                <p:ext uri="{D42A27DB-BD31-4B8C-83A1-F6EECF244321}">
                  <p14:modId xmlns:p14="http://schemas.microsoft.com/office/powerpoint/2010/main" val="475474280"/>
                </p:ext>
              </p:extLst>
            </p:nvPr>
          </p:nvGraphicFramePr>
          <p:xfrm>
            <a:off x="7497404" y="3167265"/>
            <a:ext cx="4037371" cy="2396448"/>
          </p:xfrm>
          <a:graphic>
            <a:graphicData uri="http://schemas.openxmlformats.org/drawingml/2006/chart">
              <c:chart xmlns:c="http://schemas.openxmlformats.org/drawingml/2006/chart" xmlns:r="http://schemas.openxmlformats.org/officeDocument/2006/relationships" r:id="rId5"/>
            </a:graphicData>
          </a:graphic>
        </p:graphicFrame>
        <p:sp>
          <p:nvSpPr>
            <p:cNvPr id="12" name="ZoneTexte 11">
              <a:extLst>
                <a:ext uri="{FF2B5EF4-FFF2-40B4-BE49-F238E27FC236}">
                  <a16:creationId xmlns:a16="http://schemas.microsoft.com/office/drawing/2014/main" id="{9A94A2D9-04D7-4E74-AB86-391C4D117D4F}"/>
                </a:ext>
              </a:extLst>
            </p:cNvPr>
            <p:cNvSpPr txBox="1"/>
            <p:nvPr/>
          </p:nvSpPr>
          <p:spPr>
            <a:xfrm>
              <a:off x="7284744" y="5630642"/>
              <a:ext cx="2563265" cy="543097"/>
            </a:xfrm>
            <a:prstGeom prst="rect">
              <a:avLst/>
            </a:prstGeom>
            <a:noFill/>
          </p:spPr>
          <p:txBody>
            <a:bodyPr wrap="square">
              <a:spAutoFit/>
            </a:bodyPr>
            <a:lstStyle/>
            <a:p>
              <a:pPr algn="ctr">
                <a:lnSpc>
                  <a:spcPts val="1700"/>
                </a:lnSpc>
              </a:pPr>
              <a:r>
                <a:rPr lang="fr-FR" sz="2000" dirty="0">
                  <a:latin typeface="DilleniaUPC" panose="02020603050405020304" pitchFamily="18" charset="-34"/>
                  <a:cs typeface="DilleniaUPC" panose="02020603050405020304" pitchFamily="18" charset="-34"/>
                </a:rPr>
                <a:t>Éléments </a:t>
              </a:r>
              <a:r>
                <a:rPr lang="fr-FR" sz="2000" dirty="0" err="1">
                  <a:latin typeface="DilleniaUPC" panose="02020603050405020304" pitchFamily="18" charset="-34"/>
                  <a:cs typeface="DilleniaUPC" panose="02020603050405020304" pitchFamily="18" charset="-34"/>
                </a:rPr>
                <a:t>rétentionnels</a:t>
              </a:r>
              <a:r>
                <a:rPr lang="fr-FR" sz="2000" dirty="0">
                  <a:latin typeface="DilleniaUPC" panose="02020603050405020304" pitchFamily="18" charset="-34"/>
                  <a:cs typeface="DilleniaUPC" panose="02020603050405020304" pitchFamily="18" charset="-34"/>
                </a:rPr>
                <a:t> </a:t>
              </a:r>
            </a:p>
            <a:p>
              <a:pPr algn="ctr">
                <a:lnSpc>
                  <a:spcPts val="1700"/>
                </a:lnSpc>
              </a:pPr>
              <a:r>
                <a:rPr lang="fr-FR" sz="1600" dirty="0">
                  <a:latin typeface="DilleniaUPC" panose="02020603050405020304" pitchFamily="18" charset="-34"/>
                  <a:cs typeface="DilleniaUPC" panose="02020603050405020304" pitchFamily="18" charset="-34"/>
                </a:rPr>
                <a:t>(points noirs et microkystes) </a:t>
              </a:r>
            </a:p>
          </p:txBody>
        </p:sp>
        <p:sp>
          <p:nvSpPr>
            <p:cNvPr id="13" name="ZoneTexte 12">
              <a:extLst>
                <a:ext uri="{FF2B5EF4-FFF2-40B4-BE49-F238E27FC236}">
                  <a16:creationId xmlns:a16="http://schemas.microsoft.com/office/drawing/2014/main" id="{573CFDDB-88AA-42FC-B410-9D912364D42C}"/>
                </a:ext>
              </a:extLst>
            </p:cNvPr>
            <p:cNvSpPr txBox="1"/>
            <p:nvPr/>
          </p:nvSpPr>
          <p:spPr>
            <a:xfrm>
              <a:off x="9470645" y="5592548"/>
              <a:ext cx="2563265" cy="543097"/>
            </a:xfrm>
            <a:prstGeom prst="rect">
              <a:avLst/>
            </a:prstGeom>
            <a:noFill/>
          </p:spPr>
          <p:txBody>
            <a:bodyPr wrap="square">
              <a:spAutoFit/>
            </a:bodyPr>
            <a:lstStyle/>
            <a:p>
              <a:pPr algn="ctr">
                <a:lnSpc>
                  <a:spcPts val="1700"/>
                </a:lnSpc>
              </a:pPr>
              <a:r>
                <a:rPr lang="fr-FR" sz="2000" dirty="0">
                  <a:latin typeface="DilleniaUPC" panose="02020603050405020304" pitchFamily="18" charset="-34"/>
                  <a:cs typeface="DilleniaUPC" panose="02020603050405020304" pitchFamily="18" charset="-34"/>
                </a:rPr>
                <a:t>Éléments inflammatoires </a:t>
              </a:r>
            </a:p>
            <a:p>
              <a:pPr algn="ctr">
                <a:lnSpc>
                  <a:spcPts val="1700"/>
                </a:lnSpc>
              </a:pPr>
              <a:r>
                <a:rPr lang="fr-FR" sz="1600" dirty="0">
                  <a:latin typeface="DilleniaUPC" panose="02020603050405020304" pitchFamily="18" charset="-34"/>
                  <a:cs typeface="DilleniaUPC" panose="02020603050405020304" pitchFamily="18" charset="-34"/>
                </a:rPr>
                <a:t>(papules et pustules) </a:t>
              </a:r>
            </a:p>
          </p:txBody>
        </p:sp>
        <p:sp>
          <p:nvSpPr>
            <p:cNvPr id="14" name="ZoneTexte 13">
              <a:extLst>
                <a:ext uri="{FF2B5EF4-FFF2-40B4-BE49-F238E27FC236}">
                  <a16:creationId xmlns:a16="http://schemas.microsoft.com/office/drawing/2014/main" id="{422712A0-BB66-473A-BA51-D3D31DE0A4F9}"/>
                </a:ext>
              </a:extLst>
            </p:cNvPr>
            <p:cNvSpPr txBox="1"/>
            <p:nvPr/>
          </p:nvSpPr>
          <p:spPr>
            <a:xfrm>
              <a:off x="8393682" y="4738153"/>
              <a:ext cx="896904" cy="461665"/>
            </a:xfrm>
            <a:prstGeom prst="rect">
              <a:avLst/>
            </a:prstGeom>
            <a:noFill/>
          </p:spPr>
          <p:txBody>
            <a:bodyPr wrap="square">
              <a:spAutoFit/>
            </a:bodyPr>
            <a:lstStyle/>
            <a:p>
              <a:pPr algn="ctr"/>
              <a:r>
                <a:rPr lang="fr-FR" sz="2400" b="1">
                  <a:latin typeface="DilleniaUPC" panose="02020603050405020304" pitchFamily="18" charset="-34"/>
                  <a:cs typeface="DilleniaUPC" panose="02020603050405020304" pitchFamily="18" charset="-34"/>
                </a:rPr>
                <a:t>-43 %</a:t>
              </a:r>
            </a:p>
          </p:txBody>
        </p:sp>
        <p:sp>
          <p:nvSpPr>
            <p:cNvPr id="15" name="ZoneTexte 14">
              <a:extLst>
                <a:ext uri="{FF2B5EF4-FFF2-40B4-BE49-F238E27FC236}">
                  <a16:creationId xmlns:a16="http://schemas.microsoft.com/office/drawing/2014/main" id="{32EE57D3-2F57-44C9-AD65-1429A196BC1D}"/>
                </a:ext>
              </a:extLst>
            </p:cNvPr>
            <p:cNvSpPr txBox="1"/>
            <p:nvPr/>
          </p:nvSpPr>
          <p:spPr>
            <a:xfrm>
              <a:off x="10186862" y="5102048"/>
              <a:ext cx="896904" cy="461665"/>
            </a:xfrm>
            <a:prstGeom prst="rect">
              <a:avLst/>
            </a:prstGeom>
            <a:noFill/>
          </p:spPr>
          <p:txBody>
            <a:bodyPr wrap="square">
              <a:spAutoFit/>
            </a:bodyPr>
            <a:lstStyle/>
            <a:p>
              <a:pPr algn="ctr"/>
              <a:r>
                <a:rPr lang="fr-FR" sz="2400" b="1">
                  <a:latin typeface="DilleniaUPC" panose="02020603050405020304" pitchFamily="18" charset="-34"/>
                  <a:cs typeface="DilleniaUPC" panose="02020603050405020304" pitchFamily="18" charset="-34"/>
                </a:rPr>
                <a:t>-60 %</a:t>
              </a:r>
            </a:p>
          </p:txBody>
        </p:sp>
      </p:grpSp>
      <p:sp>
        <p:nvSpPr>
          <p:cNvPr id="16" name="ZoneTexte 15">
            <a:extLst>
              <a:ext uri="{FF2B5EF4-FFF2-40B4-BE49-F238E27FC236}">
                <a16:creationId xmlns:a16="http://schemas.microsoft.com/office/drawing/2014/main" id="{703C5C34-99CE-4DD9-AB1A-5B78B1E7D6DE}"/>
              </a:ext>
            </a:extLst>
          </p:cNvPr>
          <p:cNvSpPr txBox="1"/>
          <p:nvPr/>
        </p:nvSpPr>
        <p:spPr>
          <a:xfrm>
            <a:off x="893989" y="652219"/>
            <a:ext cx="3560024"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Acide salicylique 2 %</a:t>
            </a:r>
          </a:p>
        </p:txBody>
      </p:sp>
      <p:sp>
        <p:nvSpPr>
          <p:cNvPr id="17" name="ZoneTexte 16">
            <a:extLst>
              <a:ext uri="{FF2B5EF4-FFF2-40B4-BE49-F238E27FC236}">
                <a16:creationId xmlns:a16="http://schemas.microsoft.com/office/drawing/2014/main" id="{1B54811E-7A45-46D6-A88A-1B4866B3BF8B}"/>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18" name="Connecteur droit 17">
            <a:extLst>
              <a:ext uri="{FF2B5EF4-FFF2-40B4-BE49-F238E27FC236}">
                <a16:creationId xmlns:a16="http://schemas.microsoft.com/office/drawing/2014/main" id="{66A8BE4B-BEAA-4DCC-B7AB-9F3F12C53435}"/>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C5954A1A-8C12-47AC-886E-F374D315DBBE}"/>
              </a:ext>
            </a:extLst>
          </p:cNvPr>
          <p:cNvSpPr txBox="1"/>
          <p:nvPr/>
        </p:nvSpPr>
        <p:spPr>
          <a:xfrm>
            <a:off x="2885087" y="1752193"/>
            <a:ext cx="9129703" cy="954107"/>
          </a:xfrm>
          <a:prstGeom prst="rect">
            <a:avLst/>
          </a:prstGeom>
          <a:noFill/>
        </p:spPr>
        <p:txBody>
          <a:bodyPr wrap="square">
            <a:spAutoFit/>
          </a:bodyPr>
          <a:lstStyle/>
          <a:p>
            <a:pPr>
              <a:tabLst>
                <a:tab pos="3136900" algn="l"/>
              </a:tabLst>
            </a:pPr>
            <a:r>
              <a:rPr lang="fr-FR" sz="3200" b="1" cap="all" dirty="0">
                <a:solidFill>
                  <a:srgbClr val="6A9E89"/>
                </a:solidFill>
                <a:latin typeface="DilleniaUPC" panose="02020603050405020304" pitchFamily="18" charset="-34"/>
                <a:ea typeface="Times New Roman" panose="02020603050405020304" pitchFamily="18" charset="0"/>
                <a:cs typeface="DilleniaUPC" panose="02020603050405020304" pitchFamily="18" charset="-34"/>
              </a:rPr>
              <a:t>Efficacité </a:t>
            </a:r>
            <a:r>
              <a:rPr lang="fr-FR" sz="3200" b="1" cap="all" dirty="0" err="1">
                <a:solidFill>
                  <a:srgbClr val="6A9E89"/>
                </a:solidFill>
                <a:latin typeface="DilleniaUPC" panose="02020603050405020304" pitchFamily="18" charset="-34"/>
                <a:ea typeface="Times New Roman" panose="02020603050405020304" pitchFamily="18" charset="0"/>
                <a:cs typeface="DilleniaUPC" panose="02020603050405020304" pitchFamily="18" charset="-34"/>
              </a:rPr>
              <a:t>prouvéE</a:t>
            </a:r>
            <a:r>
              <a:rPr lang="fr-FR" sz="3200" b="1" u="none" strike="noStrike" cap="all"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6A9E89"/>
                </a:solidFill>
                <a:latin typeface="DilleniaUPC" panose="02020603050405020304" pitchFamily="18" charset="-34"/>
                <a:ea typeface="Times New Roman" panose="02020603050405020304" pitchFamily="18" charset="0"/>
                <a:cs typeface="DilleniaUPC" panose="02020603050405020304" pitchFamily="18" charset="-34"/>
              </a:rPr>
              <a:t>In vivo – Essais cliniques </a:t>
            </a:r>
            <a:r>
              <a:rPr lang="fr-FR" sz="2400" b="1" dirty="0">
                <a:solidFill>
                  <a:srgbClr val="6A9E89"/>
                </a:solidFill>
                <a:latin typeface="DilleniaUPC" panose="02020603050405020304" pitchFamily="18" charset="-34"/>
                <a:ea typeface="Times New Roman" panose="02020603050405020304" pitchFamily="18" charset="0"/>
                <a:cs typeface="DilleniaUPC" panose="02020603050405020304" pitchFamily="18" charset="-34"/>
              </a:rPr>
              <a:t>(</a:t>
            </a:r>
            <a:r>
              <a:rPr lang="fr-FR" sz="2400" b="1" dirty="0" err="1">
                <a:solidFill>
                  <a:srgbClr val="6A9E89"/>
                </a:solidFill>
                <a:latin typeface="DilleniaUPC" panose="02020603050405020304" pitchFamily="18" charset="-34"/>
                <a:ea typeface="Times New Roman" panose="02020603050405020304" pitchFamily="18" charset="0"/>
                <a:cs typeface="DilleniaUPC" panose="02020603050405020304" pitchFamily="18" charset="-34"/>
              </a:rPr>
              <a:t>scoring</a:t>
            </a:r>
            <a:r>
              <a:rPr lang="fr-FR" sz="2400" b="1" dirty="0">
                <a:solidFill>
                  <a:srgbClr val="6A9E89"/>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20" name="Picture 2" descr="Mycose de l'ongle? N'attendez pas, traitez immédiatement">
            <a:extLst>
              <a:ext uri="{FF2B5EF4-FFF2-40B4-BE49-F238E27FC236}">
                <a16:creationId xmlns:a16="http://schemas.microsoft.com/office/drawing/2014/main" id="{AA88E94F-2A1A-4B44-89B9-772A6FF26332}"/>
              </a:ext>
            </a:extLst>
          </p:cNvPr>
          <p:cNvPicPr>
            <a:picLocks noChangeAspect="1" noChangeArrowheads="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66457"/>
          <a:stretch/>
        </p:blipFill>
        <p:spPr bwMode="auto">
          <a:xfrm>
            <a:off x="6262850" y="1151000"/>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53ECF6C9-31D2-4221-99D7-98C6B28C6ACB}"/>
              </a:ext>
            </a:extLst>
          </p:cNvPr>
          <p:cNvSpPr txBox="1"/>
          <p:nvPr/>
        </p:nvSpPr>
        <p:spPr>
          <a:xfrm>
            <a:off x="7737714" y="834816"/>
            <a:ext cx="4057021" cy="466218"/>
          </a:xfrm>
          <a:prstGeom prst="rect">
            <a:avLst/>
          </a:prstGeom>
          <a:noFill/>
        </p:spPr>
        <p:txBody>
          <a:bodyPr wrap="square">
            <a:spAutoFit/>
          </a:bodyPr>
          <a:lstStyle/>
          <a:p>
            <a:pPr>
              <a:lnSpc>
                <a:spcPts val="1500"/>
              </a:lnSpc>
            </a:pPr>
            <a:r>
              <a:rPr kumimoji="0" lang="fr-FR" sz="1100" b="0" u="none" strike="noStrike" cap="none" normalizeH="0" baseline="0" noProof="0">
                <a:ln>
                  <a:noFill/>
                </a:ln>
                <a:uLnTx/>
                <a:uFillTx/>
                <a:latin typeface="Calibri" panose="020F0502020204030204" pitchFamily="34" charset="0"/>
                <a:cs typeface="Calibri" panose="020F0502020204030204" pitchFamily="34" charset="0"/>
              </a:rPr>
              <a:t>*Essai clinique sous contrôle dermatologique</a:t>
            </a:r>
            <a:r>
              <a:rPr kumimoji="0" lang="fr-FR" sz="1100" b="0" i="1" u="none" strike="noStrike" cap="none" normalizeH="0" baseline="0" noProof="0">
                <a:ln>
                  <a:noFill/>
                </a:ln>
                <a:uLnTx/>
                <a:uFillTx/>
                <a:latin typeface="Calibri" panose="020F0502020204030204" pitchFamily="34" charset="0"/>
                <a:cs typeface="Calibri" panose="020F0502020204030204" pitchFamily="34" charset="0"/>
              </a:rPr>
              <a:t>, étude 20E2287 – EUROFINS – octobre 2020</a:t>
            </a:r>
          </a:p>
        </p:txBody>
      </p:sp>
      <p:pic>
        <p:nvPicPr>
          <p:cNvPr id="25" name="Image 24">
            <a:extLst>
              <a:ext uri="{FF2B5EF4-FFF2-40B4-BE49-F238E27FC236}">
                <a16:creationId xmlns:a16="http://schemas.microsoft.com/office/drawing/2014/main" id="{B88F7E7B-D486-4CDA-8B5E-EE6F32B853B8}"/>
              </a:ext>
            </a:extLst>
          </p:cNvPr>
          <p:cNvPicPr>
            <a:picLocks noChangeAspect="1"/>
          </p:cNvPicPr>
          <p:nvPr/>
        </p:nvPicPr>
        <p:blipFill>
          <a:blip r:embed="rId7"/>
          <a:stretch>
            <a:fillRect/>
          </a:stretch>
        </p:blipFill>
        <p:spPr>
          <a:xfrm>
            <a:off x="7212563" y="576420"/>
            <a:ext cx="533640" cy="533640"/>
          </a:xfrm>
          <a:prstGeom prst="flowChartConnector">
            <a:avLst/>
          </a:prstGeom>
        </p:spPr>
      </p:pic>
      <p:sp>
        <p:nvSpPr>
          <p:cNvPr id="22" name="ZoneTexte 21">
            <a:extLst>
              <a:ext uri="{FF2B5EF4-FFF2-40B4-BE49-F238E27FC236}">
                <a16:creationId xmlns:a16="http://schemas.microsoft.com/office/drawing/2014/main" id="{99BB2164-F1EC-481F-8F8A-412BE8C08D1B}"/>
              </a:ext>
            </a:extLst>
          </p:cNvPr>
          <p:cNvSpPr txBox="1"/>
          <p:nvPr/>
        </p:nvSpPr>
        <p:spPr>
          <a:xfrm>
            <a:off x="3276339" y="2916107"/>
            <a:ext cx="4177484" cy="800219"/>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Essai clinique sous contrôle dermatologique – 28 jours</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26" name="Image 25">
            <a:extLst>
              <a:ext uri="{FF2B5EF4-FFF2-40B4-BE49-F238E27FC236}">
                <a16:creationId xmlns:a16="http://schemas.microsoft.com/office/drawing/2014/main" id="{7DC4E0C3-342A-400C-BAF5-0ABBD57BC3E9}"/>
              </a:ext>
            </a:extLst>
          </p:cNvPr>
          <p:cNvPicPr>
            <a:picLocks noChangeAspect="1"/>
          </p:cNvPicPr>
          <p:nvPr/>
        </p:nvPicPr>
        <p:blipFill rotWithShape="1">
          <a:blip r:embed="rId8"/>
          <a:srcRect b="14901"/>
          <a:stretch/>
        </p:blipFill>
        <p:spPr>
          <a:xfrm>
            <a:off x="2799810" y="4009111"/>
            <a:ext cx="483564" cy="443166"/>
          </a:xfrm>
          <a:prstGeom prst="rect">
            <a:avLst/>
          </a:prstGeom>
        </p:spPr>
      </p:pic>
      <p:sp>
        <p:nvSpPr>
          <p:cNvPr id="27" name="ZoneTexte 26">
            <a:extLst>
              <a:ext uri="{FF2B5EF4-FFF2-40B4-BE49-F238E27FC236}">
                <a16:creationId xmlns:a16="http://schemas.microsoft.com/office/drawing/2014/main" id="{9D4DD5E5-9E50-4D04-952B-50A33FC1EE05}"/>
              </a:ext>
            </a:extLst>
          </p:cNvPr>
          <p:cNvSpPr txBox="1"/>
          <p:nvPr/>
        </p:nvSpPr>
        <p:spPr>
          <a:xfrm>
            <a:off x="3320919" y="3696875"/>
            <a:ext cx="4158463" cy="1323439"/>
          </a:xfrm>
          <a:prstGeom prst="rect">
            <a:avLst/>
          </a:prstGeom>
          <a:noFill/>
        </p:spPr>
        <p:txBody>
          <a:bodyPr wrap="square">
            <a:spAutoFit/>
          </a:bodyPr>
          <a:lstStyle/>
          <a:p>
            <a:pPr algn="just">
              <a:lnSpc>
                <a:spcPts val="2400"/>
              </a:lnSpc>
            </a:pPr>
            <a:r>
              <a:rPr lang="fr-FR" sz="2200" dirty="0">
                <a:solidFill>
                  <a:prstClr val="black"/>
                </a:solidFill>
                <a:latin typeface="DilleniaUPC" panose="02020603050405020304" pitchFamily="18" charset="-34"/>
                <a:cs typeface="DilleniaUPC" panose="02020603050405020304" pitchFamily="18" charset="-34"/>
              </a:rPr>
              <a:t>30 volontaires âgés de 25 à 40 ans ayant tous la peau sensible et mixte ou grasse, ainsi que des boutons sur le visage</a:t>
            </a:r>
          </a:p>
        </p:txBody>
      </p:sp>
      <p:pic>
        <p:nvPicPr>
          <p:cNvPr id="28" name="Image 27">
            <a:extLst>
              <a:ext uri="{FF2B5EF4-FFF2-40B4-BE49-F238E27FC236}">
                <a16:creationId xmlns:a16="http://schemas.microsoft.com/office/drawing/2014/main" id="{485C98DF-06F0-4044-BE48-1815EF3E9F0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727734" y="4870253"/>
            <a:ext cx="619484" cy="619484"/>
          </a:xfrm>
          <a:prstGeom prst="rect">
            <a:avLst/>
          </a:prstGeom>
        </p:spPr>
      </p:pic>
      <p:pic>
        <p:nvPicPr>
          <p:cNvPr id="29" name="Image 28">
            <a:extLst>
              <a:ext uri="{FF2B5EF4-FFF2-40B4-BE49-F238E27FC236}">
                <a16:creationId xmlns:a16="http://schemas.microsoft.com/office/drawing/2014/main" id="{BB2508E4-873F-44F9-852E-4F98EE06DAB5}"/>
              </a:ext>
            </a:extLst>
          </p:cNvPr>
          <p:cNvPicPr>
            <a:picLocks noChangeAspect="1"/>
          </p:cNvPicPr>
          <p:nvPr/>
        </p:nvPicPr>
        <p:blipFill rotWithShape="1">
          <a:blip r:embed="rId11">
            <a:biLevel thresh="75000"/>
            <a:extLst>
              <a:ext uri="{BEBA8EAE-BF5A-486C-A8C5-ECC9F3942E4B}">
                <a14:imgProps xmlns:a14="http://schemas.microsoft.com/office/drawing/2010/main">
                  <a14:imgLayer r:embed="rId12">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2793131" y="2965557"/>
            <a:ext cx="530585" cy="619484"/>
          </a:xfrm>
          <a:prstGeom prst="rect">
            <a:avLst/>
          </a:prstGeom>
        </p:spPr>
      </p:pic>
      <p:sp>
        <p:nvSpPr>
          <p:cNvPr id="30" name="ZoneTexte 29">
            <a:extLst>
              <a:ext uri="{FF2B5EF4-FFF2-40B4-BE49-F238E27FC236}">
                <a16:creationId xmlns:a16="http://schemas.microsoft.com/office/drawing/2014/main" id="{C2FE3D40-2B3C-4D3B-A5C5-41286F7B9B55}"/>
              </a:ext>
            </a:extLst>
          </p:cNvPr>
          <p:cNvSpPr txBox="1"/>
          <p:nvPr/>
        </p:nvSpPr>
        <p:spPr>
          <a:xfrm>
            <a:off x="3320920" y="4938610"/>
            <a:ext cx="3799574" cy="446276"/>
          </a:xfrm>
          <a:prstGeom prst="rect">
            <a:avLst/>
          </a:prstGeom>
          <a:noFill/>
        </p:spPr>
        <p:txBody>
          <a:bodyPr wrap="square">
            <a:spAutoFit/>
          </a:bodyPr>
          <a:lstStyle/>
          <a:p>
            <a:r>
              <a:rPr lang="fr-FR" sz="2200" dirty="0">
                <a:solidFill>
                  <a:prstClr val="black"/>
                </a:solidFill>
                <a:latin typeface="DilleniaUPC" panose="02020603050405020304" pitchFamily="18" charset="-34"/>
                <a:cs typeface="DilleniaUPC" panose="02020603050405020304" pitchFamily="18" charset="-34"/>
              </a:rPr>
              <a:t>Utilisation une fois par jour le soir sur le visage</a:t>
            </a:r>
          </a:p>
        </p:txBody>
      </p:sp>
    </p:spTree>
    <p:extLst>
      <p:ext uri="{BB962C8B-B14F-4D97-AF65-F5344CB8AC3E}">
        <p14:creationId xmlns:p14="http://schemas.microsoft.com/office/powerpoint/2010/main" val="12233776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6A2187-23B9-4F4A-A4CC-893ADB00266E}"/>
              </a:ext>
            </a:extLst>
          </p:cNvPr>
          <p:cNvSpPr/>
          <p:nvPr/>
        </p:nvSpPr>
        <p:spPr>
          <a:xfrm>
            <a:off x="-1" y="0"/>
            <a:ext cx="1882141" cy="6858000"/>
          </a:xfrm>
          <a:prstGeom prst="rect">
            <a:avLst/>
          </a:prstGeom>
          <a:solidFill>
            <a:srgbClr val="6A9E89"/>
          </a:solidFill>
          <a:ln>
            <a:solidFill>
              <a:srgbClr val="6A9E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alimentation, bouteille&#10;&#10;Description générée automatiquement">
            <a:extLst>
              <a:ext uri="{FF2B5EF4-FFF2-40B4-BE49-F238E27FC236}">
                <a16:creationId xmlns:a16="http://schemas.microsoft.com/office/drawing/2014/main" id="{E68A8A80-370E-4D10-B7DA-9247C27CC1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190" y="1487632"/>
            <a:ext cx="2005899" cy="5278434"/>
          </a:xfrm>
          <a:prstGeom prst="rect">
            <a:avLst/>
          </a:prstGeom>
          <a:effectLst>
            <a:outerShdw blurRad="63500" sx="102000" sy="102000" algn="ctr" rotWithShape="0">
              <a:prstClr val="black">
                <a:alpha val="40000"/>
              </a:prstClr>
            </a:outerShdw>
          </a:effectLst>
        </p:spPr>
      </p:pic>
      <p:sp>
        <p:nvSpPr>
          <p:cNvPr id="18" name="ZoneTexte 17">
            <a:extLst>
              <a:ext uri="{FF2B5EF4-FFF2-40B4-BE49-F238E27FC236}">
                <a16:creationId xmlns:a16="http://schemas.microsoft.com/office/drawing/2014/main" id="{745994EA-BF9D-4886-B3B0-3D9F7FF46200}"/>
              </a:ext>
            </a:extLst>
          </p:cNvPr>
          <p:cNvSpPr txBox="1"/>
          <p:nvPr/>
        </p:nvSpPr>
        <p:spPr>
          <a:xfrm>
            <a:off x="893989" y="652219"/>
            <a:ext cx="3560024"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Acide salicylique 2 %</a:t>
            </a:r>
          </a:p>
        </p:txBody>
      </p:sp>
      <p:sp>
        <p:nvSpPr>
          <p:cNvPr id="19" name="ZoneTexte 18">
            <a:extLst>
              <a:ext uri="{FF2B5EF4-FFF2-40B4-BE49-F238E27FC236}">
                <a16:creationId xmlns:a16="http://schemas.microsoft.com/office/drawing/2014/main" id="{87E24385-8738-46A1-BA10-E0EF32D4004A}"/>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0" name="Connecteur droit 19">
            <a:extLst>
              <a:ext uri="{FF2B5EF4-FFF2-40B4-BE49-F238E27FC236}">
                <a16:creationId xmlns:a16="http://schemas.microsoft.com/office/drawing/2014/main" id="{90CB6ADF-47FF-4699-A38B-41906F7A955E}"/>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95AD8E8B-4C2D-429C-B72B-3D123DF7EFE9}"/>
              </a:ext>
            </a:extLst>
          </p:cNvPr>
          <p:cNvSpPr txBox="1"/>
          <p:nvPr/>
        </p:nvSpPr>
        <p:spPr>
          <a:xfrm>
            <a:off x="2756847" y="1421207"/>
            <a:ext cx="9393952" cy="584775"/>
          </a:xfrm>
          <a:prstGeom prst="rect">
            <a:avLst/>
          </a:prstGeom>
          <a:noFill/>
        </p:spPr>
        <p:txBody>
          <a:bodyPr wrap="square">
            <a:spAutoFit/>
          </a:bodyPr>
          <a:lstStyle/>
          <a:p>
            <a:pPr>
              <a:tabLst>
                <a:tab pos="3136900" algn="l"/>
              </a:tabLst>
            </a:pPr>
            <a:r>
              <a:rPr lang="fr-FR" sz="3200" b="1" cap="all" dirty="0">
                <a:solidFill>
                  <a:srgbClr val="6A9E89"/>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6A9E89"/>
                </a:solidFill>
                <a:latin typeface="DilleniaUPC" panose="02020603050405020304" pitchFamily="18" charset="-34"/>
                <a:ea typeface="Times New Roman" panose="02020603050405020304" pitchFamily="18" charset="0"/>
                <a:cs typeface="DilleniaUPC" panose="02020603050405020304" pitchFamily="18" charset="-34"/>
              </a:rPr>
              <a:t>In vivo – Test d’utilisation</a:t>
            </a:r>
          </a:p>
        </p:txBody>
      </p:sp>
      <p:pic>
        <p:nvPicPr>
          <p:cNvPr id="24" name="Picture 2" descr="Mycose de l'ongle? N'attendez pas, traitez immédiatement">
            <a:extLst>
              <a:ext uri="{FF2B5EF4-FFF2-40B4-BE49-F238E27FC236}">
                <a16:creationId xmlns:a16="http://schemas.microsoft.com/office/drawing/2014/main" id="{FB7C303F-8E2B-41C7-93C1-9B83CA85423E}"/>
              </a:ext>
            </a:extLst>
          </p:cNvPr>
          <p:cNvPicPr>
            <a:picLocks noChangeAspect="1" noChangeArrowheads="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66457"/>
          <a:stretch/>
        </p:blipFill>
        <p:spPr bwMode="auto">
          <a:xfrm>
            <a:off x="6845023" y="1530549"/>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07DFD043-7771-484C-A90E-1254AA87CFF9}"/>
              </a:ext>
            </a:extLst>
          </p:cNvPr>
          <p:cNvSpPr/>
          <p:nvPr/>
        </p:nvSpPr>
        <p:spPr>
          <a:xfrm>
            <a:off x="2674003" y="2771277"/>
            <a:ext cx="6565690" cy="3880171"/>
          </a:xfrm>
          <a:prstGeom prst="rect">
            <a:avLst/>
          </a:prstGeom>
          <a:solidFill>
            <a:schemeClr val="bg1"/>
          </a:solidFill>
          <a:ln>
            <a:solidFill>
              <a:srgbClr val="6A9E8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ts val="2800"/>
              </a:lnSpc>
              <a:buFont typeface="Wingdings" panose="05000000000000000000" pitchFamily="2" charset="2"/>
              <a:buChar char=""/>
              <a:tabLst>
                <a:tab pos="4306888" algn="l"/>
              </a:tabLst>
            </a:pPr>
            <a:r>
              <a:rPr lang="fr-FR" sz="2400" dirty="0">
                <a:solidFill>
                  <a:srgbClr val="6A9E89"/>
                </a:solidFill>
                <a:latin typeface="DilleniaUPC" panose="02020603050405020304" pitchFamily="18" charset="-34"/>
                <a:ea typeface="Calibri" panose="020F0502020204030204" pitchFamily="34" charset="0"/>
                <a:cs typeface="DilleniaUPC" panose="02020603050405020304" pitchFamily="18" charset="-34"/>
              </a:rPr>
              <a:t>Peau purifiée &amp; nettoyée	                </a:t>
            </a:r>
            <a:r>
              <a:rPr lang="fr-FR" sz="2800" b="1" dirty="0">
                <a:solidFill>
                  <a:srgbClr val="6A9E89"/>
                </a:solidFill>
                <a:latin typeface="DilleniaUPC" panose="02020603050405020304" pitchFamily="18" charset="-34"/>
                <a:ea typeface="Calibri" panose="020F0502020204030204" pitchFamily="34" charset="0"/>
                <a:cs typeface="DilleniaUPC" panose="02020603050405020304" pitchFamily="18" charset="-34"/>
              </a:rPr>
              <a:t>86 %</a:t>
            </a:r>
          </a:p>
          <a:p>
            <a:pPr marL="342900" lvl="0" indent="-342900">
              <a:lnSpc>
                <a:spcPts val="2800"/>
              </a:lnSpc>
              <a:buFont typeface="Wingdings" panose="05000000000000000000" pitchFamily="2" charset="2"/>
              <a:buChar char=""/>
              <a:tabLst>
                <a:tab pos="4306888" algn="l"/>
              </a:tabLst>
            </a:pPr>
            <a:r>
              <a:rPr lang="fr-FR" sz="2400" dirty="0">
                <a:solidFill>
                  <a:srgbClr val="6A9E89"/>
                </a:solidFill>
                <a:latin typeface="DilleniaUPC" panose="02020603050405020304" pitchFamily="18" charset="-34"/>
                <a:cs typeface="DilleniaUPC" panose="02020603050405020304" pitchFamily="18" charset="-34"/>
              </a:rPr>
              <a:t>Boutons &amp; points noirs visiblement réduit </a:t>
            </a:r>
            <a:r>
              <a:rPr lang="fr-FR" sz="2800" b="1" dirty="0">
                <a:solidFill>
                  <a:srgbClr val="6A9E89"/>
                </a:solidFill>
                <a:latin typeface="DilleniaUPC" panose="02020603050405020304" pitchFamily="18" charset="-34"/>
                <a:cs typeface="DilleniaUPC" panose="02020603050405020304" pitchFamily="18" charset="-34"/>
              </a:rPr>
              <a:t>84 %</a:t>
            </a:r>
          </a:p>
          <a:p>
            <a:pPr marL="342900" lvl="0" indent="-342900">
              <a:lnSpc>
                <a:spcPts val="2800"/>
              </a:lnSpc>
              <a:buFont typeface="Wingdings" panose="05000000000000000000" pitchFamily="2" charset="2"/>
              <a:buChar char=""/>
              <a:tabLst>
                <a:tab pos="4306888" algn="l"/>
              </a:tabLst>
            </a:pPr>
            <a:r>
              <a:rPr lang="fr-FR" sz="2400" dirty="0">
                <a:solidFill>
                  <a:srgbClr val="6A9E89"/>
                </a:solidFill>
                <a:latin typeface="DilleniaUPC" panose="02020603050405020304" pitchFamily="18" charset="-34"/>
                <a:ea typeface="Calibri" panose="020F0502020204030204" pitchFamily="34" charset="0"/>
                <a:cs typeface="DilleniaUPC" panose="02020603050405020304" pitchFamily="18" charset="-34"/>
              </a:rPr>
              <a:t>Volume des imperfections réduit	                 </a:t>
            </a:r>
            <a:r>
              <a:rPr lang="fr-FR" sz="2800" b="1" dirty="0">
                <a:solidFill>
                  <a:srgbClr val="6A9E89"/>
                </a:solidFill>
                <a:latin typeface="DilleniaUPC" panose="02020603050405020304" pitchFamily="18" charset="-34"/>
                <a:ea typeface="Calibri" panose="020F0502020204030204" pitchFamily="34" charset="0"/>
                <a:cs typeface="DilleniaUPC" panose="02020603050405020304" pitchFamily="18" charset="-34"/>
              </a:rPr>
              <a:t>87 %</a:t>
            </a:r>
          </a:p>
          <a:p>
            <a:pPr marL="342900" lvl="0" indent="-342900">
              <a:lnSpc>
                <a:spcPts val="2800"/>
              </a:lnSpc>
              <a:buFont typeface="Wingdings" panose="05000000000000000000" pitchFamily="2" charset="2"/>
              <a:buChar char=""/>
              <a:tabLst>
                <a:tab pos="4306888" algn="l"/>
              </a:tabLst>
            </a:pPr>
            <a:r>
              <a:rPr lang="fr-FR" sz="2400" dirty="0">
                <a:solidFill>
                  <a:srgbClr val="6A9E89"/>
                </a:solidFill>
                <a:latin typeface="DilleniaUPC" panose="02020603050405020304" pitchFamily="18" charset="-34"/>
                <a:ea typeface="Calibri" panose="020F0502020204030204" pitchFamily="34" charset="0"/>
                <a:cs typeface="DilleniaUPC" panose="02020603050405020304" pitchFamily="18" charset="-34"/>
              </a:rPr>
              <a:t>Pores désobstrués</a:t>
            </a:r>
            <a:r>
              <a:rPr lang="fr-FR" sz="2800" b="1" dirty="0">
                <a:solidFill>
                  <a:srgbClr val="6A9E89"/>
                </a:solidFill>
                <a:latin typeface="DilleniaUPC" panose="02020603050405020304" pitchFamily="18" charset="-34"/>
                <a:ea typeface="Calibri" panose="020F0502020204030204" pitchFamily="34" charset="0"/>
                <a:cs typeface="DilleniaUPC" panose="02020603050405020304" pitchFamily="18" charset="-34"/>
              </a:rPr>
              <a:t>	              80 %</a:t>
            </a:r>
          </a:p>
          <a:p>
            <a:pPr marL="342900" lvl="0" indent="-342900">
              <a:lnSpc>
                <a:spcPts val="2800"/>
              </a:lnSpc>
              <a:buFont typeface="Wingdings" panose="05000000000000000000" pitchFamily="2" charset="2"/>
              <a:buChar char=""/>
              <a:tabLst>
                <a:tab pos="4306888" algn="l"/>
              </a:tabLst>
            </a:pPr>
            <a:r>
              <a:rPr lang="fr-FR" sz="2400" dirty="0">
                <a:solidFill>
                  <a:srgbClr val="6A9E89"/>
                </a:solidFill>
                <a:latin typeface="DilleniaUPC" panose="02020603050405020304" pitchFamily="18" charset="-34"/>
                <a:ea typeface="Calibri" panose="020F0502020204030204" pitchFamily="34" charset="0"/>
                <a:cs typeface="DilleniaUPC" panose="02020603050405020304" pitchFamily="18" charset="-34"/>
              </a:rPr>
              <a:t>Réduction du nombre d’imperfections	</a:t>
            </a:r>
            <a:r>
              <a:rPr lang="fr-FR" sz="2400" b="1" dirty="0">
                <a:solidFill>
                  <a:srgbClr val="6A9E89"/>
                </a:solidFill>
                <a:latin typeface="DilleniaUPC" panose="02020603050405020304" pitchFamily="18" charset="-34"/>
                <a:ea typeface="Calibri" panose="020F0502020204030204" pitchFamily="34" charset="0"/>
                <a:cs typeface="DilleniaUPC" panose="02020603050405020304" pitchFamily="18" charset="-34"/>
              </a:rPr>
              <a:t>76 %</a:t>
            </a:r>
          </a:p>
          <a:p>
            <a:pPr marL="342900" marR="0" lvl="0" indent="-342900" algn="l" defTabSz="914400" rtl="0" eaLnBrk="1" fontAlgn="auto" latinLnBrk="0" hangingPunct="1">
              <a:lnSpc>
                <a:spcPts val="2800"/>
              </a:lnSpc>
              <a:spcBef>
                <a:spcPts val="0"/>
              </a:spcBef>
              <a:spcAft>
                <a:spcPts val="0"/>
              </a:spcAft>
              <a:buClrTx/>
              <a:buSzTx/>
              <a:buFont typeface="Wingdings" panose="05000000000000000000" pitchFamily="2" charset="2"/>
              <a:buChar char=""/>
              <a:tabLst>
                <a:tab pos="4306888" algn="l"/>
              </a:tabLst>
              <a:defRPr/>
            </a:pPr>
            <a:r>
              <a:rPr kumimoji="0" lang="fr-FR" sz="2400" b="0" i="0" u="none" strike="noStrike" cap="none" normalizeH="0" baseline="0" noProof="0" dirty="0">
                <a:ln>
                  <a:noFill/>
                </a:ln>
                <a:solidFill>
                  <a:srgbClr val="6A9E89"/>
                </a:solidFill>
                <a:uLnTx/>
                <a:uFillTx/>
                <a:latin typeface="DilleniaUPC" panose="02020603050405020304" pitchFamily="18" charset="-34"/>
                <a:ea typeface="Calibri" panose="020F0502020204030204" pitchFamily="34" charset="0"/>
                <a:cs typeface="DilleniaUPC" panose="02020603050405020304" pitchFamily="18" charset="-34"/>
              </a:rPr>
              <a:t>Traitement SOS contre les boutons &amp; points noirs 	                </a:t>
            </a:r>
            <a:r>
              <a:rPr lang="fr-FR" sz="2800" b="1" dirty="0">
                <a:solidFill>
                  <a:srgbClr val="6A9E89"/>
                </a:solidFill>
                <a:latin typeface="DilleniaUPC" panose="02020603050405020304" pitchFamily="18" charset="-34"/>
                <a:ea typeface="Calibri" panose="020F0502020204030204" pitchFamily="34" charset="0"/>
                <a:cs typeface="DilleniaUPC" panose="02020603050405020304" pitchFamily="18" charset="-34"/>
              </a:rPr>
              <a:t>83 %</a:t>
            </a:r>
          </a:p>
          <a:p>
            <a:pPr marL="342900" marR="0" lvl="0" indent="-342900" algn="l" defTabSz="914400" rtl="0" eaLnBrk="1" fontAlgn="auto" latinLnBrk="0" hangingPunct="1">
              <a:lnSpc>
                <a:spcPts val="2800"/>
              </a:lnSpc>
              <a:spcBef>
                <a:spcPts val="0"/>
              </a:spcBef>
              <a:spcAft>
                <a:spcPts val="0"/>
              </a:spcAft>
              <a:buClrTx/>
              <a:buSzTx/>
              <a:buFont typeface="Wingdings" panose="05000000000000000000" pitchFamily="2" charset="2"/>
              <a:buChar char=""/>
              <a:tabLst>
                <a:tab pos="4306888" algn="l"/>
              </a:tabLst>
              <a:defRPr/>
            </a:pPr>
            <a:r>
              <a:rPr lang="fr-FR" sz="2400" dirty="0">
                <a:solidFill>
                  <a:srgbClr val="6A9E89"/>
                </a:solidFill>
                <a:latin typeface="DilleniaUPC" panose="02020603050405020304" pitchFamily="18" charset="-34"/>
                <a:ea typeface="+mn-ea"/>
                <a:cs typeface="DilleniaUPC" panose="02020603050405020304" pitchFamily="18" charset="-34"/>
              </a:rPr>
              <a:t>Marques résiduelles visiblement réduites	</a:t>
            </a:r>
            <a:r>
              <a:rPr kumimoji="0" lang="fr-FR" sz="2800" b="1" i="0" u="none" strike="noStrike" cap="none" normalizeH="0" baseline="0" noProof="0" dirty="0">
                <a:ln>
                  <a:noFill/>
                </a:ln>
                <a:solidFill>
                  <a:srgbClr val="6A9E89"/>
                </a:solidFill>
                <a:uLnTx/>
                <a:uFillTx/>
                <a:latin typeface="DilleniaUPC" panose="02020603050405020304" pitchFamily="18" charset="-34"/>
                <a:ea typeface="+mn-ea"/>
                <a:cs typeface="DilleniaUPC" panose="02020603050405020304" pitchFamily="18" charset="-34"/>
              </a:rPr>
              <a:t>77 %</a:t>
            </a:r>
          </a:p>
        </p:txBody>
      </p:sp>
      <p:pic>
        <p:nvPicPr>
          <p:cNvPr id="3" name="Image 2">
            <a:extLst>
              <a:ext uri="{FF2B5EF4-FFF2-40B4-BE49-F238E27FC236}">
                <a16:creationId xmlns:a16="http://schemas.microsoft.com/office/drawing/2014/main" id="{A801E034-F655-4A3D-9370-DA4F1E89AA50}"/>
              </a:ext>
            </a:extLst>
          </p:cNvPr>
          <p:cNvPicPr>
            <a:picLocks noChangeAspect="1"/>
          </p:cNvPicPr>
          <p:nvPr/>
        </p:nvPicPr>
        <p:blipFill>
          <a:blip r:embed="rId5"/>
          <a:stretch>
            <a:fillRect/>
          </a:stretch>
        </p:blipFill>
        <p:spPr>
          <a:xfrm>
            <a:off x="9546409" y="3532128"/>
            <a:ext cx="1093993" cy="881726"/>
          </a:xfrm>
          <a:prstGeom prst="rect">
            <a:avLst/>
          </a:prstGeom>
        </p:spPr>
      </p:pic>
      <p:sp>
        <p:nvSpPr>
          <p:cNvPr id="28" name="ZoneTexte 27">
            <a:extLst>
              <a:ext uri="{FF2B5EF4-FFF2-40B4-BE49-F238E27FC236}">
                <a16:creationId xmlns:a16="http://schemas.microsoft.com/office/drawing/2014/main" id="{597C19B2-5EFE-4E0E-98D9-6878E5267190}"/>
              </a:ext>
            </a:extLst>
          </p:cNvPr>
          <p:cNvSpPr txBox="1"/>
          <p:nvPr/>
        </p:nvSpPr>
        <p:spPr>
          <a:xfrm>
            <a:off x="9239693" y="5036896"/>
            <a:ext cx="3041335" cy="810478"/>
          </a:xfrm>
          <a:prstGeom prst="rect">
            <a:avLst/>
          </a:prstGeom>
          <a:noFill/>
        </p:spPr>
        <p:txBody>
          <a:bodyPr wrap="square">
            <a:spAutoFit/>
          </a:bodyPr>
          <a:lstStyle/>
          <a:p>
            <a:pPr>
              <a:lnSpc>
                <a:spcPts val="2800"/>
              </a:lnSpc>
              <a:tabLst>
                <a:tab pos="2152650" algn="l"/>
              </a:tabLst>
            </a:pPr>
            <a:r>
              <a:rPr lang="fr-FR" sz="2300" dirty="0">
                <a:solidFill>
                  <a:schemeClr val="tx1">
                    <a:lumMod val="75000"/>
                    <a:lumOff val="25000"/>
                  </a:schemeClr>
                </a:solidFill>
                <a:latin typeface="DilleniaUPC" panose="02020603050405020304" pitchFamily="18" charset="-34"/>
                <a:cs typeface="DilleniaUPC" panose="02020603050405020304" pitchFamily="18" charset="-34"/>
              </a:rPr>
              <a:t>Pénétration rapide </a:t>
            </a:r>
            <a:r>
              <a:rPr lang="fr-FR" sz="2300" b="1" dirty="0">
                <a:solidFill>
                  <a:schemeClr val="tx1">
                    <a:lumMod val="75000"/>
                    <a:lumOff val="25000"/>
                  </a:schemeClr>
                </a:solidFill>
                <a:latin typeface="DilleniaUPC" panose="02020603050405020304" pitchFamily="18" charset="-34"/>
                <a:cs typeface="DilleniaUPC" panose="02020603050405020304" pitchFamily="18" charset="-34"/>
              </a:rPr>
              <a:t>90 %</a:t>
            </a:r>
          </a:p>
          <a:p>
            <a:pPr>
              <a:lnSpc>
                <a:spcPts val="2800"/>
              </a:lnSpc>
              <a:tabLst>
                <a:tab pos="2155825" algn="l"/>
                <a:tab pos="2692400" algn="l"/>
              </a:tabLst>
            </a:pPr>
            <a:r>
              <a:rPr lang="fr-FR" sz="2300" dirty="0">
                <a:solidFill>
                  <a:schemeClr val="tx1">
                    <a:lumMod val="75000"/>
                    <a:lumOff val="25000"/>
                  </a:schemeClr>
                </a:solidFill>
                <a:latin typeface="DilleniaUPC" panose="02020603050405020304" pitchFamily="18" charset="-34"/>
                <a:cs typeface="DilleniaUPC" panose="02020603050405020304" pitchFamily="18" charset="-34"/>
              </a:rPr>
              <a:t>Fini non gras  </a:t>
            </a:r>
            <a:r>
              <a:rPr lang="fr-FR" sz="2300" b="1" dirty="0">
                <a:solidFill>
                  <a:schemeClr val="tx1">
                    <a:lumMod val="75000"/>
                    <a:lumOff val="25000"/>
                  </a:schemeClr>
                </a:solidFill>
                <a:latin typeface="DilleniaUPC" panose="02020603050405020304" pitchFamily="18" charset="-34"/>
                <a:cs typeface="DilleniaUPC" panose="02020603050405020304" pitchFamily="18" charset="-34"/>
              </a:rPr>
              <a:t>93 %</a:t>
            </a:r>
          </a:p>
        </p:txBody>
      </p:sp>
      <p:sp>
        <p:nvSpPr>
          <p:cNvPr id="33" name="Rectangle 32">
            <a:extLst>
              <a:ext uri="{FF2B5EF4-FFF2-40B4-BE49-F238E27FC236}">
                <a16:creationId xmlns:a16="http://schemas.microsoft.com/office/drawing/2014/main" id="{E027B263-7E32-406A-A0F6-A6B280577D86}"/>
              </a:ext>
            </a:extLst>
          </p:cNvPr>
          <p:cNvSpPr/>
          <p:nvPr/>
        </p:nvSpPr>
        <p:spPr>
          <a:xfrm>
            <a:off x="7453823" y="603702"/>
            <a:ext cx="4349402" cy="584775"/>
          </a:xfrm>
          <a:prstGeom prst="rect">
            <a:avLst/>
          </a:prstGeom>
          <a:solidFill>
            <a:srgbClr val="6A9E89">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Image 33">
            <a:extLst>
              <a:ext uri="{FF2B5EF4-FFF2-40B4-BE49-F238E27FC236}">
                <a16:creationId xmlns:a16="http://schemas.microsoft.com/office/drawing/2014/main" id="{01172205-1F37-4F2B-B967-635184AAB825}"/>
              </a:ext>
            </a:extLst>
          </p:cNvPr>
          <p:cNvPicPr>
            <a:picLocks noChangeAspect="1"/>
          </p:cNvPicPr>
          <p:nvPr/>
        </p:nvPicPr>
        <p:blipFill>
          <a:blip r:embed="rId6"/>
          <a:stretch>
            <a:fillRect/>
          </a:stretch>
        </p:blipFill>
        <p:spPr>
          <a:xfrm>
            <a:off x="7212563" y="404970"/>
            <a:ext cx="533640" cy="533640"/>
          </a:xfrm>
          <a:prstGeom prst="flowChartConnector">
            <a:avLst/>
          </a:prstGeom>
        </p:spPr>
      </p:pic>
      <p:sp>
        <p:nvSpPr>
          <p:cNvPr id="35" name="ZoneTexte 34">
            <a:extLst>
              <a:ext uri="{FF2B5EF4-FFF2-40B4-BE49-F238E27FC236}">
                <a16:creationId xmlns:a16="http://schemas.microsoft.com/office/drawing/2014/main" id="{3F27DA61-B822-4513-A910-39960D166CB6}"/>
              </a:ext>
            </a:extLst>
          </p:cNvPr>
          <p:cNvSpPr txBox="1"/>
          <p:nvPr/>
        </p:nvSpPr>
        <p:spPr>
          <a:xfrm>
            <a:off x="7737714" y="663366"/>
            <a:ext cx="4057021" cy="466218"/>
          </a:xfrm>
          <a:prstGeom prst="rect">
            <a:avLst/>
          </a:prstGeom>
          <a:noFill/>
        </p:spPr>
        <p:txBody>
          <a:bodyPr wrap="square">
            <a:spAutoFit/>
          </a:bodyPr>
          <a:lstStyle/>
          <a:p>
            <a:pPr>
              <a:lnSpc>
                <a:spcPts val="1500"/>
              </a:lnSpc>
            </a:pPr>
            <a:r>
              <a:rPr kumimoji="0" lang="fr-FR" sz="1100" b="0" u="none" strike="noStrike" cap="none" normalizeH="0" baseline="0" noProof="0">
                <a:ln>
                  <a:noFill/>
                </a:ln>
                <a:uLnTx/>
                <a:uFillTx/>
                <a:latin typeface="Calibri" panose="020F0502020204030204" pitchFamily="34" charset="0"/>
                <a:cs typeface="Calibri" panose="020F0502020204030204" pitchFamily="34" charset="0"/>
              </a:rPr>
              <a:t>*Test d’utilisation sous contrôle dermatologique</a:t>
            </a:r>
            <a:r>
              <a:rPr kumimoji="0" lang="fr-FR" sz="1100" b="0" i="1" u="none" strike="noStrike" cap="none" normalizeH="0" baseline="0" noProof="0">
                <a:ln>
                  <a:noFill/>
                </a:ln>
                <a:uLnTx/>
                <a:uFillTx/>
                <a:latin typeface="Calibri" panose="020F0502020204030204" pitchFamily="34" charset="0"/>
                <a:cs typeface="Calibri" panose="020F0502020204030204" pitchFamily="34" charset="0"/>
              </a:rPr>
              <a:t>, étude 20E2287 – EUROFINS – octobre 2020</a:t>
            </a:r>
          </a:p>
        </p:txBody>
      </p:sp>
      <p:sp>
        <p:nvSpPr>
          <p:cNvPr id="30" name="ZoneTexte 29">
            <a:extLst>
              <a:ext uri="{FF2B5EF4-FFF2-40B4-BE49-F238E27FC236}">
                <a16:creationId xmlns:a16="http://schemas.microsoft.com/office/drawing/2014/main" id="{5187CEB4-0414-44BF-9BBE-133E9359C5A7}"/>
              </a:ext>
            </a:extLst>
          </p:cNvPr>
          <p:cNvSpPr txBox="1"/>
          <p:nvPr/>
        </p:nvSpPr>
        <p:spPr>
          <a:xfrm>
            <a:off x="3738374" y="5442135"/>
            <a:ext cx="2790018" cy="338554"/>
          </a:xfrm>
          <a:prstGeom prst="rect">
            <a:avLst/>
          </a:prstGeom>
          <a:noFill/>
        </p:spPr>
        <p:txBody>
          <a:bodyPr wrap="square">
            <a:spAutoFit/>
          </a:bodyPr>
          <a:lstStyle/>
          <a:p>
            <a:r>
              <a:rPr kumimoji="0" lang="fr-FR" sz="1600" b="0" i="0" u="none" strike="noStrike" cap="none" normalizeH="0" baseline="0" noProof="0" dirty="0">
                <a:ln>
                  <a:noFill/>
                </a:ln>
                <a:solidFill>
                  <a:srgbClr val="6A9E89"/>
                </a:solidFill>
                <a:uLnTx/>
                <a:uFillTx/>
                <a:latin typeface="DilleniaUPC" panose="02020603050405020304" pitchFamily="18" charset="-34"/>
                <a:ea typeface="+mn-ea"/>
                <a:cs typeface="DilleniaUPC" panose="02020603050405020304" pitchFamily="18" charset="-34"/>
              </a:rPr>
              <a:t>(en lien avec les imperfections) </a:t>
            </a:r>
          </a:p>
        </p:txBody>
      </p:sp>
      <p:sp>
        <p:nvSpPr>
          <p:cNvPr id="31" name="ZoneTexte 30">
            <a:extLst>
              <a:ext uri="{FF2B5EF4-FFF2-40B4-BE49-F238E27FC236}">
                <a16:creationId xmlns:a16="http://schemas.microsoft.com/office/drawing/2014/main" id="{D97CE28F-D290-41AD-B4EA-0E433B26096D}"/>
              </a:ext>
            </a:extLst>
          </p:cNvPr>
          <p:cNvSpPr txBox="1"/>
          <p:nvPr/>
        </p:nvSpPr>
        <p:spPr>
          <a:xfrm>
            <a:off x="3172854" y="2309612"/>
            <a:ext cx="3100349" cy="461665"/>
          </a:xfrm>
          <a:prstGeom prst="rect">
            <a:avLst/>
          </a:prstGeom>
          <a:noFill/>
        </p:spPr>
        <p:txBody>
          <a:bodyPr wrap="square">
            <a:spAutoFit/>
          </a:bodyPr>
          <a:lstStyle/>
          <a:p>
            <a:r>
              <a:rPr kumimoji="0" lang="fr-FR" sz="2400" b="0" i="0" u="none" strike="noStrike" cap="none" normalizeH="0" baseline="0" noProof="0" dirty="0">
                <a:ln>
                  <a:noFill/>
                </a:ln>
                <a:uLnTx/>
                <a:uFillTx/>
                <a:latin typeface="DilleniaUPC" panose="02020603050405020304" pitchFamily="18" charset="-34"/>
                <a:ea typeface="Calibri" panose="020F0502020204030204" pitchFamily="34" charset="0"/>
                <a:cs typeface="DilleniaUPC" panose="02020603050405020304" pitchFamily="18" charset="-34"/>
              </a:rPr>
              <a:t>Au bout de 28 jours :</a:t>
            </a:r>
          </a:p>
        </p:txBody>
      </p:sp>
      <p:pic>
        <p:nvPicPr>
          <p:cNvPr id="36" name="Image 35">
            <a:extLst>
              <a:ext uri="{FF2B5EF4-FFF2-40B4-BE49-F238E27FC236}">
                <a16:creationId xmlns:a16="http://schemas.microsoft.com/office/drawing/2014/main" id="{E3FA48CF-C7FB-4A18-9C0A-922C50D57D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830" y="6014516"/>
            <a:ext cx="696203" cy="678417"/>
          </a:xfrm>
          <a:prstGeom prst="rect">
            <a:avLst/>
          </a:prstGeom>
        </p:spPr>
      </p:pic>
      <p:pic>
        <p:nvPicPr>
          <p:cNvPr id="37" name="Image 36">
            <a:extLst>
              <a:ext uri="{FF2B5EF4-FFF2-40B4-BE49-F238E27FC236}">
                <a16:creationId xmlns:a16="http://schemas.microsoft.com/office/drawing/2014/main" id="{4C2B8DD8-6295-411D-B998-693611341C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741" y="5130824"/>
            <a:ext cx="727156" cy="711233"/>
          </a:xfrm>
          <a:prstGeom prst="rect">
            <a:avLst/>
          </a:prstGeom>
        </p:spPr>
      </p:pic>
    </p:spTree>
    <p:extLst>
      <p:ext uri="{BB962C8B-B14F-4D97-AF65-F5344CB8AC3E}">
        <p14:creationId xmlns:p14="http://schemas.microsoft.com/office/powerpoint/2010/main" val="10844111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82B39-E207-46AF-A7B5-CCB7CA9F05F3}"/>
              </a:ext>
            </a:extLst>
          </p:cNvPr>
          <p:cNvSpPr/>
          <p:nvPr/>
        </p:nvSpPr>
        <p:spPr>
          <a:xfrm>
            <a:off x="0" y="2452477"/>
            <a:ext cx="12192000" cy="4405523"/>
          </a:xfrm>
          <a:prstGeom prst="rect">
            <a:avLst/>
          </a:prstGeom>
          <a:solidFill>
            <a:srgbClr val="90C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80263" y="639475"/>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Propolis</a:t>
            </a:r>
          </a:p>
        </p:txBody>
      </p:sp>
      <p:pic>
        <p:nvPicPr>
          <p:cNvPr id="3" name="Image 2" descr="Une image contenant texte&#10;&#10;Description générée automatiquement">
            <a:extLst>
              <a:ext uri="{FF2B5EF4-FFF2-40B4-BE49-F238E27FC236}">
                <a16:creationId xmlns:a16="http://schemas.microsoft.com/office/drawing/2014/main" id="{EF7C50E3-C0CF-46FF-BD2B-7BDB24F97E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044" y="1466873"/>
            <a:ext cx="2005899" cy="5278434"/>
          </a:xfrm>
          <a:prstGeom prst="rect">
            <a:avLst/>
          </a:prstGeom>
          <a:effectLst>
            <a:outerShdw blurRad="63500" sx="102000" sy="102000" algn="ctr" rotWithShape="0">
              <a:prstClr val="black">
                <a:alpha val="40000"/>
              </a:prstClr>
            </a:outerShdw>
          </a:effectLst>
        </p:spPr>
      </p:pic>
      <p:pic>
        <p:nvPicPr>
          <p:cNvPr id="2" name="Picture 7" descr="D:\-= WORK =-\BUG AGENCY\NAOS\2020_ETAT_PUR\SLIDES\fleche-18.png">
            <a:extLst>
              <a:ext uri="{FF2B5EF4-FFF2-40B4-BE49-F238E27FC236}">
                <a16:creationId xmlns:a16="http://schemas.microsoft.com/office/drawing/2014/main" id="{3780E2FC-0BC7-4C84-86E6-C0CE56BFC3D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1" r="20671"/>
          <a:stretch/>
        </p:blipFill>
        <p:spPr bwMode="auto">
          <a:xfrm rot="17118511" flipH="1">
            <a:off x="2572443" y="1081694"/>
            <a:ext cx="663907" cy="1125824"/>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CF75E0E6-FA58-4AE3-AEEA-B012B10A77E0}"/>
              </a:ext>
            </a:extLst>
          </p:cNvPr>
          <p:cNvSpPr txBox="1"/>
          <p:nvPr/>
        </p:nvSpPr>
        <p:spPr>
          <a:xfrm>
            <a:off x="3465500" y="1492976"/>
            <a:ext cx="2362034" cy="646331"/>
          </a:xfrm>
          <a:prstGeom prst="rect">
            <a:avLst/>
          </a:prstGeom>
          <a:noFill/>
        </p:spPr>
        <p:txBody>
          <a:bodyPr wrap="square">
            <a:spAutoFit/>
          </a:bodyPr>
          <a:lstStyle/>
          <a:p>
            <a:r>
              <a:rPr lang="fr-FR" dirty="0">
                <a:solidFill>
                  <a:srgbClr val="000000"/>
                </a:solidFill>
                <a:latin typeface="DilleniaUPC" panose="02020603050405020304" pitchFamily="18" charset="-34"/>
                <a:cs typeface="DilleniaUPC" panose="02020603050405020304" pitchFamily="18" charset="-34"/>
              </a:rPr>
              <a:t>Peau terne </a:t>
            </a:r>
          </a:p>
          <a:p>
            <a:r>
              <a:rPr lang="fr-FR" dirty="0">
                <a:solidFill>
                  <a:srgbClr val="000000"/>
                </a:solidFill>
                <a:latin typeface="DilleniaUPC" panose="02020603050405020304" pitchFamily="18" charset="-34"/>
                <a:cs typeface="DilleniaUPC" panose="02020603050405020304" pitchFamily="18" charset="-34"/>
              </a:rPr>
              <a:t>et à tendance acnéique</a:t>
            </a:r>
          </a:p>
        </p:txBody>
      </p:sp>
      <p:sp>
        <p:nvSpPr>
          <p:cNvPr id="20" name="ZoneTexte 19">
            <a:extLst>
              <a:ext uri="{FF2B5EF4-FFF2-40B4-BE49-F238E27FC236}">
                <a16:creationId xmlns:a16="http://schemas.microsoft.com/office/drawing/2014/main" id="{795EDC8D-0541-EA44-BD9A-225FBBEB02AA}"/>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588234E1-CD6D-B94A-BF75-580AD714F386}"/>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87A31BF1-024E-413C-B881-752B49B5D6E0}"/>
              </a:ext>
            </a:extLst>
          </p:cNvPr>
          <p:cNvSpPr txBox="1"/>
          <p:nvPr/>
        </p:nvSpPr>
        <p:spPr>
          <a:xfrm>
            <a:off x="2936504" y="2158640"/>
            <a:ext cx="4353295" cy="584775"/>
          </a:xfrm>
          <a:prstGeom prst="rect">
            <a:avLst/>
          </a:prstGeom>
          <a:solidFill>
            <a:schemeClr val="bg1"/>
          </a:solidFill>
        </p:spPr>
        <p:txBody>
          <a:bodyPr wrap="square">
            <a:spAutoFit/>
          </a:bodyPr>
          <a:lstStyle/>
          <a:p>
            <a:pPr algn="ctr"/>
            <a:r>
              <a:rPr lang="fr-FR" sz="3200" b="1" cap="all">
                <a:solidFill>
                  <a:srgbClr val="90C595"/>
                </a:solidFill>
                <a:latin typeface="DilleniaUPC" panose="02020603050405020304" pitchFamily="18" charset="-34"/>
                <a:cs typeface="DilleniaUPC" panose="02020603050405020304" pitchFamily="18" charset="-34"/>
              </a:rPr>
              <a:t>FICHE PROPOLIS</a:t>
            </a:r>
          </a:p>
        </p:txBody>
      </p:sp>
      <p:sp>
        <p:nvSpPr>
          <p:cNvPr id="12" name="ZoneTexte 11">
            <a:extLst>
              <a:ext uri="{FF2B5EF4-FFF2-40B4-BE49-F238E27FC236}">
                <a16:creationId xmlns:a16="http://schemas.microsoft.com/office/drawing/2014/main" id="{46E93181-5EAC-41C2-87AF-4B9BCBD096B6}"/>
              </a:ext>
            </a:extLst>
          </p:cNvPr>
          <p:cNvSpPr txBox="1"/>
          <p:nvPr/>
        </p:nvSpPr>
        <p:spPr>
          <a:xfrm>
            <a:off x="2755741" y="3226656"/>
            <a:ext cx="9255497" cy="1054135"/>
          </a:xfrm>
          <a:prstGeom prst="rect">
            <a:avLst/>
          </a:prstGeom>
          <a:noFill/>
        </p:spPr>
        <p:txBody>
          <a:bodyPr wrap="square">
            <a:spAutoFit/>
          </a:bodyPr>
          <a:lstStyle/>
          <a:p>
            <a:pPr marL="0" marR="0" lvl="0" indent="0" algn="just" defTabSz="914400" rtl="0" eaLnBrk="1" fontAlgn="auto" latinLnBrk="0" hangingPunct="1">
              <a:lnSpc>
                <a:spcPts val="2500"/>
              </a:lnSpc>
              <a:spcBef>
                <a:spcPts val="0"/>
              </a:spcBef>
              <a:buClrTx/>
              <a:buSzTx/>
              <a:buFontTx/>
              <a:buNone/>
              <a:tabLst/>
              <a:defRPr/>
            </a:pPr>
            <a:r>
              <a:rPr kumimoji="0" lang="fr-FR" sz="210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Mélange de substances résineuses récoltées par les abeilles et enrichies par leurs sécrétions. La propolis protège la colonie des agressions extérieures et des invasions microbiennes et fongiques.</a:t>
            </a:r>
          </a:p>
        </p:txBody>
      </p:sp>
      <p:sp>
        <p:nvSpPr>
          <p:cNvPr id="15" name="ZoneTexte 14">
            <a:extLst>
              <a:ext uri="{FF2B5EF4-FFF2-40B4-BE49-F238E27FC236}">
                <a16:creationId xmlns:a16="http://schemas.microsoft.com/office/drawing/2014/main" id="{4AFEF32E-E10C-4A92-9B01-5E9A4D424478}"/>
              </a:ext>
            </a:extLst>
          </p:cNvPr>
          <p:cNvSpPr txBox="1"/>
          <p:nvPr/>
        </p:nvSpPr>
        <p:spPr>
          <a:xfrm>
            <a:off x="2783712" y="4677074"/>
            <a:ext cx="9470417" cy="1384995"/>
          </a:xfrm>
          <a:prstGeom prst="rect">
            <a:avLst/>
          </a:prstGeom>
          <a:noFill/>
        </p:spPr>
        <p:txBody>
          <a:bodyPr wrap="square">
            <a:spAutoFit/>
          </a:bodyPr>
          <a:lstStyle/>
          <a:p>
            <a:pPr marR="0" lvl="0" algn="just" defTabSz="685937" rtl="0" eaLnBrk="1" fontAlgn="base" latinLnBrk="0" hangingPunct="1">
              <a:lnSpc>
                <a:spcPct val="100000"/>
              </a:lnSpc>
              <a:spcBef>
                <a:spcPts val="0"/>
              </a:spcBef>
              <a:buClrTx/>
              <a:buSzTx/>
              <a:tabLst/>
              <a:defRPr/>
            </a:pPr>
            <a:r>
              <a:rPr lang="fr-FR" sz="2100" dirty="0">
                <a:solidFill>
                  <a:schemeClr val="bg1"/>
                </a:solidFill>
                <a:latin typeface="DilleniaUPC" panose="02020603050405020304" pitchFamily="18" charset="-34"/>
                <a:cs typeface="DilleniaUPC" panose="02020603050405020304" pitchFamily="18" charset="-34"/>
              </a:rPr>
              <a:t>ANTIBACTÉRIENNE : Les flavonoïdes et les acides phénoliques inhibent la division cellulaire et par conséquent la croissance des germes.</a:t>
            </a:r>
          </a:p>
          <a:p>
            <a:pPr algn="just" defTabSz="685937" fontAlgn="base">
              <a:defRPr/>
            </a:pP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ANTIOXYDANT : Les flavonoïdes (famille des polyphénols) inhibent la peroxydation des lipides et piègent les radicaux libres.</a:t>
            </a:r>
          </a:p>
        </p:txBody>
      </p:sp>
      <p:sp>
        <p:nvSpPr>
          <p:cNvPr id="19" name="ZoneTexte 18">
            <a:extLst>
              <a:ext uri="{FF2B5EF4-FFF2-40B4-BE49-F238E27FC236}">
                <a16:creationId xmlns:a16="http://schemas.microsoft.com/office/drawing/2014/main" id="{5BA2EF00-F470-49A6-8B3F-1CC3F6ABA487}"/>
              </a:ext>
            </a:extLst>
          </p:cNvPr>
          <p:cNvSpPr txBox="1"/>
          <p:nvPr/>
        </p:nvSpPr>
        <p:spPr>
          <a:xfrm>
            <a:off x="7289799" y="1626393"/>
            <a:ext cx="4806149" cy="733534"/>
          </a:xfrm>
          <a:prstGeom prst="rect">
            <a:avLst/>
          </a:prstGeom>
          <a:noFill/>
        </p:spPr>
        <p:txBody>
          <a:bodyPr wrap="square">
            <a:spAutoFit/>
          </a:bodyPr>
          <a:lstStyle/>
          <a:p>
            <a:pPr>
              <a:lnSpc>
                <a:spcPts val="2500"/>
              </a:lnSpc>
            </a:pPr>
            <a:r>
              <a:rPr lang="fr-FR" sz="2500" dirty="0">
                <a:latin typeface="DilleniaUPC" panose="02020603050405020304" pitchFamily="18" charset="-34"/>
                <a:cs typeface="DilleniaUPC" panose="02020603050405020304" pitchFamily="18" charset="-34"/>
              </a:rPr>
              <a:t>Origine : produite par les abeilles</a:t>
            </a:r>
          </a:p>
          <a:p>
            <a:pPr>
              <a:lnSpc>
                <a:spcPts val="2500"/>
              </a:lnSpc>
            </a:pPr>
            <a:r>
              <a:rPr lang="fr-FR" sz="2500" dirty="0">
                <a:latin typeface="DilleniaUPC" panose="02020603050405020304" pitchFamily="18" charset="-34"/>
                <a:cs typeface="DilleniaUPC" panose="02020603050405020304" pitchFamily="18" charset="-34"/>
              </a:rPr>
              <a:t>Certifiée bio</a:t>
            </a:r>
          </a:p>
        </p:txBody>
      </p:sp>
      <p:sp>
        <p:nvSpPr>
          <p:cNvPr id="22" name="ZoneTexte 21">
            <a:extLst>
              <a:ext uri="{FF2B5EF4-FFF2-40B4-BE49-F238E27FC236}">
                <a16:creationId xmlns:a16="http://schemas.microsoft.com/office/drawing/2014/main" id="{2C39DEE1-F280-4D49-88A9-B22D0283EF15}"/>
              </a:ext>
            </a:extLst>
          </p:cNvPr>
          <p:cNvSpPr txBox="1"/>
          <p:nvPr/>
        </p:nvSpPr>
        <p:spPr>
          <a:xfrm>
            <a:off x="2936502" y="6204833"/>
            <a:ext cx="9159446" cy="738664"/>
          </a:xfrm>
          <a:prstGeom prst="rect">
            <a:avLst/>
          </a:prstGeom>
          <a:noFill/>
        </p:spPr>
        <p:txBody>
          <a:bodyPr wrap="square">
            <a:spAutoFit/>
          </a:bodyPr>
          <a:lstStyle/>
          <a:p>
            <a:r>
              <a:rPr lang="fr-FR" sz="2100" dirty="0">
                <a:solidFill>
                  <a:prstClr val="white"/>
                </a:solidFill>
                <a:latin typeface="DilleniaUPC" panose="02020603050405020304" pitchFamily="18" charset="-34"/>
                <a:cs typeface="DilleniaUPC" panose="02020603050405020304" pitchFamily="18" charset="-34"/>
              </a:rPr>
              <a:t>Concentration dans la formule : 3 % équivalents à 0,075 % d’extrait de propolis (75 mg/100 g)</a:t>
            </a:r>
          </a:p>
        </p:txBody>
      </p:sp>
      <p:pic>
        <p:nvPicPr>
          <p:cNvPr id="2050" name="Picture 2" descr="Favo De Mel Desenho Para Colorir - Ultra Coloring Pages">
            <a:extLst>
              <a:ext uri="{FF2B5EF4-FFF2-40B4-BE49-F238E27FC236}">
                <a16:creationId xmlns:a16="http://schemas.microsoft.com/office/drawing/2014/main" id="{599478AB-7406-470D-8675-433B4E40384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194"/>
          <a:stretch/>
        </p:blipFill>
        <p:spPr bwMode="auto">
          <a:xfrm>
            <a:off x="9945354" y="102126"/>
            <a:ext cx="1688615" cy="1567139"/>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E715E044-B55D-4D56-ABDA-4689126A0639}"/>
              </a:ext>
            </a:extLst>
          </p:cNvPr>
          <p:cNvSpPr txBox="1"/>
          <p:nvPr/>
        </p:nvSpPr>
        <p:spPr>
          <a:xfrm>
            <a:off x="152915" y="6066716"/>
            <a:ext cx="2770155" cy="477054"/>
          </a:xfrm>
          <a:prstGeom prst="rect">
            <a:avLst/>
          </a:prstGeom>
          <a:noFill/>
        </p:spPr>
        <p:txBody>
          <a:bodyPr wrap="square">
            <a:spAutoFit/>
          </a:bodyPr>
          <a:lstStyle/>
          <a:p>
            <a:pPr algn="ctr"/>
            <a:r>
              <a:rPr kumimoji="0" lang="fr-FR" sz="25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INCI : PROPOLIS EXTRACT</a:t>
            </a:r>
          </a:p>
        </p:txBody>
      </p:sp>
      <p:sp>
        <p:nvSpPr>
          <p:cNvPr id="24" name="ZoneTexte 23">
            <a:extLst>
              <a:ext uri="{FF2B5EF4-FFF2-40B4-BE49-F238E27FC236}">
                <a16:creationId xmlns:a16="http://schemas.microsoft.com/office/drawing/2014/main" id="{C46B778A-00B9-4191-85BC-36C03A001D7D}"/>
              </a:ext>
            </a:extLst>
          </p:cNvPr>
          <p:cNvSpPr txBox="1"/>
          <p:nvPr/>
        </p:nvSpPr>
        <p:spPr>
          <a:xfrm>
            <a:off x="2936503" y="2768534"/>
            <a:ext cx="5006018"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INFORMATIONS GÉNÉRALES</a:t>
            </a:r>
          </a:p>
        </p:txBody>
      </p:sp>
      <p:cxnSp>
        <p:nvCxnSpPr>
          <p:cNvPr id="25" name="Connecteur droit 24">
            <a:extLst>
              <a:ext uri="{FF2B5EF4-FFF2-40B4-BE49-F238E27FC236}">
                <a16:creationId xmlns:a16="http://schemas.microsoft.com/office/drawing/2014/main" id="{CA0FC610-240F-4015-B410-4BC71D744DA3}"/>
              </a:ext>
            </a:extLst>
          </p:cNvPr>
          <p:cNvCxnSpPr>
            <a:cxnSpLocks/>
          </p:cNvCxnSpPr>
          <p:nvPr/>
        </p:nvCxnSpPr>
        <p:spPr>
          <a:xfrm>
            <a:off x="3049419" y="3236177"/>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6" name="ZoneTexte 25">
            <a:extLst>
              <a:ext uri="{FF2B5EF4-FFF2-40B4-BE49-F238E27FC236}">
                <a16:creationId xmlns:a16="http://schemas.microsoft.com/office/drawing/2014/main" id="{BE11A243-0FB6-48A4-B77B-BB9745B74BB0}"/>
              </a:ext>
            </a:extLst>
          </p:cNvPr>
          <p:cNvSpPr txBox="1"/>
          <p:nvPr/>
        </p:nvSpPr>
        <p:spPr>
          <a:xfrm>
            <a:off x="2911308" y="4213095"/>
            <a:ext cx="5953292" cy="480581"/>
          </a:xfrm>
          <a:prstGeom prst="rect">
            <a:avLst/>
          </a:prstGeom>
          <a:noFill/>
        </p:spPr>
        <p:txBody>
          <a:bodyPr wrap="square">
            <a:spAutoFit/>
          </a:bodyPr>
          <a:lstStyle/>
          <a:p>
            <a:pPr algn="just">
              <a:lnSpc>
                <a:spcPct val="115000"/>
              </a:lnSpc>
              <a:spcAft>
                <a:spcPts val="1000"/>
              </a:spcAft>
            </a:pPr>
            <a:r>
              <a:rPr lang="fr-FR" sz="2400" b="1">
                <a:solidFill>
                  <a:schemeClr val="bg1"/>
                </a:solidFill>
                <a:latin typeface="DilleniaUPC" panose="02020603050405020304" pitchFamily="18" charset="-34"/>
                <a:ea typeface="Calibri" panose="020F0502020204030204" pitchFamily="34" charset="0"/>
                <a:cs typeface="DilleniaUPC" panose="02020603050405020304" pitchFamily="18" charset="-34"/>
              </a:rPr>
              <a:t>MÉCANISMES D’ACTION</a:t>
            </a:r>
          </a:p>
        </p:txBody>
      </p:sp>
      <p:cxnSp>
        <p:nvCxnSpPr>
          <p:cNvPr id="27" name="Connecteur droit 26">
            <a:extLst>
              <a:ext uri="{FF2B5EF4-FFF2-40B4-BE49-F238E27FC236}">
                <a16:creationId xmlns:a16="http://schemas.microsoft.com/office/drawing/2014/main" id="{FE0FFF69-2B68-4119-B21A-36455B9BFA1A}"/>
              </a:ext>
            </a:extLst>
          </p:cNvPr>
          <p:cNvCxnSpPr>
            <a:cxnSpLocks/>
          </p:cNvCxnSpPr>
          <p:nvPr/>
        </p:nvCxnSpPr>
        <p:spPr>
          <a:xfrm>
            <a:off x="3015461" y="4697093"/>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8" name="ZoneTexte 27">
            <a:extLst>
              <a:ext uri="{FF2B5EF4-FFF2-40B4-BE49-F238E27FC236}">
                <a16:creationId xmlns:a16="http://schemas.microsoft.com/office/drawing/2014/main" id="{AD0F3576-DFAE-4733-A473-F1C59A3055B9}"/>
              </a:ext>
            </a:extLst>
          </p:cNvPr>
          <p:cNvSpPr txBox="1"/>
          <p:nvPr/>
        </p:nvSpPr>
        <p:spPr>
          <a:xfrm>
            <a:off x="2936501" y="5897329"/>
            <a:ext cx="3453665"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CONCENTRATION</a:t>
            </a:r>
          </a:p>
        </p:txBody>
      </p:sp>
      <p:cxnSp>
        <p:nvCxnSpPr>
          <p:cNvPr id="29" name="Connecteur droit 28">
            <a:extLst>
              <a:ext uri="{FF2B5EF4-FFF2-40B4-BE49-F238E27FC236}">
                <a16:creationId xmlns:a16="http://schemas.microsoft.com/office/drawing/2014/main" id="{2308D1F1-6499-43BC-A948-F0A3164C6B69}"/>
              </a:ext>
            </a:extLst>
          </p:cNvPr>
          <p:cNvCxnSpPr>
            <a:cxnSpLocks/>
          </p:cNvCxnSpPr>
          <p:nvPr/>
        </p:nvCxnSpPr>
        <p:spPr>
          <a:xfrm>
            <a:off x="3049419" y="6367939"/>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177054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A3C37F5-B98E-448D-B3AB-86DD14B1B075}"/>
              </a:ext>
            </a:extLst>
          </p:cNvPr>
          <p:cNvSpPr/>
          <p:nvPr/>
        </p:nvSpPr>
        <p:spPr>
          <a:xfrm>
            <a:off x="6683460" y="775151"/>
            <a:ext cx="5162534" cy="849998"/>
          </a:xfrm>
          <a:prstGeom prst="rect">
            <a:avLst/>
          </a:prstGeom>
          <a:solidFill>
            <a:srgbClr val="90C59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CFA2E0B8-2931-42BA-A3D3-E83D5F95551B}"/>
              </a:ext>
            </a:extLst>
          </p:cNvPr>
          <p:cNvSpPr/>
          <p:nvPr/>
        </p:nvSpPr>
        <p:spPr>
          <a:xfrm>
            <a:off x="-1" y="0"/>
            <a:ext cx="1882141" cy="6858000"/>
          </a:xfrm>
          <a:prstGeom prst="rect">
            <a:avLst/>
          </a:prstGeom>
          <a:solidFill>
            <a:srgbClr val="90C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4D0A2B10-C256-472E-82EB-AE64F89F3D62}"/>
              </a:ext>
            </a:extLst>
          </p:cNvPr>
          <p:cNvSpPr txBox="1"/>
          <p:nvPr/>
        </p:nvSpPr>
        <p:spPr>
          <a:xfrm>
            <a:off x="893989" y="652219"/>
            <a:ext cx="3560024"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Propolis</a:t>
            </a:r>
          </a:p>
        </p:txBody>
      </p:sp>
      <p:sp>
        <p:nvSpPr>
          <p:cNvPr id="33" name="ZoneTexte 32">
            <a:extLst>
              <a:ext uri="{FF2B5EF4-FFF2-40B4-BE49-F238E27FC236}">
                <a16:creationId xmlns:a16="http://schemas.microsoft.com/office/drawing/2014/main" id="{A62E359C-3E3B-4995-BBB0-69555767B3BB}"/>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34" name="Connecteur droit 33">
            <a:extLst>
              <a:ext uri="{FF2B5EF4-FFF2-40B4-BE49-F238E27FC236}">
                <a16:creationId xmlns:a16="http://schemas.microsoft.com/office/drawing/2014/main" id="{CCDD0DE4-DFF4-4896-9AD9-08EF7798F654}"/>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Image 21" descr="Une image contenant texte&#10;&#10;Description générée automatiquement">
            <a:extLst>
              <a:ext uri="{FF2B5EF4-FFF2-40B4-BE49-F238E27FC236}">
                <a16:creationId xmlns:a16="http://schemas.microsoft.com/office/drawing/2014/main" id="{333DAA42-A1A5-4F65-80B4-61520DBD59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02" y="1488645"/>
            <a:ext cx="2005899" cy="5278434"/>
          </a:xfrm>
          <a:prstGeom prst="rect">
            <a:avLst/>
          </a:prstGeom>
          <a:effectLst>
            <a:outerShdw blurRad="63500" sx="102000" sy="102000" algn="ctr" rotWithShape="0">
              <a:prstClr val="black">
                <a:alpha val="40000"/>
              </a:prstClr>
            </a:outerShdw>
          </a:effectLst>
        </p:spPr>
      </p:pic>
      <p:sp>
        <p:nvSpPr>
          <p:cNvPr id="26" name="ZoneTexte 25">
            <a:extLst>
              <a:ext uri="{FF2B5EF4-FFF2-40B4-BE49-F238E27FC236}">
                <a16:creationId xmlns:a16="http://schemas.microsoft.com/office/drawing/2014/main" id="{A687C10C-6D61-4BA4-85AA-F5191026F374}"/>
              </a:ext>
            </a:extLst>
          </p:cNvPr>
          <p:cNvSpPr txBox="1"/>
          <p:nvPr/>
        </p:nvSpPr>
        <p:spPr>
          <a:xfrm>
            <a:off x="2885088" y="1752193"/>
            <a:ext cx="8100411" cy="584775"/>
          </a:xfrm>
          <a:prstGeom prst="rect">
            <a:avLst/>
          </a:prstGeom>
          <a:noFill/>
        </p:spPr>
        <p:txBody>
          <a:bodyPr wrap="square">
            <a:spAutoFit/>
          </a:bodyPr>
          <a:lstStyle/>
          <a:p>
            <a:pPr>
              <a:tabLst>
                <a:tab pos="3136900" algn="l"/>
              </a:tabLst>
            </a:pPr>
            <a:r>
              <a:rPr lang="fr-FR" sz="3200" b="1" cap="all" dirty="0">
                <a:solidFill>
                  <a:srgbClr val="90C595"/>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90C595"/>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90C595"/>
                </a:solidFill>
                <a:latin typeface="DilleniaUPC" panose="02020603050405020304" pitchFamily="18" charset="-34"/>
                <a:ea typeface="Times New Roman" panose="02020603050405020304" pitchFamily="18" charset="0"/>
                <a:cs typeface="DilleniaUPC" panose="02020603050405020304" pitchFamily="18" charset="-34"/>
              </a:rPr>
              <a:t>Tests in vitro</a:t>
            </a:r>
          </a:p>
        </p:txBody>
      </p:sp>
      <p:pic>
        <p:nvPicPr>
          <p:cNvPr id="27" name="Picture 2" descr="Mycose de l'ongle? N'attendez pas, traitez immédiatement">
            <a:extLst>
              <a:ext uri="{FF2B5EF4-FFF2-40B4-BE49-F238E27FC236}">
                <a16:creationId xmlns:a16="http://schemas.microsoft.com/office/drawing/2014/main" id="{C02D0BFF-2D66-44C7-A388-869D36C35F7E}"/>
              </a:ext>
            </a:extLst>
          </p:cNvPr>
          <p:cNvPicPr>
            <a:picLocks noChangeAspect="1" noChangeArrowheads="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66457"/>
          <a:stretch/>
        </p:blipFill>
        <p:spPr bwMode="auto">
          <a:xfrm>
            <a:off x="7131000" y="1707948"/>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1CC2D6A1-D304-4AB1-817F-77B11E18F674}"/>
              </a:ext>
            </a:extLst>
          </p:cNvPr>
          <p:cNvSpPr txBox="1"/>
          <p:nvPr/>
        </p:nvSpPr>
        <p:spPr>
          <a:xfrm>
            <a:off x="6874920" y="792768"/>
            <a:ext cx="4877364" cy="797654"/>
          </a:xfrm>
          <a:prstGeom prst="rect">
            <a:avLst/>
          </a:prstGeom>
          <a:noFill/>
        </p:spPr>
        <p:txBody>
          <a:bodyPr wrap="square">
            <a:spAutoFit/>
          </a:bodyPr>
          <a:lstStyle/>
          <a:p>
            <a:pPr marL="269875" indent="-269875" algn="just">
              <a:lnSpc>
                <a:spcPts val="1300"/>
              </a:lnSpc>
              <a:spcAft>
                <a:spcPts val="300"/>
              </a:spcAft>
              <a:buAutoNum type="arabicParenBoth"/>
            </a:pPr>
            <a:r>
              <a:rPr kumimoji="0" lang="fr-FR" sz="1100" b="0"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In vitro evaluation of the effect of the propolis on </a:t>
            </a:r>
            <a:r>
              <a:rPr lang="fr-FR" sz="1100">
                <a:solidFill>
                  <a:prstClr val="black"/>
                </a:solidFill>
                <a:latin typeface="Calibri" panose="020F0502020204030204" pitchFamily="34" charset="0"/>
                <a:cs typeface="Calibri" panose="020F0502020204030204" pitchFamily="34" charset="0"/>
              </a:rPr>
              <a:t>C</a:t>
            </a:r>
            <a:r>
              <a:rPr kumimoji="0" lang="fr-FR" sz="1100" b="0"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.acnes </a:t>
            </a:r>
            <a:r>
              <a:rPr kumimoji="0" lang="fr-FR" sz="1100" b="0" i="1"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(rapport B18-00077C Keybio 2018 NAOS Projet ROV-BGN Propolis CMI 2e test)</a:t>
            </a:r>
          </a:p>
          <a:p>
            <a:pPr marL="269875" indent="-269875" algn="just">
              <a:lnSpc>
                <a:spcPts val="1300"/>
              </a:lnSpc>
              <a:spcAft>
                <a:spcPts val="300"/>
              </a:spcAft>
              <a:buAutoNum type="arabicParenBoth"/>
            </a:pPr>
            <a:r>
              <a:rPr kumimoji="0" lang="fr-FR" sz="1100" b="0"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In tubo evaluation of propolis extract on ozone-induced squalene oxidation </a:t>
            </a:r>
            <a:r>
              <a:rPr kumimoji="0" lang="fr-FR" sz="1100" b="0" i="1"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(rapport S18594 v3 – Synelvia – 2018) </a:t>
            </a:r>
          </a:p>
        </p:txBody>
      </p:sp>
      <p:sp>
        <p:nvSpPr>
          <p:cNvPr id="21" name="ZoneTexte 20">
            <a:extLst>
              <a:ext uri="{FF2B5EF4-FFF2-40B4-BE49-F238E27FC236}">
                <a16:creationId xmlns:a16="http://schemas.microsoft.com/office/drawing/2014/main" id="{98A75D8B-C63E-4E24-82AE-25917E2A230C}"/>
              </a:ext>
            </a:extLst>
          </p:cNvPr>
          <p:cNvSpPr txBox="1"/>
          <p:nvPr/>
        </p:nvSpPr>
        <p:spPr>
          <a:xfrm>
            <a:off x="2962507" y="2675987"/>
            <a:ext cx="8971346" cy="2185214"/>
          </a:xfrm>
          <a:prstGeom prst="rect">
            <a:avLst/>
          </a:prstGeom>
          <a:noFill/>
        </p:spPr>
        <p:txBody>
          <a:bodyPr wrap="square">
            <a:spAutoFit/>
          </a:bodyPr>
          <a:lstStyle/>
          <a:p>
            <a:pPr algn="just">
              <a:spcAft>
                <a:spcPts val="1200"/>
              </a:spcAft>
              <a:tabLst>
                <a:tab pos="2954338" algn="l"/>
              </a:tabLst>
            </a:pPr>
            <a:r>
              <a:rPr lang="fr-FR" sz="2100" dirty="0">
                <a:latin typeface="DilleniaUPC" panose="02020603050405020304" pitchFamily="18" charset="-34"/>
                <a:cs typeface="DilleniaUPC" panose="02020603050405020304" pitchFamily="18" charset="-34"/>
              </a:rPr>
              <a:t>Test in vitro visant à mesurer l’efficacité de 6 concentrations croissantes de propolis (de 0,625 à 20 %) sur l’inhibition de </a:t>
            </a:r>
            <a:r>
              <a:rPr lang="fr-FR" sz="2100" i="1" dirty="0" err="1">
                <a:latin typeface="DilleniaUPC" panose="02020603050405020304" pitchFamily="18" charset="-34"/>
                <a:cs typeface="DilleniaUPC" panose="02020603050405020304" pitchFamily="18" charset="-34"/>
              </a:rPr>
              <a:t>C.acnes</a:t>
            </a:r>
            <a:r>
              <a:rPr lang="fr-FR" sz="2100" i="1" dirty="0">
                <a:latin typeface="DilleniaUPC" panose="02020603050405020304" pitchFamily="18" charset="-34"/>
                <a:cs typeface="DilleniaUPC" panose="02020603050405020304" pitchFamily="18" charset="-34"/>
              </a:rPr>
              <a:t> </a:t>
            </a:r>
            <a:r>
              <a:rPr lang="fr-FR" sz="2100" dirty="0">
                <a:latin typeface="DilleniaUPC" panose="02020603050405020304" pitchFamily="18" charset="-34"/>
                <a:cs typeface="DilleniaUPC" panose="02020603050405020304" pitchFamily="18" charset="-34"/>
              </a:rPr>
              <a:t>(principales bactéries impliquées dans l’acné).</a:t>
            </a:r>
          </a:p>
          <a:p>
            <a:pPr algn="just">
              <a:spcAft>
                <a:spcPts val="1200"/>
              </a:spcAft>
            </a:pPr>
            <a:r>
              <a:rPr lang="fr-FR" sz="2100" dirty="0">
                <a:latin typeface="DilleniaUPC" panose="02020603050405020304" pitchFamily="18" charset="-34"/>
                <a:cs typeface="DilleniaUPC" panose="02020603050405020304" pitchFamily="18" charset="-34"/>
              </a:rPr>
              <a:t>La CMI (concentration minimale inhibitrice) de la propolis est plus faible que la dose testée la plus faible (0,625 %). À cette concentration, la </a:t>
            </a:r>
            <a:r>
              <a:rPr lang="fr-FR" sz="2100" b="1" dirty="0">
                <a:latin typeface="DilleniaUPC" panose="02020603050405020304" pitchFamily="18" charset="-34"/>
                <a:cs typeface="DilleniaUPC" panose="02020603050405020304" pitchFamily="18" charset="-34"/>
              </a:rPr>
              <a:t>croissance bactérienne était inhibée à 100 %</a:t>
            </a:r>
            <a:r>
              <a:rPr lang="fr-FR" sz="2100" baseline="30000" dirty="0">
                <a:latin typeface="DilleniaUPC" panose="02020603050405020304" pitchFamily="18" charset="-34"/>
                <a:cs typeface="DilleniaUPC" panose="02020603050405020304" pitchFamily="18" charset="-34"/>
              </a:rPr>
              <a:t>(1)</a:t>
            </a:r>
            <a:r>
              <a:rPr lang="fr-FR" sz="2100" dirty="0">
                <a:latin typeface="DilleniaUPC" panose="02020603050405020304" pitchFamily="18" charset="-34"/>
                <a:cs typeface="DilleniaUPC" panose="02020603050405020304" pitchFamily="18" charset="-34"/>
              </a:rPr>
              <a:t>.</a:t>
            </a:r>
          </a:p>
        </p:txBody>
      </p:sp>
      <p:sp>
        <p:nvSpPr>
          <p:cNvPr id="25" name="Rectangle 24">
            <a:extLst>
              <a:ext uri="{FF2B5EF4-FFF2-40B4-BE49-F238E27FC236}">
                <a16:creationId xmlns:a16="http://schemas.microsoft.com/office/drawing/2014/main" id="{005F202A-6009-44A5-B095-1969D345A10E}"/>
              </a:ext>
            </a:extLst>
          </p:cNvPr>
          <p:cNvSpPr/>
          <p:nvPr/>
        </p:nvSpPr>
        <p:spPr>
          <a:xfrm>
            <a:off x="2754642" y="2381212"/>
            <a:ext cx="5327897" cy="319229"/>
          </a:xfrm>
          <a:prstGeom prst="rect">
            <a:avLst/>
          </a:prstGeom>
          <a:solidFill>
            <a:schemeClr val="bg1"/>
          </a:solidFill>
          <a:ln>
            <a:solidFill>
              <a:srgbClr val="90C5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90C595"/>
                </a:solidFill>
                <a:latin typeface="DilleniaUPC" panose="02020603050405020304" pitchFamily="18" charset="-34"/>
                <a:ea typeface="Arial" panose="020B0604020202020204" pitchFamily="34" charset="0"/>
                <a:cs typeface="DilleniaUPC" panose="02020603050405020304" pitchFamily="18" charset="-34"/>
              </a:rPr>
              <a:t>EFFICACITÉ ANTIBACTÉRIENNE</a:t>
            </a:r>
          </a:p>
        </p:txBody>
      </p:sp>
      <p:sp>
        <p:nvSpPr>
          <p:cNvPr id="28" name="ZoneTexte 27">
            <a:extLst>
              <a:ext uri="{FF2B5EF4-FFF2-40B4-BE49-F238E27FC236}">
                <a16:creationId xmlns:a16="http://schemas.microsoft.com/office/drawing/2014/main" id="{CBFAF0E5-0295-4F95-93E5-58D9F7AED773}"/>
              </a:ext>
            </a:extLst>
          </p:cNvPr>
          <p:cNvSpPr txBox="1"/>
          <p:nvPr/>
        </p:nvSpPr>
        <p:spPr>
          <a:xfrm>
            <a:off x="2962507" y="4663478"/>
            <a:ext cx="8971346" cy="2062103"/>
          </a:xfrm>
          <a:prstGeom prst="rect">
            <a:avLst/>
          </a:prstGeom>
          <a:noFill/>
        </p:spPr>
        <p:txBody>
          <a:bodyPr wrap="square">
            <a:spAutoFit/>
          </a:bodyPr>
          <a:lstStyle/>
          <a:p>
            <a:pPr algn="just">
              <a:spcAft>
                <a:spcPts val="1200"/>
              </a:spcAft>
              <a:tabLst>
                <a:tab pos="3044825" algn="l"/>
              </a:tabLst>
            </a:pPr>
            <a:endParaRPr lang="fr-FR" sz="2400" dirty="0">
              <a:latin typeface="DilleniaUPC" panose="02020603050405020304" pitchFamily="18" charset="-34"/>
              <a:cs typeface="DilleniaUPC" panose="02020603050405020304" pitchFamily="18" charset="-34"/>
            </a:endParaRPr>
          </a:p>
          <a:p>
            <a:pPr algn="just">
              <a:spcAft>
                <a:spcPts val="1200"/>
              </a:spcAft>
              <a:tabLst>
                <a:tab pos="3044825" algn="l"/>
              </a:tabLst>
            </a:pPr>
            <a:r>
              <a:rPr lang="fr-FR" sz="2100" dirty="0">
                <a:latin typeface="DilleniaUPC" panose="02020603050405020304" pitchFamily="18" charset="-34"/>
                <a:cs typeface="DilleniaUPC" panose="02020603050405020304" pitchFamily="18" charset="-34"/>
              </a:rPr>
              <a:t>Test in </a:t>
            </a:r>
            <a:r>
              <a:rPr lang="fr-FR" sz="2100" dirty="0" err="1">
                <a:latin typeface="DilleniaUPC" panose="02020603050405020304" pitchFamily="18" charset="-34"/>
                <a:cs typeface="DilleniaUPC" panose="02020603050405020304" pitchFamily="18" charset="-34"/>
              </a:rPr>
              <a:t>tubo</a:t>
            </a:r>
            <a:r>
              <a:rPr lang="fr-FR" sz="2100" dirty="0">
                <a:latin typeface="DilleniaUPC" panose="02020603050405020304" pitchFamily="18" charset="-34"/>
                <a:cs typeface="DilleniaUPC" panose="02020603050405020304" pitchFamily="18" charset="-34"/>
              </a:rPr>
              <a:t> visant à évaluer l’effet protecteur de la propolis à 3 %, 1,5 % et 0,75 % contre l’oxydation du </a:t>
            </a:r>
            <a:r>
              <a:rPr lang="fr-FR" sz="2100" dirty="0" err="1">
                <a:latin typeface="DilleniaUPC" panose="02020603050405020304" pitchFamily="18" charset="-34"/>
                <a:cs typeface="DilleniaUPC" panose="02020603050405020304" pitchFamily="18" charset="-34"/>
              </a:rPr>
              <a:t>squalène</a:t>
            </a:r>
            <a:r>
              <a:rPr lang="fr-FR" sz="2100" dirty="0">
                <a:latin typeface="DilleniaUPC" panose="02020603050405020304" pitchFamily="18" charset="-34"/>
                <a:cs typeface="DilleniaUPC" panose="02020603050405020304" pitchFamily="18" charset="-34"/>
              </a:rPr>
              <a:t> par l’ozone (O3).</a:t>
            </a:r>
          </a:p>
          <a:p>
            <a:pPr algn="just">
              <a:spcAft>
                <a:spcPts val="1200"/>
              </a:spcAft>
            </a:pPr>
            <a:r>
              <a:rPr lang="fr-FR" sz="2100" dirty="0">
                <a:latin typeface="DilleniaUPC" panose="02020603050405020304" pitchFamily="18" charset="-34"/>
                <a:cs typeface="DilleniaUPC" panose="02020603050405020304" pitchFamily="18" charset="-34"/>
              </a:rPr>
              <a:t>À une dose de 3 %, notre propolis a un </a:t>
            </a:r>
            <a:r>
              <a:rPr lang="fr-FR" sz="2100" b="1" dirty="0">
                <a:latin typeface="DilleniaUPC" panose="02020603050405020304" pitchFamily="18" charset="-34"/>
                <a:cs typeface="DilleniaUPC" panose="02020603050405020304" pitchFamily="18" charset="-34"/>
              </a:rPr>
              <a:t>effet protecteur contre l’oxydation du </a:t>
            </a:r>
            <a:r>
              <a:rPr lang="fr-FR" sz="2100" b="1" dirty="0" err="1">
                <a:latin typeface="DilleniaUPC" panose="02020603050405020304" pitchFamily="18" charset="-34"/>
                <a:cs typeface="DilleniaUPC" panose="02020603050405020304" pitchFamily="18" charset="-34"/>
              </a:rPr>
              <a:t>squalène</a:t>
            </a:r>
            <a:r>
              <a:rPr lang="fr-FR" sz="2100" b="1" dirty="0">
                <a:latin typeface="DilleniaUPC" panose="02020603050405020304" pitchFamily="18" charset="-34"/>
                <a:cs typeface="DilleniaUPC" panose="02020603050405020304" pitchFamily="18" charset="-34"/>
              </a:rPr>
              <a:t> induite par l’ozone</a:t>
            </a:r>
            <a:r>
              <a:rPr lang="fr-FR" sz="2100" dirty="0">
                <a:latin typeface="DilleniaUPC" panose="02020603050405020304" pitchFamily="18" charset="-34"/>
                <a:cs typeface="DilleniaUPC" panose="02020603050405020304" pitchFamily="18" charset="-34"/>
              </a:rPr>
              <a:t> de 21,4 % (effet dose-dépendant)</a:t>
            </a:r>
            <a:r>
              <a:rPr lang="fr-FR" sz="2100" baseline="30000" dirty="0">
                <a:latin typeface="DilleniaUPC" panose="02020603050405020304" pitchFamily="18" charset="-34"/>
                <a:cs typeface="DilleniaUPC" panose="02020603050405020304" pitchFamily="18" charset="-34"/>
              </a:rPr>
              <a:t>(2)</a:t>
            </a:r>
          </a:p>
        </p:txBody>
      </p:sp>
      <p:sp>
        <p:nvSpPr>
          <p:cNvPr id="29" name="Rectangle 28">
            <a:extLst>
              <a:ext uri="{FF2B5EF4-FFF2-40B4-BE49-F238E27FC236}">
                <a16:creationId xmlns:a16="http://schemas.microsoft.com/office/drawing/2014/main" id="{AB62955D-7169-4CBB-87A4-6F44C0115A37}"/>
              </a:ext>
            </a:extLst>
          </p:cNvPr>
          <p:cNvSpPr/>
          <p:nvPr/>
        </p:nvSpPr>
        <p:spPr>
          <a:xfrm>
            <a:off x="2754645" y="4861201"/>
            <a:ext cx="5327895" cy="319229"/>
          </a:xfrm>
          <a:prstGeom prst="rect">
            <a:avLst/>
          </a:prstGeom>
          <a:solidFill>
            <a:schemeClr val="bg1"/>
          </a:solidFill>
          <a:ln>
            <a:solidFill>
              <a:srgbClr val="90C5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90C595"/>
                </a:solidFill>
                <a:latin typeface="DilleniaUPC" panose="02020603050405020304" pitchFamily="18" charset="-34"/>
                <a:ea typeface="Arial" panose="020B0604020202020204" pitchFamily="34" charset="0"/>
                <a:cs typeface="DilleniaUPC" panose="02020603050405020304" pitchFamily="18" charset="-34"/>
              </a:rPr>
              <a:t>EFFICACITÉ ANTIOXYDANTE</a:t>
            </a:r>
          </a:p>
        </p:txBody>
      </p:sp>
      <p:pic>
        <p:nvPicPr>
          <p:cNvPr id="2" name="Image 1">
            <a:extLst>
              <a:ext uri="{FF2B5EF4-FFF2-40B4-BE49-F238E27FC236}">
                <a16:creationId xmlns:a16="http://schemas.microsoft.com/office/drawing/2014/main" id="{773DA509-ED3D-4146-9FA5-4244AF69F4CA}"/>
              </a:ext>
            </a:extLst>
          </p:cNvPr>
          <p:cNvPicPr>
            <a:picLocks noChangeAspect="1"/>
          </p:cNvPicPr>
          <p:nvPr/>
        </p:nvPicPr>
        <p:blipFill>
          <a:blip r:embed="rId5"/>
          <a:stretch>
            <a:fillRect/>
          </a:stretch>
        </p:blipFill>
        <p:spPr>
          <a:xfrm>
            <a:off x="6457887" y="566475"/>
            <a:ext cx="451143" cy="451143"/>
          </a:xfrm>
          <a:prstGeom prst="rect">
            <a:avLst/>
          </a:prstGeom>
        </p:spPr>
      </p:pic>
    </p:spTree>
    <p:extLst>
      <p:ext uri="{BB962C8B-B14F-4D97-AF65-F5344CB8AC3E}">
        <p14:creationId xmlns:p14="http://schemas.microsoft.com/office/powerpoint/2010/main" val="18579555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A2E0B8-2931-42BA-A3D3-E83D5F95551B}"/>
              </a:ext>
            </a:extLst>
          </p:cNvPr>
          <p:cNvSpPr/>
          <p:nvPr/>
        </p:nvSpPr>
        <p:spPr>
          <a:xfrm>
            <a:off x="-1" y="0"/>
            <a:ext cx="1882141" cy="6858000"/>
          </a:xfrm>
          <a:prstGeom prst="rect">
            <a:avLst/>
          </a:prstGeom>
          <a:solidFill>
            <a:srgbClr val="90C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4D0A2B10-C256-472E-82EB-AE64F89F3D62}"/>
              </a:ext>
            </a:extLst>
          </p:cNvPr>
          <p:cNvSpPr txBox="1"/>
          <p:nvPr/>
        </p:nvSpPr>
        <p:spPr>
          <a:xfrm>
            <a:off x="893989" y="652219"/>
            <a:ext cx="3560024"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Propolis</a:t>
            </a:r>
          </a:p>
        </p:txBody>
      </p:sp>
      <p:sp>
        <p:nvSpPr>
          <p:cNvPr id="33" name="ZoneTexte 32">
            <a:extLst>
              <a:ext uri="{FF2B5EF4-FFF2-40B4-BE49-F238E27FC236}">
                <a16:creationId xmlns:a16="http://schemas.microsoft.com/office/drawing/2014/main" id="{A62E359C-3E3B-4995-BBB0-69555767B3BB}"/>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34" name="Connecteur droit 33">
            <a:extLst>
              <a:ext uri="{FF2B5EF4-FFF2-40B4-BE49-F238E27FC236}">
                <a16:creationId xmlns:a16="http://schemas.microsoft.com/office/drawing/2014/main" id="{CCDD0DE4-DFF4-4896-9AD9-08EF7798F654}"/>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Image 21" descr="Une image contenant texte&#10;&#10;Description générée automatiquement">
            <a:extLst>
              <a:ext uri="{FF2B5EF4-FFF2-40B4-BE49-F238E27FC236}">
                <a16:creationId xmlns:a16="http://schemas.microsoft.com/office/drawing/2014/main" id="{333DAA42-A1A5-4F65-80B4-61520DBD59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02" y="1488645"/>
            <a:ext cx="2005899" cy="5278434"/>
          </a:xfrm>
          <a:prstGeom prst="rect">
            <a:avLst/>
          </a:prstGeom>
          <a:effectLst>
            <a:outerShdw blurRad="63500" sx="102000" sy="102000" algn="ctr" rotWithShape="0">
              <a:prstClr val="black">
                <a:alpha val="40000"/>
              </a:prstClr>
            </a:outerShdw>
          </a:effectLst>
        </p:spPr>
      </p:pic>
      <p:sp>
        <p:nvSpPr>
          <p:cNvPr id="16" name="ZoneTexte 15">
            <a:extLst>
              <a:ext uri="{FF2B5EF4-FFF2-40B4-BE49-F238E27FC236}">
                <a16:creationId xmlns:a16="http://schemas.microsoft.com/office/drawing/2014/main" id="{7F1B7EE0-5548-4A2E-BC6E-FF5B06D68B0E}"/>
              </a:ext>
            </a:extLst>
          </p:cNvPr>
          <p:cNvSpPr txBox="1"/>
          <p:nvPr/>
        </p:nvSpPr>
        <p:spPr>
          <a:xfrm>
            <a:off x="3529026" y="2450567"/>
            <a:ext cx="7135429" cy="446276"/>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Test d’utilisation sous contrôle dermatologique – 28 jours</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18" name="Image 17">
            <a:extLst>
              <a:ext uri="{FF2B5EF4-FFF2-40B4-BE49-F238E27FC236}">
                <a16:creationId xmlns:a16="http://schemas.microsoft.com/office/drawing/2014/main" id="{B1644315-9095-4BCD-990E-528D8AE99287}"/>
              </a:ext>
            </a:extLst>
          </p:cNvPr>
          <p:cNvPicPr>
            <a:picLocks noChangeAspect="1"/>
          </p:cNvPicPr>
          <p:nvPr/>
        </p:nvPicPr>
        <p:blipFill rotWithShape="1">
          <a:blip r:embed="rId4"/>
          <a:srcRect b="14901"/>
          <a:stretch/>
        </p:blipFill>
        <p:spPr>
          <a:xfrm>
            <a:off x="2984502" y="3111881"/>
            <a:ext cx="483564" cy="443166"/>
          </a:xfrm>
          <a:prstGeom prst="rect">
            <a:avLst/>
          </a:prstGeom>
        </p:spPr>
      </p:pic>
      <p:sp>
        <p:nvSpPr>
          <p:cNvPr id="20" name="ZoneTexte 19">
            <a:extLst>
              <a:ext uri="{FF2B5EF4-FFF2-40B4-BE49-F238E27FC236}">
                <a16:creationId xmlns:a16="http://schemas.microsoft.com/office/drawing/2014/main" id="{C14B1AED-A7D0-4049-9642-FA187D56EA07}"/>
              </a:ext>
            </a:extLst>
          </p:cNvPr>
          <p:cNvSpPr txBox="1"/>
          <p:nvPr/>
        </p:nvSpPr>
        <p:spPr>
          <a:xfrm>
            <a:off x="3529027" y="3140891"/>
            <a:ext cx="8188052"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20 volontaires âgés de 22 à 45 ans ayant la peau mixte à grasse</a:t>
            </a:r>
          </a:p>
        </p:txBody>
      </p:sp>
      <p:pic>
        <p:nvPicPr>
          <p:cNvPr id="24" name="Image 23">
            <a:extLst>
              <a:ext uri="{FF2B5EF4-FFF2-40B4-BE49-F238E27FC236}">
                <a16:creationId xmlns:a16="http://schemas.microsoft.com/office/drawing/2014/main" id="{980F78FB-9CA7-43D3-9C1D-6F31A5E70EEC}"/>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010244" y="2375600"/>
            <a:ext cx="530585" cy="619484"/>
          </a:xfrm>
          <a:prstGeom prst="rect">
            <a:avLst/>
          </a:prstGeom>
        </p:spPr>
      </p:pic>
      <p:sp>
        <p:nvSpPr>
          <p:cNvPr id="26" name="ZoneTexte 25">
            <a:extLst>
              <a:ext uri="{FF2B5EF4-FFF2-40B4-BE49-F238E27FC236}">
                <a16:creationId xmlns:a16="http://schemas.microsoft.com/office/drawing/2014/main" id="{A687C10C-6D61-4BA4-85AA-F5191026F374}"/>
              </a:ext>
            </a:extLst>
          </p:cNvPr>
          <p:cNvSpPr txBox="1"/>
          <p:nvPr/>
        </p:nvSpPr>
        <p:spPr>
          <a:xfrm>
            <a:off x="2674001" y="1421207"/>
            <a:ext cx="9351422" cy="584775"/>
          </a:xfrm>
          <a:prstGeom prst="rect">
            <a:avLst/>
          </a:prstGeom>
          <a:noFill/>
        </p:spPr>
        <p:txBody>
          <a:bodyPr wrap="square">
            <a:spAutoFit/>
          </a:bodyPr>
          <a:lstStyle/>
          <a:p>
            <a:pPr>
              <a:tabLst>
                <a:tab pos="3136900" algn="l"/>
              </a:tabLst>
            </a:pPr>
            <a:r>
              <a:rPr lang="fr-FR" sz="3200" b="1" cap="all" dirty="0">
                <a:solidFill>
                  <a:srgbClr val="90C595"/>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90C595"/>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90C595"/>
                </a:solidFill>
                <a:latin typeface="DilleniaUPC" panose="02020603050405020304" pitchFamily="18" charset="-34"/>
                <a:ea typeface="Times New Roman" panose="02020603050405020304" pitchFamily="18" charset="0"/>
                <a:cs typeface="DilleniaUPC" panose="02020603050405020304" pitchFamily="18" charset="-34"/>
              </a:rPr>
              <a:t>  In vivo – Test d’utilisation</a:t>
            </a:r>
          </a:p>
        </p:txBody>
      </p:sp>
      <p:pic>
        <p:nvPicPr>
          <p:cNvPr id="27" name="Picture 2" descr="Mycose de l'ongle? N'attendez pas, traitez immédiatement">
            <a:extLst>
              <a:ext uri="{FF2B5EF4-FFF2-40B4-BE49-F238E27FC236}">
                <a16:creationId xmlns:a16="http://schemas.microsoft.com/office/drawing/2014/main" id="{C02D0BFF-2D66-44C7-A388-869D36C35F7E}"/>
              </a:ext>
            </a:extLst>
          </p:cNvPr>
          <p:cNvPicPr>
            <a:picLocks noChangeAspect="1" noChangeArrowheads="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66457"/>
          <a:stretch/>
        </p:blipFill>
        <p:spPr bwMode="auto">
          <a:xfrm>
            <a:off x="6817552" y="1508533"/>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4C5452A3-634F-402F-8EE1-06AF5AEB5665}"/>
              </a:ext>
            </a:extLst>
          </p:cNvPr>
          <p:cNvSpPr/>
          <p:nvPr/>
        </p:nvSpPr>
        <p:spPr>
          <a:xfrm>
            <a:off x="2674003" y="4193636"/>
            <a:ext cx="5911198" cy="2372626"/>
          </a:xfrm>
          <a:prstGeom prst="rect">
            <a:avLst/>
          </a:prstGeom>
          <a:solidFill>
            <a:schemeClr val="bg1"/>
          </a:solidFill>
          <a:ln>
            <a:solidFill>
              <a:srgbClr val="90C5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800"/>
              </a:lnSpc>
              <a:tabLst>
                <a:tab pos="3048000" algn="l"/>
              </a:tabLst>
            </a:pPr>
            <a:endParaRPr lang="en-US" sz="2400" dirty="0">
              <a:solidFill>
                <a:srgbClr val="90C595"/>
              </a:solidFill>
              <a:latin typeface="DilleniaUPC" panose="02020603050405020304" pitchFamily="18" charset="-34"/>
              <a:cs typeface="DilleniaUPC" panose="02020603050405020304" pitchFamily="18" charset="-34"/>
            </a:endParaRPr>
          </a:p>
          <a:p>
            <a:pPr lvl="0">
              <a:lnSpc>
                <a:spcPts val="2800"/>
              </a:lnSpc>
              <a:tabLst>
                <a:tab pos="3048000" algn="l"/>
              </a:tabLst>
            </a:pPr>
            <a:endParaRPr lang="en-US" sz="2800" b="1" dirty="0">
              <a:solidFill>
                <a:srgbClr val="90C595"/>
              </a:solidFill>
              <a:latin typeface="DilleniaUPC" panose="02020603050405020304" pitchFamily="18" charset="-34"/>
              <a:cs typeface="DilleniaUPC" panose="02020603050405020304" pitchFamily="18" charset="-34"/>
            </a:endParaRPr>
          </a:p>
        </p:txBody>
      </p:sp>
      <p:sp>
        <p:nvSpPr>
          <p:cNvPr id="39" name="ZoneTexte 38">
            <a:extLst>
              <a:ext uri="{FF2B5EF4-FFF2-40B4-BE49-F238E27FC236}">
                <a16:creationId xmlns:a16="http://schemas.microsoft.com/office/drawing/2014/main" id="{4636EDAF-2749-4E6C-B36E-E736B29C72A7}"/>
              </a:ext>
            </a:extLst>
          </p:cNvPr>
          <p:cNvSpPr txBox="1"/>
          <p:nvPr/>
        </p:nvSpPr>
        <p:spPr>
          <a:xfrm>
            <a:off x="2164446" y="6444175"/>
            <a:ext cx="3973105" cy="499367"/>
          </a:xfrm>
          <a:prstGeom prst="rect">
            <a:avLst/>
          </a:prstGeom>
          <a:noFill/>
        </p:spPr>
        <p:txBody>
          <a:bodyPr wrap="square">
            <a:spAutoFit/>
          </a:bodyPr>
          <a:lstStyle/>
          <a:p>
            <a:pPr algn="just">
              <a:lnSpc>
                <a:spcPct val="115000"/>
              </a:lnSpc>
              <a:spcAft>
                <a:spcPts val="1000"/>
              </a:spcAft>
            </a:pPr>
            <a:r>
              <a:rPr lang="fr-FR" sz="2300" b="1" dirty="0">
                <a:latin typeface="DilleniaUPC" panose="02020603050405020304" pitchFamily="18" charset="-34"/>
                <a:cs typeface="DilleniaUPC" panose="02020603050405020304" pitchFamily="18" charset="-34"/>
              </a:rPr>
              <a:t>+ non comédogène</a:t>
            </a:r>
          </a:p>
        </p:txBody>
      </p:sp>
      <p:pic>
        <p:nvPicPr>
          <p:cNvPr id="46" name="Image 45">
            <a:extLst>
              <a:ext uri="{FF2B5EF4-FFF2-40B4-BE49-F238E27FC236}">
                <a16:creationId xmlns:a16="http://schemas.microsoft.com/office/drawing/2014/main" id="{A5B9816E-72C3-4084-B12E-8FD1CDD939A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870517" y="3679003"/>
            <a:ext cx="619484" cy="619484"/>
          </a:xfrm>
          <a:prstGeom prst="rect">
            <a:avLst/>
          </a:prstGeom>
        </p:spPr>
      </p:pic>
      <p:sp>
        <p:nvSpPr>
          <p:cNvPr id="47" name="ZoneTexte 46">
            <a:extLst>
              <a:ext uri="{FF2B5EF4-FFF2-40B4-BE49-F238E27FC236}">
                <a16:creationId xmlns:a16="http://schemas.microsoft.com/office/drawing/2014/main" id="{94BB2206-80A9-4303-BE2A-6A7EF6BD8812}"/>
              </a:ext>
            </a:extLst>
          </p:cNvPr>
          <p:cNvSpPr txBox="1"/>
          <p:nvPr/>
        </p:nvSpPr>
        <p:spPr>
          <a:xfrm>
            <a:off x="3501803" y="3747360"/>
            <a:ext cx="6365211"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deux fois par jour sur le visage (4 gouttes)</a:t>
            </a:r>
          </a:p>
        </p:txBody>
      </p:sp>
      <p:sp>
        <p:nvSpPr>
          <p:cNvPr id="48" name="ZoneTexte 47">
            <a:extLst>
              <a:ext uri="{FF2B5EF4-FFF2-40B4-BE49-F238E27FC236}">
                <a16:creationId xmlns:a16="http://schemas.microsoft.com/office/drawing/2014/main" id="{5ACE6C0A-F822-4105-A0D3-ACC84E71FC38}"/>
              </a:ext>
            </a:extLst>
          </p:cNvPr>
          <p:cNvSpPr txBox="1"/>
          <p:nvPr/>
        </p:nvSpPr>
        <p:spPr>
          <a:xfrm>
            <a:off x="2764465" y="4337119"/>
            <a:ext cx="5987355" cy="2246769"/>
          </a:xfrm>
          <a:prstGeom prst="rect">
            <a:avLst/>
          </a:prstGeom>
          <a:noFill/>
        </p:spPr>
        <p:txBody>
          <a:bodyPr wrap="square">
            <a:spAutoFit/>
          </a:bodyPr>
          <a:lstStyle/>
          <a:p>
            <a:pPr marL="342900" marR="0" lvl="0" indent="-342900" algn="l" defTabSz="914400" rtl="0" eaLnBrk="1" fontAlgn="auto" latinLnBrk="0" hangingPunct="1">
              <a:lnSpc>
                <a:spcPts val="2800"/>
              </a:lnSpc>
              <a:spcBef>
                <a:spcPts val="0"/>
              </a:spcBef>
              <a:spcAft>
                <a:spcPts val="0"/>
              </a:spcAft>
              <a:buClrTx/>
              <a:buSzTx/>
              <a:buFont typeface="Wingdings" panose="05000000000000000000" pitchFamily="2" charset="2"/>
              <a:buChar char=""/>
              <a:tabLst>
                <a:tab pos="1971675" algn="l"/>
                <a:tab pos="4479925" algn="l"/>
              </a:tabLst>
              <a:defRPr/>
            </a:pPr>
            <a:r>
              <a:rPr kumimoji="0" lang="fr-FR" sz="2400" b="0" i="0" u="none" strike="noStrike" cap="none" normalizeH="0" baseline="0" noProof="0" dirty="0">
                <a:ln>
                  <a:noFill/>
                </a:ln>
                <a:solidFill>
                  <a:srgbClr val="90C595"/>
                </a:solidFill>
                <a:uLnTx/>
                <a:uFillTx/>
                <a:latin typeface="DilleniaUPC" panose="02020603050405020304" pitchFamily="18" charset="-34"/>
                <a:ea typeface="+mn-ea"/>
                <a:cs typeface="DilleniaUPC" panose="02020603050405020304" pitchFamily="18" charset="-34"/>
              </a:rPr>
              <a:t>Dès 7 jours 	Peau purifiée	</a:t>
            </a:r>
            <a:r>
              <a:rPr lang="fr-FR" sz="2800" b="1" dirty="0">
                <a:solidFill>
                  <a:srgbClr val="90C595"/>
                </a:solidFill>
                <a:latin typeface="DilleniaUPC" panose="02020603050405020304" pitchFamily="18" charset="-34"/>
                <a:ea typeface="+mn-ea"/>
                <a:cs typeface="DilleniaUPC" panose="02020603050405020304" pitchFamily="18" charset="-34"/>
              </a:rPr>
              <a:t>80 %</a:t>
            </a:r>
          </a:p>
          <a:p>
            <a:pPr marL="342900" marR="0" lvl="0" indent="-342900" algn="l" defTabSz="914400" rtl="0" eaLnBrk="1" fontAlgn="auto" latinLnBrk="0" hangingPunct="1">
              <a:lnSpc>
                <a:spcPts val="2800"/>
              </a:lnSpc>
              <a:spcBef>
                <a:spcPts val="0"/>
              </a:spcBef>
              <a:spcAft>
                <a:spcPts val="0"/>
              </a:spcAft>
              <a:buClrTx/>
              <a:buSzTx/>
              <a:buFont typeface="Wingdings" panose="05000000000000000000" pitchFamily="2" charset="2"/>
              <a:buChar char=""/>
              <a:tabLst>
                <a:tab pos="1971675" algn="l"/>
                <a:tab pos="4479925" algn="l"/>
              </a:tabLst>
              <a:defRPr/>
            </a:pPr>
            <a:r>
              <a:rPr kumimoji="0" lang="fr-FR" sz="2400" b="0" i="0" u="none" strike="noStrike" cap="none" normalizeH="0" baseline="0" noProof="0" dirty="0">
                <a:ln>
                  <a:noFill/>
                </a:ln>
                <a:solidFill>
                  <a:srgbClr val="90C595"/>
                </a:solidFill>
                <a:uLnTx/>
                <a:uFillTx/>
                <a:latin typeface="DilleniaUPC" panose="02020603050405020304" pitchFamily="18" charset="-34"/>
                <a:ea typeface="+mn-ea"/>
                <a:cs typeface="DilleniaUPC" panose="02020603050405020304" pitchFamily="18" charset="-34"/>
              </a:rPr>
              <a:t>Au bout de 28 jours</a:t>
            </a:r>
          </a:p>
          <a:p>
            <a:pPr marR="0" lvl="0" algn="l" defTabSz="914400" rtl="0" eaLnBrk="1" fontAlgn="auto" latinLnBrk="0" hangingPunct="1">
              <a:lnSpc>
                <a:spcPts val="2800"/>
              </a:lnSpc>
              <a:spcBef>
                <a:spcPts val="0"/>
              </a:spcBef>
              <a:spcAft>
                <a:spcPts val="0"/>
              </a:spcAft>
              <a:buClrTx/>
              <a:buSzTx/>
              <a:tabLst>
                <a:tab pos="1971675" algn="l"/>
                <a:tab pos="4479925" algn="l"/>
              </a:tabLst>
              <a:defRPr/>
            </a:pPr>
            <a:r>
              <a:rPr kumimoji="0" lang="fr-FR" sz="2400" b="0" i="0" u="none" strike="noStrike" cap="none" normalizeH="0" baseline="0" noProof="0" dirty="0">
                <a:ln>
                  <a:noFill/>
                </a:ln>
                <a:solidFill>
                  <a:srgbClr val="90C595"/>
                </a:solidFill>
                <a:uLnTx/>
                <a:uFillTx/>
                <a:latin typeface="DilleniaUPC" panose="02020603050405020304" pitchFamily="18" charset="-34"/>
                <a:ea typeface="+mn-ea"/>
                <a:cs typeface="DilleniaUPC" panose="02020603050405020304" pitchFamily="18" charset="-34"/>
              </a:rPr>
              <a:t>Teint plus net	                                 </a:t>
            </a:r>
            <a:r>
              <a:rPr kumimoji="0" lang="fr-FR" sz="2800" b="1" i="0" u="none" strike="noStrike" cap="none" normalizeH="0" baseline="0" noProof="0" dirty="0">
                <a:ln>
                  <a:noFill/>
                </a:ln>
                <a:solidFill>
                  <a:srgbClr val="90C595"/>
                </a:solidFill>
                <a:uLnTx/>
                <a:uFillTx/>
                <a:latin typeface="DilleniaUPC" panose="02020603050405020304" pitchFamily="18" charset="-34"/>
                <a:ea typeface="+mn-ea"/>
                <a:cs typeface="DilleniaUPC" panose="02020603050405020304" pitchFamily="18" charset="-34"/>
              </a:rPr>
              <a:t>85 %</a:t>
            </a:r>
          </a:p>
          <a:p>
            <a:pPr marR="0" lvl="0" algn="l" defTabSz="914400" rtl="0" eaLnBrk="1" fontAlgn="auto" latinLnBrk="0" hangingPunct="1">
              <a:lnSpc>
                <a:spcPts val="2800"/>
              </a:lnSpc>
              <a:spcBef>
                <a:spcPts val="0"/>
              </a:spcBef>
              <a:spcAft>
                <a:spcPts val="0"/>
              </a:spcAft>
              <a:buClrTx/>
              <a:buSzTx/>
              <a:tabLst>
                <a:tab pos="1971675" algn="l"/>
                <a:tab pos="4479925" algn="l"/>
              </a:tabLst>
              <a:defRPr/>
            </a:pPr>
            <a:r>
              <a:rPr kumimoji="0" lang="fr-FR" sz="2400" i="0" u="none" strike="noStrike" cap="none" normalizeH="0" baseline="0" noProof="0" dirty="0">
                <a:ln>
                  <a:noFill/>
                </a:ln>
                <a:solidFill>
                  <a:srgbClr val="90C595"/>
                </a:solidFill>
                <a:uLnTx/>
                <a:uFillTx/>
                <a:latin typeface="DilleniaUPC" panose="02020603050405020304" pitchFamily="18" charset="-34"/>
                <a:ea typeface="+mn-ea"/>
                <a:cs typeface="DilleniaUPC" panose="02020603050405020304" pitchFamily="18" charset="-34"/>
              </a:rPr>
              <a:t>Grain de peau affiné</a:t>
            </a:r>
            <a:r>
              <a:rPr kumimoji="0" lang="fr-FR" sz="2800" b="1" i="0" u="none" strike="noStrike" cap="none" normalizeH="0" baseline="0" noProof="0" dirty="0">
                <a:ln>
                  <a:noFill/>
                </a:ln>
                <a:solidFill>
                  <a:srgbClr val="90C595"/>
                </a:solidFill>
                <a:uLnTx/>
                <a:uFillTx/>
                <a:latin typeface="DilleniaUPC" panose="02020603050405020304" pitchFamily="18" charset="-34"/>
                <a:ea typeface="+mn-ea"/>
                <a:cs typeface="DilleniaUPC" panose="02020603050405020304" pitchFamily="18" charset="-34"/>
              </a:rPr>
              <a:t>	75 %</a:t>
            </a:r>
          </a:p>
          <a:p>
            <a:pPr marR="0" lvl="0" defTabSz="914400" rtl="0" eaLnBrk="1" fontAlgn="auto" latinLnBrk="0" hangingPunct="1">
              <a:lnSpc>
                <a:spcPts val="2800"/>
              </a:lnSpc>
              <a:spcBef>
                <a:spcPts val="0"/>
              </a:spcBef>
              <a:spcAft>
                <a:spcPts val="0"/>
              </a:spcAft>
              <a:buClrTx/>
              <a:buSzTx/>
              <a:tabLst>
                <a:tab pos="1971675" algn="l"/>
                <a:tab pos="4479925" algn="l"/>
              </a:tabLst>
              <a:defRPr/>
            </a:pPr>
            <a:r>
              <a:rPr kumimoji="0" lang="fr-FR" sz="2400" b="0" i="0" u="none" strike="noStrike" cap="none" normalizeH="0" baseline="0" noProof="0" dirty="0">
                <a:ln>
                  <a:noFill/>
                </a:ln>
                <a:solidFill>
                  <a:srgbClr val="90C595"/>
                </a:solidFill>
                <a:uLnTx/>
                <a:uFillTx/>
                <a:latin typeface="DilleniaUPC" panose="02020603050405020304" pitchFamily="18" charset="-34"/>
                <a:ea typeface="+mn-ea"/>
                <a:cs typeface="DilleniaUPC" panose="02020603050405020304" pitchFamily="18" charset="-34"/>
              </a:rPr>
              <a:t>Volume des imperfections réduit	</a:t>
            </a:r>
            <a:r>
              <a:rPr kumimoji="0" lang="fr-FR" sz="2800" b="1" i="0" u="none" strike="noStrike" cap="none" normalizeH="0" baseline="0" noProof="0" dirty="0">
                <a:ln>
                  <a:noFill/>
                </a:ln>
                <a:solidFill>
                  <a:srgbClr val="90C595"/>
                </a:solidFill>
                <a:uLnTx/>
                <a:uFillTx/>
                <a:latin typeface="DilleniaUPC" panose="02020603050405020304" pitchFamily="18" charset="-34"/>
                <a:ea typeface="+mn-ea"/>
                <a:cs typeface="DilleniaUPC" panose="02020603050405020304" pitchFamily="18" charset="-34"/>
              </a:rPr>
              <a:t>80 %</a:t>
            </a:r>
          </a:p>
          <a:p>
            <a:pPr marR="0" lvl="0" defTabSz="914400" rtl="0" eaLnBrk="1" fontAlgn="auto" latinLnBrk="0" hangingPunct="1">
              <a:lnSpc>
                <a:spcPts val="2800"/>
              </a:lnSpc>
              <a:spcBef>
                <a:spcPts val="0"/>
              </a:spcBef>
              <a:spcAft>
                <a:spcPts val="0"/>
              </a:spcAft>
              <a:buClrTx/>
              <a:buSzTx/>
              <a:tabLst>
                <a:tab pos="1971675" algn="l"/>
                <a:tab pos="4479925" algn="l"/>
              </a:tabLst>
              <a:defRPr/>
            </a:pPr>
            <a:r>
              <a:rPr kumimoji="0" lang="fr-FR" sz="2400" b="0" i="0" u="none" strike="noStrike" cap="none" normalizeH="0" baseline="0" noProof="0" dirty="0">
                <a:ln>
                  <a:noFill/>
                </a:ln>
                <a:solidFill>
                  <a:srgbClr val="90C595"/>
                </a:solidFill>
                <a:uLnTx/>
                <a:uFillTx/>
                <a:latin typeface="DilleniaUPC" panose="02020603050405020304" pitchFamily="18" charset="-34"/>
                <a:ea typeface="+mn-ea"/>
                <a:cs typeface="DilleniaUPC" panose="02020603050405020304" pitchFamily="18" charset="-34"/>
              </a:rPr>
              <a:t>Pores dilatés resserrés	</a:t>
            </a:r>
            <a:r>
              <a:rPr kumimoji="0" lang="fr-FR" sz="2800" b="1" i="0" u="none" strike="noStrike" cap="none" normalizeH="0" baseline="0" noProof="0" dirty="0">
                <a:ln>
                  <a:noFill/>
                </a:ln>
                <a:solidFill>
                  <a:srgbClr val="90C595"/>
                </a:solidFill>
                <a:uLnTx/>
                <a:uFillTx/>
                <a:latin typeface="DilleniaUPC" panose="02020603050405020304" pitchFamily="18" charset="-34"/>
                <a:ea typeface="+mn-ea"/>
                <a:cs typeface="DilleniaUPC" panose="02020603050405020304" pitchFamily="18" charset="-34"/>
              </a:rPr>
              <a:t>70 %</a:t>
            </a:r>
          </a:p>
        </p:txBody>
      </p:sp>
      <p:sp>
        <p:nvSpPr>
          <p:cNvPr id="50" name="ZoneTexte 49">
            <a:extLst>
              <a:ext uri="{FF2B5EF4-FFF2-40B4-BE49-F238E27FC236}">
                <a16:creationId xmlns:a16="http://schemas.microsoft.com/office/drawing/2014/main" id="{32651EFC-F5C7-4614-B963-321441F08417}"/>
              </a:ext>
            </a:extLst>
          </p:cNvPr>
          <p:cNvSpPr txBox="1"/>
          <p:nvPr/>
        </p:nvSpPr>
        <p:spPr>
          <a:xfrm>
            <a:off x="8585201" y="4799038"/>
            <a:ext cx="3693245" cy="1887696"/>
          </a:xfrm>
          <a:prstGeom prst="rect">
            <a:avLst/>
          </a:prstGeom>
          <a:noFill/>
        </p:spPr>
        <p:txBody>
          <a:bodyPr wrap="square">
            <a:spAutoFit/>
          </a:bodyPr>
          <a:lstStyle/>
          <a:p>
            <a:pPr>
              <a:lnSpc>
                <a:spcPts val="2800"/>
              </a:lnSpc>
              <a:tabLst>
                <a:tab pos="2062163" algn="l"/>
              </a:tabLst>
            </a:pPr>
            <a:r>
              <a:rPr lang="fr-FR" sz="2300" dirty="0">
                <a:solidFill>
                  <a:schemeClr val="tx1">
                    <a:lumMod val="75000"/>
                    <a:lumOff val="25000"/>
                  </a:schemeClr>
                </a:solidFill>
                <a:latin typeface="DilleniaUPC" panose="02020603050405020304" pitchFamily="18" charset="-34"/>
                <a:cs typeface="DilleniaUPC" panose="02020603050405020304" pitchFamily="18" charset="-34"/>
              </a:rPr>
              <a:t>Produit non desséchant </a:t>
            </a:r>
            <a:r>
              <a:rPr lang="fr-FR" sz="2300" b="1" dirty="0">
                <a:solidFill>
                  <a:schemeClr val="tx1">
                    <a:lumMod val="75000"/>
                    <a:lumOff val="25000"/>
                  </a:schemeClr>
                </a:solidFill>
                <a:latin typeface="DilleniaUPC" panose="02020603050405020304" pitchFamily="18" charset="-34"/>
                <a:cs typeface="DilleniaUPC" panose="02020603050405020304" pitchFamily="18" charset="-34"/>
              </a:rPr>
              <a:t>85 %</a:t>
            </a:r>
          </a:p>
          <a:p>
            <a:pPr>
              <a:lnSpc>
                <a:spcPts val="2800"/>
              </a:lnSpc>
              <a:tabLst>
                <a:tab pos="2155825" algn="l"/>
                <a:tab pos="2692400" algn="l"/>
              </a:tabLst>
            </a:pPr>
            <a:r>
              <a:rPr lang="fr-FR" sz="2300" dirty="0">
                <a:solidFill>
                  <a:schemeClr val="tx1">
                    <a:lumMod val="75000"/>
                    <a:lumOff val="25000"/>
                  </a:schemeClr>
                </a:solidFill>
                <a:latin typeface="DilleniaUPC" panose="02020603050405020304" pitchFamily="18" charset="-34"/>
                <a:cs typeface="DilleniaUPC" panose="02020603050405020304" pitchFamily="18" charset="-34"/>
              </a:rPr>
              <a:t>Pénétration facile &amp; rapide </a:t>
            </a:r>
            <a:r>
              <a:rPr lang="fr-FR" sz="2300" b="1" dirty="0">
                <a:solidFill>
                  <a:schemeClr val="tx1">
                    <a:lumMod val="75000"/>
                    <a:lumOff val="25000"/>
                  </a:schemeClr>
                </a:solidFill>
                <a:latin typeface="DilleniaUPC" panose="02020603050405020304" pitchFamily="18" charset="-34"/>
                <a:cs typeface="DilleniaUPC" panose="02020603050405020304" pitchFamily="18" charset="-34"/>
              </a:rPr>
              <a:t>100 %</a:t>
            </a:r>
          </a:p>
          <a:p>
            <a:pPr>
              <a:lnSpc>
                <a:spcPts val="2800"/>
              </a:lnSpc>
              <a:tabLst>
                <a:tab pos="2155825" algn="l"/>
              </a:tabLst>
            </a:pPr>
            <a:r>
              <a:rPr lang="fr-FR" sz="2300" dirty="0">
                <a:solidFill>
                  <a:schemeClr val="tx1">
                    <a:lumMod val="75000"/>
                    <a:lumOff val="25000"/>
                  </a:schemeClr>
                </a:solidFill>
                <a:latin typeface="DilleniaUPC" panose="02020603050405020304" pitchFamily="18" charset="-34"/>
                <a:cs typeface="DilleniaUPC" panose="02020603050405020304" pitchFamily="18" charset="-34"/>
              </a:rPr>
              <a:t>Fini non gras &amp; non collant</a:t>
            </a:r>
            <a:r>
              <a:rPr lang="fr-FR" sz="2300" b="1" dirty="0">
                <a:solidFill>
                  <a:schemeClr val="tx1">
                    <a:lumMod val="75000"/>
                    <a:lumOff val="25000"/>
                  </a:schemeClr>
                </a:solidFill>
                <a:latin typeface="DilleniaUPC" panose="02020603050405020304" pitchFamily="18" charset="-34"/>
                <a:cs typeface="DilleniaUPC" panose="02020603050405020304" pitchFamily="18" charset="-34"/>
              </a:rPr>
              <a:t> 75 %</a:t>
            </a:r>
          </a:p>
        </p:txBody>
      </p:sp>
      <p:pic>
        <p:nvPicPr>
          <p:cNvPr id="25" name="Image 24">
            <a:extLst>
              <a:ext uri="{FF2B5EF4-FFF2-40B4-BE49-F238E27FC236}">
                <a16:creationId xmlns:a16="http://schemas.microsoft.com/office/drawing/2014/main" id="{77510034-A443-4358-8AD5-A313AE8AE51D}"/>
              </a:ext>
            </a:extLst>
          </p:cNvPr>
          <p:cNvPicPr>
            <a:picLocks noChangeAspect="1"/>
          </p:cNvPicPr>
          <p:nvPr/>
        </p:nvPicPr>
        <p:blipFill>
          <a:blip r:embed="rId10"/>
          <a:stretch>
            <a:fillRect/>
          </a:stretch>
        </p:blipFill>
        <p:spPr>
          <a:xfrm>
            <a:off x="9767894" y="3910127"/>
            <a:ext cx="1093993" cy="881726"/>
          </a:xfrm>
          <a:prstGeom prst="rect">
            <a:avLst/>
          </a:prstGeom>
        </p:spPr>
      </p:pic>
      <p:sp>
        <p:nvSpPr>
          <p:cNvPr id="21" name="Rectangle 20">
            <a:extLst>
              <a:ext uri="{FF2B5EF4-FFF2-40B4-BE49-F238E27FC236}">
                <a16:creationId xmlns:a16="http://schemas.microsoft.com/office/drawing/2014/main" id="{EB4AD99E-D048-49B1-A451-B1BBB8DA43D5}"/>
              </a:ext>
            </a:extLst>
          </p:cNvPr>
          <p:cNvSpPr/>
          <p:nvPr/>
        </p:nvSpPr>
        <p:spPr>
          <a:xfrm>
            <a:off x="7453823" y="775152"/>
            <a:ext cx="4349402" cy="584775"/>
          </a:xfrm>
          <a:prstGeom prst="rect">
            <a:avLst/>
          </a:prstGeom>
          <a:solidFill>
            <a:srgbClr val="90C59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EEB41787-A60E-4C4E-BE23-70FA95687B72}"/>
              </a:ext>
            </a:extLst>
          </p:cNvPr>
          <p:cNvPicPr>
            <a:picLocks noChangeAspect="1"/>
          </p:cNvPicPr>
          <p:nvPr/>
        </p:nvPicPr>
        <p:blipFill>
          <a:blip r:embed="rId11"/>
          <a:stretch>
            <a:fillRect/>
          </a:stretch>
        </p:blipFill>
        <p:spPr>
          <a:xfrm>
            <a:off x="7212563" y="576420"/>
            <a:ext cx="533640" cy="533640"/>
          </a:xfrm>
          <a:prstGeom prst="flowChartConnector">
            <a:avLst/>
          </a:prstGeom>
        </p:spPr>
      </p:pic>
      <p:sp>
        <p:nvSpPr>
          <p:cNvPr id="28" name="ZoneTexte 27">
            <a:extLst>
              <a:ext uri="{FF2B5EF4-FFF2-40B4-BE49-F238E27FC236}">
                <a16:creationId xmlns:a16="http://schemas.microsoft.com/office/drawing/2014/main" id="{F5D1E141-A633-463A-A5EC-3ADEF510B941}"/>
              </a:ext>
            </a:extLst>
          </p:cNvPr>
          <p:cNvSpPr txBox="1"/>
          <p:nvPr/>
        </p:nvSpPr>
        <p:spPr>
          <a:xfrm>
            <a:off x="7737714" y="834816"/>
            <a:ext cx="4057021" cy="466218"/>
          </a:xfrm>
          <a:prstGeom prst="rect">
            <a:avLst/>
          </a:prstGeom>
          <a:noFill/>
        </p:spPr>
        <p:txBody>
          <a:bodyPr wrap="square">
            <a:spAutoFit/>
          </a:bodyPr>
          <a:lstStyle/>
          <a:p>
            <a:pPr>
              <a:lnSpc>
                <a:spcPts val="1500"/>
              </a:lnSpc>
            </a:pPr>
            <a:r>
              <a:rPr kumimoji="0" lang="fr-FR" sz="1100" b="0" u="none" strike="noStrike" cap="none" normalizeH="0" baseline="0" noProof="0">
                <a:ln>
                  <a:noFill/>
                </a:ln>
                <a:uLnTx/>
                <a:uFillTx/>
                <a:latin typeface="Calibri" panose="020F0502020204030204" pitchFamily="34" charset="0"/>
                <a:cs typeface="Calibri" panose="020F0502020204030204" pitchFamily="34" charset="0"/>
              </a:rPr>
              <a:t>*Test d’utilisation sous contrôle dermatologique, </a:t>
            </a:r>
            <a:r>
              <a:rPr kumimoji="0" lang="fr-FR" sz="1100" b="0" i="1" u="none" strike="noStrike" cap="none" normalizeH="0" baseline="0" noProof="0">
                <a:ln>
                  <a:noFill/>
                </a:ln>
                <a:uLnTx/>
                <a:uFillTx/>
                <a:latin typeface="Calibri" panose="020F0502020204030204" pitchFamily="34" charset="0"/>
                <a:cs typeface="Calibri" panose="020F0502020204030204" pitchFamily="34" charset="0"/>
              </a:rPr>
              <a:t>rapport d’étude 19E3585 – EUROFINS – janvier 2020</a:t>
            </a:r>
            <a:r>
              <a:rPr kumimoji="0" lang="fr-FR" sz="1100" b="0" u="none" strike="noStrike" cap="none" normalizeH="0" baseline="0" noProof="0">
                <a:ln>
                  <a:noFill/>
                </a:ln>
                <a:uLnTx/>
                <a:uFillTx/>
                <a:latin typeface="Calibri" panose="020F0502020204030204" pitchFamily="34" charset="0"/>
                <a:cs typeface="Calibri" panose="020F0502020204030204" pitchFamily="34" charset="0"/>
              </a:rPr>
              <a:t>	</a:t>
            </a:r>
          </a:p>
        </p:txBody>
      </p:sp>
      <p:pic>
        <p:nvPicPr>
          <p:cNvPr id="29" name="Image 28">
            <a:extLst>
              <a:ext uri="{FF2B5EF4-FFF2-40B4-BE49-F238E27FC236}">
                <a16:creationId xmlns:a16="http://schemas.microsoft.com/office/drawing/2014/main" id="{742FA18C-0590-4A3E-8D75-FB7F23DA4DD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7315" y="5998107"/>
            <a:ext cx="727156" cy="711233"/>
          </a:xfrm>
          <a:prstGeom prst="rect">
            <a:avLst/>
          </a:prstGeom>
        </p:spPr>
      </p:pic>
    </p:spTree>
    <p:extLst>
      <p:ext uri="{BB962C8B-B14F-4D97-AF65-F5344CB8AC3E}">
        <p14:creationId xmlns:p14="http://schemas.microsoft.com/office/powerpoint/2010/main" val="26873739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82B39-E207-46AF-A7B5-CCB7CA9F05F3}"/>
              </a:ext>
            </a:extLst>
          </p:cNvPr>
          <p:cNvSpPr/>
          <p:nvPr/>
        </p:nvSpPr>
        <p:spPr>
          <a:xfrm>
            <a:off x="0" y="2428571"/>
            <a:ext cx="12192000" cy="4429430"/>
          </a:xfrm>
          <a:prstGeom prst="rect">
            <a:avLst/>
          </a:prstGeom>
          <a:solidFill>
            <a:srgbClr val="CFD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75297" y="639886"/>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Zinc gluconate 3 %</a:t>
            </a:r>
          </a:p>
        </p:txBody>
      </p:sp>
      <p:pic>
        <p:nvPicPr>
          <p:cNvPr id="3" name="Image 2" descr="Une image contenant texte&#10;&#10;Description générée automatiquement">
            <a:extLst>
              <a:ext uri="{FF2B5EF4-FFF2-40B4-BE49-F238E27FC236}">
                <a16:creationId xmlns:a16="http://schemas.microsoft.com/office/drawing/2014/main" id="{2B30FF26-A42A-4F48-9FF8-3FAA6BC8E5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480" y="1496283"/>
            <a:ext cx="2005898" cy="5278431"/>
          </a:xfrm>
          <a:prstGeom prst="rect">
            <a:avLst/>
          </a:prstGeom>
          <a:effectLst>
            <a:outerShdw blurRad="63500" sx="102000" sy="102000" algn="ctr" rotWithShape="0">
              <a:prstClr val="black">
                <a:alpha val="40000"/>
              </a:prstClr>
            </a:outerShdw>
          </a:effectLst>
        </p:spPr>
      </p:pic>
      <p:pic>
        <p:nvPicPr>
          <p:cNvPr id="2" name="Picture 7" descr="D:\-= WORK =-\BUG AGENCY\NAOS\2020_ETAT_PUR\SLIDES\fleche-18.png">
            <a:extLst>
              <a:ext uri="{FF2B5EF4-FFF2-40B4-BE49-F238E27FC236}">
                <a16:creationId xmlns:a16="http://schemas.microsoft.com/office/drawing/2014/main" id="{9FD8352C-F2C1-47A8-8466-3875D159086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1" r="20671"/>
          <a:stretch/>
        </p:blipFill>
        <p:spPr bwMode="auto">
          <a:xfrm rot="17118511" flipH="1">
            <a:off x="2846689" y="1074550"/>
            <a:ext cx="663907" cy="125964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0B87BEDF-176A-4284-B2C7-7E800AB42359}"/>
              </a:ext>
            </a:extLst>
          </p:cNvPr>
          <p:cNvSpPr txBox="1"/>
          <p:nvPr/>
        </p:nvSpPr>
        <p:spPr>
          <a:xfrm>
            <a:off x="3820835" y="1511314"/>
            <a:ext cx="2493734" cy="646331"/>
          </a:xfrm>
          <a:prstGeom prst="rect">
            <a:avLst/>
          </a:prstGeom>
          <a:noFill/>
        </p:spPr>
        <p:txBody>
          <a:bodyPr wrap="square">
            <a:spAutoFit/>
          </a:bodyPr>
          <a:lstStyle/>
          <a:p>
            <a:r>
              <a:rPr lang="fr-FR" dirty="0">
                <a:solidFill>
                  <a:srgbClr val="000000"/>
                </a:solidFill>
                <a:latin typeface="DilleniaUPC" panose="02020603050405020304" pitchFamily="18" charset="-34"/>
                <a:cs typeface="DilleniaUPC" panose="02020603050405020304" pitchFamily="18" charset="-34"/>
              </a:rPr>
              <a:t>Peau grasse, excès de sébum</a:t>
            </a:r>
          </a:p>
        </p:txBody>
      </p:sp>
      <p:sp>
        <p:nvSpPr>
          <p:cNvPr id="19" name="ZoneTexte 18">
            <a:extLst>
              <a:ext uri="{FF2B5EF4-FFF2-40B4-BE49-F238E27FC236}">
                <a16:creationId xmlns:a16="http://schemas.microsoft.com/office/drawing/2014/main" id="{B8C4AE07-B219-304B-A2FB-E9186F91F379}"/>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0" name="Connecteur droit 19">
            <a:extLst>
              <a:ext uri="{FF2B5EF4-FFF2-40B4-BE49-F238E27FC236}">
                <a16:creationId xmlns:a16="http://schemas.microsoft.com/office/drawing/2014/main" id="{C7A3B4A3-2F25-4249-957A-FAF50A029100}"/>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A9ADF817-9254-430D-8AAB-8D77530C85DB}"/>
              </a:ext>
            </a:extLst>
          </p:cNvPr>
          <p:cNvSpPr txBox="1"/>
          <p:nvPr/>
        </p:nvSpPr>
        <p:spPr>
          <a:xfrm>
            <a:off x="2936502" y="3264828"/>
            <a:ext cx="9255497"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fr-FR" sz="210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Le zinc est l’un des oligo-éléments présents en plus grande quantité dans le corps humain (env.  2 g).</a:t>
            </a:r>
          </a:p>
        </p:txBody>
      </p:sp>
      <p:sp>
        <p:nvSpPr>
          <p:cNvPr id="14" name="ZoneTexte 13">
            <a:extLst>
              <a:ext uri="{FF2B5EF4-FFF2-40B4-BE49-F238E27FC236}">
                <a16:creationId xmlns:a16="http://schemas.microsoft.com/office/drawing/2014/main" id="{4BD9F878-CB7F-44E8-86B3-85E8731ED25E}"/>
              </a:ext>
            </a:extLst>
          </p:cNvPr>
          <p:cNvSpPr txBox="1"/>
          <p:nvPr/>
        </p:nvSpPr>
        <p:spPr>
          <a:xfrm>
            <a:off x="2923070" y="4289046"/>
            <a:ext cx="8897047" cy="1923604"/>
          </a:xfrm>
          <a:prstGeom prst="rect">
            <a:avLst/>
          </a:prstGeom>
          <a:noFill/>
        </p:spPr>
        <p:txBody>
          <a:bodyPr wrap="square">
            <a:spAutoFit/>
          </a:bodyPr>
          <a:lstStyle/>
          <a:p>
            <a:pPr marR="0" lvl="0" algn="l" defTabSz="685937" rtl="0" eaLnBrk="1" fontAlgn="base" latinLnBrk="0" hangingPunct="1">
              <a:lnSpc>
                <a:spcPct val="100000"/>
              </a:lnSpc>
              <a:spcBef>
                <a:spcPts val="0"/>
              </a:spcBef>
              <a:spcAft>
                <a:spcPts val="600"/>
              </a:spcAft>
              <a:buClrTx/>
              <a:buSzTx/>
              <a:tabLst/>
              <a:defRPr/>
            </a:pP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SÉBORÉGULATEUR : inhibition de la 5α-réductase (enzyme impliquée dans la production de sébum). </a:t>
            </a:r>
          </a:p>
          <a:p>
            <a:pPr marR="0" lvl="0" algn="l" defTabSz="685937" rtl="0" eaLnBrk="1" fontAlgn="base" latinLnBrk="0" hangingPunct="1">
              <a:lnSpc>
                <a:spcPct val="100000"/>
              </a:lnSpc>
              <a:spcBef>
                <a:spcPts val="0"/>
              </a:spcBef>
              <a:spcAft>
                <a:spcPts val="600"/>
              </a:spcAft>
              <a:buClrTx/>
              <a:buSzTx/>
              <a:tabLst/>
              <a:defRPr/>
            </a:pP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ANTIBACTÉRIEN : Inhibition de la division cellulaire et par conséquent de la croissance des germes.</a:t>
            </a:r>
          </a:p>
          <a:p>
            <a:pPr marR="0" lvl="0" algn="l" defTabSz="685937" rtl="0" eaLnBrk="1" fontAlgn="base" latinLnBrk="0" hangingPunct="1">
              <a:lnSpc>
                <a:spcPct val="100000"/>
              </a:lnSpc>
              <a:spcBef>
                <a:spcPts val="0"/>
              </a:spcBef>
              <a:spcAft>
                <a:spcPts val="600"/>
              </a:spcAft>
              <a:buClrTx/>
              <a:buSzTx/>
              <a:tabLst/>
              <a:defRPr/>
            </a:pPr>
            <a:r>
              <a:rPr lang="fr-FR" sz="2100" dirty="0">
                <a:solidFill>
                  <a:schemeClr val="bg1"/>
                </a:solidFill>
                <a:latin typeface="DilleniaUPC" panose="02020603050405020304" pitchFamily="18" charset="-34"/>
                <a:cs typeface="DilleniaUPC" panose="02020603050405020304" pitchFamily="18" charset="-34"/>
              </a:rPr>
              <a:t>ANTIOXYDANT : réduction du stress oxydatif.</a:t>
            </a:r>
          </a:p>
        </p:txBody>
      </p:sp>
      <p:sp>
        <p:nvSpPr>
          <p:cNvPr id="15" name="ZoneTexte 14">
            <a:extLst>
              <a:ext uri="{FF2B5EF4-FFF2-40B4-BE49-F238E27FC236}">
                <a16:creationId xmlns:a16="http://schemas.microsoft.com/office/drawing/2014/main" id="{94121B67-5337-4530-B1C1-62829A839FCE}"/>
              </a:ext>
            </a:extLst>
          </p:cNvPr>
          <p:cNvSpPr txBox="1"/>
          <p:nvPr/>
        </p:nvSpPr>
        <p:spPr>
          <a:xfrm>
            <a:off x="2936501" y="5968939"/>
            <a:ext cx="3378067"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CONCENTRATION</a:t>
            </a:r>
          </a:p>
        </p:txBody>
      </p:sp>
      <p:cxnSp>
        <p:nvCxnSpPr>
          <p:cNvPr id="16" name="Connecteur droit 15">
            <a:extLst>
              <a:ext uri="{FF2B5EF4-FFF2-40B4-BE49-F238E27FC236}">
                <a16:creationId xmlns:a16="http://schemas.microsoft.com/office/drawing/2014/main" id="{50A6CCD4-7D44-47F5-8948-C2A57460ACA8}"/>
              </a:ext>
            </a:extLst>
          </p:cNvPr>
          <p:cNvCxnSpPr>
            <a:cxnSpLocks/>
          </p:cNvCxnSpPr>
          <p:nvPr/>
        </p:nvCxnSpPr>
        <p:spPr>
          <a:xfrm>
            <a:off x="3049419" y="6360398"/>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7" name="ZoneTexte 16">
            <a:extLst>
              <a:ext uri="{FF2B5EF4-FFF2-40B4-BE49-F238E27FC236}">
                <a16:creationId xmlns:a16="http://schemas.microsoft.com/office/drawing/2014/main" id="{04EDB19E-5B71-47A1-B616-948B59FF5EA9}"/>
              </a:ext>
            </a:extLst>
          </p:cNvPr>
          <p:cNvSpPr txBox="1"/>
          <p:nvPr/>
        </p:nvSpPr>
        <p:spPr>
          <a:xfrm>
            <a:off x="2968401" y="6406860"/>
            <a:ext cx="6096000" cy="415498"/>
          </a:xfrm>
          <a:prstGeom prst="rect">
            <a:avLst/>
          </a:prstGeom>
          <a:noFill/>
        </p:spPr>
        <p:txBody>
          <a:bodyPr wrap="square">
            <a:spAutoFit/>
          </a:bodyPr>
          <a:lstStyle/>
          <a:p>
            <a:r>
              <a:rPr lang="fr-FR" sz="2100" dirty="0">
                <a:solidFill>
                  <a:prstClr val="white"/>
                </a:solidFill>
                <a:latin typeface="DilleniaUPC" panose="02020603050405020304" pitchFamily="18" charset="-34"/>
                <a:cs typeface="DilleniaUPC" panose="02020603050405020304" pitchFamily="18" charset="-34"/>
              </a:rPr>
              <a:t>3 % (3 000 mg/100 g)</a:t>
            </a:r>
          </a:p>
        </p:txBody>
      </p:sp>
      <p:sp>
        <p:nvSpPr>
          <p:cNvPr id="18" name="ZoneTexte 17">
            <a:extLst>
              <a:ext uri="{FF2B5EF4-FFF2-40B4-BE49-F238E27FC236}">
                <a16:creationId xmlns:a16="http://schemas.microsoft.com/office/drawing/2014/main" id="{728ADF50-43EE-41FB-BFAB-BFB9C55AD61B}"/>
              </a:ext>
            </a:extLst>
          </p:cNvPr>
          <p:cNvSpPr txBox="1"/>
          <p:nvPr/>
        </p:nvSpPr>
        <p:spPr>
          <a:xfrm>
            <a:off x="2936504" y="2158640"/>
            <a:ext cx="5381738" cy="584775"/>
          </a:xfrm>
          <a:prstGeom prst="rect">
            <a:avLst/>
          </a:prstGeom>
          <a:solidFill>
            <a:schemeClr val="bg1"/>
          </a:solidFill>
        </p:spPr>
        <p:txBody>
          <a:bodyPr wrap="square">
            <a:spAutoFit/>
          </a:bodyPr>
          <a:lstStyle/>
          <a:p>
            <a:pPr algn="ctr"/>
            <a:r>
              <a:rPr lang="fr-FR" sz="3200" b="1" cap="all">
                <a:solidFill>
                  <a:srgbClr val="CFDDBA"/>
                </a:solidFill>
                <a:latin typeface="DilleniaUPC" panose="02020603050405020304" pitchFamily="18" charset="-34"/>
                <a:cs typeface="DilleniaUPC" panose="02020603050405020304" pitchFamily="18" charset="-34"/>
              </a:rPr>
              <a:t>FICHE ZINC GLUCONATE</a:t>
            </a:r>
          </a:p>
        </p:txBody>
      </p:sp>
      <p:pic>
        <p:nvPicPr>
          <p:cNvPr id="4" name="Image 3">
            <a:extLst>
              <a:ext uri="{FF2B5EF4-FFF2-40B4-BE49-F238E27FC236}">
                <a16:creationId xmlns:a16="http://schemas.microsoft.com/office/drawing/2014/main" id="{753F6C92-8990-4191-BAF7-BF6C3F587AD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808" b="81291" l="10000" r="90000">
                        <a14:foregroundMark x1="83375" y1="52279" x2="83375" y2="52279"/>
                        <a14:foregroundMark x1="76938" y1="38307" x2="76938" y2="38307"/>
                        <a14:foregroundMark x1="79813" y1="44997" x2="79813" y2="44997"/>
                        <a14:foregroundMark x1="70625" y1="40142" x2="70625" y2="40142"/>
                        <a14:foregroundMark x1="63125" y1="45944" x2="63125" y2="45944"/>
                        <a14:foregroundMark x1="55188" y1="27590" x2="55188" y2="27590"/>
                        <a14:foregroundMark x1="37750" y1="27353" x2="37750" y2="27353"/>
                        <a14:foregroundMark x1="42625" y1="28952" x2="42625" y2="28952"/>
                        <a14:foregroundMark x1="33813" y1="27709" x2="33813" y2="27709"/>
                        <a14:foregroundMark x1="29812" y1="28834" x2="29812" y2="28834"/>
                        <a14:foregroundMark x1="13750" y1="37715" x2="13750" y2="37715"/>
                        <a14:foregroundMark x1="35938" y1="52279" x2="35938" y2="52279"/>
                        <a14:foregroundMark x1="37375" y1="52990" x2="37375" y2="52990"/>
                        <a14:foregroundMark x1="46375" y1="52872" x2="46375" y2="52872"/>
                        <a14:foregroundMark x1="50938" y1="52753" x2="50938" y2="52753"/>
                        <a14:foregroundMark x1="53438" y1="58911" x2="53438" y2="58911"/>
                        <a14:foregroundMark x1="54937" y1="58674" x2="54937" y2="58674"/>
                        <a14:foregroundMark x1="64875" y1="56661" x2="64875" y2="56661"/>
                        <a14:foregroundMark x1="66000" y1="56661" x2="66000" y2="56661"/>
                        <a14:foregroundMark x1="81188" y1="59029" x2="81188" y2="59029"/>
                        <a14:foregroundMark x1="89750" y1="69390" x2="89750" y2="69390"/>
                        <a14:foregroundMark x1="79813" y1="78330" x2="79813" y2="78330"/>
                        <a14:foregroundMark x1="79063" y1="78330" x2="79063" y2="78330"/>
                        <a14:foregroundMark x1="68625" y1="81291" x2="68625" y2="81291"/>
                        <a14:foregroundMark x1="65750" y1="80699" x2="65750" y2="80699"/>
                        <a14:foregroundMark x1="40625" y1="71640" x2="40625" y2="71640"/>
                        <a14:foregroundMark x1="43250" y1="71166" x2="43250" y2="71166"/>
                        <a14:foregroundMark x1="81688" y1="37596" x2="81688" y2="37596"/>
                        <a14:foregroundMark x1="63375" y1="45115" x2="63375" y2="45115"/>
                      </a14:backgroundRemoval>
                    </a14:imgEffect>
                  </a14:imgLayer>
                </a14:imgProps>
              </a:ext>
            </a:extLst>
          </a:blip>
          <a:srcRect t="18022" b="13804"/>
          <a:stretch/>
        </p:blipFill>
        <p:spPr>
          <a:xfrm>
            <a:off x="9458779" y="218269"/>
            <a:ext cx="2170741" cy="1562181"/>
          </a:xfrm>
          <a:prstGeom prst="rect">
            <a:avLst/>
          </a:prstGeom>
        </p:spPr>
      </p:pic>
      <p:sp>
        <p:nvSpPr>
          <p:cNvPr id="22" name="ZoneTexte 21">
            <a:extLst>
              <a:ext uri="{FF2B5EF4-FFF2-40B4-BE49-F238E27FC236}">
                <a16:creationId xmlns:a16="http://schemas.microsoft.com/office/drawing/2014/main" id="{053988CD-6D30-4934-A549-8E3B51C3522D}"/>
              </a:ext>
            </a:extLst>
          </p:cNvPr>
          <p:cNvSpPr txBox="1"/>
          <p:nvPr/>
        </p:nvSpPr>
        <p:spPr>
          <a:xfrm>
            <a:off x="152915" y="6077349"/>
            <a:ext cx="2770155" cy="477054"/>
          </a:xfrm>
          <a:prstGeom prst="rect">
            <a:avLst/>
          </a:prstGeom>
          <a:noFill/>
        </p:spPr>
        <p:txBody>
          <a:bodyPr wrap="square">
            <a:spAutoFit/>
          </a:bodyPr>
          <a:lstStyle/>
          <a:p>
            <a:pPr algn="ctr"/>
            <a:r>
              <a:rPr kumimoji="0" lang="fr-FR" sz="2500" b="0" i="0" u="none" strike="noStrike" cap="none" normalizeH="0" baseline="0" noProof="0">
                <a:ln>
                  <a:noFill/>
                </a:ln>
                <a:solidFill>
                  <a:prstClr val="white"/>
                </a:solidFill>
                <a:uLnTx/>
                <a:uFillTx/>
                <a:latin typeface="DilleniaUPC" panose="02020603050405020304" pitchFamily="18" charset="-34"/>
                <a:ea typeface="+mn-ea"/>
                <a:cs typeface="DilleniaUPC" panose="02020603050405020304" pitchFamily="18" charset="-34"/>
              </a:rPr>
              <a:t>INCI : ZINC GLUCONATE</a:t>
            </a:r>
          </a:p>
        </p:txBody>
      </p:sp>
      <p:sp>
        <p:nvSpPr>
          <p:cNvPr id="23" name="ZoneTexte 22">
            <a:extLst>
              <a:ext uri="{FF2B5EF4-FFF2-40B4-BE49-F238E27FC236}">
                <a16:creationId xmlns:a16="http://schemas.microsoft.com/office/drawing/2014/main" id="{37D63352-5DAB-42AF-A118-FC6343FA023F}"/>
              </a:ext>
            </a:extLst>
          </p:cNvPr>
          <p:cNvSpPr txBox="1"/>
          <p:nvPr/>
        </p:nvSpPr>
        <p:spPr>
          <a:xfrm>
            <a:off x="6645350" y="1529141"/>
            <a:ext cx="5437350" cy="605294"/>
          </a:xfrm>
          <a:prstGeom prst="rect">
            <a:avLst/>
          </a:prstGeom>
          <a:noFill/>
        </p:spPr>
        <p:txBody>
          <a:bodyPr wrap="square">
            <a:spAutoFit/>
          </a:bodyPr>
          <a:lstStyle/>
          <a:p>
            <a:pPr>
              <a:lnSpc>
                <a:spcPts val="2000"/>
              </a:lnSpc>
            </a:pPr>
            <a:r>
              <a:rPr lang="fr-FR" sz="2500" dirty="0">
                <a:latin typeface="DilleniaUPC" panose="02020603050405020304" pitchFamily="18" charset="-34"/>
                <a:cs typeface="DilleniaUPC" panose="02020603050405020304" pitchFamily="18" charset="-34"/>
              </a:rPr>
              <a:t>Origine : minérale/biotechnologique/synthétique</a:t>
            </a:r>
          </a:p>
        </p:txBody>
      </p:sp>
      <p:sp>
        <p:nvSpPr>
          <p:cNvPr id="24" name="ZoneTexte 23">
            <a:extLst>
              <a:ext uri="{FF2B5EF4-FFF2-40B4-BE49-F238E27FC236}">
                <a16:creationId xmlns:a16="http://schemas.microsoft.com/office/drawing/2014/main" id="{C2E2D435-D74E-47A2-9F54-B960C373B75D}"/>
              </a:ext>
            </a:extLst>
          </p:cNvPr>
          <p:cNvSpPr txBox="1"/>
          <p:nvPr/>
        </p:nvSpPr>
        <p:spPr>
          <a:xfrm>
            <a:off x="2936503" y="2768534"/>
            <a:ext cx="4785097" cy="480581"/>
          </a:xfrm>
          <a:prstGeom prst="rect">
            <a:avLst/>
          </a:prstGeom>
          <a:noFill/>
        </p:spPr>
        <p:txBody>
          <a:bodyPr wrap="square">
            <a:spAutoFit/>
          </a:bodyPr>
          <a:lstStyle/>
          <a:p>
            <a:pPr algn="just">
              <a:lnSpc>
                <a:spcPct val="115000"/>
              </a:lnSpc>
              <a:spcAft>
                <a:spcPts val="1000"/>
              </a:spcAft>
            </a:pPr>
            <a:r>
              <a:rPr lang="fr-FR" sz="2400" b="1">
                <a:solidFill>
                  <a:schemeClr val="bg1"/>
                </a:solidFill>
                <a:latin typeface="DilleniaUPC" panose="02020603050405020304" pitchFamily="18" charset="-34"/>
                <a:ea typeface="Calibri" panose="020F0502020204030204" pitchFamily="34" charset="0"/>
                <a:cs typeface="DilleniaUPC" panose="02020603050405020304" pitchFamily="18" charset="-34"/>
              </a:rPr>
              <a:t>INFORMATIONS GÉNÉRALES</a:t>
            </a:r>
          </a:p>
        </p:txBody>
      </p:sp>
      <p:cxnSp>
        <p:nvCxnSpPr>
          <p:cNvPr id="25" name="Connecteur droit 24">
            <a:extLst>
              <a:ext uri="{FF2B5EF4-FFF2-40B4-BE49-F238E27FC236}">
                <a16:creationId xmlns:a16="http://schemas.microsoft.com/office/drawing/2014/main" id="{94716662-27B7-48B1-A4D9-BDBE8DA94A26}"/>
              </a:ext>
            </a:extLst>
          </p:cNvPr>
          <p:cNvCxnSpPr>
            <a:cxnSpLocks/>
          </p:cNvCxnSpPr>
          <p:nvPr/>
        </p:nvCxnSpPr>
        <p:spPr>
          <a:xfrm>
            <a:off x="3049419" y="3236177"/>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6" name="ZoneTexte 25">
            <a:extLst>
              <a:ext uri="{FF2B5EF4-FFF2-40B4-BE49-F238E27FC236}">
                <a16:creationId xmlns:a16="http://schemas.microsoft.com/office/drawing/2014/main" id="{69BB0E12-AE6F-4413-A6F8-0FC1C0633A5D}"/>
              </a:ext>
            </a:extLst>
          </p:cNvPr>
          <p:cNvSpPr txBox="1"/>
          <p:nvPr/>
        </p:nvSpPr>
        <p:spPr>
          <a:xfrm>
            <a:off x="2911308" y="3857045"/>
            <a:ext cx="6689892" cy="480581"/>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MÉCANISMES D’ACTION</a:t>
            </a:r>
          </a:p>
        </p:txBody>
      </p:sp>
      <p:cxnSp>
        <p:nvCxnSpPr>
          <p:cNvPr id="27" name="Connecteur droit 26">
            <a:extLst>
              <a:ext uri="{FF2B5EF4-FFF2-40B4-BE49-F238E27FC236}">
                <a16:creationId xmlns:a16="http://schemas.microsoft.com/office/drawing/2014/main" id="{834D0917-5969-4EEF-BC0E-CAE644FEB5F4}"/>
              </a:ext>
            </a:extLst>
          </p:cNvPr>
          <p:cNvCxnSpPr>
            <a:cxnSpLocks/>
          </p:cNvCxnSpPr>
          <p:nvPr/>
        </p:nvCxnSpPr>
        <p:spPr>
          <a:xfrm>
            <a:off x="3015461" y="4298511"/>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348048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AED1A74-2F11-4BD3-B330-1B847B0CD34B}"/>
              </a:ext>
            </a:extLst>
          </p:cNvPr>
          <p:cNvSpPr/>
          <p:nvPr/>
        </p:nvSpPr>
        <p:spPr>
          <a:xfrm>
            <a:off x="-1" y="0"/>
            <a:ext cx="1882141" cy="6858000"/>
          </a:xfrm>
          <a:prstGeom prst="rect">
            <a:avLst/>
          </a:prstGeom>
          <a:solidFill>
            <a:srgbClr val="CFD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75297" y="639886"/>
            <a:ext cx="350696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Zinc gluconate 3 %</a:t>
            </a:r>
          </a:p>
        </p:txBody>
      </p:sp>
      <p:sp>
        <p:nvSpPr>
          <p:cNvPr id="19" name="ZoneTexte 18">
            <a:extLst>
              <a:ext uri="{FF2B5EF4-FFF2-40B4-BE49-F238E27FC236}">
                <a16:creationId xmlns:a16="http://schemas.microsoft.com/office/drawing/2014/main" id="{B8C4AE07-B219-304B-A2FB-E9186F91F379}"/>
              </a:ext>
            </a:extLst>
          </p:cNvPr>
          <p:cNvSpPr txBox="1"/>
          <p:nvPr/>
        </p:nvSpPr>
        <p:spPr>
          <a:xfrm>
            <a:off x="242587" y="83286"/>
            <a:ext cx="5276382" cy="739498"/>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0" name="Connecteur droit 19">
            <a:extLst>
              <a:ext uri="{FF2B5EF4-FFF2-40B4-BE49-F238E27FC236}">
                <a16:creationId xmlns:a16="http://schemas.microsoft.com/office/drawing/2014/main" id="{C7A3B4A3-2F25-4249-957A-FAF50A029100}"/>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Image 23" descr="Une image contenant texte&#10;&#10;Description générée automatiquement">
            <a:extLst>
              <a:ext uri="{FF2B5EF4-FFF2-40B4-BE49-F238E27FC236}">
                <a16:creationId xmlns:a16="http://schemas.microsoft.com/office/drawing/2014/main" id="{98547286-C548-41EF-8188-7D63A80F6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955" y="1496283"/>
            <a:ext cx="2005898" cy="5278431"/>
          </a:xfrm>
          <a:prstGeom prst="rect">
            <a:avLst/>
          </a:prstGeom>
          <a:effectLst>
            <a:outerShdw blurRad="63500" sx="102000" sy="102000" algn="ctr" rotWithShape="0">
              <a:prstClr val="black">
                <a:alpha val="40000"/>
              </a:prstClr>
            </a:outerShdw>
          </a:effectLst>
        </p:spPr>
      </p:pic>
      <p:sp>
        <p:nvSpPr>
          <p:cNvPr id="26" name="Rectangle 25">
            <a:extLst>
              <a:ext uri="{FF2B5EF4-FFF2-40B4-BE49-F238E27FC236}">
                <a16:creationId xmlns:a16="http://schemas.microsoft.com/office/drawing/2014/main" id="{C69E2269-4B0F-450B-BF69-AD34F7AAA560}"/>
              </a:ext>
            </a:extLst>
          </p:cNvPr>
          <p:cNvSpPr/>
          <p:nvPr/>
        </p:nvSpPr>
        <p:spPr>
          <a:xfrm>
            <a:off x="5813328" y="364602"/>
            <a:ext cx="6032665" cy="1436204"/>
          </a:xfrm>
          <a:prstGeom prst="rect">
            <a:avLst/>
          </a:prstGeom>
          <a:solidFill>
            <a:srgbClr val="CFDDBA">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4746FA51-9A90-4086-BD0C-1A743446D58E}"/>
              </a:ext>
            </a:extLst>
          </p:cNvPr>
          <p:cNvSpPr txBox="1"/>
          <p:nvPr/>
        </p:nvSpPr>
        <p:spPr>
          <a:xfrm>
            <a:off x="2864838" y="2604122"/>
            <a:ext cx="9152991" cy="4293483"/>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1200"/>
              </a:spcAft>
              <a:buClrTx/>
              <a:buSzTx/>
              <a:tabLst>
                <a:tab pos="2154238" algn="l"/>
              </a:tabLst>
              <a:defRPr/>
            </a:pPr>
            <a:r>
              <a:rPr kumimoji="0" lang="fr-FR" sz="25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lang="fr-FR" sz="2500" dirty="0">
                <a:latin typeface="DilleniaUPC" panose="02020603050405020304" pitchFamily="18" charset="-34"/>
                <a:cs typeface="DilleniaUPC" panose="02020603050405020304" pitchFamily="18" charset="-34"/>
                <a:sym typeface="Wingdings" panose="05000000000000000000" pitchFamily="2" charset="2"/>
              </a:rPr>
              <a:t>   </a:t>
            </a:r>
            <a:r>
              <a:rPr kumimoji="0" lang="fr-FR" sz="20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L’inhibition in vitro de l’activité de la 5α-réductase a été évaluée à différentes concentrations de sulfate de zinc </a:t>
            </a: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0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Inhibition dose-dépendante de l’activité de l’enzyme </a:t>
            </a:r>
            <a:r>
              <a:rPr kumimoji="0" lang="fr-FR" sz="20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(inhibition de 98 % avec le sulfate de zinc 0,2 %).</a:t>
            </a:r>
          </a:p>
          <a:p>
            <a:pPr marR="0" lvl="0" algn="just" defTabSz="914400" rtl="0" eaLnBrk="1" fontAlgn="auto" latinLnBrk="0" hangingPunct="1">
              <a:lnSpc>
                <a:spcPct val="100000"/>
              </a:lnSpc>
              <a:spcBef>
                <a:spcPts val="0"/>
              </a:spcBef>
              <a:spcAft>
                <a:spcPts val="1200"/>
              </a:spcAft>
              <a:buClrTx/>
              <a:buSzTx/>
              <a:tabLst/>
              <a:defRPr/>
            </a:pPr>
            <a:r>
              <a:rPr lang="fr-FR" sz="2500" dirty="0">
                <a:latin typeface="DilleniaUPC" panose="02020603050405020304" pitchFamily="18" charset="-34"/>
                <a:ea typeface="+mn-ea"/>
                <a:cs typeface="DilleniaUPC" panose="02020603050405020304" pitchFamily="18" charset="-34"/>
                <a:sym typeface="Wingdings" panose="05000000000000000000" pitchFamily="2" charset="2"/>
              </a:rPr>
              <a:t>		      </a:t>
            </a:r>
            <a:r>
              <a:rPr lang="fr-FR" sz="2100" dirty="0">
                <a:latin typeface="DilleniaUPC" panose="02020603050405020304" pitchFamily="18" charset="-34"/>
                <a:ea typeface="+mn-ea"/>
                <a:cs typeface="DilleniaUPC" panose="02020603050405020304" pitchFamily="18" charset="-34"/>
                <a:sym typeface="Wingdings" panose="05000000000000000000" pitchFamily="2" charset="2"/>
              </a:rPr>
              <a:t>Évaluation in vitro de la production d’interleukines 6, du niveau d’activation du facteur de transcription et du niveau intracellulaire du stress oxydatif sur des cellules placées en culture pendant 8 jours, dans des conditions de stress, avec ou sans zinc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lang="fr-FR" sz="2100" b="1" dirty="0">
                <a:latin typeface="DilleniaUPC" panose="02020603050405020304" pitchFamily="18" charset="-34"/>
                <a:ea typeface="+mn-ea"/>
                <a:cs typeface="DilleniaUPC" panose="02020603050405020304" pitchFamily="18" charset="-34"/>
                <a:sym typeface="Wingdings" panose="05000000000000000000" pitchFamily="2" charset="2"/>
              </a:rPr>
              <a:t>L’ajout de zinc entraîne une réduction du stress oxydatif.</a:t>
            </a:r>
          </a:p>
          <a:p>
            <a:pPr marR="0" lvl="0" algn="just" defTabSz="914400" rtl="0" eaLnBrk="1" fontAlgn="auto" latinLnBrk="0" hangingPunct="1">
              <a:lnSpc>
                <a:spcPct val="100000"/>
              </a:lnSpc>
              <a:spcBef>
                <a:spcPts val="0"/>
              </a:spcBef>
              <a:spcAft>
                <a:spcPts val="1200"/>
              </a:spcAft>
              <a:buClrTx/>
              <a:buSzTx/>
              <a:tabLst>
                <a:tab pos="2147888" algn="l"/>
              </a:tabLst>
              <a:defRPr/>
            </a:pPr>
            <a:r>
              <a:rPr kumimoji="0" lang="fr-FR" sz="2500" b="1" i="0" u="none" strike="noStrike" cap="none" normalizeH="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lang="fr-FR" dirty="0">
                <a:latin typeface="DilleniaUPC" panose="02020603050405020304" pitchFamily="18" charset="-34"/>
                <a:ea typeface="+mn-ea"/>
                <a:cs typeface="DilleniaUPC" panose="02020603050405020304" pitchFamily="18" charset="-34"/>
                <a:sym typeface="Wingdings" panose="05000000000000000000" pitchFamily="2" charset="2"/>
              </a:rPr>
              <a:t>Évaluation </a:t>
            </a:r>
            <a:r>
              <a:rPr kumimoji="0" lang="fr-FR" i="0" u="none" strike="noStrike" cap="none" normalizeH="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in vitro de l’activité inhibitrice de différentes concentrations de gluconate de zinc sur des micro-organismes </a:t>
            </a:r>
            <a:r>
              <a:rPr kumimoji="0" lang="fr-FR"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a:t>
            </a:r>
            <a:r>
              <a:rPr kumimoji="0" lang="fr-FR" i="0" u="none" strike="noStrike" cap="none" normalizeH="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b="1" i="0" u="none" strike="noStrike" cap="none" normalizeH="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Le zinc peut inhiber la prolifération bactérienne et fongistatique </a:t>
            </a:r>
            <a:r>
              <a:rPr kumimoji="0" lang="fr-FR" i="0" u="none" strike="noStrike" cap="none" normalizeH="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(à des concentrations en-dessous de 0,4 % de gluconate de zinc pour </a:t>
            </a:r>
            <a:r>
              <a:rPr kumimoji="0" lang="fr-FR" i="1" u="none" strike="noStrike" cap="none" normalizeH="0" noProof="0" dirty="0" err="1">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S.Aureus</a:t>
            </a:r>
            <a:r>
              <a:rPr kumimoji="0" lang="fr-FR" i="1" u="none" strike="noStrike" cap="none" normalizeH="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i="0" u="none" strike="noStrike" cap="none" normalizeH="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et </a:t>
            </a:r>
            <a:r>
              <a:rPr kumimoji="0" lang="fr-FR" i="1" u="none" strike="noStrike" cap="none" normalizeH="0" noProof="0" dirty="0" err="1">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E.Coli</a:t>
            </a:r>
            <a:r>
              <a:rPr kumimoji="0" lang="fr-FR" i="1" u="none" strike="noStrike" cap="none" normalizeH="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lang="fr-FR" dirty="0">
                <a:latin typeface="DilleniaUPC" panose="02020603050405020304" pitchFamily="18" charset="-34"/>
                <a:ea typeface="+mn-ea"/>
                <a:cs typeface="DilleniaUPC" panose="02020603050405020304" pitchFamily="18" charset="-34"/>
                <a:sym typeface="Wingdings" panose="05000000000000000000" pitchFamily="2" charset="2"/>
              </a:rPr>
              <a:t>et </a:t>
            </a:r>
            <a:r>
              <a:rPr kumimoji="0" lang="fr-FR" u="none" strike="noStrike" cap="none" normalizeH="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en-dessous </a:t>
            </a:r>
            <a:r>
              <a:rPr kumimoji="0" lang="fr-FR" i="0" u="none" strike="noStrike" cap="none" normalizeH="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de 1,2 % pour </a:t>
            </a:r>
            <a:r>
              <a:rPr kumimoji="0" lang="fr-FR" i="1" u="none" strike="noStrike" cap="none" normalizeH="0" noProof="0" dirty="0" err="1">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C.Albicans</a:t>
            </a:r>
            <a:r>
              <a:rPr kumimoji="0" lang="fr-FR" u="none" strike="noStrike" cap="none" normalizeH="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a:t>
            </a:r>
          </a:p>
        </p:txBody>
      </p:sp>
      <p:sp>
        <p:nvSpPr>
          <p:cNvPr id="29" name="ZoneTexte 28">
            <a:extLst>
              <a:ext uri="{FF2B5EF4-FFF2-40B4-BE49-F238E27FC236}">
                <a16:creationId xmlns:a16="http://schemas.microsoft.com/office/drawing/2014/main" id="{BB0E6E2C-66CF-4CCA-BD1E-07E02416AA22}"/>
              </a:ext>
            </a:extLst>
          </p:cNvPr>
          <p:cNvSpPr txBox="1"/>
          <p:nvPr/>
        </p:nvSpPr>
        <p:spPr>
          <a:xfrm>
            <a:off x="6179203" y="457483"/>
            <a:ext cx="5708013" cy="430887"/>
          </a:xfrm>
          <a:prstGeom prst="rect">
            <a:avLst/>
          </a:prstGeom>
          <a:noFill/>
        </p:spPr>
        <p:txBody>
          <a:bodyPr wrap="square">
            <a:spAutoFit/>
          </a:bodyPr>
          <a:lstStyle/>
          <a:p>
            <a:r>
              <a:rPr lang="fr-FR" sz="1100" b="0" i="0" u="none" strike="noStrike" baseline="0">
                <a:solidFill>
                  <a:srgbClr val="000000"/>
                </a:solidFill>
                <a:latin typeface="Calibri" panose="020F0502020204030204" pitchFamily="34" charset="0"/>
              </a:rPr>
              <a:t>D Stramatiadis </a:t>
            </a:r>
            <a:r>
              <a:rPr lang="fr-FR" sz="1100" b="0" i="1" u="none" strike="noStrike" baseline="0">
                <a:solidFill>
                  <a:srgbClr val="000000"/>
                </a:solidFill>
                <a:latin typeface="Calibri" panose="020F0502020204030204" pitchFamily="34" charset="0"/>
              </a:rPr>
              <a:t>et al, “</a:t>
            </a:r>
            <a:r>
              <a:rPr lang="fr-FR" sz="1100" b="0" i="0" u="none" strike="noStrike" baseline="0">
                <a:solidFill>
                  <a:srgbClr val="000000"/>
                </a:solidFill>
                <a:latin typeface="Calibri" panose="020F0502020204030204" pitchFamily="34" charset="0"/>
              </a:rPr>
              <a:t>Inhibition of 5α-reductase activity in human skin by Zinc and azelaic acid”, </a:t>
            </a:r>
            <a:r>
              <a:rPr lang="fr-FR" sz="1100" b="0" i="1" u="none" strike="noStrike" baseline="0">
                <a:solidFill>
                  <a:srgbClr val="000000"/>
                </a:solidFill>
                <a:latin typeface="Calibri" panose="020F0502020204030204" pitchFamily="34" charset="0"/>
              </a:rPr>
              <a:t>British Journal of Dermatology</a:t>
            </a:r>
            <a:r>
              <a:rPr lang="fr-FR" sz="1100" b="0" i="0" u="none" strike="noStrike" baseline="0">
                <a:solidFill>
                  <a:srgbClr val="000000"/>
                </a:solidFill>
                <a:latin typeface="Calibri" panose="020F0502020204030204" pitchFamily="34" charset="0"/>
              </a:rPr>
              <a:t>, </a:t>
            </a:r>
            <a:r>
              <a:rPr lang="fr-FR" sz="1100" b="1" i="0" u="none" strike="noStrike" baseline="0">
                <a:solidFill>
                  <a:srgbClr val="000000"/>
                </a:solidFill>
                <a:latin typeface="Calibri" panose="020F0502020204030204" pitchFamily="34" charset="0"/>
              </a:rPr>
              <a:t>1988</a:t>
            </a:r>
            <a:r>
              <a:rPr lang="fr-FR" sz="1100" b="0" i="0" u="none" strike="noStrike" baseline="0">
                <a:solidFill>
                  <a:srgbClr val="000000"/>
                </a:solidFill>
                <a:latin typeface="Calibri" panose="020F0502020204030204" pitchFamily="34" charset="0"/>
              </a:rPr>
              <a:t>, 119, 627-632 	</a:t>
            </a:r>
          </a:p>
        </p:txBody>
      </p:sp>
      <p:sp>
        <p:nvSpPr>
          <p:cNvPr id="30" name="ZoneTexte 29">
            <a:extLst>
              <a:ext uri="{FF2B5EF4-FFF2-40B4-BE49-F238E27FC236}">
                <a16:creationId xmlns:a16="http://schemas.microsoft.com/office/drawing/2014/main" id="{BA113646-250F-4040-B46E-1802B90E44D1}"/>
              </a:ext>
            </a:extLst>
          </p:cNvPr>
          <p:cNvSpPr txBox="1"/>
          <p:nvPr/>
        </p:nvSpPr>
        <p:spPr>
          <a:xfrm>
            <a:off x="5935277" y="442758"/>
            <a:ext cx="442355" cy="261610"/>
          </a:xfrm>
          <a:prstGeom prst="rect">
            <a:avLst/>
          </a:prstGeom>
          <a:noFill/>
        </p:spPr>
        <p:txBody>
          <a:bodyPr wrap="square">
            <a:spAutoFit/>
          </a:bodyPr>
          <a:lstStyle/>
          <a:p>
            <a:r>
              <a:rPr lang="fr-FR" sz="1100" b="1">
                <a:solidFill>
                  <a:prstClr val="black"/>
                </a:solidFill>
                <a:latin typeface="Calibri" panose="020F0502020204030204"/>
                <a:ea typeface="Cambria" panose="02040503050406030204" pitchFamily="18" charset="0"/>
                <a:cs typeface="Cambria" panose="02040503050406030204" pitchFamily="18" charset="0"/>
              </a:rPr>
              <a:t>(</a:t>
            </a:r>
            <a:r>
              <a:rPr kumimoji="0" lang="fr-FR" sz="1100" b="1"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1</a:t>
            </a:r>
            <a:r>
              <a:rPr lang="fr-FR" sz="1100" b="1">
                <a:solidFill>
                  <a:prstClr val="black"/>
                </a:solidFill>
                <a:latin typeface="Calibri" panose="020F0502020204030204"/>
                <a:ea typeface="Cambria" panose="02040503050406030204" pitchFamily="18" charset="0"/>
                <a:cs typeface="Cambria" panose="02040503050406030204" pitchFamily="18" charset="0"/>
              </a:rPr>
              <a:t>)</a:t>
            </a:r>
            <a:r>
              <a:rPr kumimoji="0" lang="fr-FR" sz="1100" b="1"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 </a:t>
            </a:r>
          </a:p>
        </p:txBody>
      </p:sp>
      <p:sp>
        <p:nvSpPr>
          <p:cNvPr id="31" name="ZoneTexte 30">
            <a:extLst>
              <a:ext uri="{FF2B5EF4-FFF2-40B4-BE49-F238E27FC236}">
                <a16:creationId xmlns:a16="http://schemas.microsoft.com/office/drawing/2014/main" id="{6E3059E0-73B3-498F-9157-4B138DAFB963}"/>
              </a:ext>
            </a:extLst>
          </p:cNvPr>
          <p:cNvSpPr txBox="1"/>
          <p:nvPr/>
        </p:nvSpPr>
        <p:spPr>
          <a:xfrm>
            <a:off x="5923251" y="859453"/>
            <a:ext cx="466405" cy="261610"/>
          </a:xfrm>
          <a:prstGeom prst="rect">
            <a:avLst/>
          </a:prstGeom>
          <a:noFill/>
        </p:spPr>
        <p:txBody>
          <a:bodyPr wrap="square">
            <a:spAutoFit/>
          </a:bodyPr>
          <a:lstStyle/>
          <a:p>
            <a:r>
              <a:rPr lang="fr-FR" sz="1100" b="1">
                <a:solidFill>
                  <a:prstClr val="black"/>
                </a:solidFill>
                <a:latin typeface="Calibri" panose="020F0502020204030204"/>
                <a:ea typeface="Cambria" panose="02040503050406030204" pitchFamily="18" charset="0"/>
                <a:cs typeface="Cambria" panose="02040503050406030204" pitchFamily="18" charset="0"/>
              </a:rPr>
              <a:t>(</a:t>
            </a:r>
            <a:r>
              <a:rPr kumimoji="0" lang="fr-FR" sz="1100" b="1"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2</a:t>
            </a:r>
            <a:r>
              <a:rPr lang="fr-FR" sz="1100" b="1">
                <a:solidFill>
                  <a:prstClr val="black"/>
                </a:solidFill>
                <a:latin typeface="Calibri" panose="020F0502020204030204"/>
                <a:ea typeface="Cambria" panose="02040503050406030204" pitchFamily="18" charset="0"/>
                <a:cs typeface="Cambria" panose="02040503050406030204" pitchFamily="18" charset="0"/>
              </a:rPr>
              <a:t>)</a:t>
            </a:r>
            <a:r>
              <a:rPr kumimoji="0" lang="fr-FR" sz="1100" b="1"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 </a:t>
            </a:r>
          </a:p>
        </p:txBody>
      </p:sp>
      <p:sp>
        <p:nvSpPr>
          <p:cNvPr id="32" name="ZoneTexte 31">
            <a:extLst>
              <a:ext uri="{FF2B5EF4-FFF2-40B4-BE49-F238E27FC236}">
                <a16:creationId xmlns:a16="http://schemas.microsoft.com/office/drawing/2014/main" id="{DA7291DC-98F3-49CF-9551-C497546EEA55}"/>
              </a:ext>
            </a:extLst>
          </p:cNvPr>
          <p:cNvSpPr txBox="1"/>
          <p:nvPr/>
        </p:nvSpPr>
        <p:spPr>
          <a:xfrm>
            <a:off x="6179203" y="844728"/>
            <a:ext cx="5535277" cy="430887"/>
          </a:xfrm>
          <a:prstGeom prst="rect">
            <a:avLst/>
          </a:prstGeom>
          <a:noFill/>
        </p:spPr>
        <p:txBody>
          <a:bodyPr wrap="square">
            <a:spAutoFit/>
          </a:bodyPr>
          <a:lstStyle/>
          <a:p>
            <a:pPr marR="0" lvl="0" algn="just" defTabSz="914400" rtl="0" eaLnBrk="1" fontAlgn="auto" latinLnBrk="0" hangingPunct="1">
              <a:lnSpc>
                <a:spcPct val="100000"/>
              </a:lnSpc>
              <a:spcBef>
                <a:spcPts val="15"/>
              </a:spcBef>
              <a:spcAft>
                <a:spcPts val="600"/>
              </a:spcAft>
              <a:buClr>
                <a:prstClr val="black"/>
              </a:buClr>
              <a:buSzPct val="84000"/>
              <a:tabLst/>
              <a:defRPr/>
            </a:pPr>
            <a:r>
              <a:rPr kumimoji="0" lang="fr-FR" sz="1100" b="0" i="0" u="none" strike="noStrike" cap="none" normalizeH="0" baseline="0" noProof="0">
                <a:ln>
                  <a:noFill/>
                </a:ln>
                <a:solidFill>
                  <a:prstClr val="black"/>
                </a:solidFill>
                <a:uLnTx/>
                <a:uFillTx/>
                <a:latin typeface="Calibri" panose="020F0502020204030204"/>
                <a:ea typeface="Arial" panose="020B0604020202020204" pitchFamily="34" charset="0"/>
                <a:cs typeface="+mn-cs"/>
              </a:rPr>
              <a:t>Bernhard Hennig et Craig j McClain, “Antioxidant-like properties of Zinc In Activated Endothelial Cells”, </a:t>
            </a:r>
            <a:r>
              <a:rPr kumimoji="0" lang="fr-FR" sz="1100" b="0" i="1" u="none" strike="noStrike" cap="none" normalizeH="0" baseline="0" noProof="0">
                <a:ln>
                  <a:noFill/>
                </a:ln>
                <a:solidFill>
                  <a:prstClr val="black"/>
                </a:solidFill>
                <a:uLnTx/>
                <a:uFillTx/>
                <a:latin typeface="Calibri" panose="020F0502020204030204"/>
                <a:ea typeface="Arial" panose="020B0604020202020204" pitchFamily="34" charset="0"/>
                <a:cs typeface="+mn-cs"/>
              </a:rPr>
              <a:t>Journal of the American College of Nutrition</a:t>
            </a:r>
            <a:r>
              <a:rPr kumimoji="0" lang="fr-FR" sz="1100" b="0" i="0" u="none" strike="noStrike" cap="none" normalizeH="0" baseline="0" noProof="0">
                <a:ln>
                  <a:noFill/>
                </a:ln>
                <a:solidFill>
                  <a:prstClr val="black"/>
                </a:solidFill>
                <a:uLnTx/>
                <a:uFillTx/>
                <a:latin typeface="Calibri" panose="020F0502020204030204"/>
                <a:ea typeface="Arial" panose="020B0604020202020204" pitchFamily="34" charset="0"/>
                <a:cs typeface="+mn-cs"/>
              </a:rPr>
              <a:t>, 1999, 18, 2, 152–158.</a:t>
            </a:r>
          </a:p>
        </p:txBody>
      </p:sp>
      <p:sp>
        <p:nvSpPr>
          <p:cNvPr id="14" name="ZoneTexte 13">
            <a:extLst>
              <a:ext uri="{FF2B5EF4-FFF2-40B4-BE49-F238E27FC236}">
                <a16:creationId xmlns:a16="http://schemas.microsoft.com/office/drawing/2014/main" id="{776FAB9A-719D-4036-A896-1EA24844FD8D}"/>
              </a:ext>
            </a:extLst>
          </p:cNvPr>
          <p:cNvSpPr txBox="1"/>
          <p:nvPr/>
        </p:nvSpPr>
        <p:spPr>
          <a:xfrm>
            <a:off x="2725722" y="1949762"/>
            <a:ext cx="7548577" cy="584775"/>
          </a:xfrm>
          <a:prstGeom prst="rect">
            <a:avLst/>
          </a:prstGeom>
          <a:noFill/>
        </p:spPr>
        <p:txBody>
          <a:bodyPr wrap="square">
            <a:spAutoFit/>
          </a:bodyPr>
          <a:lstStyle/>
          <a:p>
            <a:pPr>
              <a:tabLst>
                <a:tab pos="3136900" algn="l"/>
              </a:tabLst>
            </a:pPr>
            <a:r>
              <a:rPr lang="fr-FR" sz="3200" b="1" cap="all" dirty="0">
                <a:solidFill>
                  <a:srgbClr val="CFDDBA"/>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CFDDBA"/>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CFDDBA"/>
                </a:solidFill>
                <a:latin typeface="DilleniaUPC" panose="02020603050405020304" pitchFamily="18" charset="-34"/>
                <a:ea typeface="Times New Roman" panose="02020603050405020304" pitchFamily="18" charset="0"/>
                <a:cs typeface="DilleniaUPC" panose="02020603050405020304" pitchFamily="18" charset="-34"/>
              </a:rPr>
              <a:t>Tests in vitro</a:t>
            </a:r>
          </a:p>
        </p:txBody>
      </p:sp>
      <p:pic>
        <p:nvPicPr>
          <p:cNvPr id="15" name="Picture 2" descr="Mycose de l'ongle? N'attendez pas, traitez immédiatement">
            <a:extLst>
              <a:ext uri="{FF2B5EF4-FFF2-40B4-BE49-F238E27FC236}">
                <a16:creationId xmlns:a16="http://schemas.microsoft.com/office/drawing/2014/main" id="{D6690D88-982E-4F22-B004-B56A5DE6A980}"/>
              </a:ext>
            </a:extLst>
          </p:cNvPr>
          <p:cNvPicPr>
            <a:picLocks noChangeAspect="1" noChangeArrowheads="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66457"/>
          <a:stretch/>
        </p:blipFill>
        <p:spPr bwMode="auto">
          <a:xfrm>
            <a:off x="6821981" y="1930858"/>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DCD4E65-053D-4D97-9C19-DB74C9DDC321}"/>
              </a:ext>
            </a:extLst>
          </p:cNvPr>
          <p:cNvSpPr/>
          <p:nvPr/>
        </p:nvSpPr>
        <p:spPr>
          <a:xfrm>
            <a:off x="2725722" y="2625855"/>
            <a:ext cx="2718148" cy="392738"/>
          </a:xfrm>
          <a:prstGeom prst="rect">
            <a:avLst/>
          </a:prstGeom>
          <a:solidFill>
            <a:schemeClr val="bg1"/>
          </a:solidFill>
          <a:ln>
            <a:solidFill>
              <a:srgbClr val="CFDDB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CFDDBA"/>
                </a:solidFill>
                <a:latin typeface="DilleniaUPC" panose="02020603050405020304" pitchFamily="18" charset="-34"/>
                <a:ea typeface="Arial" panose="020B0604020202020204" pitchFamily="34" charset="0"/>
                <a:cs typeface="DilleniaUPC" panose="02020603050405020304" pitchFamily="18" charset="-34"/>
              </a:rPr>
              <a:t>SÉBORÉGULATEUR</a:t>
            </a:r>
            <a:r>
              <a:rPr lang="fr-FR" sz="2000" baseline="30000" dirty="0">
                <a:solidFill>
                  <a:srgbClr val="CFDDBA"/>
                </a:solidFill>
                <a:latin typeface="DilleniaUPC" panose="02020603050405020304" pitchFamily="18" charset="-34"/>
                <a:ea typeface="Arial" panose="020B0604020202020204" pitchFamily="34" charset="0"/>
                <a:cs typeface="DilleniaUPC" panose="02020603050405020304" pitchFamily="18" charset="-34"/>
              </a:rPr>
              <a:t>(1)</a:t>
            </a:r>
          </a:p>
        </p:txBody>
      </p:sp>
      <p:pic>
        <p:nvPicPr>
          <p:cNvPr id="17" name="Image 16">
            <a:extLst>
              <a:ext uri="{FF2B5EF4-FFF2-40B4-BE49-F238E27FC236}">
                <a16:creationId xmlns:a16="http://schemas.microsoft.com/office/drawing/2014/main" id="{9739CDF9-3559-4B11-B4B4-F904BB7AFA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00" b="94889" l="6836" r="91892">
                        <a14:foregroundMark x1="52941" y1="36556" x2="52941" y2="36556"/>
                        <a14:foregroundMark x1="19873" y1="34111" x2="19873" y2="34111"/>
                        <a14:foregroundMark x1="30048" y1="19000" x2="30048" y2="19000"/>
                        <a14:foregroundMark x1="51192" y1="14667" x2="51192" y2="14667"/>
                        <a14:foregroundMark x1="70429" y1="21111" x2="70429" y2="21111"/>
                        <a14:foregroundMark x1="49444" y1="7111" x2="49444" y2="7111"/>
                        <a14:foregroundMark x1="79650" y1="34111" x2="79650" y2="34111"/>
                        <a14:foregroundMark x1="72973" y1="79333" x2="72973" y2="79333"/>
                        <a14:foregroundMark x1="7313" y1="79000" x2="7313" y2="79000"/>
                        <a14:foregroundMark x1="57075" y1="94889" x2="57075" y2="94889"/>
                        <a14:foregroundMark x1="91097" y1="49889" x2="91097" y2="49889"/>
                        <a14:foregroundMark x1="91097" y1="63556" x2="91097" y2="63556"/>
                        <a14:foregroundMark x1="52146" y1="58667" x2="52146" y2="58667"/>
                        <a14:foregroundMark x1="51192" y1="62889" x2="51192" y2="62889"/>
                        <a14:foregroundMark x1="68362" y1="76222" x2="68362" y2="76222"/>
                        <a14:foregroundMark x1="58347" y1="83222" x2="69793" y2="79222"/>
                        <a14:foregroundMark x1="75517" y1="70222" x2="66932" y2="77222"/>
                        <a14:foregroundMark x1="81240" y1="63222" x2="76948" y2="68222"/>
                        <a14:foregroundMark x1="85533" y1="61222" x2="85533" y2="61222"/>
                        <a14:foregroundMark x1="86963" y1="58222" x2="86963" y2="58222"/>
                        <a14:foregroundMark x1="87599" y1="56556" x2="87599" y2="56556"/>
                        <a14:foregroundMark x1="90143" y1="54222" x2="90143" y2="54222"/>
                        <a14:foregroundMark x1="91892" y1="52444" x2="91892" y2="52444"/>
                      </a14:backgroundRemoval>
                    </a14:imgEffect>
                  </a14:imgLayer>
                </a14:imgProps>
              </a:ext>
            </a:extLst>
          </a:blip>
          <a:stretch>
            <a:fillRect/>
          </a:stretch>
        </p:blipFill>
        <p:spPr>
          <a:xfrm>
            <a:off x="5540536" y="447"/>
            <a:ext cx="466405" cy="667352"/>
          </a:xfrm>
          <a:prstGeom prst="rect">
            <a:avLst/>
          </a:prstGeom>
        </p:spPr>
      </p:pic>
      <p:sp>
        <p:nvSpPr>
          <p:cNvPr id="21" name="Rectangle 20">
            <a:extLst>
              <a:ext uri="{FF2B5EF4-FFF2-40B4-BE49-F238E27FC236}">
                <a16:creationId xmlns:a16="http://schemas.microsoft.com/office/drawing/2014/main" id="{D55EEF79-E136-4685-9C34-5FB5D8A371B8}"/>
              </a:ext>
            </a:extLst>
          </p:cNvPr>
          <p:cNvSpPr/>
          <p:nvPr/>
        </p:nvSpPr>
        <p:spPr>
          <a:xfrm>
            <a:off x="2771096" y="3685288"/>
            <a:ext cx="2321604" cy="392738"/>
          </a:xfrm>
          <a:prstGeom prst="rect">
            <a:avLst/>
          </a:prstGeom>
          <a:solidFill>
            <a:schemeClr val="bg1"/>
          </a:solidFill>
          <a:ln>
            <a:solidFill>
              <a:srgbClr val="CFDDB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CFDDBA"/>
                </a:solidFill>
                <a:latin typeface="DilleniaUPC" panose="02020603050405020304" pitchFamily="18" charset="-34"/>
                <a:ea typeface="Arial" panose="020B0604020202020204" pitchFamily="34" charset="0"/>
                <a:cs typeface="DilleniaUPC" panose="02020603050405020304" pitchFamily="18" charset="-34"/>
              </a:rPr>
              <a:t>ANTIOXYDANT</a:t>
            </a:r>
            <a:r>
              <a:rPr lang="fr-FR" sz="2000" baseline="30000" dirty="0">
                <a:solidFill>
                  <a:srgbClr val="CFDDBA"/>
                </a:solidFill>
                <a:latin typeface="DilleniaUPC" panose="02020603050405020304" pitchFamily="18" charset="-34"/>
                <a:ea typeface="Arial" panose="020B0604020202020204" pitchFamily="34" charset="0"/>
                <a:cs typeface="DilleniaUPC" panose="02020603050405020304" pitchFamily="18" charset="-34"/>
              </a:rPr>
              <a:t>(2)</a:t>
            </a:r>
          </a:p>
        </p:txBody>
      </p:sp>
      <p:sp>
        <p:nvSpPr>
          <p:cNvPr id="23" name="Rectangle 22">
            <a:extLst>
              <a:ext uri="{FF2B5EF4-FFF2-40B4-BE49-F238E27FC236}">
                <a16:creationId xmlns:a16="http://schemas.microsoft.com/office/drawing/2014/main" id="{5C0B770A-E2C2-4F0E-9EB3-349ABE871550}"/>
              </a:ext>
            </a:extLst>
          </p:cNvPr>
          <p:cNvSpPr/>
          <p:nvPr/>
        </p:nvSpPr>
        <p:spPr>
          <a:xfrm>
            <a:off x="2628780" y="4898708"/>
            <a:ext cx="2769439" cy="392738"/>
          </a:xfrm>
          <a:prstGeom prst="rect">
            <a:avLst/>
          </a:prstGeom>
          <a:solidFill>
            <a:schemeClr val="bg1"/>
          </a:solidFill>
          <a:ln>
            <a:solidFill>
              <a:srgbClr val="CFDDB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CFDDBA"/>
                </a:solidFill>
                <a:latin typeface="DilleniaUPC" panose="02020603050405020304" pitchFamily="18" charset="-34"/>
                <a:ea typeface="Arial" panose="020B0604020202020204" pitchFamily="34" charset="0"/>
                <a:cs typeface="DilleniaUPC" panose="02020603050405020304" pitchFamily="18" charset="-34"/>
              </a:rPr>
              <a:t>ANTIBACTÉRIEN</a:t>
            </a:r>
            <a:r>
              <a:rPr lang="fr-FR" sz="2000" baseline="30000" dirty="0">
                <a:solidFill>
                  <a:srgbClr val="CFDDBA"/>
                </a:solidFill>
                <a:latin typeface="DilleniaUPC" panose="02020603050405020304" pitchFamily="18" charset="-34"/>
                <a:ea typeface="Arial" panose="020B0604020202020204" pitchFamily="34" charset="0"/>
                <a:cs typeface="DilleniaUPC" panose="02020603050405020304" pitchFamily="18" charset="-34"/>
              </a:rPr>
              <a:t>(3)</a:t>
            </a:r>
          </a:p>
        </p:txBody>
      </p:sp>
      <p:sp>
        <p:nvSpPr>
          <p:cNvPr id="25" name="ZoneTexte 24">
            <a:extLst>
              <a:ext uri="{FF2B5EF4-FFF2-40B4-BE49-F238E27FC236}">
                <a16:creationId xmlns:a16="http://schemas.microsoft.com/office/drawing/2014/main" id="{61C21146-E1D9-4F54-9A8C-28539109BD8A}"/>
              </a:ext>
            </a:extLst>
          </p:cNvPr>
          <p:cNvSpPr txBox="1"/>
          <p:nvPr/>
        </p:nvSpPr>
        <p:spPr>
          <a:xfrm>
            <a:off x="6179203" y="1292790"/>
            <a:ext cx="5666790" cy="430887"/>
          </a:xfrm>
          <a:prstGeom prst="rect">
            <a:avLst/>
          </a:prstGeom>
          <a:noFill/>
        </p:spPr>
        <p:txBody>
          <a:bodyPr wrap="square">
            <a:spAutoFit/>
          </a:bodyPr>
          <a:lstStyle/>
          <a:p>
            <a:r>
              <a:rPr lang="fr-FR" sz="1100"/>
              <a:t>Keybio study. Determination of the minimum inhibitory concentration of active ingredients, </a:t>
            </a:r>
            <a:r>
              <a:rPr lang="fr-FR" sz="1100" i="1"/>
              <a:t>rapport d’essai B09-00026</a:t>
            </a:r>
            <a:r>
              <a:rPr lang="fr-FR" sz="1100"/>
              <a:t>. Dr C LENS, F THERY</a:t>
            </a:r>
          </a:p>
        </p:txBody>
      </p:sp>
      <p:sp>
        <p:nvSpPr>
          <p:cNvPr id="33" name="ZoneTexte 32">
            <a:extLst>
              <a:ext uri="{FF2B5EF4-FFF2-40B4-BE49-F238E27FC236}">
                <a16:creationId xmlns:a16="http://schemas.microsoft.com/office/drawing/2014/main" id="{BD2117CD-538F-486D-B0D5-67513BECC744}"/>
              </a:ext>
            </a:extLst>
          </p:cNvPr>
          <p:cNvSpPr txBox="1"/>
          <p:nvPr/>
        </p:nvSpPr>
        <p:spPr>
          <a:xfrm>
            <a:off x="5946000" y="1310815"/>
            <a:ext cx="466405" cy="261610"/>
          </a:xfrm>
          <a:prstGeom prst="rect">
            <a:avLst/>
          </a:prstGeom>
          <a:noFill/>
        </p:spPr>
        <p:txBody>
          <a:bodyPr wrap="square">
            <a:spAutoFit/>
          </a:bodyPr>
          <a:lstStyle/>
          <a:p>
            <a:r>
              <a:rPr lang="fr-FR" sz="1100" b="1">
                <a:solidFill>
                  <a:prstClr val="black"/>
                </a:solidFill>
                <a:latin typeface="Calibri" panose="020F0502020204030204"/>
                <a:ea typeface="Cambria" panose="02040503050406030204" pitchFamily="18" charset="0"/>
                <a:cs typeface="Cambria" panose="02040503050406030204" pitchFamily="18" charset="0"/>
              </a:rPr>
              <a:t>(3)</a:t>
            </a:r>
            <a:r>
              <a:rPr kumimoji="0" lang="fr-FR" sz="1100" b="1" i="0" u="none" strike="noStrike" cap="none" normalizeH="0" baseline="0" noProof="0">
                <a:ln>
                  <a:noFill/>
                </a:ln>
                <a:solidFill>
                  <a:prstClr val="black"/>
                </a:solidFill>
                <a:uLnTx/>
                <a:uFillTx/>
                <a:latin typeface="Calibri" panose="020F0502020204030204"/>
                <a:ea typeface="Cambria" panose="02040503050406030204" pitchFamily="18" charset="0"/>
                <a:cs typeface="Cambria" panose="02040503050406030204" pitchFamily="18" charset="0"/>
              </a:rPr>
              <a:t> </a:t>
            </a:r>
          </a:p>
        </p:txBody>
      </p:sp>
      <p:pic>
        <p:nvPicPr>
          <p:cNvPr id="34" name="Image 33">
            <a:extLst>
              <a:ext uri="{FF2B5EF4-FFF2-40B4-BE49-F238E27FC236}">
                <a16:creationId xmlns:a16="http://schemas.microsoft.com/office/drawing/2014/main" id="{2438781E-8AE8-4634-8126-547EF071E6C6}"/>
              </a:ext>
            </a:extLst>
          </p:cNvPr>
          <p:cNvPicPr>
            <a:picLocks noChangeAspect="1"/>
          </p:cNvPicPr>
          <p:nvPr/>
        </p:nvPicPr>
        <p:blipFill>
          <a:blip r:embed="rId7"/>
          <a:stretch>
            <a:fillRect/>
          </a:stretch>
        </p:blipFill>
        <p:spPr>
          <a:xfrm>
            <a:off x="5518969" y="1219752"/>
            <a:ext cx="451143" cy="451143"/>
          </a:xfrm>
          <a:prstGeom prst="rect">
            <a:avLst/>
          </a:prstGeom>
        </p:spPr>
      </p:pic>
    </p:spTree>
    <p:extLst>
      <p:ext uri="{BB962C8B-B14F-4D97-AF65-F5344CB8AC3E}">
        <p14:creationId xmlns:p14="http://schemas.microsoft.com/office/powerpoint/2010/main" val="2302723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C5F7F503-BB4C-49BD-B973-728E531ABEA6}"/>
              </a:ext>
            </a:extLst>
          </p:cNvPr>
          <p:cNvSpPr txBox="1"/>
          <p:nvPr/>
        </p:nvSpPr>
        <p:spPr>
          <a:xfrm>
            <a:off x="2893223" y="1954883"/>
            <a:ext cx="3453249" cy="584775"/>
          </a:xfrm>
          <a:prstGeom prst="rect">
            <a:avLst/>
          </a:prstGeom>
          <a:noFill/>
        </p:spPr>
        <p:txBody>
          <a:bodyPr wrap="square">
            <a:spAutoFit/>
          </a:bodyPr>
          <a:lstStyle/>
          <a:p>
            <a:pPr>
              <a:spcAft>
                <a:spcPts val="600"/>
              </a:spcAft>
            </a:pPr>
            <a:r>
              <a:rPr lang="fr-FR" sz="3200" b="1" cap="all">
                <a:solidFill>
                  <a:srgbClr val="90BACC"/>
                </a:solidFill>
                <a:latin typeface="DilleniaUPC" panose="02020603050405020304" pitchFamily="18" charset="-34"/>
                <a:cs typeface="DilleniaUPC" panose="02020603050405020304" pitchFamily="18" charset="-34"/>
              </a:rPr>
              <a:t>COMPOSITION</a:t>
            </a:r>
          </a:p>
        </p:txBody>
      </p:sp>
      <p:pic>
        <p:nvPicPr>
          <p:cNvPr id="17" name="Image 16">
            <a:extLst>
              <a:ext uri="{FF2B5EF4-FFF2-40B4-BE49-F238E27FC236}">
                <a16:creationId xmlns:a16="http://schemas.microsoft.com/office/drawing/2014/main" id="{A8686DD9-4910-4735-A757-62339F081962}"/>
              </a:ext>
            </a:extLst>
          </p:cNvPr>
          <p:cNvPicPr>
            <a:picLocks noChangeAspect="1"/>
          </p:cNvPicPr>
          <p:nvPr/>
        </p:nvPicPr>
        <p:blipFill rotWithShape="1">
          <a:blip r:embed="rId3">
            <a:grayscl/>
          </a:blip>
          <a:srcRect l="33963" t="20906" r="32803" b="44720"/>
          <a:stretch/>
        </p:blipFill>
        <p:spPr>
          <a:xfrm>
            <a:off x="8068903" y="207869"/>
            <a:ext cx="520763" cy="581734"/>
          </a:xfrm>
          <a:prstGeom prst="rect">
            <a:avLst/>
          </a:prstGeom>
        </p:spPr>
      </p:pic>
      <p:sp>
        <p:nvSpPr>
          <p:cNvPr id="19" name="ZoneTexte 18">
            <a:extLst>
              <a:ext uri="{FF2B5EF4-FFF2-40B4-BE49-F238E27FC236}">
                <a16:creationId xmlns:a16="http://schemas.microsoft.com/office/drawing/2014/main" id="{1D6E0FD2-D2C3-4B00-9BC1-6F3FDB584C3A}"/>
              </a:ext>
            </a:extLst>
          </p:cNvPr>
          <p:cNvSpPr txBox="1"/>
          <p:nvPr/>
        </p:nvSpPr>
        <p:spPr>
          <a:xfrm>
            <a:off x="8602445" y="340018"/>
            <a:ext cx="2413627" cy="400110"/>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000" dirty="0">
                <a:solidFill>
                  <a:schemeClr val="tx1">
                    <a:lumMod val="50000"/>
                    <a:lumOff val="50000"/>
                  </a:schemeClr>
                </a:solidFill>
                <a:latin typeface="DilleniaUPC" panose="02020603050405020304" pitchFamily="18" charset="-34"/>
                <a:cs typeface="DilleniaUPC" panose="02020603050405020304" pitchFamily="18" charset="-34"/>
              </a:rPr>
              <a:t>29 ingrédients*</a:t>
            </a:r>
          </a:p>
        </p:txBody>
      </p:sp>
      <p:sp>
        <p:nvSpPr>
          <p:cNvPr id="20" name="ZoneTexte 19">
            <a:extLst>
              <a:ext uri="{FF2B5EF4-FFF2-40B4-BE49-F238E27FC236}">
                <a16:creationId xmlns:a16="http://schemas.microsoft.com/office/drawing/2014/main" id="{3BEDDA11-3820-44B5-8EE5-54FC5D8E00F1}"/>
              </a:ext>
            </a:extLst>
          </p:cNvPr>
          <p:cNvSpPr txBox="1"/>
          <p:nvPr/>
        </p:nvSpPr>
        <p:spPr>
          <a:xfrm>
            <a:off x="8608692" y="787918"/>
            <a:ext cx="2711344" cy="400110"/>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000" dirty="0">
                <a:solidFill>
                  <a:schemeClr val="tx1">
                    <a:lumMod val="50000"/>
                    <a:lumOff val="50000"/>
                  </a:schemeClr>
                </a:solidFill>
                <a:latin typeface="DilleniaUPC" panose="02020603050405020304" pitchFamily="18" charset="-34"/>
                <a:cs typeface="DilleniaUPC" panose="02020603050405020304" pitchFamily="18" charset="-34"/>
              </a:rPr>
              <a:t>99,6 % biomimétiques</a:t>
            </a:r>
          </a:p>
        </p:txBody>
      </p:sp>
      <p:pic>
        <p:nvPicPr>
          <p:cNvPr id="22" name="Picture 2" descr="Biomimetic materials app icon copying natural Vector Image">
            <a:extLst>
              <a:ext uri="{FF2B5EF4-FFF2-40B4-BE49-F238E27FC236}">
                <a16:creationId xmlns:a16="http://schemas.microsoft.com/office/drawing/2014/main" id="{79DA0140-D9A0-4B4E-9851-74F19DB6DCE3}"/>
              </a:ext>
            </a:extLst>
          </p:cNvPr>
          <p:cNvPicPr>
            <a:picLocks noChangeAspect="1" noChangeArrowheads="1"/>
          </p:cNvPicPr>
          <p:nvPr/>
        </p:nvPicPr>
        <p:blipFill rotWithShape="1">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ackgroundRemoval t="9074" b="90000" l="10000" r="90000">
                        <a14:foregroundMark x1="51600" y1="9074" x2="51600" y2="9074"/>
                        <a14:backgroundMark x1="30600" y1="24907" x2="37200" y2="20000"/>
                        <a14:backgroundMark x1="49400" y1="14630" x2="65200" y2="18148"/>
                        <a14:backgroundMark x1="65200" y1="18148" x2="71500" y2="22407"/>
                        <a14:backgroundMark x1="71500" y1="22407" x2="76900" y2="37500"/>
                        <a14:backgroundMark x1="73500" y1="55833" x2="69700" y2="62037"/>
                        <a14:backgroundMark x1="69700" y1="62037" x2="61500" y2="66019"/>
                        <a14:backgroundMark x1="61500" y1="66019" x2="45500" y2="66019"/>
                        <a14:backgroundMark x1="45500" y1="66019" x2="37500" y2="63519"/>
                        <a14:backgroundMark x1="37500" y1="63519" x2="29500" y2="58611"/>
                        <a14:backgroundMark x1="29500" y1="58611" x2="25300" y2="51574"/>
                        <a14:backgroundMark x1="25300" y1="51574" x2="23400" y2="36111"/>
                        <a14:backgroundMark x1="23400" y1="36111" x2="26500" y2="27130"/>
                        <a14:backgroundMark x1="26500" y1="27130" x2="31600" y2="20926"/>
                        <a14:backgroundMark x1="31600" y1="20926" x2="33800" y2="19444"/>
                        <a14:backgroundMark x1="51600" y1="15741" x2="69200" y2="22130"/>
                        <a14:backgroundMark x1="69200" y1="22130" x2="75600" y2="29352"/>
                        <a14:backgroundMark x1="68700" y1="28426" x2="56000" y2="18981"/>
                        <a14:backgroundMark x1="56000" y1="18981" x2="53000" y2="17963"/>
                        <a14:backgroundMark x1="42600" y1="13796" x2="34000" y2="14259"/>
                        <a14:backgroundMark x1="34000" y1="14259" x2="62500" y2="9074"/>
                        <a14:backgroundMark x1="64900" y1="13611" x2="75400" y2="30833"/>
                        <a14:backgroundMark x1="75400" y1="30833" x2="77600" y2="47685"/>
                        <a14:backgroundMark x1="77600" y1="47685" x2="77400" y2="49630"/>
                        <a14:backgroundMark x1="67600" y1="50833" x2="65000" y2="60556"/>
                        <a14:backgroundMark x1="30000" y1="47963" x2="30900" y2="55185"/>
                        <a14:backgroundMark x1="30900" y1="55185" x2="32600" y2="58981"/>
                        <a14:backgroundMark x1="44600" y1="49444" x2="44600" y2="49444"/>
                        <a14:backgroundMark x1="43600" y1="49444" x2="44600" y2="50556"/>
                        <a14:backgroundMark x1="57000" y1="48426" x2="55300" y2="55463"/>
                        <a14:backgroundMark x1="55300" y1="55463" x2="56700" y2="55093"/>
                        <a14:backgroundMark x1="63300" y1="41019" x2="58500" y2="42500"/>
                        <a14:backgroundMark x1="55900" y1="29074" x2="54500" y2="34074"/>
                        <a14:backgroundMark x1="48700" y1="21481" x2="46300" y2="18241"/>
                        <a14:backgroundMark x1="51400" y1="23148" x2="57700" y2="21296"/>
                        <a14:backgroundMark x1="51600" y1="9167" x2="51600" y2="9167"/>
                        <a14:backgroundMark x1="43900" y1="31389" x2="43900" y2="31389"/>
                        <a14:backgroundMark x1="43600" y1="28426" x2="42500" y2="30833"/>
                        <a14:backgroundMark x1="44900" y1="36852" x2="45200" y2="38519"/>
                        <a14:backgroundMark x1="51600" y1="40463" x2="50800" y2="43889"/>
                        <a14:backgroundMark x1="42600" y1="49352" x2="42800" y2="52778"/>
                        <a14:backgroundMark x1="38200" y1="41296" x2="38300" y2="43148"/>
                        <a14:backgroundMark x1="35800" y1="41296" x2="40700" y2="42037"/>
                        <a14:backgroundMark x1="38300" y1="35278" x2="38300" y2="35278"/>
                        <a14:backgroundMark x1="55300" y1="38241" x2="55300" y2="38241"/>
                        <a14:backgroundMark x1="49500" y1="47685" x2="49500" y2="47685"/>
                        <a14:backgroundMark x1="69500" y1="49630" x2="75300" y2="60278"/>
                      </a14:backgroundRemoval>
                    </a14:imgEffect>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l="21990" t="18252" r="24947" b="35516"/>
          <a:stretch/>
        </p:blipFill>
        <p:spPr bwMode="auto">
          <a:xfrm>
            <a:off x="8235717" y="794007"/>
            <a:ext cx="507248" cy="47730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75A23B20-BCD0-43DF-B684-67E174D65B11}"/>
              </a:ext>
            </a:extLst>
          </p:cNvPr>
          <p:cNvSpPr/>
          <p:nvPr/>
        </p:nvSpPr>
        <p:spPr>
          <a:xfrm>
            <a:off x="7976213" y="258524"/>
            <a:ext cx="3976302" cy="1630870"/>
          </a:xfrm>
          <a:prstGeom prst="rect">
            <a:avLst/>
          </a:prstGeom>
          <a:noFill/>
          <a:ln>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endParaRPr lang="fr-FR" b="1" dirty="0">
              <a:solidFill>
                <a:srgbClr val="7EBBC3"/>
              </a:solidFill>
              <a:effectLst/>
              <a:latin typeface="+mj-lt"/>
              <a:ea typeface="Calibri" panose="020F0502020204030204" pitchFamily="34" charset="0"/>
              <a:cs typeface="Times New Roman" panose="02020603050405020304" pitchFamily="18" charset="0"/>
            </a:endParaRPr>
          </a:p>
        </p:txBody>
      </p:sp>
      <p:sp>
        <p:nvSpPr>
          <p:cNvPr id="38" name="ZoneTexte 37">
            <a:extLst>
              <a:ext uri="{FF2B5EF4-FFF2-40B4-BE49-F238E27FC236}">
                <a16:creationId xmlns:a16="http://schemas.microsoft.com/office/drawing/2014/main" id="{F119DB91-8F09-4A3A-B7CB-734F6C4D8A9B}"/>
              </a:ext>
            </a:extLst>
          </p:cNvPr>
          <p:cNvSpPr txBox="1"/>
          <p:nvPr/>
        </p:nvSpPr>
        <p:spPr>
          <a:xfrm>
            <a:off x="8602445" y="1276894"/>
            <a:ext cx="3478518" cy="400110"/>
          </a:xfrm>
          <a:prstGeom prst="rect">
            <a:avLst/>
          </a:prstGeom>
          <a:noFill/>
        </p:spPr>
        <p:txBody>
          <a:bodyPr wrap="square">
            <a:spAutoFit/>
          </a:bodyPr>
          <a:lstStyle/>
          <a:p>
            <a:r>
              <a:rPr lang="fr-FR" sz="2000" dirty="0">
                <a:solidFill>
                  <a:schemeClr val="tx1">
                    <a:lumMod val="50000"/>
                    <a:lumOff val="50000"/>
                  </a:schemeClr>
                </a:solidFill>
                <a:latin typeface="DilleniaUPC" panose="02020603050405020304" pitchFamily="18" charset="-34"/>
                <a:cs typeface="DilleniaUPC" panose="02020603050405020304" pitchFamily="18" charset="-34"/>
              </a:rPr>
              <a:t>pH = 5,6 → pH compatible avec la peau </a:t>
            </a:r>
          </a:p>
        </p:txBody>
      </p:sp>
      <p:sp>
        <p:nvSpPr>
          <p:cNvPr id="39" name="ZoneTexte 38">
            <a:extLst>
              <a:ext uri="{FF2B5EF4-FFF2-40B4-BE49-F238E27FC236}">
                <a16:creationId xmlns:a16="http://schemas.microsoft.com/office/drawing/2014/main" id="{80055DAF-CFDA-4FD9-908C-996A371BD65D}"/>
              </a:ext>
            </a:extLst>
          </p:cNvPr>
          <p:cNvSpPr txBox="1"/>
          <p:nvPr/>
        </p:nvSpPr>
        <p:spPr>
          <a:xfrm>
            <a:off x="6268197" y="2300807"/>
            <a:ext cx="5923802" cy="800219"/>
          </a:xfrm>
          <a:prstGeom prst="rect">
            <a:avLst/>
          </a:prstGeom>
          <a:noFill/>
        </p:spPr>
        <p:txBody>
          <a:bodyPr wrap="square">
            <a:spAutoFit/>
          </a:bodyPr>
          <a:lstStyle/>
          <a:p>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Eau biomimétique</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offrant une très bonne affinité avec la peau afin d’en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préserver l’équilibre</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t>
            </a:r>
          </a:p>
        </p:txBody>
      </p:sp>
      <p:grpSp>
        <p:nvGrpSpPr>
          <p:cNvPr id="40" name="Groupe 39">
            <a:extLst>
              <a:ext uri="{FF2B5EF4-FFF2-40B4-BE49-F238E27FC236}">
                <a16:creationId xmlns:a16="http://schemas.microsoft.com/office/drawing/2014/main" id="{BEB39B7B-0507-4A3F-9D64-B9F40B685BCE}"/>
              </a:ext>
            </a:extLst>
          </p:cNvPr>
          <p:cNvGrpSpPr/>
          <p:nvPr/>
        </p:nvGrpSpPr>
        <p:grpSpPr>
          <a:xfrm>
            <a:off x="3015103" y="2606677"/>
            <a:ext cx="4151241" cy="461665"/>
            <a:chOff x="3164244" y="3041849"/>
            <a:chExt cx="4151241" cy="461665"/>
          </a:xfrm>
        </p:grpSpPr>
        <p:pic>
          <p:nvPicPr>
            <p:cNvPr id="41" name="Image 40">
              <a:extLst>
                <a:ext uri="{FF2B5EF4-FFF2-40B4-BE49-F238E27FC236}">
                  <a16:creationId xmlns:a16="http://schemas.microsoft.com/office/drawing/2014/main" id="{A67D261D-F8E7-4668-9A7B-3C2F130372EA}"/>
                </a:ext>
              </a:extLst>
            </p:cNvPr>
            <p:cNvPicPr>
              <a:picLocks noChangeAspect="1"/>
            </p:cNvPicPr>
            <p:nvPr/>
          </p:nvPicPr>
          <p:blipFill rotWithShape="1">
            <a:blip r:embed="rId6">
              <a:extLst>
                <a:ext uri="{28A0092B-C50C-407E-A947-70E740481C1C}">
                  <a14:useLocalDpi xmlns:a14="http://schemas.microsoft.com/office/drawing/2010/main"/>
                </a:ext>
              </a:extLst>
            </a:blip>
            <a:srcRect l="24033" t="19216" r="20261" b="23382"/>
            <a:stretch/>
          </p:blipFill>
          <p:spPr>
            <a:xfrm flipH="1">
              <a:off x="3164244" y="3178440"/>
              <a:ext cx="240670" cy="254000"/>
            </a:xfrm>
            <a:prstGeom prst="rect">
              <a:avLst/>
            </a:prstGeom>
          </p:spPr>
        </p:pic>
        <p:sp>
          <p:nvSpPr>
            <p:cNvPr id="42" name="ZoneTexte 41">
              <a:extLst>
                <a:ext uri="{FF2B5EF4-FFF2-40B4-BE49-F238E27FC236}">
                  <a16:creationId xmlns:a16="http://schemas.microsoft.com/office/drawing/2014/main" id="{0EE06815-ECDF-4B44-80BC-CF74FB57565B}"/>
                </a:ext>
              </a:extLst>
            </p:cNvPr>
            <p:cNvSpPr txBox="1"/>
            <p:nvPr/>
          </p:nvSpPr>
          <p:spPr>
            <a:xfrm>
              <a:off x="3413381" y="3041849"/>
              <a:ext cx="39021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cap="all" normalizeH="0" baseline="0" noProof="0" dirty="0">
                  <a:ln>
                    <a:noFill/>
                  </a:ln>
                  <a:solidFill>
                    <a:srgbClr val="90BACC"/>
                  </a:solidFill>
                  <a:uLnTx/>
                  <a:uFillTx/>
                  <a:latin typeface="DilleniaUPC" panose="02020603050405020304" pitchFamily="18" charset="-34"/>
                  <a:ea typeface="+mn-ea"/>
                  <a:cs typeface="DilleniaUPC" panose="02020603050405020304" pitchFamily="18" charset="-34"/>
                </a:rPr>
                <a:t>Eau </a:t>
              </a:r>
              <a:r>
                <a:rPr kumimoji="0" lang="fr-FR" sz="2400" b="0" i="0" u="none" strike="noStrike" cap="all" normalizeH="0" baseline="0" noProof="0" dirty="0" err="1">
                  <a:ln>
                    <a:noFill/>
                  </a:ln>
                  <a:solidFill>
                    <a:srgbClr val="90BACC"/>
                  </a:solidFill>
                  <a:uLnTx/>
                  <a:uFillTx/>
                  <a:latin typeface="DilleniaUPC" panose="02020603050405020304" pitchFamily="18" charset="-34"/>
                  <a:ea typeface="+mn-ea"/>
                  <a:cs typeface="DilleniaUPC" panose="02020603050405020304" pitchFamily="18" charset="-34"/>
                </a:rPr>
                <a:t>isodermique</a:t>
              </a:r>
              <a:endParaRPr kumimoji="0" lang="fr-FR" sz="2400" b="0" i="0" u="none" strike="noStrike" cap="all" normalizeH="0" baseline="0" noProof="0" dirty="0">
                <a:ln>
                  <a:noFill/>
                </a:ln>
                <a:solidFill>
                  <a:srgbClr val="90BACC"/>
                </a:solidFill>
                <a:uLnTx/>
                <a:uFillTx/>
                <a:latin typeface="DilleniaUPC" panose="02020603050405020304" pitchFamily="18" charset="-34"/>
                <a:ea typeface="+mn-ea"/>
                <a:cs typeface="DilleniaUPC" panose="02020603050405020304" pitchFamily="18" charset="-34"/>
              </a:endParaRPr>
            </a:p>
          </p:txBody>
        </p:sp>
      </p:grpSp>
      <p:cxnSp>
        <p:nvCxnSpPr>
          <p:cNvPr id="43" name="Connecteur droit 42">
            <a:extLst>
              <a:ext uri="{FF2B5EF4-FFF2-40B4-BE49-F238E27FC236}">
                <a16:creationId xmlns:a16="http://schemas.microsoft.com/office/drawing/2014/main" id="{8B45A676-A083-46E3-B561-8FB0D6526FD0}"/>
              </a:ext>
            </a:extLst>
          </p:cNvPr>
          <p:cNvCxnSpPr>
            <a:cxnSpLocks/>
          </p:cNvCxnSpPr>
          <p:nvPr/>
        </p:nvCxnSpPr>
        <p:spPr>
          <a:xfrm>
            <a:off x="6166070" y="2517173"/>
            <a:ext cx="0" cy="702229"/>
          </a:xfrm>
          <a:prstGeom prst="line">
            <a:avLst/>
          </a:prstGeom>
          <a:ln>
            <a:solidFill>
              <a:srgbClr val="90BACC"/>
            </a:solidFill>
          </a:ln>
        </p:spPr>
        <p:style>
          <a:lnRef idx="1">
            <a:schemeClr val="dk1"/>
          </a:lnRef>
          <a:fillRef idx="0">
            <a:schemeClr val="dk1"/>
          </a:fillRef>
          <a:effectRef idx="0">
            <a:schemeClr val="dk1"/>
          </a:effectRef>
          <a:fontRef idx="minor">
            <a:schemeClr val="tx1"/>
          </a:fontRef>
        </p:style>
      </p:cxnSp>
      <p:grpSp>
        <p:nvGrpSpPr>
          <p:cNvPr id="44" name="Groupe 43">
            <a:extLst>
              <a:ext uri="{FF2B5EF4-FFF2-40B4-BE49-F238E27FC236}">
                <a16:creationId xmlns:a16="http://schemas.microsoft.com/office/drawing/2014/main" id="{E31C20F5-9A80-4781-B846-52EC9ED23BDB}"/>
              </a:ext>
            </a:extLst>
          </p:cNvPr>
          <p:cNvGrpSpPr/>
          <p:nvPr/>
        </p:nvGrpSpPr>
        <p:grpSpPr>
          <a:xfrm>
            <a:off x="3015103" y="3141226"/>
            <a:ext cx="2786713" cy="830997"/>
            <a:chOff x="3176429" y="3988344"/>
            <a:chExt cx="2786713" cy="830997"/>
          </a:xfrm>
        </p:grpSpPr>
        <p:pic>
          <p:nvPicPr>
            <p:cNvPr id="45" name="Image 44">
              <a:extLst>
                <a:ext uri="{FF2B5EF4-FFF2-40B4-BE49-F238E27FC236}">
                  <a16:creationId xmlns:a16="http://schemas.microsoft.com/office/drawing/2014/main" id="{460A7F2D-450A-4AC4-90E1-62E0C85E2C6F}"/>
                </a:ext>
              </a:extLst>
            </p:cNvPr>
            <p:cNvPicPr>
              <a:picLocks noChangeAspect="1"/>
            </p:cNvPicPr>
            <p:nvPr/>
          </p:nvPicPr>
          <p:blipFill rotWithShape="1">
            <a:blip r:embed="rId6">
              <a:extLst>
                <a:ext uri="{28A0092B-C50C-407E-A947-70E740481C1C}">
                  <a14:useLocalDpi xmlns:a14="http://schemas.microsoft.com/office/drawing/2010/main"/>
                </a:ext>
              </a:extLst>
            </a:blip>
            <a:srcRect l="24033" t="19216" r="20261" b="23382"/>
            <a:stretch/>
          </p:blipFill>
          <p:spPr>
            <a:xfrm flipH="1">
              <a:off x="3176429" y="4251159"/>
              <a:ext cx="240670" cy="254000"/>
            </a:xfrm>
            <a:prstGeom prst="rect">
              <a:avLst/>
            </a:prstGeom>
          </p:spPr>
        </p:pic>
        <p:sp>
          <p:nvSpPr>
            <p:cNvPr id="46" name="ZoneTexte 45">
              <a:extLst>
                <a:ext uri="{FF2B5EF4-FFF2-40B4-BE49-F238E27FC236}">
                  <a16:creationId xmlns:a16="http://schemas.microsoft.com/office/drawing/2014/main" id="{A02FB8D7-A2A9-4E86-B665-FCCE67D7B4CB}"/>
                </a:ext>
              </a:extLst>
            </p:cNvPr>
            <p:cNvSpPr txBox="1"/>
            <p:nvPr/>
          </p:nvSpPr>
          <p:spPr>
            <a:xfrm>
              <a:off x="3413381" y="3988344"/>
              <a:ext cx="25497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cap="all" normalizeH="0" baseline="0" noProof="0" dirty="0">
                  <a:ln>
                    <a:noFill/>
                  </a:ln>
                  <a:solidFill>
                    <a:srgbClr val="90BACC"/>
                  </a:solidFill>
                  <a:uLnTx/>
                  <a:uFillTx/>
                  <a:latin typeface="DilleniaUPC" panose="02020603050405020304" pitchFamily="18" charset="-34"/>
                  <a:ea typeface="+mn-ea"/>
                  <a:cs typeface="DilleniaUPC" panose="02020603050405020304" pitchFamily="18" charset="-34"/>
                </a:rPr>
                <a:t>AGENT HYDRATANT</a:t>
              </a:r>
            </a:p>
          </p:txBody>
        </p:sp>
      </p:grpSp>
      <p:sp>
        <p:nvSpPr>
          <p:cNvPr id="47" name="ZoneTexte 46">
            <a:extLst>
              <a:ext uri="{FF2B5EF4-FFF2-40B4-BE49-F238E27FC236}">
                <a16:creationId xmlns:a16="http://schemas.microsoft.com/office/drawing/2014/main" id="{679BD2D0-5E99-4E9D-99AA-5E4E7D99D111}"/>
              </a:ext>
            </a:extLst>
          </p:cNvPr>
          <p:cNvSpPr txBox="1"/>
          <p:nvPr/>
        </p:nvSpPr>
        <p:spPr>
          <a:xfrm>
            <a:off x="6268197" y="3254129"/>
            <a:ext cx="6021747" cy="4462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La glycérine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augmente la teneur en eau</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des couches superficielles de la peau.</a:t>
            </a:r>
          </a:p>
        </p:txBody>
      </p:sp>
      <p:cxnSp>
        <p:nvCxnSpPr>
          <p:cNvPr id="48" name="Connecteur droit 47">
            <a:extLst>
              <a:ext uri="{FF2B5EF4-FFF2-40B4-BE49-F238E27FC236}">
                <a16:creationId xmlns:a16="http://schemas.microsoft.com/office/drawing/2014/main" id="{9252702B-727C-410A-815B-010AB6826527}"/>
              </a:ext>
            </a:extLst>
          </p:cNvPr>
          <p:cNvCxnSpPr>
            <a:cxnSpLocks/>
          </p:cNvCxnSpPr>
          <p:nvPr/>
        </p:nvCxnSpPr>
        <p:spPr>
          <a:xfrm flipH="1">
            <a:off x="6166070" y="3375846"/>
            <a:ext cx="1" cy="330438"/>
          </a:xfrm>
          <a:prstGeom prst="line">
            <a:avLst/>
          </a:prstGeom>
          <a:ln>
            <a:solidFill>
              <a:srgbClr val="90BACC"/>
            </a:solidFill>
          </a:ln>
        </p:spPr>
        <p:style>
          <a:lnRef idx="1">
            <a:schemeClr val="dk1"/>
          </a:lnRef>
          <a:fillRef idx="0">
            <a:schemeClr val="dk1"/>
          </a:fillRef>
          <a:effectRef idx="0">
            <a:schemeClr val="dk1"/>
          </a:effectRef>
          <a:fontRef idx="minor">
            <a:schemeClr val="tx1"/>
          </a:fontRef>
        </p:style>
      </p:cxnSp>
      <p:sp>
        <p:nvSpPr>
          <p:cNvPr id="49" name="ZoneTexte 48">
            <a:extLst>
              <a:ext uri="{FF2B5EF4-FFF2-40B4-BE49-F238E27FC236}">
                <a16:creationId xmlns:a16="http://schemas.microsoft.com/office/drawing/2014/main" id="{9037878B-4F9E-4FCD-BEF1-DCCF108246B8}"/>
              </a:ext>
            </a:extLst>
          </p:cNvPr>
          <p:cNvSpPr txBox="1"/>
          <p:nvPr/>
        </p:nvSpPr>
        <p:spPr>
          <a:xfrm>
            <a:off x="6252855" y="3977499"/>
            <a:ext cx="5839618" cy="10618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buClrTx/>
              <a:buSzTx/>
              <a:buFontTx/>
              <a:buNone/>
              <a:tabLst/>
              <a:defRPr/>
            </a:pPr>
            <a:r>
              <a:rPr kumimoji="0" lang="fr-FR" sz="21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Un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trio d’huiles</a:t>
            </a:r>
            <a:r>
              <a:rPr kumimoji="0" lang="fr-FR" sz="21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(soja, tournesol et olive) renforce la peau en la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rechargeant en lipides</a:t>
            </a:r>
            <a:r>
              <a:rPr kumimoji="0" lang="fr-FR" sz="21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t>
            </a:r>
          </a:p>
          <a:p>
            <a:pPr marL="0" marR="0" lvl="0" indent="0" algn="just" defTabSz="914400" rtl="0" eaLnBrk="1" fontAlgn="auto" latinLnBrk="0" hangingPunct="1">
              <a:lnSpc>
                <a:spcPct val="100000"/>
              </a:lnSpc>
              <a:spcBef>
                <a:spcPts val="0"/>
              </a:spcBef>
              <a:buClrTx/>
              <a:buSzTx/>
              <a:buFontTx/>
              <a:buNone/>
              <a:tabLst/>
              <a:defRPr/>
            </a:pPr>
            <a:r>
              <a:rPr lang="fr-FR" sz="2100" dirty="0">
                <a:solidFill>
                  <a:prstClr val="black"/>
                </a:solidFill>
                <a:latin typeface="DilleniaUPC" panose="02020603050405020304" pitchFamily="18" charset="-34"/>
                <a:ea typeface="+mn-ea"/>
                <a:cs typeface="DilleniaUPC" panose="02020603050405020304" pitchFamily="18" charset="-34"/>
              </a:rPr>
              <a:t>Les </a:t>
            </a:r>
            <a:r>
              <a:rPr lang="fr-FR" sz="2100" b="1" dirty="0">
                <a:solidFill>
                  <a:prstClr val="black"/>
                </a:solidFill>
                <a:latin typeface="DilleniaUPC" panose="02020603050405020304" pitchFamily="18" charset="-34"/>
                <a:ea typeface="+mn-ea"/>
                <a:cs typeface="DilleniaUPC" panose="02020603050405020304" pitchFamily="18" charset="-34"/>
              </a:rPr>
              <a:t>émollients</a:t>
            </a:r>
            <a:r>
              <a:rPr lang="fr-FR" sz="2100" dirty="0">
                <a:solidFill>
                  <a:prstClr val="black"/>
                </a:solidFill>
                <a:latin typeface="DilleniaUPC" panose="02020603050405020304" pitchFamily="18" charset="-34"/>
                <a:ea typeface="+mn-ea"/>
                <a:cs typeface="DilleniaUPC" panose="02020603050405020304" pitchFamily="18" charset="-34"/>
              </a:rPr>
              <a:t> adoucissent et lissent la peau.</a:t>
            </a:r>
          </a:p>
        </p:txBody>
      </p:sp>
      <p:sp>
        <p:nvSpPr>
          <p:cNvPr id="50" name="ZoneTexte 49">
            <a:extLst>
              <a:ext uri="{FF2B5EF4-FFF2-40B4-BE49-F238E27FC236}">
                <a16:creationId xmlns:a16="http://schemas.microsoft.com/office/drawing/2014/main" id="{F33E111A-BD68-4CB2-B565-C81EB9EF9E52}"/>
              </a:ext>
            </a:extLst>
          </p:cNvPr>
          <p:cNvSpPr txBox="1"/>
          <p:nvPr/>
        </p:nvSpPr>
        <p:spPr>
          <a:xfrm>
            <a:off x="6252855" y="5075083"/>
            <a:ext cx="5838966" cy="738664"/>
          </a:xfrm>
          <a:prstGeom prst="rect">
            <a:avLst/>
          </a:prstGeom>
          <a:noFill/>
        </p:spPr>
        <p:txBody>
          <a:bodyPr wrap="square">
            <a:spAutoFit/>
          </a:bodyPr>
          <a:lstStyle/>
          <a:p>
            <a:pPr algn="just"/>
            <a:r>
              <a:rPr lang="fr-FR" sz="2100" b="1" dirty="0">
                <a:solidFill>
                  <a:prstClr val="black"/>
                </a:solidFill>
                <a:latin typeface="DilleniaUPC" panose="02020603050405020304" pitchFamily="18" charset="-34"/>
                <a:cs typeface="DilleniaUPC" panose="02020603050405020304" pitchFamily="18" charset="-34"/>
              </a:rPr>
              <a:t>Favorisent la production naturelle de lipides épidermiques</a:t>
            </a:r>
            <a:r>
              <a:rPr lang="fr-FR" sz="2100" dirty="0">
                <a:solidFill>
                  <a:prstClr val="black"/>
                </a:solidFill>
                <a:latin typeface="DilleniaUPC" panose="02020603050405020304" pitchFamily="18" charset="-34"/>
                <a:cs typeface="DilleniaUPC" panose="02020603050405020304" pitchFamily="18" charset="-34"/>
              </a:rPr>
              <a:t> participant à l’hydratation.</a:t>
            </a:r>
          </a:p>
        </p:txBody>
      </p:sp>
      <p:cxnSp>
        <p:nvCxnSpPr>
          <p:cNvPr id="51" name="Connecteur droit 50">
            <a:extLst>
              <a:ext uri="{FF2B5EF4-FFF2-40B4-BE49-F238E27FC236}">
                <a16:creationId xmlns:a16="http://schemas.microsoft.com/office/drawing/2014/main" id="{A7C5120E-DE3A-4E6A-A137-95AD76FF14E4}"/>
              </a:ext>
            </a:extLst>
          </p:cNvPr>
          <p:cNvCxnSpPr>
            <a:cxnSpLocks/>
          </p:cNvCxnSpPr>
          <p:nvPr/>
        </p:nvCxnSpPr>
        <p:spPr>
          <a:xfrm flipH="1">
            <a:off x="6166071" y="3919507"/>
            <a:ext cx="1" cy="877648"/>
          </a:xfrm>
          <a:prstGeom prst="line">
            <a:avLst/>
          </a:prstGeom>
          <a:ln>
            <a:solidFill>
              <a:srgbClr val="90BACC"/>
            </a:solidFill>
          </a:ln>
        </p:spPr>
        <p:style>
          <a:lnRef idx="1">
            <a:schemeClr val="dk1"/>
          </a:lnRef>
          <a:fillRef idx="0">
            <a:schemeClr val="dk1"/>
          </a:fillRef>
          <a:effectRef idx="0">
            <a:schemeClr val="dk1"/>
          </a:effectRef>
          <a:fontRef idx="minor">
            <a:schemeClr val="tx1"/>
          </a:fontRef>
        </p:style>
      </p:cxnSp>
      <p:cxnSp>
        <p:nvCxnSpPr>
          <p:cNvPr id="52" name="Connecteur droit 51">
            <a:extLst>
              <a:ext uri="{FF2B5EF4-FFF2-40B4-BE49-F238E27FC236}">
                <a16:creationId xmlns:a16="http://schemas.microsoft.com/office/drawing/2014/main" id="{AF75308B-FCC2-4DCB-88B1-8B2CC994160A}"/>
              </a:ext>
            </a:extLst>
          </p:cNvPr>
          <p:cNvCxnSpPr>
            <a:cxnSpLocks/>
          </p:cNvCxnSpPr>
          <p:nvPr/>
        </p:nvCxnSpPr>
        <p:spPr>
          <a:xfrm>
            <a:off x="6167004" y="4984315"/>
            <a:ext cx="652" cy="691143"/>
          </a:xfrm>
          <a:prstGeom prst="line">
            <a:avLst/>
          </a:prstGeom>
          <a:ln>
            <a:solidFill>
              <a:srgbClr val="90BACC"/>
            </a:solidFill>
          </a:ln>
        </p:spPr>
        <p:style>
          <a:lnRef idx="1">
            <a:schemeClr val="dk1"/>
          </a:lnRef>
          <a:fillRef idx="0">
            <a:schemeClr val="dk1"/>
          </a:fillRef>
          <a:effectRef idx="0">
            <a:schemeClr val="dk1"/>
          </a:effectRef>
          <a:fontRef idx="minor">
            <a:schemeClr val="tx1"/>
          </a:fontRef>
        </p:style>
      </p:cxnSp>
      <p:grpSp>
        <p:nvGrpSpPr>
          <p:cNvPr id="53" name="Groupe 52">
            <a:extLst>
              <a:ext uri="{FF2B5EF4-FFF2-40B4-BE49-F238E27FC236}">
                <a16:creationId xmlns:a16="http://schemas.microsoft.com/office/drawing/2014/main" id="{161627D8-66F4-4352-910A-1775328144E9}"/>
              </a:ext>
            </a:extLst>
          </p:cNvPr>
          <p:cNvGrpSpPr/>
          <p:nvPr/>
        </p:nvGrpSpPr>
        <p:grpSpPr>
          <a:xfrm>
            <a:off x="3015104" y="3972139"/>
            <a:ext cx="3331368" cy="830997"/>
            <a:chOff x="3176429" y="4336214"/>
            <a:chExt cx="3331368" cy="830997"/>
          </a:xfrm>
        </p:grpSpPr>
        <p:sp>
          <p:nvSpPr>
            <p:cNvPr id="54" name="ZoneTexte 53">
              <a:extLst>
                <a:ext uri="{FF2B5EF4-FFF2-40B4-BE49-F238E27FC236}">
                  <a16:creationId xmlns:a16="http://schemas.microsoft.com/office/drawing/2014/main" id="{70AF70DF-89C4-48CA-8E23-FAE471AB9D1E}"/>
                </a:ext>
              </a:extLst>
            </p:cNvPr>
            <p:cNvSpPr txBox="1"/>
            <p:nvPr/>
          </p:nvSpPr>
          <p:spPr>
            <a:xfrm>
              <a:off x="3413381" y="4336214"/>
              <a:ext cx="3094416" cy="830997"/>
            </a:xfrm>
            <a:prstGeom prst="rect">
              <a:avLst/>
            </a:prstGeom>
            <a:noFill/>
          </p:spPr>
          <p:txBody>
            <a:bodyPr wrap="square">
              <a:spAutoFit/>
            </a:bodyPr>
            <a:lstStyle/>
            <a:p>
              <a:r>
                <a:rPr lang="fr-FR" sz="2400" cap="all" dirty="0">
                  <a:solidFill>
                    <a:srgbClr val="90BACC"/>
                  </a:solidFill>
                  <a:latin typeface="DilleniaUPC" panose="02020603050405020304" pitchFamily="18" charset="-34"/>
                  <a:cs typeface="DilleniaUPC" panose="02020603050405020304" pitchFamily="18" charset="-34"/>
                </a:rPr>
                <a:t>AGENTS NOURRISSANTS</a:t>
              </a:r>
            </a:p>
          </p:txBody>
        </p:sp>
        <p:pic>
          <p:nvPicPr>
            <p:cNvPr id="55" name="Image 54">
              <a:extLst>
                <a:ext uri="{FF2B5EF4-FFF2-40B4-BE49-F238E27FC236}">
                  <a16:creationId xmlns:a16="http://schemas.microsoft.com/office/drawing/2014/main" id="{22CED32B-7E21-4332-ABAF-244BF25A8A53}"/>
                </a:ext>
              </a:extLst>
            </p:cNvPr>
            <p:cNvPicPr>
              <a:picLocks noChangeAspect="1"/>
            </p:cNvPicPr>
            <p:nvPr/>
          </p:nvPicPr>
          <p:blipFill rotWithShape="1">
            <a:blip r:embed="rId6">
              <a:extLst>
                <a:ext uri="{28A0092B-C50C-407E-A947-70E740481C1C}">
                  <a14:useLocalDpi xmlns:a14="http://schemas.microsoft.com/office/drawing/2010/main"/>
                </a:ext>
              </a:extLst>
            </a:blip>
            <a:srcRect l="24033" t="19216" r="20261" b="23382"/>
            <a:stretch/>
          </p:blipFill>
          <p:spPr>
            <a:xfrm flipH="1">
              <a:off x="3176429" y="4587214"/>
              <a:ext cx="240670" cy="254000"/>
            </a:xfrm>
            <a:prstGeom prst="rect">
              <a:avLst/>
            </a:prstGeom>
          </p:spPr>
        </p:pic>
      </p:grpSp>
      <p:sp>
        <p:nvSpPr>
          <p:cNvPr id="57" name="ZoneTexte 56">
            <a:extLst>
              <a:ext uri="{FF2B5EF4-FFF2-40B4-BE49-F238E27FC236}">
                <a16:creationId xmlns:a16="http://schemas.microsoft.com/office/drawing/2014/main" id="{DE4679C4-7090-4E17-BD0A-30C8C413C81A}"/>
              </a:ext>
            </a:extLst>
          </p:cNvPr>
          <p:cNvSpPr txBox="1"/>
          <p:nvPr/>
        </p:nvSpPr>
        <p:spPr>
          <a:xfrm>
            <a:off x="3275378" y="4894202"/>
            <a:ext cx="2806427" cy="1092607"/>
          </a:xfrm>
          <a:prstGeom prst="rect">
            <a:avLst/>
          </a:prstGeom>
          <a:noFill/>
        </p:spPr>
        <p:txBody>
          <a:bodyPr wrap="square">
            <a:spAutoFit/>
          </a:bodyPr>
          <a:lstStyle/>
          <a:p>
            <a:pPr>
              <a:lnSpc>
                <a:spcPts val="2600"/>
              </a:lnSpc>
            </a:pPr>
            <a:r>
              <a:rPr lang="fr-FR" sz="2400" cap="all" dirty="0">
                <a:solidFill>
                  <a:srgbClr val="90BACC"/>
                </a:solidFill>
                <a:latin typeface="DilleniaUPC" panose="02020603050405020304" pitchFamily="18" charset="-34"/>
                <a:cs typeface="DilleniaUPC" panose="02020603050405020304" pitchFamily="18" charset="-34"/>
              </a:rPr>
              <a:t>AGENTS DE RECHARGE EN LIPIDES</a:t>
            </a:r>
          </a:p>
        </p:txBody>
      </p:sp>
      <p:cxnSp>
        <p:nvCxnSpPr>
          <p:cNvPr id="65" name="Connecteur droit 64">
            <a:extLst>
              <a:ext uri="{FF2B5EF4-FFF2-40B4-BE49-F238E27FC236}">
                <a16:creationId xmlns:a16="http://schemas.microsoft.com/office/drawing/2014/main" id="{78F3A4CE-2E1B-4014-BEEE-CB874E9B81BE}"/>
              </a:ext>
            </a:extLst>
          </p:cNvPr>
          <p:cNvCxnSpPr>
            <a:cxnSpLocks/>
          </p:cNvCxnSpPr>
          <p:nvPr/>
        </p:nvCxnSpPr>
        <p:spPr>
          <a:xfrm>
            <a:off x="6178255" y="5885874"/>
            <a:ext cx="0" cy="526061"/>
          </a:xfrm>
          <a:prstGeom prst="line">
            <a:avLst/>
          </a:prstGeom>
          <a:ln>
            <a:solidFill>
              <a:srgbClr val="90BACC"/>
            </a:solidFill>
          </a:ln>
        </p:spPr>
        <p:style>
          <a:lnRef idx="1">
            <a:schemeClr val="dk1"/>
          </a:lnRef>
          <a:fillRef idx="0">
            <a:schemeClr val="dk1"/>
          </a:fillRef>
          <a:effectRef idx="0">
            <a:schemeClr val="dk1"/>
          </a:effectRef>
          <a:fontRef idx="minor">
            <a:schemeClr val="tx1"/>
          </a:fontRef>
        </p:style>
      </p:cxnSp>
      <p:sp>
        <p:nvSpPr>
          <p:cNvPr id="66" name="ZoneTexte 65">
            <a:extLst>
              <a:ext uri="{FF2B5EF4-FFF2-40B4-BE49-F238E27FC236}">
                <a16:creationId xmlns:a16="http://schemas.microsoft.com/office/drawing/2014/main" id="{9E6F6243-37FE-4EFD-B8B6-3B718CAEFDA5}"/>
              </a:ext>
            </a:extLst>
          </p:cNvPr>
          <p:cNvSpPr txBox="1"/>
          <p:nvPr/>
        </p:nvSpPr>
        <p:spPr>
          <a:xfrm>
            <a:off x="6252855" y="5925766"/>
            <a:ext cx="5939143" cy="738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1000"/>
              </a:spcAft>
              <a:buClrTx/>
              <a:buSzTx/>
              <a:buFontTx/>
              <a:buNone/>
              <a:tabLst/>
              <a:defRPr/>
            </a:pP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UNDECYLENOYL GLYCINE aide</a:t>
            </a:r>
            <a:r>
              <a:rPr kumimoji="0" lang="fr-FR" sz="2100" b="0" i="0" u="none" strike="noStrike" cap="none" normalizeH="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à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purifier</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la peau.</a:t>
            </a:r>
          </a:p>
        </p:txBody>
      </p:sp>
      <p:pic>
        <p:nvPicPr>
          <p:cNvPr id="4" name="Image 3">
            <a:extLst>
              <a:ext uri="{FF2B5EF4-FFF2-40B4-BE49-F238E27FC236}">
                <a16:creationId xmlns:a16="http://schemas.microsoft.com/office/drawing/2014/main" id="{D8009263-2757-4C08-A62C-7CD3AB536F85}"/>
              </a:ext>
            </a:extLst>
          </p:cNvPr>
          <p:cNvPicPr>
            <a:picLocks noChangeAspect="1"/>
          </p:cNvPicPr>
          <p:nvPr/>
        </p:nvPicPr>
        <p:blipFill rotWithShape="1">
          <a:blip r:embed="rId6">
            <a:extLst>
              <a:ext uri="{28A0092B-C50C-407E-A947-70E740481C1C}">
                <a14:useLocalDpi xmlns:a14="http://schemas.microsoft.com/office/drawing/2010/main"/>
              </a:ext>
            </a:extLst>
          </a:blip>
          <a:srcRect l="24033" t="19216" r="20261" b="23382"/>
          <a:stretch/>
        </p:blipFill>
        <p:spPr>
          <a:xfrm flipH="1">
            <a:off x="3017779" y="5092591"/>
            <a:ext cx="240670" cy="254000"/>
          </a:xfrm>
          <a:prstGeom prst="rect">
            <a:avLst/>
          </a:prstGeom>
        </p:spPr>
      </p:pic>
      <p:sp>
        <p:nvSpPr>
          <p:cNvPr id="56" name="ZoneTexte 55">
            <a:extLst>
              <a:ext uri="{FF2B5EF4-FFF2-40B4-BE49-F238E27FC236}">
                <a16:creationId xmlns:a16="http://schemas.microsoft.com/office/drawing/2014/main" id="{3C3F3D01-7B71-4DCC-80C3-C577480FEE17}"/>
              </a:ext>
            </a:extLst>
          </p:cNvPr>
          <p:cNvSpPr txBox="1"/>
          <p:nvPr/>
        </p:nvSpPr>
        <p:spPr>
          <a:xfrm>
            <a:off x="3275377" y="5888715"/>
            <a:ext cx="2538623" cy="830997"/>
          </a:xfrm>
          <a:prstGeom prst="rect">
            <a:avLst/>
          </a:prstGeom>
          <a:noFill/>
        </p:spPr>
        <p:txBody>
          <a:bodyPr wrap="square">
            <a:spAutoFit/>
          </a:bodyPr>
          <a:lstStyle/>
          <a:p>
            <a:r>
              <a:rPr lang="fr-FR" sz="2400" cap="all" dirty="0">
                <a:solidFill>
                  <a:srgbClr val="90BACC"/>
                </a:solidFill>
                <a:latin typeface="DilleniaUPC" panose="02020603050405020304" pitchFamily="18" charset="-34"/>
                <a:cs typeface="DilleniaUPC" panose="02020603050405020304" pitchFamily="18" charset="-34"/>
              </a:rPr>
              <a:t>AGENT PURIFIANT</a:t>
            </a:r>
          </a:p>
        </p:txBody>
      </p:sp>
      <p:sp>
        <p:nvSpPr>
          <p:cNvPr id="8" name="Rectangle 7">
            <a:extLst>
              <a:ext uri="{FF2B5EF4-FFF2-40B4-BE49-F238E27FC236}">
                <a16:creationId xmlns:a16="http://schemas.microsoft.com/office/drawing/2014/main" id="{A3383C4C-6BBF-4C35-84FC-F6655C6EF99E}"/>
              </a:ext>
            </a:extLst>
          </p:cNvPr>
          <p:cNvSpPr/>
          <p:nvPr/>
        </p:nvSpPr>
        <p:spPr>
          <a:xfrm>
            <a:off x="8355411" y="1945626"/>
            <a:ext cx="3737062" cy="349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900"/>
              </a:lnSpc>
            </a:pPr>
            <a:r>
              <a:rPr lang="fr-FR" sz="1000" dirty="0">
                <a:solidFill>
                  <a:schemeClr val="tx1">
                    <a:lumMod val="65000"/>
                    <a:lumOff val="35000"/>
                  </a:schemeClr>
                </a:solidFill>
                <a:latin typeface="DilleniaUPC" panose="02020603050405020304" pitchFamily="18" charset="-34"/>
                <a:cs typeface="DilleniaUPC" panose="02020603050405020304" pitchFamily="18" charset="-34"/>
              </a:rPr>
              <a:t>* Eau </a:t>
            </a:r>
            <a:r>
              <a:rPr lang="fr-FR" sz="1000" dirty="0" err="1">
                <a:solidFill>
                  <a:schemeClr val="tx1">
                    <a:lumMod val="65000"/>
                    <a:lumOff val="35000"/>
                  </a:schemeClr>
                </a:solidFill>
                <a:latin typeface="DilleniaUPC" panose="02020603050405020304" pitchFamily="18" charset="-34"/>
                <a:cs typeface="DilleniaUPC" panose="02020603050405020304" pitchFamily="18" charset="-34"/>
              </a:rPr>
              <a:t>isodermique</a:t>
            </a:r>
            <a:r>
              <a:rPr lang="fr-FR" sz="1000" dirty="0">
                <a:solidFill>
                  <a:schemeClr val="tx1">
                    <a:lumMod val="65000"/>
                    <a:lumOff val="35000"/>
                  </a:schemeClr>
                </a:solidFill>
                <a:latin typeface="DilleniaUPC" panose="02020603050405020304" pitchFamily="18" charset="-34"/>
                <a:cs typeface="DilleniaUPC" panose="02020603050405020304" pitchFamily="18" charset="-34"/>
              </a:rPr>
              <a:t> (AQUA/WATER/EAU, DISODIUM ADENOSINE TRISPHOSPHATE, CARNOSINE, LAMINARIA DIGITATA EXTRACT) = 1 ingrédient</a:t>
            </a:r>
          </a:p>
        </p:txBody>
      </p:sp>
      <p:pic>
        <p:nvPicPr>
          <p:cNvPr id="6" name="Image 5">
            <a:extLst>
              <a:ext uri="{FF2B5EF4-FFF2-40B4-BE49-F238E27FC236}">
                <a16:creationId xmlns:a16="http://schemas.microsoft.com/office/drawing/2014/main" id="{2E6AF54A-9DAE-4DC3-BDC8-2E9287CA9461}"/>
              </a:ext>
            </a:extLst>
          </p:cNvPr>
          <p:cNvPicPr>
            <a:picLocks noChangeAspect="1"/>
          </p:cNvPicPr>
          <p:nvPr/>
        </p:nvPicPr>
        <p:blipFill rotWithShape="1">
          <a:blip r:embed="rId6">
            <a:extLst>
              <a:ext uri="{28A0092B-C50C-407E-A947-70E740481C1C}">
                <a14:useLocalDpi xmlns:a14="http://schemas.microsoft.com/office/drawing/2010/main"/>
              </a:ext>
            </a:extLst>
          </a:blip>
          <a:srcRect l="24033" t="19216" r="20261" b="23382"/>
          <a:stretch/>
        </p:blipFill>
        <p:spPr>
          <a:xfrm flipH="1">
            <a:off x="3018562" y="6023325"/>
            <a:ext cx="240670" cy="254000"/>
          </a:xfrm>
          <a:prstGeom prst="rect">
            <a:avLst/>
          </a:prstGeom>
        </p:spPr>
      </p:pic>
      <p:pic>
        <p:nvPicPr>
          <p:cNvPr id="1026" name="Picture 2" descr="Vecteurs pour Laboratoire, Illustrations libres de droits pour Laboratoire  | Depositphotos®">
            <a:extLst>
              <a:ext uri="{FF2B5EF4-FFF2-40B4-BE49-F238E27FC236}">
                <a16:creationId xmlns:a16="http://schemas.microsoft.com/office/drawing/2014/main" id="{AEBDF46A-9312-4366-B965-59DA6587F05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0781" y1="61133" x2="50781" y2="61133"/>
                        <a14:foregroundMark x1="39160" y1="59277" x2="39160" y2="59277"/>
                        <a14:foregroundMark x1="29980" y1="62891" x2="29980" y2="62891"/>
                        <a14:foregroundMark x1="48340" y1="29297" x2="48340" y2="29297"/>
                        <a14:foregroundMark x1="56055" y1="24219" x2="56055" y2="24219"/>
                        <a14:foregroundMark x1="56641" y1="27637" x2="56641" y2="27637"/>
                        <a14:foregroundMark x1="57031" y1="29785" x2="57031" y2="29785"/>
                        <a14:foregroundMark x1="56738" y1="32910" x2="56738" y2="32910"/>
                        <a14:foregroundMark x1="56348" y1="35547" x2="56348" y2="35547"/>
                        <a14:backgroundMark x1="36328" y1="80176" x2="55371" y2="83496"/>
                        <a14:backgroundMark x1="55371" y1="83496" x2="61523" y2="81543"/>
                      </a14:backgroundRemoval>
                    </a14:imgEffect>
                  </a14:imgLayer>
                </a14:imgProps>
              </a:ext>
              <a:ext uri="{28A0092B-C50C-407E-A947-70E740481C1C}">
                <a14:useLocalDpi xmlns:a14="http://schemas.microsoft.com/office/drawing/2010/main" val="0"/>
              </a:ext>
            </a:extLst>
          </a:blip>
          <a:srcRect/>
          <a:stretch>
            <a:fillRect/>
          </a:stretch>
        </p:blipFill>
        <p:spPr bwMode="auto">
          <a:xfrm>
            <a:off x="8021228" y="1238930"/>
            <a:ext cx="745642" cy="745642"/>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7DAFDB27-ED77-445B-8A02-BF23DF3DDD51}"/>
              </a:ext>
            </a:extLst>
          </p:cNvPr>
          <p:cNvSpPr/>
          <p:nvPr/>
        </p:nvSpPr>
        <p:spPr>
          <a:xfrm rot="16200000">
            <a:off x="-2429141" y="2429141"/>
            <a:ext cx="6858001" cy="1999718"/>
          </a:xfrm>
          <a:prstGeom prst="rect">
            <a:avLst/>
          </a:prstGeom>
          <a:solidFill>
            <a:srgbClr val="90B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61" name="ZoneTexte 60">
            <a:extLst>
              <a:ext uri="{FF2B5EF4-FFF2-40B4-BE49-F238E27FC236}">
                <a16:creationId xmlns:a16="http://schemas.microsoft.com/office/drawing/2014/main" id="{ACA0ADBD-F784-4721-A89C-4EC4572F3D31}"/>
              </a:ext>
            </a:extLst>
          </p:cNvPr>
          <p:cNvSpPr txBox="1"/>
          <p:nvPr/>
        </p:nvSpPr>
        <p:spPr>
          <a:xfrm>
            <a:off x="242586" y="83286"/>
            <a:ext cx="6232407"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sp>
        <p:nvSpPr>
          <p:cNvPr id="62" name="ZoneTexte 61">
            <a:extLst>
              <a:ext uri="{FF2B5EF4-FFF2-40B4-BE49-F238E27FC236}">
                <a16:creationId xmlns:a16="http://schemas.microsoft.com/office/drawing/2014/main" id="{BE36FC9B-FB3B-4A21-9BCA-C02AABDA88CB}"/>
              </a:ext>
            </a:extLst>
          </p:cNvPr>
          <p:cNvSpPr txBox="1"/>
          <p:nvPr/>
        </p:nvSpPr>
        <p:spPr>
          <a:xfrm>
            <a:off x="838879" y="638570"/>
            <a:ext cx="6146712" cy="492443"/>
          </a:xfrm>
          <a:prstGeom prst="rect">
            <a:avLst/>
          </a:prstGeom>
          <a:noFill/>
        </p:spPr>
        <p:txBody>
          <a:bodyPr wrap="square">
            <a:spAutoFit/>
          </a:bodyPr>
          <a:lstStyle/>
          <a:p>
            <a:r>
              <a:rPr lang="fr-FR" sz="2600" b="1" dirty="0">
                <a:solidFill>
                  <a:srgbClr val="000000"/>
                </a:solidFill>
                <a:latin typeface="DilleniaUPC" panose="02020603050405020304" pitchFamily="18" charset="-34"/>
                <a:cs typeface="DilleniaUPC" panose="02020603050405020304" pitchFamily="18" charset="-34"/>
              </a:rPr>
              <a:t>Lait démaquillant au pH doux</a:t>
            </a:r>
          </a:p>
        </p:txBody>
      </p:sp>
      <p:cxnSp>
        <p:nvCxnSpPr>
          <p:cNvPr id="63" name="Connecteur droit 62">
            <a:extLst>
              <a:ext uri="{FF2B5EF4-FFF2-40B4-BE49-F238E27FC236}">
                <a16:creationId xmlns:a16="http://schemas.microsoft.com/office/drawing/2014/main" id="{0D97B04E-3CFC-4771-B641-FC9D16309366}"/>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C3C84510-2AE3-4455-9A27-1261F32996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3075" y="1717705"/>
            <a:ext cx="1481021" cy="48756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69244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AED1A74-2F11-4BD3-B330-1B847B0CD34B}"/>
              </a:ext>
            </a:extLst>
          </p:cNvPr>
          <p:cNvSpPr/>
          <p:nvPr/>
        </p:nvSpPr>
        <p:spPr>
          <a:xfrm>
            <a:off x="-1" y="0"/>
            <a:ext cx="1882141" cy="6858000"/>
          </a:xfrm>
          <a:prstGeom prst="rect">
            <a:avLst/>
          </a:prstGeom>
          <a:solidFill>
            <a:srgbClr val="CFD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75297" y="639886"/>
            <a:ext cx="350696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Zinc gluconate 3 %</a:t>
            </a:r>
          </a:p>
        </p:txBody>
      </p:sp>
      <p:sp>
        <p:nvSpPr>
          <p:cNvPr id="19" name="ZoneTexte 18">
            <a:extLst>
              <a:ext uri="{FF2B5EF4-FFF2-40B4-BE49-F238E27FC236}">
                <a16:creationId xmlns:a16="http://schemas.microsoft.com/office/drawing/2014/main" id="{B8C4AE07-B219-304B-A2FB-E9186F91F379}"/>
              </a:ext>
            </a:extLst>
          </p:cNvPr>
          <p:cNvSpPr txBox="1"/>
          <p:nvPr/>
        </p:nvSpPr>
        <p:spPr>
          <a:xfrm>
            <a:off x="242587" y="83286"/>
            <a:ext cx="4736851" cy="739498"/>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0" name="Connecteur droit 19">
            <a:extLst>
              <a:ext uri="{FF2B5EF4-FFF2-40B4-BE49-F238E27FC236}">
                <a16:creationId xmlns:a16="http://schemas.microsoft.com/office/drawing/2014/main" id="{C7A3B4A3-2F25-4249-957A-FAF50A029100}"/>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Image 23" descr="Une image contenant texte&#10;&#10;Description générée automatiquement">
            <a:extLst>
              <a:ext uri="{FF2B5EF4-FFF2-40B4-BE49-F238E27FC236}">
                <a16:creationId xmlns:a16="http://schemas.microsoft.com/office/drawing/2014/main" id="{98547286-C548-41EF-8188-7D63A80F6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955" y="1496283"/>
            <a:ext cx="2005898" cy="5278431"/>
          </a:xfrm>
          <a:prstGeom prst="rect">
            <a:avLst/>
          </a:prstGeom>
          <a:effectLst>
            <a:outerShdw blurRad="63500" sx="102000" sy="102000" algn="ctr" rotWithShape="0">
              <a:prstClr val="black">
                <a:alpha val="40000"/>
              </a:prstClr>
            </a:outerShdw>
          </a:effectLst>
        </p:spPr>
      </p:pic>
      <p:sp>
        <p:nvSpPr>
          <p:cNvPr id="18" name="ZoneTexte 17">
            <a:extLst>
              <a:ext uri="{FF2B5EF4-FFF2-40B4-BE49-F238E27FC236}">
                <a16:creationId xmlns:a16="http://schemas.microsoft.com/office/drawing/2014/main" id="{5135B4C9-64F7-41AA-A8E3-152A7D021B6C}"/>
              </a:ext>
            </a:extLst>
          </p:cNvPr>
          <p:cNvSpPr txBox="1"/>
          <p:nvPr/>
        </p:nvSpPr>
        <p:spPr>
          <a:xfrm>
            <a:off x="2885088" y="1752193"/>
            <a:ext cx="9306912" cy="1077218"/>
          </a:xfrm>
          <a:prstGeom prst="rect">
            <a:avLst/>
          </a:prstGeom>
          <a:noFill/>
        </p:spPr>
        <p:txBody>
          <a:bodyPr wrap="square">
            <a:spAutoFit/>
          </a:bodyPr>
          <a:lstStyle/>
          <a:p>
            <a:pPr>
              <a:tabLst>
                <a:tab pos="3136900" algn="l"/>
              </a:tabLst>
            </a:pPr>
            <a:r>
              <a:rPr lang="fr-FR" sz="3200" b="1" cap="all" dirty="0">
                <a:solidFill>
                  <a:srgbClr val="CFDDBA"/>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b="1" dirty="0">
                <a:solidFill>
                  <a:srgbClr val="CFDDBA"/>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CFDDBA"/>
                </a:solidFill>
                <a:latin typeface="DilleniaUPC" panose="02020603050405020304" pitchFamily="18" charset="-34"/>
                <a:ea typeface="Times New Roman" panose="02020603050405020304" pitchFamily="18" charset="0"/>
                <a:cs typeface="DilleniaUPC" panose="02020603050405020304" pitchFamily="18" charset="-34"/>
              </a:rPr>
              <a:t>In vivo – Essai clinique (</a:t>
            </a:r>
            <a:r>
              <a:rPr lang="fr-FR" sz="3200" b="1" dirty="0" err="1">
                <a:solidFill>
                  <a:srgbClr val="CFDDBA"/>
                </a:solidFill>
                <a:latin typeface="DilleniaUPC" panose="02020603050405020304" pitchFamily="18" charset="-34"/>
                <a:ea typeface="Times New Roman" panose="02020603050405020304" pitchFamily="18" charset="0"/>
                <a:cs typeface="DilleniaUPC" panose="02020603050405020304" pitchFamily="18" charset="-34"/>
              </a:rPr>
              <a:t>sébumétrie</a:t>
            </a:r>
            <a:r>
              <a:rPr lang="fr-FR" sz="3200" b="1" dirty="0">
                <a:solidFill>
                  <a:srgbClr val="CFDDBA"/>
                </a:solidFill>
                <a:latin typeface="DilleniaUPC" panose="02020603050405020304" pitchFamily="18" charset="-34"/>
                <a:ea typeface="Times New Roman" panose="02020603050405020304" pitchFamily="18" charset="0"/>
                <a:cs typeface="DilleniaUPC" panose="02020603050405020304" pitchFamily="18" charset="-34"/>
              </a:rPr>
              <a:t> &amp; </a:t>
            </a:r>
            <a:r>
              <a:rPr lang="fr-FR" sz="3200" b="1" dirty="0" err="1">
                <a:solidFill>
                  <a:srgbClr val="CFDDBA"/>
                </a:solidFill>
                <a:latin typeface="DilleniaUPC" panose="02020603050405020304" pitchFamily="18" charset="-34"/>
                <a:ea typeface="Times New Roman" panose="02020603050405020304" pitchFamily="18" charset="0"/>
                <a:cs typeface="DilleniaUPC" panose="02020603050405020304" pitchFamily="18" charset="-34"/>
              </a:rPr>
              <a:t>scoring</a:t>
            </a:r>
            <a:r>
              <a:rPr lang="fr-FR" sz="3200" b="1" dirty="0">
                <a:solidFill>
                  <a:srgbClr val="CFDDBA"/>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21" name="Picture 2" descr="Mycose de l'ongle? N'attendez pas, traitez immédiatement">
            <a:extLst>
              <a:ext uri="{FF2B5EF4-FFF2-40B4-BE49-F238E27FC236}">
                <a16:creationId xmlns:a16="http://schemas.microsoft.com/office/drawing/2014/main" id="{0991C111-7CB1-4605-A1DC-A5FDC74C2BBD}"/>
              </a:ext>
            </a:extLst>
          </p:cNvPr>
          <p:cNvPicPr>
            <a:picLocks noChangeAspect="1" noChangeArrowheads="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66457"/>
          <a:stretch/>
        </p:blipFill>
        <p:spPr bwMode="auto">
          <a:xfrm>
            <a:off x="11077306" y="1716392"/>
            <a:ext cx="634360" cy="67326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e 9">
            <a:extLst>
              <a:ext uri="{FF2B5EF4-FFF2-40B4-BE49-F238E27FC236}">
                <a16:creationId xmlns:a16="http://schemas.microsoft.com/office/drawing/2014/main" id="{F1ED697C-BCF1-49A0-A967-5EA278931429}"/>
              </a:ext>
            </a:extLst>
          </p:cNvPr>
          <p:cNvGrpSpPr/>
          <p:nvPr/>
        </p:nvGrpSpPr>
        <p:grpSpPr>
          <a:xfrm>
            <a:off x="3253294" y="2336968"/>
            <a:ext cx="8049751" cy="4099210"/>
            <a:chOff x="2894853" y="2302519"/>
            <a:chExt cx="8049751" cy="4099210"/>
          </a:xfrm>
        </p:grpSpPr>
        <p:sp>
          <p:nvSpPr>
            <p:cNvPr id="39" name="Rectangle 38">
              <a:extLst>
                <a:ext uri="{FF2B5EF4-FFF2-40B4-BE49-F238E27FC236}">
                  <a16:creationId xmlns:a16="http://schemas.microsoft.com/office/drawing/2014/main" id="{D49B55EA-7E7E-4936-8AEB-F3B7D8B23C27}"/>
                </a:ext>
              </a:extLst>
            </p:cNvPr>
            <p:cNvSpPr/>
            <p:nvPr/>
          </p:nvSpPr>
          <p:spPr>
            <a:xfrm>
              <a:off x="7047931" y="2717877"/>
              <a:ext cx="3886909" cy="2960370"/>
            </a:xfrm>
            <a:prstGeom prst="rect">
              <a:avLst/>
            </a:prstGeom>
            <a:solidFill>
              <a:schemeClr val="bg1"/>
            </a:solidFill>
            <a:ln>
              <a:solidFill>
                <a:srgbClr val="CFDDB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800"/>
                </a:lnSpc>
              </a:pPr>
              <a:endParaRPr lang="fr-FR" sz="2800" b="1" dirty="0">
                <a:solidFill>
                  <a:srgbClr val="CFDDBA"/>
                </a:solidFill>
                <a:latin typeface="DilleniaUPC" panose="02020603050405020304" pitchFamily="18" charset="-34"/>
                <a:cs typeface="DilleniaUPC" panose="02020603050405020304" pitchFamily="18" charset="-34"/>
              </a:endParaRPr>
            </a:p>
          </p:txBody>
        </p:sp>
        <p:grpSp>
          <p:nvGrpSpPr>
            <p:cNvPr id="7" name="Groupe 6">
              <a:extLst>
                <a:ext uri="{FF2B5EF4-FFF2-40B4-BE49-F238E27FC236}">
                  <a16:creationId xmlns:a16="http://schemas.microsoft.com/office/drawing/2014/main" id="{F08DD5F6-7D29-465B-9874-BE47D910B1D4}"/>
                </a:ext>
              </a:extLst>
            </p:cNvPr>
            <p:cNvGrpSpPr/>
            <p:nvPr/>
          </p:nvGrpSpPr>
          <p:grpSpPr>
            <a:xfrm>
              <a:off x="2894853" y="2336968"/>
              <a:ext cx="3886909" cy="4064761"/>
              <a:chOff x="3269671" y="2518344"/>
              <a:chExt cx="3886909" cy="4064761"/>
            </a:xfrm>
          </p:grpSpPr>
          <p:sp>
            <p:nvSpPr>
              <p:cNvPr id="36" name="Rectangle 35">
                <a:extLst>
                  <a:ext uri="{FF2B5EF4-FFF2-40B4-BE49-F238E27FC236}">
                    <a16:creationId xmlns:a16="http://schemas.microsoft.com/office/drawing/2014/main" id="{B05DCE85-24CD-49F7-9FFC-46969C4C505C}"/>
                  </a:ext>
                </a:extLst>
              </p:cNvPr>
              <p:cNvSpPr/>
              <p:nvPr/>
            </p:nvSpPr>
            <p:spPr>
              <a:xfrm>
                <a:off x="3269671" y="2899254"/>
                <a:ext cx="3886909" cy="2960370"/>
              </a:xfrm>
              <a:prstGeom prst="rect">
                <a:avLst/>
              </a:prstGeom>
              <a:solidFill>
                <a:schemeClr val="bg1"/>
              </a:solidFill>
              <a:ln>
                <a:solidFill>
                  <a:srgbClr val="CFDDB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800"/>
                  </a:lnSpc>
                </a:pPr>
                <a:endParaRPr lang="fr-FR" sz="2800" b="1" dirty="0">
                  <a:solidFill>
                    <a:srgbClr val="CFDDBA"/>
                  </a:solidFill>
                  <a:latin typeface="DilleniaUPC" panose="02020603050405020304" pitchFamily="18" charset="-34"/>
                  <a:cs typeface="DilleniaUPC" panose="02020603050405020304" pitchFamily="18" charset="-34"/>
                </a:endParaRPr>
              </a:p>
            </p:txBody>
          </p:sp>
          <p:graphicFrame>
            <p:nvGraphicFramePr>
              <p:cNvPr id="33" name="Graphique 32">
                <a:extLst>
                  <a:ext uri="{FF2B5EF4-FFF2-40B4-BE49-F238E27FC236}">
                    <a16:creationId xmlns:a16="http://schemas.microsoft.com/office/drawing/2014/main" id="{C3E32F16-02A8-4C77-B31C-8D2DA646D7CD}"/>
                  </a:ext>
                </a:extLst>
              </p:cNvPr>
              <p:cNvGraphicFramePr>
                <a:graphicFrameLocks/>
              </p:cNvGraphicFramePr>
              <p:nvPr>
                <p:extLst>
                  <p:ext uri="{D42A27DB-BD31-4B8C-83A1-F6EECF244321}">
                    <p14:modId xmlns:p14="http://schemas.microsoft.com/office/powerpoint/2010/main" val="708692241"/>
                  </p:ext>
                </p:extLst>
              </p:nvPr>
            </p:nvGraphicFramePr>
            <p:xfrm>
              <a:off x="3269671" y="2518344"/>
              <a:ext cx="3629673" cy="4064761"/>
            </p:xfrm>
            <a:graphic>
              <a:graphicData uri="http://schemas.openxmlformats.org/drawingml/2006/chart">
                <c:chart xmlns:c="http://schemas.openxmlformats.org/drawingml/2006/chart" xmlns:r="http://schemas.openxmlformats.org/officeDocument/2006/relationships" r:id="rId5"/>
              </a:graphicData>
            </a:graphic>
          </p:graphicFrame>
          <p:sp>
            <p:nvSpPr>
              <p:cNvPr id="5" name="Flèche : droite 4">
                <a:extLst>
                  <a:ext uri="{FF2B5EF4-FFF2-40B4-BE49-F238E27FC236}">
                    <a16:creationId xmlns:a16="http://schemas.microsoft.com/office/drawing/2014/main" id="{0BD9AD07-A611-47F3-8BC6-325A58102A3A}"/>
                  </a:ext>
                </a:extLst>
              </p:cNvPr>
              <p:cNvSpPr/>
              <p:nvPr/>
            </p:nvSpPr>
            <p:spPr>
              <a:xfrm rot="2537904">
                <a:off x="4979491" y="4028195"/>
                <a:ext cx="895739" cy="214604"/>
              </a:xfrm>
              <a:prstGeom prst="rightArrow">
                <a:avLst>
                  <a:gd name="adj1" fmla="val 36326"/>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6EE1E130-7329-4FB4-AD54-CAE3940B698C}"/>
                  </a:ext>
                </a:extLst>
              </p:cNvPr>
              <p:cNvSpPr txBox="1"/>
              <p:nvPr/>
            </p:nvSpPr>
            <p:spPr>
              <a:xfrm>
                <a:off x="5252251" y="3750077"/>
                <a:ext cx="953408" cy="477054"/>
              </a:xfrm>
              <a:prstGeom prst="rect">
                <a:avLst/>
              </a:prstGeom>
              <a:noFill/>
            </p:spPr>
            <p:txBody>
              <a:bodyPr wrap="square">
                <a:spAutoFit/>
              </a:bodyPr>
              <a:lstStyle/>
              <a:p>
                <a:pPr algn="ctr"/>
                <a:r>
                  <a:rPr lang="fr-FR" sz="2500" b="1">
                    <a:latin typeface="DilleniaUPC" panose="02020603050405020304" pitchFamily="18" charset="-34"/>
                    <a:cs typeface="DilleniaUPC" panose="02020603050405020304" pitchFamily="18" charset="-34"/>
                  </a:rPr>
                  <a:t>-12 %</a:t>
                </a:r>
              </a:p>
            </p:txBody>
          </p:sp>
        </p:grpSp>
        <p:grpSp>
          <p:nvGrpSpPr>
            <p:cNvPr id="9" name="Groupe 8">
              <a:extLst>
                <a:ext uri="{FF2B5EF4-FFF2-40B4-BE49-F238E27FC236}">
                  <a16:creationId xmlns:a16="http://schemas.microsoft.com/office/drawing/2014/main" id="{FC442079-1DFC-46F7-A1BF-E022B31042AD}"/>
                </a:ext>
              </a:extLst>
            </p:cNvPr>
            <p:cNvGrpSpPr/>
            <p:nvPr/>
          </p:nvGrpSpPr>
          <p:grpSpPr>
            <a:xfrm>
              <a:off x="7047931" y="2302519"/>
              <a:ext cx="3896673" cy="4064761"/>
              <a:chOff x="7047931" y="2302519"/>
              <a:chExt cx="3896673" cy="4064761"/>
            </a:xfrm>
          </p:grpSpPr>
          <p:graphicFrame>
            <p:nvGraphicFramePr>
              <p:cNvPr id="37" name="Graphique 36">
                <a:extLst>
                  <a:ext uri="{FF2B5EF4-FFF2-40B4-BE49-F238E27FC236}">
                    <a16:creationId xmlns:a16="http://schemas.microsoft.com/office/drawing/2014/main" id="{C3E32F16-02A8-4C77-B31C-8D2DA646D7CD}"/>
                  </a:ext>
                </a:extLst>
              </p:cNvPr>
              <p:cNvGraphicFramePr>
                <a:graphicFrameLocks/>
              </p:cNvGraphicFramePr>
              <p:nvPr>
                <p:extLst>
                  <p:ext uri="{D42A27DB-BD31-4B8C-83A1-F6EECF244321}">
                    <p14:modId xmlns:p14="http://schemas.microsoft.com/office/powerpoint/2010/main" val="385321493"/>
                  </p:ext>
                </p:extLst>
              </p:nvPr>
            </p:nvGraphicFramePr>
            <p:xfrm>
              <a:off x="7047931" y="2302519"/>
              <a:ext cx="3896673" cy="4064761"/>
            </p:xfrm>
            <a:graphic>
              <a:graphicData uri="http://schemas.openxmlformats.org/drawingml/2006/chart">
                <c:chart xmlns:c="http://schemas.openxmlformats.org/drawingml/2006/chart" xmlns:r="http://schemas.openxmlformats.org/officeDocument/2006/relationships" r:id="rId6"/>
              </a:graphicData>
            </a:graphic>
          </p:graphicFrame>
          <p:sp>
            <p:nvSpPr>
              <p:cNvPr id="43" name="Flèche : droite 42">
                <a:extLst>
                  <a:ext uri="{FF2B5EF4-FFF2-40B4-BE49-F238E27FC236}">
                    <a16:creationId xmlns:a16="http://schemas.microsoft.com/office/drawing/2014/main" id="{2E569BBE-F098-409D-9455-721440925697}"/>
                  </a:ext>
                </a:extLst>
              </p:cNvPr>
              <p:cNvSpPr/>
              <p:nvPr/>
            </p:nvSpPr>
            <p:spPr>
              <a:xfrm rot="2537904">
                <a:off x="8723877" y="3985731"/>
                <a:ext cx="895739" cy="214604"/>
              </a:xfrm>
              <a:prstGeom prst="rightArrow">
                <a:avLst>
                  <a:gd name="adj1" fmla="val 36326"/>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DC7BBEC7-DB49-4A1A-9F7E-DC0CC811F716}"/>
                  </a:ext>
                </a:extLst>
              </p:cNvPr>
              <p:cNvSpPr txBox="1"/>
              <p:nvPr/>
            </p:nvSpPr>
            <p:spPr>
              <a:xfrm>
                <a:off x="8991385" y="3726449"/>
                <a:ext cx="953408" cy="477054"/>
              </a:xfrm>
              <a:prstGeom prst="rect">
                <a:avLst/>
              </a:prstGeom>
              <a:noFill/>
            </p:spPr>
            <p:txBody>
              <a:bodyPr wrap="square">
                <a:spAutoFit/>
              </a:bodyPr>
              <a:lstStyle/>
              <a:p>
                <a:pPr algn="ctr"/>
                <a:r>
                  <a:rPr lang="fr-FR" sz="2500" b="1">
                    <a:latin typeface="DilleniaUPC" panose="02020603050405020304" pitchFamily="18" charset="-34"/>
                    <a:cs typeface="DilleniaUPC" panose="02020603050405020304" pitchFamily="18" charset="-34"/>
                  </a:rPr>
                  <a:t>-15,3 %</a:t>
                </a:r>
              </a:p>
            </p:txBody>
          </p:sp>
        </p:grpSp>
      </p:grpSp>
      <p:sp>
        <p:nvSpPr>
          <p:cNvPr id="25" name="Rectangle 24">
            <a:extLst>
              <a:ext uri="{FF2B5EF4-FFF2-40B4-BE49-F238E27FC236}">
                <a16:creationId xmlns:a16="http://schemas.microsoft.com/office/drawing/2014/main" id="{D449C767-0FE2-4AFE-AB8F-8DC427EC4E59}"/>
              </a:ext>
            </a:extLst>
          </p:cNvPr>
          <p:cNvSpPr/>
          <p:nvPr/>
        </p:nvSpPr>
        <p:spPr>
          <a:xfrm>
            <a:off x="7453822" y="775152"/>
            <a:ext cx="4433393" cy="584775"/>
          </a:xfrm>
          <a:prstGeom prst="rect">
            <a:avLst/>
          </a:prstGeom>
          <a:solidFill>
            <a:srgbClr val="CFDDBA">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a:extLst>
              <a:ext uri="{FF2B5EF4-FFF2-40B4-BE49-F238E27FC236}">
                <a16:creationId xmlns:a16="http://schemas.microsoft.com/office/drawing/2014/main" id="{DECA1F9A-DA6B-44F2-856F-42158EF5B094}"/>
              </a:ext>
            </a:extLst>
          </p:cNvPr>
          <p:cNvPicPr>
            <a:picLocks noChangeAspect="1"/>
          </p:cNvPicPr>
          <p:nvPr/>
        </p:nvPicPr>
        <p:blipFill>
          <a:blip r:embed="rId7"/>
          <a:stretch>
            <a:fillRect/>
          </a:stretch>
        </p:blipFill>
        <p:spPr>
          <a:xfrm>
            <a:off x="7212563" y="576420"/>
            <a:ext cx="533640" cy="533640"/>
          </a:xfrm>
          <a:prstGeom prst="flowChartConnector">
            <a:avLst/>
          </a:prstGeom>
        </p:spPr>
      </p:pic>
      <p:sp>
        <p:nvSpPr>
          <p:cNvPr id="27" name="ZoneTexte 26">
            <a:extLst>
              <a:ext uri="{FF2B5EF4-FFF2-40B4-BE49-F238E27FC236}">
                <a16:creationId xmlns:a16="http://schemas.microsoft.com/office/drawing/2014/main" id="{38492BC3-1591-4DD0-BA32-A7A813A61D7B}"/>
              </a:ext>
            </a:extLst>
          </p:cNvPr>
          <p:cNvSpPr txBox="1"/>
          <p:nvPr/>
        </p:nvSpPr>
        <p:spPr>
          <a:xfrm>
            <a:off x="7737714" y="834816"/>
            <a:ext cx="4149502" cy="466218"/>
          </a:xfrm>
          <a:prstGeom prst="rect">
            <a:avLst/>
          </a:prstGeom>
          <a:noFill/>
        </p:spPr>
        <p:txBody>
          <a:bodyPr wrap="square">
            <a:spAutoFit/>
          </a:bodyPr>
          <a:lstStyle/>
          <a:p>
            <a:pPr>
              <a:lnSpc>
                <a:spcPts val="1500"/>
              </a:lnSpc>
            </a:pPr>
            <a:r>
              <a:rPr kumimoji="0" lang="fr-FR" sz="1100" b="0" u="none" strike="noStrike" cap="none" normalizeH="0" baseline="0" noProof="0">
                <a:ln>
                  <a:noFill/>
                </a:ln>
                <a:uLnTx/>
                <a:uFillTx/>
                <a:latin typeface="Calibri" panose="020F0502020204030204" pitchFamily="34" charset="0"/>
                <a:cs typeface="Calibri" panose="020F0502020204030204" pitchFamily="34" charset="0"/>
              </a:rPr>
              <a:t>*Essai clinique sous contrôle dermatologique,</a:t>
            </a:r>
            <a:r>
              <a:rPr kumimoji="0" lang="fr-FR" sz="1100" b="0" i="1" u="none" strike="noStrike" cap="none" normalizeH="0" baseline="0" noProof="0">
                <a:ln>
                  <a:noFill/>
                </a:ln>
                <a:uLnTx/>
                <a:uFillTx/>
                <a:latin typeface="Calibri" panose="020F0502020204030204" pitchFamily="34" charset="0"/>
                <a:cs typeface="Calibri" panose="020F0502020204030204" pitchFamily="34" charset="0"/>
              </a:rPr>
              <a:t> rapport d’étude 1100582A01 – EUROFINS – octobre 2019</a:t>
            </a:r>
            <a:r>
              <a:rPr kumimoji="0" lang="fr-FR" sz="1100" b="0" u="none" strike="noStrike" cap="none" normalizeH="0" baseline="0" noProof="0">
                <a:ln>
                  <a:noFill/>
                </a:ln>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678636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AED1A74-2F11-4BD3-B330-1B847B0CD34B}"/>
              </a:ext>
            </a:extLst>
          </p:cNvPr>
          <p:cNvSpPr/>
          <p:nvPr/>
        </p:nvSpPr>
        <p:spPr>
          <a:xfrm>
            <a:off x="-1" y="0"/>
            <a:ext cx="1882141" cy="6858000"/>
          </a:xfrm>
          <a:prstGeom prst="rect">
            <a:avLst/>
          </a:prstGeom>
          <a:solidFill>
            <a:srgbClr val="CFD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75297" y="639886"/>
            <a:ext cx="350696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Zinc gluconate 3 %</a:t>
            </a:r>
          </a:p>
        </p:txBody>
      </p:sp>
      <p:sp>
        <p:nvSpPr>
          <p:cNvPr id="19" name="ZoneTexte 18">
            <a:extLst>
              <a:ext uri="{FF2B5EF4-FFF2-40B4-BE49-F238E27FC236}">
                <a16:creationId xmlns:a16="http://schemas.microsoft.com/office/drawing/2014/main" id="{B8C4AE07-B219-304B-A2FB-E9186F91F379}"/>
              </a:ext>
            </a:extLst>
          </p:cNvPr>
          <p:cNvSpPr txBox="1"/>
          <p:nvPr/>
        </p:nvSpPr>
        <p:spPr>
          <a:xfrm>
            <a:off x="242587" y="83286"/>
            <a:ext cx="5330302" cy="739498"/>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0" name="Connecteur droit 19">
            <a:extLst>
              <a:ext uri="{FF2B5EF4-FFF2-40B4-BE49-F238E27FC236}">
                <a16:creationId xmlns:a16="http://schemas.microsoft.com/office/drawing/2014/main" id="{C7A3B4A3-2F25-4249-957A-FAF50A029100}"/>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Image 23" descr="Une image contenant texte&#10;&#10;Description générée automatiquement">
            <a:extLst>
              <a:ext uri="{FF2B5EF4-FFF2-40B4-BE49-F238E27FC236}">
                <a16:creationId xmlns:a16="http://schemas.microsoft.com/office/drawing/2014/main" id="{98547286-C548-41EF-8188-7D63A80F6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955" y="1496283"/>
            <a:ext cx="2005898" cy="5278431"/>
          </a:xfrm>
          <a:prstGeom prst="rect">
            <a:avLst/>
          </a:prstGeom>
          <a:effectLst>
            <a:outerShdw blurRad="63500" sx="102000" sy="102000" algn="ctr" rotWithShape="0">
              <a:prstClr val="black">
                <a:alpha val="40000"/>
              </a:prstClr>
            </a:outerShdw>
          </a:effectLst>
        </p:spPr>
      </p:pic>
      <p:sp>
        <p:nvSpPr>
          <p:cNvPr id="14" name="ZoneTexte 13">
            <a:extLst>
              <a:ext uri="{FF2B5EF4-FFF2-40B4-BE49-F238E27FC236}">
                <a16:creationId xmlns:a16="http://schemas.microsoft.com/office/drawing/2014/main" id="{90E3DB96-5CB9-4333-8EFD-1BBA0EDE54D7}"/>
              </a:ext>
            </a:extLst>
          </p:cNvPr>
          <p:cNvSpPr txBox="1"/>
          <p:nvPr/>
        </p:nvSpPr>
        <p:spPr>
          <a:xfrm>
            <a:off x="3541994" y="2451714"/>
            <a:ext cx="6899178" cy="446276"/>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Test d’utilisation sous contrôle dermatologique – 28 jours</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15" name="Image 14">
            <a:extLst>
              <a:ext uri="{FF2B5EF4-FFF2-40B4-BE49-F238E27FC236}">
                <a16:creationId xmlns:a16="http://schemas.microsoft.com/office/drawing/2014/main" id="{E0E693CA-EEB8-497D-9305-2F865DDD4826}"/>
              </a:ext>
            </a:extLst>
          </p:cNvPr>
          <p:cNvPicPr>
            <a:picLocks noChangeAspect="1"/>
          </p:cNvPicPr>
          <p:nvPr/>
        </p:nvPicPr>
        <p:blipFill rotWithShape="1">
          <a:blip r:embed="rId4"/>
          <a:srcRect b="14901"/>
          <a:stretch/>
        </p:blipFill>
        <p:spPr>
          <a:xfrm>
            <a:off x="2997469" y="3113028"/>
            <a:ext cx="483564" cy="443166"/>
          </a:xfrm>
          <a:prstGeom prst="rect">
            <a:avLst/>
          </a:prstGeom>
        </p:spPr>
      </p:pic>
      <p:sp>
        <p:nvSpPr>
          <p:cNvPr id="16" name="ZoneTexte 15">
            <a:extLst>
              <a:ext uri="{FF2B5EF4-FFF2-40B4-BE49-F238E27FC236}">
                <a16:creationId xmlns:a16="http://schemas.microsoft.com/office/drawing/2014/main" id="{5785BFEF-148D-43A7-9E6D-149B6790C596}"/>
              </a:ext>
            </a:extLst>
          </p:cNvPr>
          <p:cNvSpPr txBox="1"/>
          <p:nvPr/>
        </p:nvSpPr>
        <p:spPr>
          <a:xfrm>
            <a:off x="3538603" y="3114170"/>
            <a:ext cx="8653397" cy="629660"/>
          </a:xfrm>
          <a:prstGeom prst="rect">
            <a:avLst/>
          </a:prstGeom>
          <a:noFill/>
        </p:spPr>
        <p:txBody>
          <a:bodyPr wrap="square">
            <a:spAutoFit/>
          </a:bodyPr>
          <a:lstStyle/>
          <a:p>
            <a:pPr>
              <a:lnSpc>
                <a:spcPts val="2000"/>
              </a:lnSpc>
            </a:pPr>
            <a:r>
              <a:rPr lang="fr-FR" sz="2300" dirty="0">
                <a:solidFill>
                  <a:prstClr val="black"/>
                </a:solidFill>
                <a:latin typeface="DilleniaUPC" panose="02020603050405020304" pitchFamily="18" charset="-34"/>
                <a:cs typeface="DilleniaUPC" panose="02020603050405020304" pitchFamily="18" charset="-34"/>
              </a:rPr>
              <a:t>19 volontaires âgés de 21 à 50 ans ayant la peau mixte à grasse, brillante, et présentant un excès de sébum</a:t>
            </a:r>
          </a:p>
        </p:txBody>
      </p:sp>
      <p:pic>
        <p:nvPicPr>
          <p:cNvPr id="17" name="Image 16">
            <a:extLst>
              <a:ext uri="{FF2B5EF4-FFF2-40B4-BE49-F238E27FC236}">
                <a16:creationId xmlns:a16="http://schemas.microsoft.com/office/drawing/2014/main" id="{E067E50A-5793-4A0B-890C-B8C19D274494}"/>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023211" y="2376747"/>
            <a:ext cx="530585" cy="619484"/>
          </a:xfrm>
          <a:prstGeom prst="rect">
            <a:avLst/>
          </a:prstGeom>
        </p:spPr>
      </p:pic>
      <p:sp>
        <p:nvSpPr>
          <p:cNvPr id="18" name="ZoneTexte 17">
            <a:extLst>
              <a:ext uri="{FF2B5EF4-FFF2-40B4-BE49-F238E27FC236}">
                <a16:creationId xmlns:a16="http://schemas.microsoft.com/office/drawing/2014/main" id="{5135B4C9-64F7-41AA-A8E3-152A7D021B6C}"/>
              </a:ext>
            </a:extLst>
          </p:cNvPr>
          <p:cNvSpPr txBox="1"/>
          <p:nvPr/>
        </p:nvSpPr>
        <p:spPr>
          <a:xfrm>
            <a:off x="2867707" y="1483883"/>
            <a:ext cx="9172232" cy="584775"/>
          </a:xfrm>
          <a:prstGeom prst="rect">
            <a:avLst/>
          </a:prstGeom>
          <a:noFill/>
        </p:spPr>
        <p:txBody>
          <a:bodyPr wrap="square">
            <a:spAutoFit/>
          </a:bodyPr>
          <a:lstStyle/>
          <a:p>
            <a:pPr>
              <a:tabLst>
                <a:tab pos="3136900" algn="l"/>
              </a:tabLst>
            </a:pPr>
            <a:r>
              <a:rPr lang="fr-FR" sz="3200" b="1" cap="all" dirty="0">
                <a:solidFill>
                  <a:srgbClr val="CFDDBA"/>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CFDDBA"/>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CFDDBA"/>
                </a:solidFill>
                <a:latin typeface="DilleniaUPC" panose="02020603050405020304" pitchFamily="18" charset="-34"/>
                <a:ea typeface="Times New Roman" panose="02020603050405020304" pitchFamily="18" charset="0"/>
                <a:cs typeface="DilleniaUPC" panose="02020603050405020304" pitchFamily="18" charset="-34"/>
              </a:rPr>
              <a:t> In vivo – Test d’utilisation</a:t>
            </a:r>
          </a:p>
        </p:txBody>
      </p:sp>
      <p:pic>
        <p:nvPicPr>
          <p:cNvPr id="21" name="Picture 2" descr="Mycose de l'ongle? N'attendez pas, traitez immédiatement">
            <a:extLst>
              <a:ext uri="{FF2B5EF4-FFF2-40B4-BE49-F238E27FC236}">
                <a16:creationId xmlns:a16="http://schemas.microsoft.com/office/drawing/2014/main" id="{0991C111-7CB1-4605-A1DC-A5FDC74C2BBD}"/>
              </a:ext>
            </a:extLst>
          </p:cNvPr>
          <p:cNvPicPr>
            <a:picLocks noChangeAspect="1" noChangeArrowheads="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66457"/>
          <a:stretch/>
        </p:blipFill>
        <p:spPr bwMode="auto">
          <a:xfrm>
            <a:off x="10668685" y="1735246"/>
            <a:ext cx="634360" cy="673264"/>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0EF7F3A4-104B-499E-B915-459C9FDDE3C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883484" y="3680150"/>
            <a:ext cx="619484" cy="619484"/>
          </a:xfrm>
          <a:prstGeom prst="rect">
            <a:avLst/>
          </a:prstGeom>
        </p:spPr>
      </p:pic>
      <p:sp>
        <p:nvSpPr>
          <p:cNvPr id="35" name="ZoneTexte 34">
            <a:extLst>
              <a:ext uri="{FF2B5EF4-FFF2-40B4-BE49-F238E27FC236}">
                <a16:creationId xmlns:a16="http://schemas.microsoft.com/office/drawing/2014/main" id="{EE5065AE-F7B2-46D6-9F14-148CE9159DC8}"/>
              </a:ext>
            </a:extLst>
          </p:cNvPr>
          <p:cNvSpPr txBox="1"/>
          <p:nvPr/>
        </p:nvSpPr>
        <p:spPr>
          <a:xfrm>
            <a:off x="3514770" y="3748507"/>
            <a:ext cx="6926402"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deux fois par jour sur le visage (2 à 4 gouttes)</a:t>
            </a:r>
          </a:p>
        </p:txBody>
      </p:sp>
      <p:sp>
        <p:nvSpPr>
          <p:cNvPr id="40" name="Rectangle 39">
            <a:extLst>
              <a:ext uri="{FF2B5EF4-FFF2-40B4-BE49-F238E27FC236}">
                <a16:creationId xmlns:a16="http://schemas.microsoft.com/office/drawing/2014/main" id="{9FE648E3-0907-4D57-A71B-461E3625D57E}"/>
              </a:ext>
            </a:extLst>
          </p:cNvPr>
          <p:cNvSpPr/>
          <p:nvPr/>
        </p:nvSpPr>
        <p:spPr>
          <a:xfrm>
            <a:off x="3193226" y="4745664"/>
            <a:ext cx="6748216" cy="1894610"/>
          </a:xfrm>
          <a:prstGeom prst="rect">
            <a:avLst/>
          </a:prstGeom>
          <a:solidFill>
            <a:schemeClr val="bg1"/>
          </a:solidFill>
          <a:ln>
            <a:solidFill>
              <a:srgbClr val="CFDDB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ts val="2800"/>
              </a:lnSpc>
              <a:buFont typeface="Wingdings" panose="05000000000000000000" pitchFamily="2" charset="2"/>
              <a:buChar char=""/>
            </a:pPr>
            <a:r>
              <a:rPr lang="fr-FR" sz="2400" dirty="0">
                <a:solidFill>
                  <a:srgbClr val="CFDDBA"/>
                </a:solidFill>
                <a:latin typeface="DilleniaUPC" panose="02020603050405020304" pitchFamily="18" charset="-34"/>
                <a:ea typeface="Calibri" panose="020F0502020204030204" pitchFamily="34" charset="0"/>
                <a:cs typeface="DilleniaUPC" panose="02020603050405020304" pitchFamily="18" charset="-34"/>
              </a:rPr>
              <a:t>Les zones brillantes paraissent </a:t>
            </a:r>
            <a:r>
              <a:rPr lang="fr-FR" sz="2400" dirty="0" err="1">
                <a:solidFill>
                  <a:srgbClr val="CFDDBA"/>
                </a:solidFill>
                <a:latin typeface="DilleniaUPC" panose="02020603050405020304" pitchFamily="18" charset="-34"/>
                <a:ea typeface="Calibri" panose="020F0502020204030204" pitchFamily="34" charset="0"/>
                <a:cs typeface="DilleniaUPC" panose="02020603050405020304" pitchFamily="18" charset="-34"/>
              </a:rPr>
              <a:t>matifiées</a:t>
            </a:r>
            <a:r>
              <a:rPr lang="fr-FR" sz="2400" dirty="0">
                <a:solidFill>
                  <a:srgbClr val="CFDDBA"/>
                </a:solidFill>
                <a:latin typeface="DilleniaUPC" panose="02020603050405020304" pitchFamily="18" charset="-34"/>
                <a:ea typeface="Calibri" panose="020F0502020204030204" pitchFamily="34" charset="0"/>
                <a:cs typeface="DilleniaUPC" panose="02020603050405020304" pitchFamily="18" charset="-34"/>
              </a:rPr>
              <a:t>	</a:t>
            </a:r>
            <a:r>
              <a:rPr lang="fr-FR" sz="2800" b="1" dirty="0">
                <a:solidFill>
                  <a:srgbClr val="CFDDBA"/>
                </a:solidFill>
                <a:latin typeface="DilleniaUPC" panose="02020603050405020304" pitchFamily="18" charset="-34"/>
                <a:ea typeface="Calibri" panose="020F0502020204030204" pitchFamily="34" charset="0"/>
                <a:cs typeface="DilleniaUPC" panose="02020603050405020304" pitchFamily="18" charset="-34"/>
              </a:rPr>
              <a:t>79 %</a:t>
            </a:r>
          </a:p>
          <a:p>
            <a:pPr marL="342900" lvl="0" indent="-342900">
              <a:lnSpc>
                <a:spcPts val="2800"/>
              </a:lnSpc>
              <a:buFont typeface="Wingdings" panose="05000000000000000000" pitchFamily="2" charset="2"/>
              <a:buChar char=""/>
            </a:pPr>
            <a:r>
              <a:rPr lang="fr-FR" sz="2400" dirty="0">
                <a:solidFill>
                  <a:srgbClr val="CFDDBA"/>
                </a:solidFill>
                <a:latin typeface="DilleniaUPC" panose="02020603050405020304" pitchFamily="18" charset="-34"/>
                <a:ea typeface="Calibri" panose="020F0502020204030204" pitchFamily="34" charset="0"/>
                <a:cs typeface="DilleniaUPC" panose="02020603050405020304" pitchFamily="18" charset="-34"/>
              </a:rPr>
              <a:t>L’excès de sébum paraît réduit          	</a:t>
            </a:r>
            <a:r>
              <a:rPr lang="fr-FR" sz="2800" b="1" dirty="0">
                <a:solidFill>
                  <a:srgbClr val="CFDDBA"/>
                </a:solidFill>
                <a:latin typeface="DilleniaUPC" panose="02020603050405020304" pitchFamily="18" charset="-34"/>
                <a:ea typeface="Calibri" panose="020F0502020204030204" pitchFamily="34" charset="0"/>
                <a:cs typeface="DilleniaUPC" panose="02020603050405020304" pitchFamily="18" charset="-34"/>
              </a:rPr>
              <a:t>79 %</a:t>
            </a:r>
          </a:p>
          <a:p>
            <a:pPr marL="342900" lvl="0" indent="-342900">
              <a:lnSpc>
                <a:spcPts val="2800"/>
              </a:lnSpc>
              <a:buFont typeface="Wingdings" panose="05000000000000000000" pitchFamily="2" charset="2"/>
              <a:buChar char=""/>
            </a:pPr>
            <a:r>
              <a:rPr lang="fr-FR" sz="2400" dirty="0">
                <a:solidFill>
                  <a:srgbClr val="CFDDBA"/>
                </a:solidFill>
                <a:latin typeface="DilleniaUPC" panose="02020603050405020304" pitchFamily="18" charset="-34"/>
                <a:ea typeface="Calibri" panose="020F0502020204030204" pitchFamily="34" charset="0"/>
                <a:cs typeface="DilleniaUPC" panose="02020603050405020304" pitchFamily="18" charset="-34"/>
              </a:rPr>
              <a:t>Grain de peau purifié		            </a:t>
            </a:r>
            <a:r>
              <a:rPr lang="fr-FR" sz="2800" b="1" dirty="0">
                <a:solidFill>
                  <a:srgbClr val="CFDDBA"/>
                </a:solidFill>
                <a:latin typeface="DilleniaUPC" panose="02020603050405020304" pitchFamily="18" charset="-34"/>
                <a:ea typeface="Calibri" panose="020F0502020204030204" pitchFamily="34" charset="0"/>
                <a:cs typeface="DilleniaUPC" panose="02020603050405020304" pitchFamily="18" charset="-34"/>
              </a:rPr>
              <a:t>74 %</a:t>
            </a:r>
          </a:p>
          <a:p>
            <a:pPr marL="342900" lvl="0" indent="-342900">
              <a:lnSpc>
                <a:spcPts val="2800"/>
              </a:lnSpc>
              <a:buFont typeface="Wingdings" panose="05000000000000000000" pitchFamily="2" charset="2"/>
              <a:buChar char=""/>
            </a:pPr>
            <a:r>
              <a:rPr lang="fr-FR" sz="2400" dirty="0">
                <a:solidFill>
                  <a:srgbClr val="CFDDBA"/>
                </a:solidFill>
                <a:latin typeface="DilleniaUPC" panose="02020603050405020304" pitchFamily="18" charset="-34"/>
                <a:ea typeface="Calibri" panose="020F0502020204030204" pitchFamily="34" charset="0"/>
                <a:cs typeface="DilleniaUPC" panose="02020603050405020304" pitchFamily="18" charset="-34"/>
              </a:rPr>
              <a:t>Les imperfections paraissent réduites	</a:t>
            </a:r>
            <a:r>
              <a:rPr lang="fr-FR" sz="2800" b="1" dirty="0">
                <a:solidFill>
                  <a:srgbClr val="CFDDBA"/>
                </a:solidFill>
                <a:latin typeface="DilleniaUPC" panose="02020603050405020304" pitchFamily="18" charset="-34"/>
                <a:ea typeface="Calibri" panose="020F0502020204030204" pitchFamily="34" charset="0"/>
                <a:cs typeface="DilleniaUPC" panose="02020603050405020304" pitchFamily="18" charset="-34"/>
              </a:rPr>
              <a:t>79 %</a:t>
            </a:r>
          </a:p>
          <a:p>
            <a:pPr marL="342900" lvl="0" indent="-342900">
              <a:lnSpc>
                <a:spcPts val="2800"/>
              </a:lnSpc>
              <a:buFont typeface="Wingdings" panose="05000000000000000000" pitchFamily="2" charset="2"/>
              <a:buChar char=""/>
            </a:pPr>
            <a:r>
              <a:rPr lang="fr-FR" sz="2400" dirty="0">
                <a:solidFill>
                  <a:srgbClr val="CFDDBA"/>
                </a:solidFill>
                <a:latin typeface="DilleniaUPC" panose="02020603050405020304" pitchFamily="18" charset="-34"/>
                <a:cs typeface="DilleniaUPC" panose="02020603050405020304" pitchFamily="18" charset="-34"/>
              </a:rPr>
              <a:t>Sensation de confort			</a:t>
            </a:r>
            <a:r>
              <a:rPr lang="fr-FR" sz="2800" b="1" dirty="0">
                <a:solidFill>
                  <a:srgbClr val="CFDDBA"/>
                </a:solidFill>
                <a:latin typeface="DilleniaUPC" panose="02020603050405020304" pitchFamily="18" charset="-34"/>
                <a:cs typeface="DilleniaUPC" panose="02020603050405020304" pitchFamily="18" charset="-34"/>
              </a:rPr>
              <a:t>95 %</a:t>
            </a:r>
          </a:p>
        </p:txBody>
      </p:sp>
      <p:sp>
        <p:nvSpPr>
          <p:cNvPr id="25" name="Rectangle 24">
            <a:extLst>
              <a:ext uri="{FF2B5EF4-FFF2-40B4-BE49-F238E27FC236}">
                <a16:creationId xmlns:a16="http://schemas.microsoft.com/office/drawing/2014/main" id="{06F0453E-046F-40C9-B640-6184F0ADFEB3}"/>
              </a:ext>
            </a:extLst>
          </p:cNvPr>
          <p:cNvSpPr/>
          <p:nvPr/>
        </p:nvSpPr>
        <p:spPr>
          <a:xfrm>
            <a:off x="7453823" y="775152"/>
            <a:ext cx="4349402" cy="584775"/>
          </a:xfrm>
          <a:prstGeom prst="rect">
            <a:avLst/>
          </a:prstGeom>
          <a:solidFill>
            <a:srgbClr val="CFDDBA">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a:extLst>
              <a:ext uri="{FF2B5EF4-FFF2-40B4-BE49-F238E27FC236}">
                <a16:creationId xmlns:a16="http://schemas.microsoft.com/office/drawing/2014/main" id="{7CD0621E-CCAA-4125-B004-96597E8402A2}"/>
              </a:ext>
            </a:extLst>
          </p:cNvPr>
          <p:cNvPicPr>
            <a:picLocks noChangeAspect="1"/>
          </p:cNvPicPr>
          <p:nvPr/>
        </p:nvPicPr>
        <p:blipFill>
          <a:blip r:embed="rId10"/>
          <a:stretch>
            <a:fillRect/>
          </a:stretch>
        </p:blipFill>
        <p:spPr>
          <a:xfrm>
            <a:off x="7212563" y="576420"/>
            <a:ext cx="533640" cy="533640"/>
          </a:xfrm>
          <a:prstGeom prst="flowChartConnector">
            <a:avLst/>
          </a:prstGeom>
        </p:spPr>
      </p:pic>
      <p:sp>
        <p:nvSpPr>
          <p:cNvPr id="27" name="ZoneTexte 26">
            <a:extLst>
              <a:ext uri="{FF2B5EF4-FFF2-40B4-BE49-F238E27FC236}">
                <a16:creationId xmlns:a16="http://schemas.microsoft.com/office/drawing/2014/main" id="{D9CD32DB-AF8F-4F86-B475-B5B7262AA405}"/>
              </a:ext>
            </a:extLst>
          </p:cNvPr>
          <p:cNvSpPr txBox="1"/>
          <p:nvPr/>
        </p:nvSpPr>
        <p:spPr>
          <a:xfrm>
            <a:off x="7737714" y="834816"/>
            <a:ext cx="4057021" cy="466218"/>
          </a:xfrm>
          <a:prstGeom prst="rect">
            <a:avLst/>
          </a:prstGeom>
          <a:noFill/>
        </p:spPr>
        <p:txBody>
          <a:bodyPr wrap="square">
            <a:spAutoFit/>
          </a:bodyPr>
          <a:lstStyle/>
          <a:p>
            <a:pPr>
              <a:lnSpc>
                <a:spcPts val="1500"/>
              </a:lnSpc>
            </a:pPr>
            <a:r>
              <a:rPr kumimoji="0" lang="fr-FR" sz="1100" b="0" u="none" strike="noStrike" cap="none" normalizeH="0" baseline="0" noProof="0">
                <a:ln>
                  <a:noFill/>
                </a:ln>
                <a:uLnTx/>
                <a:uFillTx/>
                <a:latin typeface="Calibri" panose="020F0502020204030204" pitchFamily="34" charset="0"/>
                <a:cs typeface="Calibri" panose="020F0502020204030204" pitchFamily="34" charset="0"/>
              </a:rPr>
              <a:t>*Test d’utilisation sous contrôle dermatologique,</a:t>
            </a:r>
            <a:r>
              <a:rPr kumimoji="0" lang="fr-FR" sz="1100" b="0" i="1" u="none" strike="noStrike" cap="none" normalizeH="0" baseline="0" noProof="0">
                <a:ln>
                  <a:noFill/>
                </a:ln>
                <a:uLnTx/>
                <a:uFillTx/>
                <a:latin typeface="Calibri" panose="020F0502020204030204" pitchFamily="34" charset="0"/>
                <a:cs typeface="Calibri" panose="020F0502020204030204" pitchFamily="34" charset="0"/>
              </a:rPr>
              <a:t> rapport d’étude 1100582A01 – EUROFINS – octobre 2019</a:t>
            </a:r>
            <a:r>
              <a:rPr kumimoji="0" lang="fr-FR" sz="1100" b="0" u="none" strike="noStrike" cap="none" normalizeH="0" baseline="0" noProof="0">
                <a:ln>
                  <a:noFill/>
                </a:ln>
                <a:uLnTx/>
                <a:uFillTx/>
                <a:latin typeface="Calibri" panose="020F0502020204030204" pitchFamily="34" charset="0"/>
                <a:cs typeface="Calibri" panose="020F0502020204030204" pitchFamily="34" charset="0"/>
              </a:rPr>
              <a:t>	</a:t>
            </a:r>
          </a:p>
        </p:txBody>
      </p:sp>
      <p:sp>
        <p:nvSpPr>
          <p:cNvPr id="23" name="ZoneTexte 22">
            <a:extLst>
              <a:ext uri="{FF2B5EF4-FFF2-40B4-BE49-F238E27FC236}">
                <a16:creationId xmlns:a16="http://schemas.microsoft.com/office/drawing/2014/main" id="{3A3FE814-BF08-46E3-98CA-32078FFFC549}"/>
              </a:ext>
            </a:extLst>
          </p:cNvPr>
          <p:cNvSpPr txBox="1"/>
          <p:nvPr/>
        </p:nvSpPr>
        <p:spPr>
          <a:xfrm>
            <a:off x="3783809" y="4281363"/>
            <a:ext cx="3207774" cy="461665"/>
          </a:xfrm>
          <a:prstGeom prst="rect">
            <a:avLst/>
          </a:prstGeom>
          <a:noFill/>
        </p:spPr>
        <p:txBody>
          <a:bodyPr wrap="square">
            <a:spAutoFit/>
          </a:bodyPr>
          <a:lstStyle/>
          <a:p>
            <a:r>
              <a:rPr kumimoji="0" lang="fr-FR" sz="2400" b="0" i="0" u="none" strike="noStrike" cap="none" normalizeH="0" baseline="0" noProof="0" dirty="0">
                <a:ln>
                  <a:noFill/>
                </a:ln>
                <a:uLnTx/>
                <a:uFillTx/>
                <a:latin typeface="DilleniaUPC" panose="02020603050405020304" pitchFamily="18" charset="-34"/>
                <a:ea typeface="+mn-ea"/>
                <a:cs typeface="DilleniaUPC" panose="02020603050405020304" pitchFamily="18" charset="-34"/>
              </a:rPr>
              <a:t>Au bout de 28 jours : </a:t>
            </a:r>
          </a:p>
        </p:txBody>
      </p:sp>
      <p:pic>
        <p:nvPicPr>
          <p:cNvPr id="30" name="Image 29">
            <a:extLst>
              <a:ext uri="{FF2B5EF4-FFF2-40B4-BE49-F238E27FC236}">
                <a16:creationId xmlns:a16="http://schemas.microsoft.com/office/drawing/2014/main" id="{46E1BAA3-15F9-412F-9655-861A7DBBF8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7315" y="5998107"/>
            <a:ext cx="727156" cy="711233"/>
          </a:xfrm>
          <a:prstGeom prst="rect">
            <a:avLst/>
          </a:prstGeom>
        </p:spPr>
      </p:pic>
    </p:spTree>
    <p:extLst>
      <p:ext uri="{BB962C8B-B14F-4D97-AF65-F5344CB8AC3E}">
        <p14:creationId xmlns:p14="http://schemas.microsoft.com/office/powerpoint/2010/main" val="25910599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82B39-E207-46AF-A7B5-CCB7CA9F05F3}"/>
              </a:ext>
            </a:extLst>
          </p:cNvPr>
          <p:cNvSpPr/>
          <p:nvPr/>
        </p:nvSpPr>
        <p:spPr>
          <a:xfrm>
            <a:off x="0" y="2438328"/>
            <a:ext cx="12192000" cy="4419672"/>
          </a:xfrm>
          <a:prstGeom prst="rect">
            <a:avLst/>
          </a:prstGeom>
          <a:solidFill>
            <a:srgbClr val="478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931059" y="630915"/>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D-panthénol 5,25 %</a:t>
            </a:r>
          </a:p>
        </p:txBody>
      </p:sp>
      <p:pic>
        <p:nvPicPr>
          <p:cNvPr id="7" name="Image 6" descr="Une image contenant portable, alimentation, ordinateur, téléphone&#10;&#10;Description générée automatiquement">
            <a:extLst>
              <a:ext uri="{FF2B5EF4-FFF2-40B4-BE49-F238E27FC236}">
                <a16:creationId xmlns:a16="http://schemas.microsoft.com/office/drawing/2014/main" id="{A257582D-4276-45B5-B626-9A475ED37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392" y="1523510"/>
            <a:ext cx="2005899" cy="5278434"/>
          </a:xfrm>
          <a:prstGeom prst="rect">
            <a:avLst/>
          </a:prstGeom>
          <a:effectLst>
            <a:outerShdw blurRad="63500" sx="102000" sy="102000" algn="ctr" rotWithShape="0">
              <a:prstClr val="black">
                <a:alpha val="40000"/>
              </a:prstClr>
            </a:outerShdw>
          </a:effectLst>
        </p:spPr>
      </p:pic>
      <p:pic>
        <p:nvPicPr>
          <p:cNvPr id="2" name="Picture 7" descr="D:\-= WORK =-\BUG AGENCY\NAOS\2020_ETAT_PUR\SLIDES\fleche-18.png">
            <a:extLst>
              <a:ext uri="{FF2B5EF4-FFF2-40B4-BE49-F238E27FC236}">
                <a16:creationId xmlns:a16="http://schemas.microsoft.com/office/drawing/2014/main" id="{1E26C28C-1390-45DB-9CC6-F63E689C661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1" r="20671"/>
          <a:stretch/>
        </p:blipFill>
        <p:spPr bwMode="auto">
          <a:xfrm rot="17118511" flipH="1">
            <a:off x="2737180" y="1151381"/>
            <a:ext cx="663907" cy="112582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2CCCD30D-D470-4048-9E78-2B9EDA9874A3}"/>
              </a:ext>
            </a:extLst>
          </p:cNvPr>
          <p:cNvSpPr txBox="1"/>
          <p:nvPr/>
        </p:nvSpPr>
        <p:spPr>
          <a:xfrm>
            <a:off x="3348166" y="1535791"/>
            <a:ext cx="2837683" cy="646331"/>
          </a:xfrm>
          <a:prstGeom prst="rect">
            <a:avLst/>
          </a:prstGeom>
          <a:noFill/>
        </p:spPr>
        <p:txBody>
          <a:bodyPr wrap="square">
            <a:spAutoFit/>
          </a:bodyPr>
          <a:lstStyle/>
          <a:p>
            <a:pPr algn="ctr"/>
            <a:r>
              <a:rPr lang="fr-FR" dirty="0">
                <a:solidFill>
                  <a:srgbClr val="000000"/>
                </a:solidFill>
                <a:latin typeface="DilleniaUPC" panose="02020603050405020304" pitchFamily="18" charset="-34"/>
                <a:cs typeface="DilleniaUPC" panose="02020603050405020304" pitchFamily="18" charset="-34"/>
              </a:rPr>
              <a:t>Dessèchement extrême</a:t>
            </a:r>
          </a:p>
        </p:txBody>
      </p:sp>
      <p:sp>
        <p:nvSpPr>
          <p:cNvPr id="20" name="ZoneTexte 19">
            <a:extLst>
              <a:ext uri="{FF2B5EF4-FFF2-40B4-BE49-F238E27FC236}">
                <a16:creationId xmlns:a16="http://schemas.microsoft.com/office/drawing/2014/main" id="{91944820-1ECE-D846-983E-88C6E75B14DD}"/>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50953029-89C6-A34F-8850-E9CFF6380679}"/>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430D59E9-6D0E-42C5-A81D-6F15ED5949CD}"/>
              </a:ext>
            </a:extLst>
          </p:cNvPr>
          <p:cNvSpPr txBox="1"/>
          <p:nvPr/>
        </p:nvSpPr>
        <p:spPr>
          <a:xfrm>
            <a:off x="2936502" y="2723930"/>
            <a:ext cx="4340597" cy="480581"/>
          </a:xfrm>
          <a:prstGeom prst="rect">
            <a:avLst/>
          </a:prstGeom>
          <a:noFill/>
        </p:spPr>
        <p:txBody>
          <a:bodyPr wrap="square">
            <a:spAutoFit/>
          </a:bodyPr>
          <a:lstStyle/>
          <a:p>
            <a:pPr algn="just">
              <a:lnSpc>
                <a:spcPct val="115000"/>
              </a:lnSpc>
              <a:spcAft>
                <a:spcPts val="1000"/>
              </a:spcAft>
            </a:pPr>
            <a:r>
              <a:rPr lang="fr-FR" sz="2400" b="1">
                <a:solidFill>
                  <a:schemeClr val="bg1"/>
                </a:solidFill>
                <a:latin typeface="DilleniaUPC" panose="02020603050405020304" pitchFamily="18" charset="-34"/>
                <a:ea typeface="Calibri" panose="020F0502020204030204" pitchFamily="34" charset="0"/>
                <a:cs typeface="DilleniaUPC" panose="02020603050405020304" pitchFamily="18" charset="-34"/>
              </a:rPr>
              <a:t>INFORMATIONS GÉNÉRALES</a:t>
            </a:r>
          </a:p>
        </p:txBody>
      </p:sp>
      <p:cxnSp>
        <p:nvCxnSpPr>
          <p:cNvPr id="30" name="Connecteur droit 29">
            <a:extLst>
              <a:ext uri="{FF2B5EF4-FFF2-40B4-BE49-F238E27FC236}">
                <a16:creationId xmlns:a16="http://schemas.microsoft.com/office/drawing/2014/main" id="{6FB3DE37-E572-4840-809E-44B8FC794772}"/>
              </a:ext>
            </a:extLst>
          </p:cNvPr>
          <p:cNvCxnSpPr>
            <a:cxnSpLocks/>
          </p:cNvCxnSpPr>
          <p:nvPr/>
        </p:nvCxnSpPr>
        <p:spPr>
          <a:xfrm>
            <a:off x="3049419" y="3191573"/>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1" name="ZoneTexte 30">
            <a:extLst>
              <a:ext uri="{FF2B5EF4-FFF2-40B4-BE49-F238E27FC236}">
                <a16:creationId xmlns:a16="http://schemas.microsoft.com/office/drawing/2014/main" id="{E4DD3E0A-3E6F-40E2-8DA1-3BC2DD159FF4}"/>
              </a:ext>
            </a:extLst>
          </p:cNvPr>
          <p:cNvSpPr txBox="1"/>
          <p:nvPr/>
        </p:nvSpPr>
        <p:spPr>
          <a:xfrm>
            <a:off x="2438553" y="3200590"/>
            <a:ext cx="9672167" cy="738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300"/>
              </a:spcAft>
              <a:buClrTx/>
              <a:buSzTx/>
              <a:buFontTx/>
              <a:buNone/>
              <a:tabLst/>
              <a:defRPr/>
            </a:pPr>
            <a:r>
              <a:rPr lang="fr-FR" sz="2100" dirty="0">
                <a:solidFill>
                  <a:schemeClr val="bg1"/>
                </a:solidFill>
                <a:latin typeface="DilleniaUPC" panose="02020603050405020304" pitchFamily="18" charset="-34"/>
                <a:cs typeface="DilleniaUPC" panose="02020603050405020304" pitchFamily="18" charset="-34"/>
              </a:rPr>
              <a:t>Forme stable &amp; biologiquement active de la vitamine B5 (acide pantothénique) communément utilisée dans l’industrie pharmaceutique et qui pénètre facilement la peau.</a:t>
            </a:r>
          </a:p>
        </p:txBody>
      </p:sp>
      <p:sp>
        <p:nvSpPr>
          <p:cNvPr id="32" name="ZoneTexte 31">
            <a:extLst>
              <a:ext uri="{FF2B5EF4-FFF2-40B4-BE49-F238E27FC236}">
                <a16:creationId xmlns:a16="http://schemas.microsoft.com/office/drawing/2014/main" id="{34855E17-758C-4C5D-9787-ED3374A8BDDA}"/>
              </a:ext>
            </a:extLst>
          </p:cNvPr>
          <p:cNvSpPr txBox="1"/>
          <p:nvPr/>
        </p:nvSpPr>
        <p:spPr>
          <a:xfrm>
            <a:off x="2911308" y="3905719"/>
            <a:ext cx="4530892" cy="480581"/>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MÉCANISMES D’ACTION</a:t>
            </a:r>
          </a:p>
        </p:txBody>
      </p:sp>
      <p:cxnSp>
        <p:nvCxnSpPr>
          <p:cNvPr id="33" name="Connecteur droit 32">
            <a:extLst>
              <a:ext uri="{FF2B5EF4-FFF2-40B4-BE49-F238E27FC236}">
                <a16:creationId xmlns:a16="http://schemas.microsoft.com/office/drawing/2014/main" id="{7D614745-B0DB-4FA2-8E03-71B1BB9FFC88}"/>
              </a:ext>
            </a:extLst>
          </p:cNvPr>
          <p:cNvCxnSpPr>
            <a:cxnSpLocks/>
          </p:cNvCxnSpPr>
          <p:nvPr/>
        </p:nvCxnSpPr>
        <p:spPr>
          <a:xfrm>
            <a:off x="3015461" y="4464148"/>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4" name="ZoneTexte 33">
            <a:extLst>
              <a:ext uri="{FF2B5EF4-FFF2-40B4-BE49-F238E27FC236}">
                <a16:creationId xmlns:a16="http://schemas.microsoft.com/office/drawing/2014/main" id="{2B12C413-B39F-44BA-9BC9-E233316C5B3B}"/>
              </a:ext>
            </a:extLst>
          </p:cNvPr>
          <p:cNvSpPr txBox="1"/>
          <p:nvPr/>
        </p:nvSpPr>
        <p:spPr>
          <a:xfrm>
            <a:off x="2438553" y="4440055"/>
            <a:ext cx="9672167" cy="1946687"/>
          </a:xfrm>
          <a:prstGeom prst="rect">
            <a:avLst/>
          </a:prstGeom>
          <a:noFill/>
        </p:spPr>
        <p:txBody>
          <a:bodyPr wrap="square">
            <a:spAutoFit/>
          </a:bodyPr>
          <a:lstStyle/>
          <a:p>
            <a:pPr marR="0" lvl="0" algn="just" defTabSz="685937" rtl="0" eaLnBrk="1" fontAlgn="base" latinLnBrk="0" hangingPunct="1">
              <a:lnSpc>
                <a:spcPts val="2300"/>
              </a:lnSpc>
              <a:spcBef>
                <a:spcPts val="0"/>
              </a:spcBef>
              <a:buClrTx/>
              <a:buSzTx/>
              <a:tabLst/>
              <a:defRPr/>
            </a:pPr>
            <a:r>
              <a:rPr lang="fr-FR" sz="2100" dirty="0">
                <a:solidFill>
                  <a:schemeClr val="bg1"/>
                </a:solidFill>
                <a:latin typeface="DilleniaUPC" panose="02020603050405020304" pitchFamily="18" charset="-34"/>
                <a:cs typeface="DilleniaUPC" panose="02020603050405020304" pitchFamily="18" charset="-34"/>
              </a:rPr>
              <a:t>RENFORCEMENT DE LA BARRIÈRE CUTANÉE : stimulation de l’</a:t>
            </a:r>
            <a:r>
              <a:rPr lang="fr-FR" sz="2100" dirty="0" err="1">
                <a:solidFill>
                  <a:schemeClr val="bg1"/>
                </a:solidFill>
                <a:latin typeface="DilleniaUPC" panose="02020603050405020304" pitchFamily="18" charset="-34"/>
                <a:cs typeface="DilleniaUPC" panose="02020603050405020304" pitchFamily="18" charset="-34"/>
              </a:rPr>
              <a:t>Acyl-CoA</a:t>
            </a:r>
            <a:r>
              <a:rPr lang="fr-FR" sz="2100" dirty="0">
                <a:solidFill>
                  <a:schemeClr val="bg1"/>
                </a:solidFill>
                <a:latin typeface="DilleniaUPC" panose="02020603050405020304" pitchFamily="18" charset="-34"/>
                <a:cs typeface="DilleniaUPC" panose="02020603050405020304" pitchFamily="18" charset="-34"/>
              </a:rPr>
              <a:t> impliqué dans la synthèse d’acides gras &amp; de sphingolipides (lipides essentiels à la constitution de la bicouche lipidique).</a:t>
            </a:r>
          </a:p>
          <a:p>
            <a:pPr marR="0" lvl="0" algn="just" defTabSz="685937" rtl="0" eaLnBrk="1" fontAlgn="base" latinLnBrk="0" hangingPunct="1">
              <a:lnSpc>
                <a:spcPct val="100000"/>
              </a:lnSpc>
              <a:spcBef>
                <a:spcPts val="0"/>
              </a:spcBef>
              <a:buClrTx/>
              <a:buSzTx/>
              <a:tabLst/>
              <a:defRPr/>
            </a:pPr>
            <a:r>
              <a:rPr lang="fr-FR" sz="2100" dirty="0">
                <a:solidFill>
                  <a:schemeClr val="bg1"/>
                </a:solidFill>
                <a:latin typeface="DilleniaUPC" panose="02020603050405020304" pitchFamily="18" charset="-34"/>
                <a:cs typeface="DilleniaUPC" panose="02020603050405020304" pitchFamily="18" charset="-34"/>
              </a:rPr>
              <a:t>HYDRATANT : puissantes propriétés hygroscopiques.</a:t>
            </a:r>
          </a:p>
          <a:p>
            <a:pPr marR="0" lvl="0" algn="just" defTabSz="685937" rtl="0" eaLnBrk="1" fontAlgn="base" latinLnBrk="0" hangingPunct="1">
              <a:lnSpc>
                <a:spcPct val="100000"/>
              </a:lnSpc>
              <a:spcBef>
                <a:spcPts val="0"/>
              </a:spcBef>
              <a:buClrTx/>
              <a:buSzTx/>
              <a:tabLst/>
              <a:defRPr/>
            </a:pP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CICATRISANT : activation de la prolifération des fibroblastes &amp; accélération de la ré-épithélialisation. </a:t>
            </a:r>
          </a:p>
        </p:txBody>
      </p:sp>
      <p:sp>
        <p:nvSpPr>
          <p:cNvPr id="35" name="ZoneTexte 34">
            <a:extLst>
              <a:ext uri="{FF2B5EF4-FFF2-40B4-BE49-F238E27FC236}">
                <a16:creationId xmlns:a16="http://schemas.microsoft.com/office/drawing/2014/main" id="{D8F39607-8F70-4B1B-A81E-B6BF94897A9A}"/>
              </a:ext>
            </a:extLst>
          </p:cNvPr>
          <p:cNvSpPr txBox="1"/>
          <p:nvPr/>
        </p:nvSpPr>
        <p:spPr>
          <a:xfrm>
            <a:off x="4595250" y="5908249"/>
            <a:ext cx="3953396"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CONCENTRATION</a:t>
            </a:r>
          </a:p>
        </p:txBody>
      </p:sp>
      <p:cxnSp>
        <p:nvCxnSpPr>
          <p:cNvPr id="36" name="Connecteur droit 35">
            <a:extLst>
              <a:ext uri="{FF2B5EF4-FFF2-40B4-BE49-F238E27FC236}">
                <a16:creationId xmlns:a16="http://schemas.microsoft.com/office/drawing/2014/main" id="{197E96DD-5FEF-45C4-855F-F11740E22583}"/>
              </a:ext>
            </a:extLst>
          </p:cNvPr>
          <p:cNvCxnSpPr>
            <a:cxnSpLocks/>
          </p:cNvCxnSpPr>
          <p:nvPr/>
        </p:nvCxnSpPr>
        <p:spPr>
          <a:xfrm>
            <a:off x="3049419" y="6378859"/>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7" name="ZoneTexte 36">
            <a:extLst>
              <a:ext uri="{FF2B5EF4-FFF2-40B4-BE49-F238E27FC236}">
                <a16:creationId xmlns:a16="http://schemas.microsoft.com/office/drawing/2014/main" id="{F994932E-8FD0-4DA5-9A92-C8B1C825E08A}"/>
              </a:ext>
            </a:extLst>
          </p:cNvPr>
          <p:cNvSpPr txBox="1"/>
          <p:nvPr/>
        </p:nvSpPr>
        <p:spPr>
          <a:xfrm>
            <a:off x="4662825" y="6352524"/>
            <a:ext cx="4074132" cy="477054"/>
          </a:xfrm>
          <a:prstGeom prst="rect">
            <a:avLst/>
          </a:prstGeom>
          <a:noFill/>
        </p:spPr>
        <p:txBody>
          <a:bodyPr wrap="square">
            <a:spAutoFit/>
          </a:bodyPr>
          <a:lstStyle/>
          <a:p>
            <a:r>
              <a:rPr lang="fr-FR" sz="2500" dirty="0">
                <a:solidFill>
                  <a:prstClr val="white"/>
                </a:solidFill>
                <a:latin typeface="DilleniaUPC" panose="02020603050405020304" pitchFamily="18" charset="-34"/>
                <a:cs typeface="DilleniaUPC" panose="02020603050405020304" pitchFamily="18" charset="-34"/>
              </a:rPr>
              <a:t>5,25 % (5 250 mg/100 g)</a:t>
            </a:r>
          </a:p>
        </p:txBody>
      </p:sp>
      <p:sp>
        <p:nvSpPr>
          <p:cNvPr id="38" name="ZoneTexte 37">
            <a:extLst>
              <a:ext uri="{FF2B5EF4-FFF2-40B4-BE49-F238E27FC236}">
                <a16:creationId xmlns:a16="http://schemas.microsoft.com/office/drawing/2014/main" id="{FD1355F7-200B-4B92-9B4D-A6E489606393}"/>
              </a:ext>
            </a:extLst>
          </p:cNvPr>
          <p:cNvSpPr txBox="1"/>
          <p:nvPr/>
        </p:nvSpPr>
        <p:spPr>
          <a:xfrm>
            <a:off x="2936504" y="2158640"/>
            <a:ext cx="5013696" cy="584775"/>
          </a:xfrm>
          <a:prstGeom prst="rect">
            <a:avLst/>
          </a:prstGeom>
          <a:solidFill>
            <a:schemeClr val="bg1"/>
          </a:solidFill>
        </p:spPr>
        <p:txBody>
          <a:bodyPr wrap="square">
            <a:spAutoFit/>
          </a:bodyPr>
          <a:lstStyle/>
          <a:p>
            <a:pPr algn="ctr"/>
            <a:r>
              <a:rPr lang="fr-FR" sz="3200" b="1" cap="all">
                <a:solidFill>
                  <a:srgbClr val="4788A1"/>
                </a:solidFill>
                <a:latin typeface="DilleniaUPC" panose="02020603050405020304" pitchFamily="18" charset="-34"/>
                <a:cs typeface="DilleniaUPC" panose="02020603050405020304" pitchFamily="18" charset="-34"/>
              </a:rPr>
              <a:t>FICHE D-PANTHÉNOL</a:t>
            </a:r>
          </a:p>
        </p:txBody>
      </p:sp>
      <p:sp>
        <p:nvSpPr>
          <p:cNvPr id="39" name="ZoneTexte 38">
            <a:extLst>
              <a:ext uri="{FF2B5EF4-FFF2-40B4-BE49-F238E27FC236}">
                <a16:creationId xmlns:a16="http://schemas.microsoft.com/office/drawing/2014/main" id="{36B3E48E-9E9A-4441-B66F-65E0F877C25F}"/>
              </a:ext>
            </a:extLst>
          </p:cNvPr>
          <p:cNvSpPr txBox="1"/>
          <p:nvPr/>
        </p:nvSpPr>
        <p:spPr>
          <a:xfrm>
            <a:off x="590132" y="6119881"/>
            <a:ext cx="2005900" cy="738664"/>
          </a:xfrm>
          <a:prstGeom prst="rect">
            <a:avLst/>
          </a:prstGeom>
          <a:noFill/>
        </p:spPr>
        <p:txBody>
          <a:bodyPr wrap="square">
            <a:spAutoFit/>
          </a:bodyPr>
          <a:lstStyle/>
          <a:p>
            <a:pPr algn="ctr"/>
            <a:r>
              <a:rPr kumimoji="0" lang="fr-FR" sz="21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INCI : PANTHENOL</a:t>
            </a:r>
          </a:p>
        </p:txBody>
      </p:sp>
      <p:pic>
        <p:nvPicPr>
          <p:cNvPr id="4" name="Image 3">
            <a:extLst>
              <a:ext uri="{FF2B5EF4-FFF2-40B4-BE49-F238E27FC236}">
                <a16:creationId xmlns:a16="http://schemas.microsoft.com/office/drawing/2014/main" id="{5DEA2422-9372-4930-A2CC-42D33AFBFE20}"/>
              </a:ext>
            </a:extLst>
          </p:cNvPr>
          <p:cNvPicPr>
            <a:picLocks noChangeAspect="1"/>
          </p:cNvPicPr>
          <p:nvPr/>
        </p:nvPicPr>
        <p:blipFill rotWithShape="1">
          <a:blip r:embed="rId5">
            <a:biLevel thresh="50000"/>
            <a:extLst>
              <a:ext uri="{BEBA8EAE-BF5A-486C-A8C5-ECC9F3942E4B}">
                <a14:imgProps xmlns:a14="http://schemas.microsoft.com/office/drawing/2010/main">
                  <a14:imgLayer r:embed="rId6">
                    <a14:imgEffect>
                      <a14:backgroundRemoval t="19792" b="67560" l="8231" r="91846">
                        <a14:foregroundMark x1="8231" y1="38542" x2="8231" y2="38542"/>
                        <a14:foregroundMark x1="10000" y1="38244" x2="10000" y2="38244"/>
                        <a14:foregroundMark x1="32000" y1="43006" x2="32000" y2="43006"/>
                        <a14:foregroundMark x1="46692" y1="21280" x2="46692" y2="21280"/>
                        <a14:foregroundMark x1="55385" y1="49107" x2="55385" y2="49107"/>
                        <a14:foregroundMark x1="55385" y1="55208" x2="55385" y2="55208"/>
                        <a14:foregroundMark x1="37385" y1="58333" x2="37385" y2="58333"/>
                        <a14:foregroundMark x1="37231" y1="53274" x2="37231" y2="53274"/>
                        <a14:foregroundMark x1="38385" y1="66518" x2="38385" y2="66518"/>
                        <a14:foregroundMark x1="42000" y1="67560" x2="42000" y2="67560"/>
                        <a14:foregroundMark x1="63077" y1="39137" x2="63077" y2="39137"/>
                        <a14:foregroundMark x1="81077" y1="21131" x2="81077" y2="21131"/>
                        <a14:foregroundMark x1="89308" y1="50595" x2="89308" y2="50595"/>
                        <a14:foregroundMark x1="91846" y1="48065" x2="91846" y2="48065"/>
                      </a14:backgroundRemoval>
                    </a14:imgEffect>
                  </a14:imgLayer>
                </a14:imgProps>
              </a:ext>
            </a:extLst>
          </a:blip>
          <a:srcRect l="4900" t="14308" r="4900" b="28168"/>
          <a:stretch/>
        </p:blipFill>
        <p:spPr>
          <a:xfrm>
            <a:off x="9573904" y="874606"/>
            <a:ext cx="2092288" cy="689761"/>
          </a:xfrm>
          <a:prstGeom prst="rect">
            <a:avLst/>
          </a:prstGeom>
        </p:spPr>
      </p:pic>
      <p:sp>
        <p:nvSpPr>
          <p:cNvPr id="40" name="ZoneTexte 39">
            <a:extLst>
              <a:ext uri="{FF2B5EF4-FFF2-40B4-BE49-F238E27FC236}">
                <a16:creationId xmlns:a16="http://schemas.microsoft.com/office/drawing/2014/main" id="{D7776DBF-5F23-4BDB-8B4E-D6B2DE88CBC3}"/>
              </a:ext>
            </a:extLst>
          </p:cNvPr>
          <p:cNvSpPr txBox="1"/>
          <p:nvPr/>
        </p:nvSpPr>
        <p:spPr>
          <a:xfrm>
            <a:off x="9837145" y="1747099"/>
            <a:ext cx="1757463" cy="380873"/>
          </a:xfrm>
          <a:prstGeom prst="rect">
            <a:avLst/>
          </a:prstGeom>
          <a:noFill/>
        </p:spPr>
        <p:txBody>
          <a:bodyPr wrap="square">
            <a:spAutoFit/>
          </a:bodyPr>
          <a:lstStyle/>
          <a:p>
            <a:pPr>
              <a:lnSpc>
                <a:spcPts val="2000"/>
              </a:lnSpc>
            </a:pPr>
            <a:r>
              <a:rPr lang="fr-FR" sz="2500">
                <a:latin typeface="DilleniaUPC" panose="02020603050405020304" pitchFamily="18" charset="-34"/>
                <a:cs typeface="DilleniaUPC" panose="02020603050405020304" pitchFamily="18" charset="-34"/>
              </a:rPr>
              <a:t>Origine : synthétique</a:t>
            </a:r>
          </a:p>
        </p:txBody>
      </p:sp>
    </p:spTree>
    <p:extLst>
      <p:ext uri="{BB962C8B-B14F-4D97-AF65-F5344CB8AC3E}">
        <p14:creationId xmlns:p14="http://schemas.microsoft.com/office/powerpoint/2010/main" val="13794891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FA2F27-BC67-41B9-9CF6-57CDC0CD3D64}"/>
              </a:ext>
            </a:extLst>
          </p:cNvPr>
          <p:cNvSpPr/>
          <p:nvPr/>
        </p:nvSpPr>
        <p:spPr>
          <a:xfrm>
            <a:off x="-1" y="0"/>
            <a:ext cx="1882141" cy="6858000"/>
          </a:xfrm>
          <a:prstGeom prst="rect">
            <a:avLst/>
          </a:prstGeom>
          <a:solidFill>
            <a:srgbClr val="478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931059" y="630915"/>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D-panthénol 5,25 %</a:t>
            </a:r>
          </a:p>
        </p:txBody>
      </p:sp>
      <p:pic>
        <p:nvPicPr>
          <p:cNvPr id="7" name="Image 6" descr="Une image contenant portable, alimentation, ordinateur, téléphone&#10;&#10;Description générée automatiquement">
            <a:extLst>
              <a:ext uri="{FF2B5EF4-FFF2-40B4-BE49-F238E27FC236}">
                <a16:creationId xmlns:a16="http://schemas.microsoft.com/office/drawing/2014/main" id="{A257582D-4276-45B5-B626-9A475ED37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360" y="1523510"/>
            <a:ext cx="2005899" cy="5278434"/>
          </a:xfrm>
          <a:prstGeom prst="rect">
            <a:avLst/>
          </a:prstGeom>
          <a:effectLst>
            <a:outerShdw blurRad="63500" sx="102000" sy="102000" algn="ctr" rotWithShape="0">
              <a:prstClr val="black">
                <a:alpha val="40000"/>
              </a:prstClr>
            </a:outerShdw>
          </a:effectLst>
        </p:spPr>
      </p:pic>
      <p:sp>
        <p:nvSpPr>
          <p:cNvPr id="20" name="ZoneTexte 19">
            <a:extLst>
              <a:ext uri="{FF2B5EF4-FFF2-40B4-BE49-F238E27FC236}">
                <a16:creationId xmlns:a16="http://schemas.microsoft.com/office/drawing/2014/main" id="{91944820-1ECE-D846-983E-88C6E75B14DD}"/>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50953029-89C6-A34F-8850-E9CFF6380679}"/>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24B1FE2C-09D9-403E-BB0B-294036B532BE}"/>
              </a:ext>
            </a:extLst>
          </p:cNvPr>
          <p:cNvSpPr txBox="1"/>
          <p:nvPr/>
        </p:nvSpPr>
        <p:spPr>
          <a:xfrm>
            <a:off x="2982263" y="2792996"/>
            <a:ext cx="8836282" cy="393954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1800"/>
              </a:spcAft>
              <a:buClrTx/>
              <a:buSzTx/>
              <a:tabLst>
                <a:tab pos="1884363" algn="l"/>
                <a:tab pos="4846638" algn="l"/>
              </a:tabLst>
              <a:defRPr/>
            </a:pPr>
            <a:r>
              <a:rPr lang="fr-FR" sz="2500" b="1" dirty="0">
                <a:latin typeface="DilleniaUPC" panose="02020603050405020304" pitchFamily="18" charset="-34"/>
                <a:ea typeface="+mn-ea"/>
                <a:cs typeface="DilleniaUPC" panose="02020603050405020304" pitchFamily="18" charset="-34"/>
                <a:sym typeface="Wingdings" panose="05000000000000000000" pitchFamily="2" charset="2"/>
              </a:rPr>
              <a:t>		</a:t>
            </a:r>
            <a:r>
              <a:rPr lang="fr-FR" sz="2100" dirty="0">
                <a:latin typeface="DilleniaUPC" panose="02020603050405020304" pitchFamily="18" charset="-34"/>
                <a:cs typeface="DilleniaUPC" panose="02020603050405020304" pitchFamily="18" charset="-34"/>
                <a:sym typeface="Wingdings" panose="05000000000000000000" pitchFamily="2" charset="2"/>
              </a:rPr>
              <a:t>2 études i</a:t>
            </a:r>
            <a:r>
              <a:rPr kumimoji="0" lang="fr-FR" sz="2100" i="0" u="none" strike="noStrike" cap="none" normalizeH="0" baseline="0" noProof="0" dirty="0">
                <a:ln>
                  <a:noFill/>
                </a:ln>
                <a:uLnTx/>
                <a:uFillTx/>
                <a:latin typeface="DilleniaUPC" panose="02020603050405020304" pitchFamily="18" charset="-34"/>
                <a:cs typeface="DilleniaUPC" panose="02020603050405020304" pitchFamily="18" charset="-34"/>
                <a:sym typeface="Wingdings" panose="05000000000000000000" pitchFamily="2" charset="2"/>
              </a:rPr>
              <a:t>n vivo</a:t>
            </a:r>
            <a:r>
              <a:rPr kumimoji="0" lang="fr-FR" sz="2100" i="0" u="none" strike="noStrike" cap="none" normalizeH="0" baseline="30000" noProof="0" dirty="0">
                <a:ln>
                  <a:noFill/>
                </a:ln>
                <a:uLnTx/>
                <a:uFillTx/>
                <a:latin typeface="DilleniaUPC" panose="02020603050405020304" pitchFamily="18" charset="-34"/>
                <a:cs typeface="DilleniaUPC" panose="02020603050405020304" pitchFamily="18" charset="-34"/>
                <a:sym typeface="Wingdings" panose="05000000000000000000" pitchFamily="2" charset="2"/>
              </a:rPr>
              <a:t>(1)(2) </a:t>
            </a:r>
            <a:r>
              <a:rPr lang="fr-FR" sz="2100" dirty="0">
                <a:latin typeface="DilleniaUPC" panose="02020603050405020304" pitchFamily="18" charset="-34"/>
                <a:cs typeface="DilleniaUPC" panose="02020603050405020304" pitchFamily="18" charset="-34"/>
                <a:sym typeface="Wingdings" panose="05000000000000000000" pitchFamily="2" charset="2"/>
              </a:rPr>
              <a:t>ont été menées, chacune sur 20 volontaires, afin de déterminer les effets d’une crème contenant du D-</a:t>
            </a:r>
            <a:r>
              <a:rPr lang="fr-FR" sz="2100" dirty="0" err="1">
                <a:latin typeface="DilleniaUPC" panose="02020603050405020304" pitchFamily="18" charset="-34"/>
                <a:cs typeface="DilleniaUPC" panose="02020603050405020304" pitchFamily="18" charset="-34"/>
                <a:sym typeface="Wingdings" panose="05000000000000000000" pitchFamily="2" charset="2"/>
              </a:rPr>
              <a:t>panthénol</a:t>
            </a:r>
            <a:r>
              <a:rPr lang="fr-FR" sz="2100" dirty="0">
                <a:latin typeface="DilleniaUPC" panose="02020603050405020304" pitchFamily="18" charset="-34"/>
                <a:cs typeface="DilleniaUPC" panose="02020603050405020304" pitchFamily="18" charset="-34"/>
                <a:sym typeface="Wingdings" panose="05000000000000000000" pitchFamily="2" charset="2"/>
              </a:rPr>
              <a:t> 5 % par rapport au placebo sur la réparation de la barrière cutanée et l’hydratation du stratum </a:t>
            </a:r>
            <a:r>
              <a:rPr lang="fr-FR" sz="2100" dirty="0" err="1">
                <a:latin typeface="DilleniaUPC" panose="02020603050405020304" pitchFamily="18" charset="-34"/>
                <a:cs typeface="DilleniaUPC" panose="02020603050405020304" pitchFamily="18" charset="-34"/>
                <a:sym typeface="Wingdings" panose="05000000000000000000" pitchFamily="2" charset="2"/>
              </a:rPr>
              <a:t>corneum</a:t>
            </a:r>
            <a:r>
              <a:rPr lang="fr-FR" sz="2100" dirty="0">
                <a:latin typeface="DilleniaUPC" panose="02020603050405020304" pitchFamily="18" charset="-34"/>
                <a:cs typeface="DilleniaUPC" panose="02020603050405020304" pitchFamily="18" charset="-34"/>
                <a:sym typeface="Wingdings" panose="05000000000000000000" pitchFamily="2" charset="2"/>
              </a:rPr>
              <a:t> </a:t>
            </a:r>
            <a:r>
              <a:rPr kumimoji="0" lang="fr-FR" sz="2100" b="0" i="0" u="none" strike="noStrike" cap="none" normalizeH="0" baseline="0" noProof="0" dirty="0">
                <a:ln>
                  <a:noFill/>
                </a:ln>
                <a:solidFill>
                  <a:prstClr val="black"/>
                </a:solidFill>
                <a:uLnTx/>
                <a:uFillTx/>
                <a:latin typeface="DilleniaUPC" panose="02020603050405020304" pitchFamily="18" charset="-34"/>
                <a:cs typeface="DilleniaUPC" panose="02020603050405020304" pitchFamily="18" charset="-34"/>
                <a:sym typeface="Wingdings" panose="05000000000000000000" pitchFamily="2" charset="2"/>
              </a:rPr>
              <a:t></a:t>
            </a:r>
            <a:r>
              <a:rPr lang="fr-FR" sz="2100" dirty="0">
                <a:latin typeface="DilleniaUPC" panose="02020603050405020304" pitchFamily="18" charset="-34"/>
                <a:cs typeface="DilleniaUPC" panose="02020603050405020304" pitchFamily="18" charset="-34"/>
                <a:sym typeface="Wingdings" panose="05000000000000000000" pitchFamily="2" charset="2"/>
              </a:rPr>
              <a:t> </a:t>
            </a:r>
            <a:r>
              <a:rPr lang="fr-FR" sz="2100" b="1" dirty="0">
                <a:latin typeface="DilleniaUPC" panose="02020603050405020304" pitchFamily="18" charset="-34"/>
                <a:cs typeface="DilleniaUPC" panose="02020603050405020304" pitchFamily="18" charset="-34"/>
                <a:sym typeface="Wingdings" panose="05000000000000000000" pitchFamily="2" charset="2"/>
              </a:rPr>
              <a:t>Réduction significative de la PIE, </a:t>
            </a:r>
            <a:r>
              <a:rPr lang="fr-FR" sz="2100" dirty="0">
                <a:latin typeface="DilleniaUPC" panose="02020603050405020304" pitchFamily="18" charset="-34"/>
                <a:cs typeface="DilleniaUPC" panose="02020603050405020304" pitchFamily="18" charset="-34"/>
                <a:sym typeface="Wingdings" panose="05000000000000000000" pitchFamily="2" charset="2"/>
              </a:rPr>
              <a:t>par conséquent </a:t>
            </a:r>
            <a:r>
              <a:rPr lang="fr-FR" sz="2100" b="1" dirty="0">
                <a:latin typeface="DilleniaUPC" panose="02020603050405020304" pitchFamily="18" charset="-34"/>
                <a:cs typeface="DilleniaUPC" panose="02020603050405020304" pitchFamily="18" charset="-34"/>
                <a:sym typeface="Wingdings" panose="05000000000000000000" pitchFamily="2" charset="2"/>
              </a:rPr>
              <a:t>renforcement de la barrière cutanée, et augmentation de l’hydratation du stratum </a:t>
            </a:r>
            <a:r>
              <a:rPr lang="fr-FR" sz="2100" b="1" dirty="0" err="1">
                <a:latin typeface="DilleniaUPC" panose="02020603050405020304" pitchFamily="18" charset="-34"/>
                <a:cs typeface="DilleniaUPC" panose="02020603050405020304" pitchFamily="18" charset="-34"/>
                <a:sym typeface="Wingdings" panose="05000000000000000000" pitchFamily="2" charset="2"/>
              </a:rPr>
              <a:t>corneum</a:t>
            </a:r>
            <a:r>
              <a:rPr lang="fr-FR" sz="2100" b="1" dirty="0">
                <a:latin typeface="DilleniaUPC" panose="02020603050405020304" pitchFamily="18" charset="-34"/>
                <a:cs typeface="DilleniaUPC" panose="02020603050405020304" pitchFamily="18" charset="-34"/>
                <a:sym typeface="Wingdings" panose="05000000000000000000" pitchFamily="2" charset="2"/>
              </a:rPr>
              <a:t>.</a:t>
            </a:r>
          </a:p>
          <a:p>
            <a:pPr marR="0" lvl="0" algn="just" defTabSz="914400" rtl="0" eaLnBrk="1" fontAlgn="auto" latinLnBrk="0" hangingPunct="1">
              <a:lnSpc>
                <a:spcPct val="100000"/>
              </a:lnSpc>
              <a:spcBef>
                <a:spcPts val="0"/>
              </a:spcBef>
              <a:spcAft>
                <a:spcPts val="300"/>
              </a:spcAft>
              <a:buClrTx/>
              <a:buSzTx/>
              <a:tabLst>
                <a:tab pos="1254125" algn="l"/>
              </a:tabLst>
              <a:defRPr/>
            </a:pPr>
            <a:r>
              <a:rPr lang="fr-FR" sz="2100" dirty="0">
                <a:latin typeface="DilleniaUPC" panose="02020603050405020304" pitchFamily="18" charset="-34"/>
                <a:cs typeface="DilleniaUPC" panose="02020603050405020304" pitchFamily="18" charset="-34"/>
              </a:rPr>
              <a:t>3 études in vivo</a:t>
            </a:r>
            <a:r>
              <a:rPr lang="fr-FR" sz="2100" baseline="30000" dirty="0">
                <a:latin typeface="DilleniaUPC" panose="02020603050405020304" pitchFamily="18" charset="-34"/>
                <a:cs typeface="DilleniaUPC" panose="02020603050405020304" pitchFamily="18" charset="-34"/>
              </a:rPr>
              <a:t>(3) </a:t>
            </a:r>
            <a:r>
              <a:rPr lang="fr-FR" sz="2100" dirty="0">
                <a:latin typeface="DilleniaUPC" panose="02020603050405020304" pitchFamily="18" charset="-34"/>
                <a:cs typeface="DilleniaUPC" panose="02020603050405020304" pitchFamily="18" charset="-34"/>
              </a:rPr>
              <a:t>ont mis en évidence les </a:t>
            </a:r>
            <a:r>
              <a:rPr lang="fr-FR" sz="2100" b="1" dirty="0">
                <a:latin typeface="DilleniaUPC" panose="02020603050405020304" pitchFamily="18" charset="-34"/>
                <a:cs typeface="DilleniaUPC" panose="02020603050405020304" pitchFamily="18" charset="-34"/>
              </a:rPr>
              <a:t>propriétés de régénération de la peau</a:t>
            </a:r>
            <a:r>
              <a:rPr lang="fr-FR" sz="2100" dirty="0">
                <a:latin typeface="DilleniaUPC" panose="02020603050405020304" pitchFamily="18" charset="-34"/>
                <a:cs typeface="DilleniaUPC" panose="02020603050405020304" pitchFamily="18" charset="-34"/>
              </a:rPr>
              <a:t> d’une préparation topique contenant du D-</a:t>
            </a:r>
            <a:r>
              <a:rPr lang="fr-FR" sz="2100" dirty="0" err="1">
                <a:latin typeface="DilleniaUPC" panose="02020603050405020304" pitchFamily="18" charset="-34"/>
                <a:cs typeface="DilleniaUPC" panose="02020603050405020304" pitchFamily="18" charset="-34"/>
              </a:rPr>
              <a:t>panthénol</a:t>
            </a:r>
            <a:r>
              <a:rPr lang="fr-FR" sz="2100" dirty="0">
                <a:latin typeface="DilleniaUPC" panose="02020603050405020304" pitchFamily="18" charset="-34"/>
                <a:cs typeface="DilleniaUPC" panose="02020603050405020304" pitchFamily="18" charset="-34"/>
              </a:rPr>
              <a:t> : évaluation des érythèmes, de la fermeture des plaies et du volume des plaies [15 volontaires] ; évaluation de la PIE [20 volontaires] ; détermination du score de dessèchement et de rugosité de la peau, du prurit et des érythèmes [483 volontaires]</a:t>
            </a:r>
          </a:p>
        </p:txBody>
      </p:sp>
      <p:sp>
        <p:nvSpPr>
          <p:cNvPr id="11" name="Rectangle 10">
            <a:extLst>
              <a:ext uri="{FF2B5EF4-FFF2-40B4-BE49-F238E27FC236}">
                <a16:creationId xmlns:a16="http://schemas.microsoft.com/office/drawing/2014/main" id="{2D41250E-0915-4941-8501-09B07ACFE4A9}"/>
              </a:ext>
            </a:extLst>
          </p:cNvPr>
          <p:cNvSpPr/>
          <p:nvPr/>
        </p:nvSpPr>
        <p:spPr>
          <a:xfrm>
            <a:off x="3468415" y="2534564"/>
            <a:ext cx="4481322" cy="662487"/>
          </a:xfrm>
          <a:prstGeom prst="rect">
            <a:avLst/>
          </a:prstGeom>
          <a:solidFill>
            <a:schemeClr val="bg1"/>
          </a:solidFill>
          <a:ln>
            <a:solidFill>
              <a:srgbClr val="4788A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4788A1"/>
                </a:solidFill>
                <a:latin typeface="DilleniaUPC" panose="02020603050405020304" pitchFamily="18" charset="-34"/>
                <a:ea typeface="Arial" panose="020B0604020202020204" pitchFamily="34" charset="0"/>
                <a:cs typeface="DilleniaUPC" panose="02020603050405020304" pitchFamily="18" charset="-34"/>
              </a:rPr>
              <a:t>RENFORCEMENT DE LA BARRIÈRE CUTANÉE &amp; HYDRATATION</a:t>
            </a:r>
          </a:p>
        </p:txBody>
      </p:sp>
      <p:sp>
        <p:nvSpPr>
          <p:cNvPr id="12" name="Rectangle 11">
            <a:extLst>
              <a:ext uri="{FF2B5EF4-FFF2-40B4-BE49-F238E27FC236}">
                <a16:creationId xmlns:a16="http://schemas.microsoft.com/office/drawing/2014/main" id="{59E61113-7A16-470A-8D7D-956469886076}"/>
              </a:ext>
            </a:extLst>
          </p:cNvPr>
          <p:cNvSpPr/>
          <p:nvPr/>
        </p:nvSpPr>
        <p:spPr>
          <a:xfrm>
            <a:off x="5411484" y="4766727"/>
            <a:ext cx="3084039" cy="342305"/>
          </a:xfrm>
          <a:prstGeom prst="rect">
            <a:avLst/>
          </a:prstGeom>
          <a:solidFill>
            <a:schemeClr val="bg1"/>
          </a:solidFill>
          <a:ln>
            <a:solidFill>
              <a:srgbClr val="4788A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4788A1"/>
                </a:solidFill>
                <a:latin typeface="DilleniaUPC" panose="02020603050405020304" pitchFamily="18" charset="-34"/>
                <a:ea typeface="Arial" panose="020B0604020202020204" pitchFamily="34" charset="0"/>
                <a:cs typeface="DilleniaUPC" panose="02020603050405020304" pitchFamily="18" charset="-34"/>
              </a:rPr>
              <a:t>CICATRISANT</a:t>
            </a:r>
          </a:p>
        </p:txBody>
      </p:sp>
      <p:sp>
        <p:nvSpPr>
          <p:cNvPr id="13" name="ZoneTexte 12">
            <a:extLst>
              <a:ext uri="{FF2B5EF4-FFF2-40B4-BE49-F238E27FC236}">
                <a16:creationId xmlns:a16="http://schemas.microsoft.com/office/drawing/2014/main" id="{6F02D277-E510-43EA-9B99-9085E5F972CD}"/>
              </a:ext>
            </a:extLst>
          </p:cNvPr>
          <p:cNvSpPr txBox="1"/>
          <p:nvPr/>
        </p:nvSpPr>
        <p:spPr>
          <a:xfrm>
            <a:off x="2628900" y="1559297"/>
            <a:ext cx="9320512" cy="584775"/>
          </a:xfrm>
          <a:prstGeom prst="rect">
            <a:avLst/>
          </a:prstGeom>
          <a:noFill/>
        </p:spPr>
        <p:txBody>
          <a:bodyPr wrap="square">
            <a:spAutoFit/>
          </a:bodyPr>
          <a:lstStyle/>
          <a:p>
            <a:pPr>
              <a:tabLst>
                <a:tab pos="3136900" algn="l"/>
              </a:tabLst>
            </a:pPr>
            <a:r>
              <a:rPr lang="fr-FR" sz="3200" b="1" cap="all" dirty="0">
                <a:solidFill>
                  <a:srgbClr val="4788A1"/>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4788A1"/>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4788A1"/>
                </a:solidFill>
                <a:latin typeface="DilleniaUPC" panose="02020603050405020304" pitchFamily="18" charset="-34"/>
                <a:ea typeface="Times New Roman" panose="02020603050405020304" pitchFamily="18" charset="0"/>
                <a:cs typeface="DilleniaUPC" panose="02020603050405020304" pitchFamily="18" charset="-34"/>
              </a:rPr>
              <a:t>     In vivo – Essais cliniques</a:t>
            </a:r>
          </a:p>
        </p:txBody>
      </p:sp>
      <p:pic>
        <p:nvPicPr>
          <p:cNvPr id="14" name="Picture 2" descr="Mycose de l'ongle? N'attendez pas, traitez immédiatement">
            <a:extLst>
              <a:ext uri="{FF2B5EF4-FFF2-40B4-BE49-F238E27FC236}">
                <a16:creationId xmlns:a16="http://schemas.microsoft.com/office/drawing/2014/main" id="{0F7190CE-552F-42DC-9E10-53DE208EBA14}"/>
              </a:ext>
            </a:extLst>
          </p:cNvPr>
          <p:cNvPicPr>
            <a:picLocks noChangeAspect="1" noChangeArrowheads="1"/>
          </p:cNvPicPr>
          <p:nvPr/>
        </p:nvPicPr>
        <p:blipFill rotWithShape="1">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r="66457"/>
          <a:stretch/>
        </p:blipFill>
        <p:spPr bwMode="auto">
          <a:xfrm>
            <a:off x="6575532" y="1663013"/>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25BC131-8DB9-47FF-9915-91463B1BB793}"/>
              </a:ext>
            </a:extLst>
          </p:cNvPr>
          <p:cNvSpPr/>
          <p:nvPr/>
        </p:nvSpPr>
        <p:spPr>
          <a:xfrm>
            <a:off x="6892713" y="414935"/>
            <a:ext cx="5056699" cy="1394492"/>
          </a:xfrm>
          <a:prstGeom prst="rect">
            <a:avLst/>
          </a:prstGeom>
          <a:solidFill>
            <a:srgbClr val="4788A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6FA34C5A-773C-4211-8632-3A43735DC8EF}"/>
              </a:ext>
            </a:extLst>
          </p:cNvPr>
          <p:cNvSpPr txBox="1"/>
          <p:nvPr/>
        </p:nvSpPr>
        <p:spPr>
          <a:xfrm>
            <a:off x="6962799" y="535926"/>
            <a:ext cx="4855746" cy="1223412"/>
          </a:xfrm>
          <a:prstGeom prst="rect">
            <a:avLst/>
          </a:prstGeom>
          <a:noFill/>
        </p:spPr>
        <p:txBody>
          <a:bodyPr wrap="square">
            <a:spAutoFit/>
          </a:bodyPr>
          <a:lstStyle/>
          <a:p>
            <a:pPr marL="228600" marR="0" lvl="0" indent="-228600" algn="just" defTabSz="966612" rtl="0" eaLnBrk="1" fontAlgn="auto" latinLnBrk="0" hangingPunct="1">
              <a:lnSpc>
                <a:spcPct val="100000"/>
              </a:lnSpc>
              <a:spcBef>
                <a:spcPts val="16"/>
              </a:spcBef>
              <a:spcAft>
                <a:spcPts val="0"/>
              </a:spcAft>
              <a:buClr>
                <a:prstClr val="black"/>
              </a:buClr>
              <a:buSzPts val="900"/>
              <a:buFontTx/>
              <a:buAutoNum type="arabicParenBoth"/>
              <a:tabLst/>
              <a:defRPr/>
            </a:pPr>
            <a:r>
              <a:rPr kumimoji="0" lang="fr-FR" sz="1050" b="0" i="0" u="none" strike="noStrike" cap="none" normalizeH="0" baseline="0" noProof="0">
                <a:ln>
                  <a:noFill/>
                </a:ln>
                <a:solidFill>
                  <a:prstClr val="black"/>
                </a:solidFill>
                <a:uLnTx/>
                <a:uFillTx/>
                <a:latin typeface="Calibri" panose="020F0502020204030204"/>
                <a:ea typeface="Arial" panose="020B0604020202020204" pitchFamily="34" charset="0"/>
                <a:cs typeface="+mn-cs"/>
              </a:rPr>
              <a:t>Proksch E, Nissen HP. “Dexpanthenol enhances skin barrier repair and reduces inflammation after sodium lauryl sulphate-induced irritation”. </a:t>
            </a:r>
            <a:r>
              <a:rPr kumimoji="0" lang="fr-FR" sz="1050" b="0" i="1" u="none" strike="noStrike" cap="none" normalizeH="0" baseline="0" noProof="0">
                <a:ln>
                  <a:noFill/>
                </a:ln>
                <a:solidFill>
                  <a:prstClr val="black"/>
                </a:solidFill>
                <a:uLnTx/>
                <a:uFillTx/>
                <a:latin typeface="Calibri" panose="020F0502020204030204"/>
                <a:ea typeface="Arial" panose="020B0604020202020204" pitchFamily="34" charset="0"/>
                <a:cs typeface="+mn-cs"/>
              </a:rPr>
              <a:t>J Dermatolog Treat</a:t>
            </a:r>
            <a:r>
              <a:rPr kumimoji="0" lang="fr-FR" sz="1050" b="0" i="0" u="none" strike="noStrike" cap="none" normalizeH="0" baseline="0" noProof="0">
                <a:ln>
                  <a:noFill/>
                </a:ln>
                <a:solidFill>
                  <a:prstClr val="black"/>
                </a:solidFill>
                <a:uLnTx/>
                <a:uFillTx/>
                <a:latin typeface="Calibri" panose="020F0502020204030204"/>
                <a:ea typeface="Arial" panose="020B0604020202020204" pitchFamily="34" charset="0"/>
                <a:cs typeface="+mn-cs"/>
              </a:rPr>
              <a:t>.</a:t>
            </a:r>
          </a:p>
          <a:p>
            <a:pPr marL="228600" marR="0" lvl="0" indent="-228600" algn="just" defTabSz="966612" rtl="0" eaLnBrk="1" fontAlgn="auto" latinLnBrk="0" hangingPunct="1">
              <a:lnSpc>
                <a:spcPct val="100000"/>
              </a:lnSpc>
              <a:spcBef>
                <a:spcPts val="16"/>
              </a:spcBef>
              <a:spcAft>
                <a:spcPts val="0"/>
              </a:spcAft>
              <a:buClr>
                <a:prstClr val="black"/>
              </a:buClr>
              <a:buSzPts val="900"/>
              <a:buFontTx/>
              <a:buAutoNum type="arabicParenBoth"/>
              <a:tabLst/>
              <a:defRPr/>
            </a:pPr>
            <a:r>
              <a:rPr kumimoji="0" lang="fr-FR" sz="1050" b="0" i="0" u="none" strike="noStrike" cap="none" normalizeH="0" baseline="0" noProof="0">
                <a:ln>
                  <a:noFill/>
                </a:ln>
                <a:solidFill>
                  <a:prstClr val="black"/>
                </a:solidFill>
                <a:uLnTx/>
                <a:uFillTx/>
                <a:latin typeface="Calibri" panose="020F0502020204030204" pitchFamily="34" charset="0"/>
                <a:ea typeface="+mn-ea"/>
                <a:cs typeface="Calibri" panose="020F0502020204030204" pitchFamily="34" charset="0"/>
              </a:rPr>
              <a:t>Gehring W, Gloor M. “Effect of topically applied dexpanthenol on epidermal barrier function and stratum corneum hydration”. Results of a human in vivo study. Arzneimittelforschung. </a:t>
            </a:r>
          </a:p>
          <a:p>
            <a:pPr marL="228600" marR="0" lvl="0" indent="-228600" algn="just" defTabSz="966612" rtl="0" eaLnBrk="1" fontAlgn="auto" latinLnBrk="0" hangingPunct="1">
              <a:lnSpc>
                <a:spcPct val="100000"/>
              </a:lnSpc>
              <a:spcBef>
                <a:spcPts val="16"/>
              </a:spcBef>
              <a:spcAft>
                <a:spcPts val="0"/>
              </a:spcAft>
              <a:buClr>
                <a:prstClr val="black"/>
              </a:buClr>
              <a:buSzPts val="900"/>
              <a:buFontTx/>
              <a:buAutoNum type="arabicParenBoth"/>
              <a:tabLst/>
              <a:defRPr/>
            </a:pPr>
            <a:r>
              <a:rPr kumimoji="0" lang="fr-FR" sz="1050" b="0" i="0" u="none" strike="noStrike" cap="none" normalizeH="0" baseline="0" noProof="0">
                <a:ln>
                  <a:noFill/>
                </a:ln>
                <a:solidFill>
                  <a:prstClr val="black"/>
                </a:solidFill>
                <a:uLnTx/>
                <a:uFillTx/>
                <a:latin typeface="Calibri" panose="020F0502020204030204"/>
                <a:ea typeface="+mn-ea"/>
                <a:cs typeface="+mn-cs"/>
              </a:rPr>
              <a:t>Ebner, Fritz et al. “Topical Use of Dexpanthenol in Skin Disorders”. </a:t>
            </a:r>
            <a:r>
              <a:rPr kumimoji="0" lang="fr-FR" sz="1050" b="0" i="1" u="none" strike="noStrike" cap="none" normalizeH="0" baseline="0" noProof="0">
                <a:ln>
                  <a:noFill/>
                </a:ln>
                <a:solidFill>
                  <a:prstClr val="black"/>
                </a:solidFill>
                <a:uLnTx/>
                <a:uFillTx/>
                <a:latin typeface="Calibri" panose="020F0502020204030204"/>
                <a:ea typeface="+mn-ea"/>
                <a:cs typeface="+mn-cs"/>
              </a:rPr>
              <a:t>American journal of clinical dermatology</a:t>
            </a:r>
            <a:r>
              <a:rPr kumimoji="0" lang="fr-FR" sz="1050" b="0" i="0" u="none" strike="noStrike" cap="none" normalizeH="0" baseline="0" noProof="0">
                <a:ln>
                  <a:noFill/>
                </a:ln>
                <a:solidFill>
                  <a:prstClr val="black"/>
                </a:solidFill>
                <a:uLnTx/>
                <a:uFillTx/>
                <a:latin typeface="Calibri" panose="020F0502020204030204"/>
                <a:ea typeface="+mn-ea"/>
                <a:cs typeface="+mn-cs"/>
              </a:rPr>
              <a:t>. </a:t>
            </a:r>
          </a:p>
        </p:txBody>
      </p:sp>
      <p:pic>
        <p:nvPicPr>
          <p:cNvPr id="18" name="Image 17">
            <a:extLst>
              <a:ext uri="{FF2B5EF4-FFF2-40B4-BE49-F238E27FC236}">
                <a16:creationId xmlns:a16="http://schemas.microsoft.com/office/drawing/2014/main" id="{9CA45B0E-AED8-424F-9124-7619FADDAD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00" b="94889" l="6836" r="91892">
                        <a14:foregroundMark x1="52941" y1="36556" x2="52941" y2="36556"/>
                        <a14:foregroundMark x1="19873" y1="34111" x2="19873" y2="34111"/>
                        <a14:foregroundMark x1="30048" y1="19000" x2="30048" y2="19000"/>
                        <a14:foregroundMark x1="51192" y1="14667" x2="51192" y2="14667"/>
                        <a14:foregroundMark x1="70429" y1="21111" x2="70429" y2="21111"/>
                        <a14:foregroundMark x1="49444" y1="7111" x2="49444" y2="7111"/>
                        <a14:foregroundMark x1="79650" y1="34111" x2="79650" y2="34111"/>
                        <a14:foregroundMark x1="72973" y1="79333" x2="72973" y2="79333"/>
                        <a14:foregroundMark x1="7313" y1="79000" x2="7313" y2="79000"/>
                        <a14:foregroundMark x1="57075" y1="94889" x2="57075" y2="94889"/>
                        <a14:foregroundMark x1="91097" y1="49889" x2="91097" y2="49889"/>
                        <a14:foregroundMark x1="91097" y1="63556" x2="91097" y2="63556"/>
                        <a14:foregroundMark x1="52146" y1="58667" x2="52146" y2="58667"/>
                        <a14:foregroundMark x1="51192" y1="62889" x2="51192" y2="62889"/>
                        <a14:foregroundMark x1="68362" y1="76222" x2="68362" y2="76222"/>
                        <a14:foregroundMark x1="58347" y1="83222" x2="69793" y2="79222"/>
                        <a14:foregroundMark x1="75517" y1="70222" x2="66932" y2="77222"/>
                        <a14:foregroundMark x1="81240" y1="63222" x2="76948" y2="68222"/>
                        <a14:foregroundMark x1="85533" y1="61222" x2="85533" y2="61222"/>
                        <a14:foregroundMark x1="86963" y1="58222" x2="86963" y2="58222"/>
                        <a14:foregroundMark x1="87599" y1="56556" x2="87599" y2="56556"/>
                        <a14:foregroundMark x1="90143" y1="54222" x2="90143" y2="54222"/>
                        <a14:foregroundMark x1="91892" y1="52444" x2="91892" y2="52444"/>
                      </a14:backgroundRemoval>
                    </a14:imgEffect>
                  </a14:imgLayer>
                </a14:imgProps>
              </a:ext>
            </a:extLst>
          </a:blip>
          <a:stretch>
            <a:fillRect/>
          </a:stretch>
        </p:blipFill>
        <p:spPr>
          <a:xfrm>
            <a:off x="6659510" y="66057"/>
            <a:ext cx="466405" cy="667352"/>
          </a:xfrm>
          <a:prstGeom prst="rect">
            <a:avLst/>
          </a:prstGeom>
        </p:spPr>
      </p:pic>
    </p:spTree>
    <p:extLst>
      <p:ext uri="{BB962C8B-B14F-4D97-AF65-F5344CB8AC3E}">
        <p14:creationId xmlns:p14="http://schemas.microsoft.com/office/powerpoint/2010/main" val="11470521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FA2F27-BC67-41B9-9CF6-57CDC0CD3D64}"/>
              </a:ext>
            </a:extLst>
          </p:cNvPr>
          <p:cNvSpPr/>
          <p:nvPr/>
        </p:nvSpPr>
        <p:spPr>
          <a:xfrm>
            <a:off x="-1" y="0"/>
            <a:ext cx="1882141" cy="6858000"/>
          </a:xfrm>
          <a:prstGeom prst="rect">
            <a:avLst/>
          </a:prstGeom>
          <a:solidFill>
            <a:srgbClr val="478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931059" y="630915"/>
            <a:ext cx="4577484"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D-panthénol 5,25 %</a:t>
            </a:r>
          </a:p>
        </p:txBody>
      </p:sp>
      <p:pic>
        <p:nvPicPr>
          <p:cNvPr id="7" name="Image 6" descr="Une image contenant portable, alimentation, ordinateur, téléphone&#10;&#10;Description générée automatiquement">
            <a:extLst>
              <a:ext uri="{FF2B5EF4-FFF2-40B4-BE49-F238E27FC236}">
                <a16:creationId xmlns:a16="http://schemas.microsoft.com/office/drawing/2014/main" id="{A257582D-4276-45B5-B626-9A475ED37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360" y="1523510"/>
            <a:ext cx="2005899" cy="5278434"/>
          </a:xfrm>
          <a:prstGeom prst="rect">
            <a:avLst/>
          </a:prstGeom>
          <a:effectLst>
            <a:outerShdw blurRad="63500" sx="102000" sy="102000" algn="ctr" rotWithShape="0">
              <a:prstClr val="black">
                <a:alpha val="40000"/>
              </a:prstClr>
            </a:outerShdw>
          </a:effectLst>
        </p:spPr>
      </p:pic>
      <p:sp>
        <p:nvSpPr>
          <p:cNvPr id="20" name="ZoneTexte 19">
            <a:extLst>
              <a:ext uri="{FF2B5EF4-FFF2-40B4-BE49-F238E27FC236}">
                <a16:creationId xmlns:a16="http://schemas.microsoft.com/office/drawing/2014/main" id="{91944820-1ECE-D846-983E-88C6E75B14DD}"/>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50953029-89C6-A34F-8850-E9CFF6380679}"/>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6F02D277-E510-43EA-9B99-9085E5F972CD}"/>
              </a:ext>
            </a:extLst>
          </p:cNvPr>
          <p:cNvSpPr txBox="1"/>
          <p:nvPr/>
        </p:nvSpPr>
        <p:spPr>
          <a:xfrm>
            <a:off x="2885088" y="1989476"/>
            <a:ext cx="9150967" cy="584775"/>
          </a:xfrm>
          <a:prstGeom prst="rect">
            <a:avLst/>
          </a:prstGeom>
          <a:noFill/>
        </p:spPr>
        <p:txBody>
          <a:bodyPr wrap="square">
            <a:spAutoFit/>
          </a:bodyPr>
          <a:lstStyle/>
          <a:p>
            <a:pPr>
              <a:tabLst>
                <a:tab pos="3136900" algn="l"/>
              </a:tabLst>
            </a:pPr>
            <a:r>
              <a:rPr lang="fr-FR" sz="3200" b="1" cap="all" dirty="0">
                <a:solidFill>
                  <a:srgbClr val="4788A1"/>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dirty="0">
                <a:solidFill>
                  <a:srgbClr val="4788A1"/>
                </a:solidFill>
                <a:latin typeface="DilleniaUPC" panose="02020603050405020304" pitchFamily="18" charset="-34"/>
                <a:ea typeface="Times New Roman" panose="02020603050405020304" pitchFamily="18" charset="0"/>
                <a:cs typeface="DilleniaUPC" panose="02020603050405020304" pitchFamily="18" charset="-34"/>
              </a:rPr>
              <a:t>  In vivo – Test d’utilisation</a:t>
            </a:r>
          </a:p>
        </p:txBody>
      </p:sp>
      <p:pic>
        <p:nvPicPr>
          <p:cNvPr id="14" name="Picture 2" descr="Mycose de l'ongle? N'attendez pas, traitez immédiatement">
            <a:extLst>
              <a:ext uri="{FF2B5EF4-FFF2-40B4-BE49-F238E27FC236}">
                <a16:creationId xmlns:a16="http://schemas.microsoft.com/office/drawing/2014/main" id="{0F7190CE-552F-42DC-9E10-53DE208EBA14}"/>
              </a:ext>
            </a:extLst>
          </p:cNvPr>
          <p:cNvPicPr>
            <a:picLocks noChangeAspect="1" noChangeArrowheads="1"/>
          </p:cNvPicPr>
          <p:nvPr/>
        </p:nvPicPr>
        <p:blipFill rotWithShape="1">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r="66457"/>
          <a:stretch/>
        </p:blipFill>
        <p:spPr bwMode="auto">
          <a:xfrm>
            <a:off x="6338800" y="1557007"/>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B8DC6209-8A88-45D5-BF4F-A9F537ABE456}"/>
              </a:ext>
            </a:extLst>
          </p:cNvPr>
          <p:cNvSpPr/>
          <p:nvPr/>
        </p:nvSpPr>
        <p:spPr>
          <a:xfrm>
            <a:off x="8404799" y="639973"/>
            <a:ext cx="3556829" cy="492443"/>
          </a:xfrm>
          <a:prstGeom prst="rect">
            <a:avLst/>
          </a:prstGeom>
          <a:solidFill>
            <a:srgbClr val="4788A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ZoneTexte 30">
            <a:extLst>
              <a:ext uri="{FF2B5EF4-FFF2-40B4-BE49-F238E27FC236}">
                <a16:creationId xmlns:a16="http://schemas.microsoft.com/office/drawing/2014/main" id="{6C162665-ABE0-4BA2-BA54-7426481DCF67}"/>
              </a:ext>
            </a:extLst>
          </p:cNvPr>
          <p:cNvSpPr txBox="1"/>
          <p:nvPr/>
        </p:nvSpPr>
        <p:spPr>
          <a:xfrm>
            <a:off x="8688690" y="629851"/>
            <a:ext cx="3198510" cy="477054"/>
          </a:xfrm>
          <a:prstGeom prst="rect">
            <a:avLst/>
          </a:prstGeom>
          <a:noFill/>
        </p:spPr>
        <p:txBody>
          <a:bodyPr wrap="square">
            <a:spAutoFit/>
          </a:bodyPr>
          <a:lstStyle/>
          <a:p>
            <a:pPr>
              <a:lnSpc>
                <a:spcPts val="1500"/>
              </a:lnSpc>
            </a:pPr>
            <a:r>
              <a:rPr kumimoji="0" lang="fr-FR" sz="1100" b="0" u="none" strike="noStrike" cap="none" normalizeH="0" baseline="0" noProof="0" dirty="0">
                <a:ln>
                  <a:noFill/>
                </a:ln>
                <a:uLnTx/>
                <a:uFillTx/>
                <a:latin typeface="Calibri" panose="020F0502020204030204" pitchFamily="34" charset="0"/>
                <a:cs typeface="Calibri" panose="020F0502020204030204" pitchFamily="34" charset="0"/>
              </a:rPr>
              <a:t>*Test d’utilisation,</a:t>
            </a:r>
            <a:r>
              <a:rPr kumimoji="0" lang="fr-FR" sz="1100" b="0" i="1" u="none" strike="noStrike" cap="none" normalizeH="0" baseline="0" noProof="0" dirty="0">
                <a:ln>
                  <a:noFill/>
                </a:ln>
                <a:uLnTx/>
                <a:uFillTx/>
                <a:latin typeface="Calibri" panose="020F0502020204030204" pitchFamily="34" charset="0"/>
                <a:cs typeface="Calibri" panose="020F0502020204030204" pitchFamily="34" charset="0"/>
              </a:rPr>
              <a:t> étude Ln11003 – CIREC – février 2011</a:t>
            </a:r>
          </a:p>
        </p:txBody>
      </p:sp>
      <p:pic>
        <p:nvPicPr>
          <p:cNvPr id="32" name="Image 31">
            <a:extLst>
              <a:ext uri="{FF2B5EF4-FFF2-40B4-BE49-F238E27FC236}">
                <a16:creationId xmlns:a16="http://schemas.microsoft.com/office/drawing/2014/main" id="{CD9D1F1E-37F7-4D2D-BA93-840D69B04F78}"/>
              </a:ext>
            </a:extLst>
          </p:cNvPr>
          <p:cNvPicPr>
            <a:picLocks noChangeAspect="1"/>
          </p:cNvPicPr>
          <p:nvPr/>
        </p:nvPicPr>
        <p:blipFill>
          <a:blip r:embed="rId5"/>
          <a:stretch>
            <a:fillRect/>
          </a:stretch>
        </p:blipFill>
        <p:spPr>
          <a:xfrm>
            <a:off x="8163539" y="441241"/>
            <a:ext cx="533640" cy="533640"/>
          </a:xfrm>
          <a:prstGeom prst="flowChartConnector">
            <a:avLst/>
          </a:prstGeom>
        </p:spPr>
      </p:pic>
      <p:sp>
        <p:nvSpPr>
          <p:cNvPr id="33" name="ZoneTexte 32">
            <a:extLst>
              <a:ext uri="{FF2B5EF4-FFF2-40B4-BE49-F238E27FC236}">
                <a16:creationId xmlns:a16="http://schemas.microsoft.com/office/drawing/2014/main" id="{E42211E0-8932-4BA9-B89F-0C6A9D011235}"/>
              </a:ext>
            </a:extLst>
          </p:cNvPr>
          <p:cNvSpPr txBox="1"/>
          <p:nvPr/>
        </p:nvSpPr>
        <p:spPr>
          <a:xfrm>
            <a:off x="3514260" y="2662740"/>
            <a:ext cx="6494131" cy="446276"/>
          </a:xfrm>
          <a:prstGeom prst="rect">
            <a:avLst/>
          </a:prstGeom>
          <a:noFill/>
        </p:spPr>
        <p:txBody>
          <a:bodyPr wrap="square">
            <a:spAutoFit/>
          </a:bodyPr>
          <a:lstStyle/>
          <a:p>
            <a:r>
              <a:rPr kumimoji="0" lang="fr-FR" sz="2300" b="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Test d’utilisation </a:t>
            </a:r>
            <a:r>
              <a:rPr kumimoji="0" lang="fr-FR" sz="2000" b="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a:t>
            </a:r>
            <a:r>
              <a:rPr kumimoji="0" lang="fr-FR" sz="2300" b="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7 jours </a:t>
            </a:r>
          </a:p>
        </p:txBody>
      </p:sp>
      <p:pic>
        <p:nvPicPr>
          <p:cNvPr id="34" name="Image 33">
            <a:extLst>
              <a:ext uri="{FF2B5EF4-FFF2-40B4-BE49-F238E27FC236}">
                <a16:creationId xmlns:a16="http://schemas.microsoft.com/office/drawing/2014/main" id="{5168470C-D23C-4290-A47E-F39DC755C067}"/>
              </a:ext>
            </a:extLst>
          </p:cNvPr>
          <p:cNvPicPr>
            <a:picLocks noChangeAspect="1"/>
          </p:cNvPicPr>
          <p:nvPr/>
        </p:nvPicPr>
        <p:blipFill rotWithShape="1">
          <a:blip r:embed="rId6"/>
          <a:srcRect b="14901"/>
          <a:stretch/>
        </p:blipFill>
        <p:spPr>
          <a:xfrm>
            <a:off x="2969736" y="3225579"/>
            <a:ext cx="483564" cy="443166"/>
          </a:xfrm>
          <a:prstGeom prst="rect">
            <a:avLst/>
          </a:prstGeom>
        </p:spPr>
      </p:pic>
      <p:sp>
        <p:nvSpPr>
          <p:cNvPr id="35" name="ZoneTexte 34">
            <a:extLst>
              <a:ext uri="{FF2B5EF4-FFF2-40B4-BE49-F238E27FC236}">
                <a16:creationId xmlns:a16="http://schemas.microsoft.com/office/drawing/2014/main" id="{F84CA490-B596-4E92-881D-32452E911D7F}"/>
              </a:ext>
            </a:extLst>
          </p:cNvPr>
          <p:cNvSpPr txBox="1"/>
          <p:nvPr/>
        </p:nvSpPr>
        <p:spPr>
          <a:xfrm>
            <a:off x="3514260" y="3108737"/>
            <a:ext cx="8677740"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20 volontaires âgés de 21 à 65 ans ayant la peau du visage sèche à très sèche et sensible</a:t>
            </a:r>
          </a:p>
        </p:txBody>
      </p:sp>
      <p:pic>
        <p:nvPicPr>
          <p:cNvPr id="36" name="Image 35">
            <a:extLst>
              <a:ext uri="{FF2B5EF4-FFF2-40B4-BE49-F238E27FC236}">
                <a16:creationId xmlns:a16="http://schemas.microsoft.com/office/drawing/2014/main" id="{8159DAD3-E7CF-437D-8D3C-B102E2888F7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894777" y="3725141"/>
            <a:ext cx="619484" cy="619484"/>
          </a:xfrm>
          <a:prstGeom prst="rect">
            <a:avLst/>
          </a:prstGeom>
        </p:spPr>
      </p:pic>
      <p:pic>
        <p:nvPicPr>
          <p:cNvPr id="37" name="Image 36">
            <a:extLst>
              <a:ext uri="{FF2B5EF4-FFF2-40B4-BE49-F238E27FC236}">
                <a16:creationId xmlns:a16="http://schemas.microsoft.com/office/drawing/2014/main" id="{30EB4D44-D7AA-42D8-99A0-111868A4D537}"/>
              </a:ext>
            </a:extLst>
          </p:cNvPr>
          <p:cNvPicPr>
            <a:picLocks noChangeAspect="1"/>
          </p:cNvPicPr>
          <p:nvPr/>
        </p:nvPicPr>
        <p:blipFill rotWithShape="1">
          <a:blip r:embed="rId9">
            <a:biLevel thresh="75000"/>
            <a:extLst>
              <a:ext uri="{BEBA8EAE-BF5A-486C-A8C5-ECC9F3942E4B}">
                <a14:imgProps xmlns:a14="http://schemas.microsoft.com/office/drawing/2010/main">
                  <a14:imgLayer r:embed="rId10">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2995478" y="2587773"/>
            <a:ext cx="530585" cy="619484"/>
          </a:xfrm>
          <a:prstGeom prst="rect">
            <a:avLst/>
          </a:prstGeom>
        </p:spPr>
      </p:pic>
      <p:sp>
        <p:nvSpPr>
          <p:cNvPr id="38" name="ZoneTexte 37">
            <a:extLst>
              <a:ext uri="{FF2B5EF4-FFF2-40B4-BE49-F238E27FC236}">
                <a16:creationId xmlns:a16="http://schemas.microsoft.com/office/drawing/2014/main" id="{70508389-9200-4383-87C0-6D8931C1F4C7}"/>
              </a:ext>
            </a:extLst>
          </p:cNvPr>
          <p:cNvSpPr txBox="1"/>
          <p:nvPr/>
        </p:nvSpPr>
        <p:spPr>
          <a:xfrm>
            <a:off x="3526063" y="3793498"/>
            <a:ext cx="8074058"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deux fois par jour sur le visage entier (4 gouttes)</a:t>
            </a:r>
          </a:p>
        </p:txBody>
      </p:sp>
      <p:pic>
        <p:nvPicPr>
          <p:cNvPr id="43" name="Image 42">
            <a:extLst>
              <a:ext uri="{FF2B5EF4-FFF2-40B4-BE49-F238E27FC236}">
                <a16:creationId xmlns:a16="http://schemas.microsoft.com/office/drawing/2014/main" id="{CAD72BB5-9F0F-4C0A-9B68-A4ABA3F97A75}"/>
              </a:ext>
            </a:extLst>
          </p:cNvPr>
          <p:cNvPicPr>
            <a:picLocks noChangeAspect="1"/>
          </p:cNvPicPr>
          <p:nvPr/>
        </p:nvPicPr>
        <p:blipFill>
          <a:blip r:embed="rId11"/>
          <a:stretch>
            <a:fillRect/>
          </a:stretch>
        </p:blipFill>
        <p:spPr>
          <a:xfrm>
            <a:off x="8914398" y="4468671"/>
            <a:ext cx="1093993" cy="881726"/>
          </a:xfrm>
          <a:prstGeom prst="rect">
            <a:avLst/>
          </a:prstGeom>
        </p:spPr>
      </p:pic>
      <p:sp>
        <p:nvSpPr>
          <p:cNvPr id="44" name="ZoneTexte 43">
            <a:extLst>
              <a:ext uri="{FF2B5EF4-FFF2-40B4-BE49-F238E27FC236}">
                <a16:creationId xmlns:a16="http://schemas.microsoft.com/office/drawing/2014/main" id="{F0EA9F16-B2F9-4E27-ADD3-20E86D85E0BF}"/>
              </a:ext>
            </a:extLst>
          </p:cNvPr>
          <p:cNvSpPr txBox="1"/>
          <p:nvPr/>
        </p:nvSpPr>
        <p:spPr>
          <a:xfrm>
            <a:off x="8119529" y="5345507"/>
            <a:ext cx="3767671" cy="828432"/>
          </a:xfrm>
          <a:prstGeom prst="rect">
            <a:avLst/>
          </a:prstGeom>
          <a:noFill/>
        </p:spPr>
        <p:txBody>
          <a:bodyPr wrap="square">
            <a:spAutoFit/>
          </a:bodyPr>
          <a:lstStyle/>
          <a:p>
            <a:pPr>
              <a:lnSpc>
                <a:spcPts val="2800"/>
              </a:lnSpc>
              <a:tabLst>
                <a:tab pos="1973263"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Pénétration rapide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79 %</a:t>
            </a:r>
          </a:p>
          <a:p>
            <a:pPr>
              <a:lnSpc>
                <a:spcPts val="2800"/>
              </a:lnSpc>
              <a:tabLst>
                <a:tab pos="1968500" algn="l"/>
                <a:tab pos="269240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Fini non gras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80 %</a:t>
            </a:r>
          </a:p>
        </p:txBody>
      </p:sp>
      <p:sp>
        <p:nvSpPr>
          <p:cNvPr id="45" name="Rectangle 44">
            <a:extLst>
              <a:ext uri="{FF2B5EF4-FFF2-40B4-BE49-F238E27FC236}">
                <a16:creationId xmlns:a16="http://schemas.microsoft.com/office/drawing/2014/main" id="{9C4EABC0-4867-4C5E-9341-9549249055BA}"/>
              </a:ext>
            </a:extLst>
          </p:cNvPr>
          <p:cNvSpPr/>
          <p:nvPr/>
        </p:nvSpPr>
        <p:spPr>
          <a:xfrm>
            <a:off x="2969736" y="4812637"/>
            <a:ext cx="4593356" cy="1528829"/>
          </a:xfrm>
          <a:prstGeom prst="rect">
            <a:avLst/>
          </a:prstGeom>
          <a:solidFill>
            <a:schemeClr val="bg1"/>
          </a:solidFill>
          <a:ln>
            <a:solidFill>
              <a:srgbClr val="4788A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ts val="2800"/>
              </a:lnSpc>
              <a:buFont typeface="Wingdings" panose="05000000000000000000" pitchFamily="2" charset="2"/>
              <a:buChar char=""/>
            </a:pPr>
            <a:r>
              <a:rPr lang="fr-FR" sz="2400" dirty="0">
                <a:solidFill>
                  <a:srgbClr val="4788A1"/>
                </a:solidFill>
                <a:latin typeface="DilleniaUPC" panose="02020603050405020304" pitchFamily="18" charset="-34"/>
                <a:ea typeface="Calibri" panose="020F0502020204030204" pitchFamily="34" charset="0"/>
                <a:cs typeface="DilleniaUPC" panose="02020603050405020304" pitchFamily="18" charset="-34"/>
              </a:rPr>
              <a:t>Peau plus souple             </a:t>
            </a:r>
            <a:r>
              <a:rPr lang="fr-FR" sz="2800" b="1" dirty="0">
                <a:solidFill>
                  <a:srgbClr val="4788A1"/>
                </a:solidFill>
                <a:latin typeface="DilleniaUPC" panose="02020603050405020304" pitchFamily="18" charset="-34"/>
                <a:ea typeface="Calibri" panose="020F0502020204030204" pitchFamily="34" charset="0"/>
                <a:cs typeface="DilleniaUPC" panose="02020603050405020304" pitchFamily="18" charset="-34"/>
              </a:rPr>
              <a:t>75 %</a:t>
            </a:r>
          </a:p>
          <a:p>
            <a:pPr marL="342900" lvl="0" indent="-342900">
              <a:lnSpc>
                <a:spcPts val="2800"/>
              </a:lnSpc>
              <a:buFont typeface="Wingdings" panose="05000000000000000000" pitchFamily="2" charset="2"/>
              <a:buChar char=""/>
            </a:pPr>
            <a:r>
              <a:rPr lang="fr-FR" sz="2400" dirty="0">
                <a:solidFill>
                  <a:srgbClr val="4788A1"/>
                </a:solidFill>
                <a:latin typeface="DilleniaUPC" panose="02020603050405020304" pitchFamily="18" charset="-34"/>
                <a:ea typeface="Calibri" panose="020F0502020204030204" pitchFamily="34" charset="0"/>
                <a:cs typeface="DilleniaUPC" panose="02020603050405020304" pitchFamily="18" charset="-34"/>
              </a:rPr>
              <a:t>Peau plus hydratée	</a:t>
            </a:r>
            <a:r>
              <a:rPr lang="fr-FR" sz="2800" b="1" dirty="0">
                <a:solidFill>
                  <a:srgbClr val="4788A1"/>
                </a:solidFill>
                <a:latin typeface="DilleniaUPC" panose="02020603050405020304" pitchFamily="18" charset="-34"/>
                <a:ea typeface="Calibri" panose="020F0502020204030204" pitchFamily="34" charset="0"/>
                <a:cs typeface="DilleniaUPC" panose="02020603050405020304" pitchFamily="18" charset="-34"/>
              </a:rPr>
              <a:t>60 %</a:t>
            </a:r>
          </a:p>
          <a:p>
            <a:pPr marL="342900" lvl="0" indent="-342900">
              <a:lnSpc>
                <a:spcPts val="2800"/>
              </a:lnSpc>
              <a:buFont typeface="Wingdings" panose="05000000000000000000" pitchFamily="2" charset="2"/>
              <a:buChar char=""/>
            </a:pPr>
            <a:r>
              <a:rPr lang="fr-FR" sz="2400" dirty="0">
                <a:solidFill>
                  <a:srgbClr val="4788A1"/>
                </a:solidFill>
                <a:latin typeface="DilleniaUPC" panose="02020603050405020304" pitchFamily="18" charset="-34"/>
                <a:ea typeface="Calibri" panose="020F0502020204030204" pitchFamily="34" charset="0"/>
                <a:cs typeface="DilleniaUPC" panose="02020603050405020304" pitchFamily="18" charset="-34"/>
              </a:rPr>
              <a:t>Peau moins rugueuse      </a:t>
            </a:r>
            <a:r>
              <a:rPr lang="fr-FR" sz="2800" b="1" dirty="0">
                <a:solidFill>
                  <a:srgbClr val="4788A1"/>
                </a:solidFill>
                <a:latin typeface="DilleniaUPC" panose="02020603050405020304" pitchFamily="18" charset="-34"/>
                <a:ea typeface="Calibri" panose="020F0502020204030204" pitchFamily="34" charset="0"/>
                <a:cs typeface="DilleniaUPC" panose="02020603050405020304" pitchFamily="18" charset="-34"/>
              </a:rPr>
              <a:t>60 %</a:t>
            </a:r>
          </a:p>
          <a:p>
            <a:pPr marL="342900" lvl="0" indent="-342900">
              <a:lnSpc>
                <a:spcPts val="2800"/>
              </a:lnSpc>
              <a:buFont typeface="Wingdings" panose="05000000000000000000" pitchFamily="2" charset="2"/>
              <a:buChar char=""/>
            </a:pPr>
            <a:r>
              <a:rPr lang="fr-FR" sz="2400" dirty="0">
                <a:solidFill>
                  <a:srgbClr val="4788A1"/>
                </a:solidFill>
                <a:latin typeface="DilleniaUPC" panose="02020603050405020304" pitchFamily="18" charset="-34"/>
                <a:ea typeface="Calibri" panose="020F0502020204030204" pitchFamily="34" charset="0"/>
                <a:cs typeface="DilleniaUPC" panose="02020603050405020304" pitchFamily="18" charset="-34"/>
              </a:rPr>
              <a:t>Peau plus lisse	        </a:t>
            </a:r>
            <a:r>
              <a:rPr lang="fr-FR" sz="2800" b="1" dirty="0">
                <a:solidFill>
                  <a:srgbClr val="4788A1"/>
                </a:solidFill>
                <a:latin typeface="DilleniaUPC" panose="02020603050405020304" pitchFamily="18" charset="-34"/>
                <a:ea typeface="Calibri" panose="020F0502020204030204" pitchFamily="34" charset="0"/>
                <a:cs typeface="DilleniaUPC" panose="02020603050405020304" pitchFamily="18" charset="-34"/>
              </a:rPr>
              <a:t>70 %</a:t>
            </a:r>
          </a:p>
        </p:txBody>
      </p:sp>
      <p:sp>
        <p:nvSpPr>
          <p:cNvPr id="22" name="ZoneTexte 21">
            <a:extLst>
              <a:ext uri="{FF2B5EF4-FFF2-40B4-BE49-F238E27FC236}">
                <a16:creationId xmlns:a16="http://schemas.microsoft.com/office/drawing/2014/main" id="{54C14103-A8A3-4FAC-A3A8-79A1D9A0043A}"/>
              </a:ext>
            </a:extLst>
          </p:cNvPr>
          <p:cNvSpPr txBox="1"/>
          <p:nvPr/>
        </p:nvSpPr>
        <p:spPr>
          <a:xfrm>
            <a:off x="3464765" y="4262127"/>
            <a:ext cx="3191215" cy="461665"/>
          </a:xfrm>
          <a:prstGeom prst="rect">
            <a:avLst/>
          </a:prstGeom>
          <a:noFill/>
        </p:spPr>
        <p:txBody>
          <a:bodyPr wrap="square">
            <a:spAutoFit/>
          </a:bodyPr>
          <a:lstStyle/>
          <a:p>
            <a:r>
              <a:rPr lang="fr-FR" sz="2400" dirty="0">
                <a:latin typeface="DilleniaUPC" panose="02020603050405020304" pitchFamily="18" charset="-34"/>
                <a:ea typeface="+mn-ea"/>
                <a:cs typeface="DilleniaUPC" panose="02020603050405020304" pitchFamily="18" charset="-34"/>
              </a:rPr>
              <a:t>Au bout de 7 jours :</a:t>
            </a:r>
            <a:r>
              <a:rPr kumimoji="0" lang="fr-FR" sz="2400" b="0" i="0" u="none" strike="noStrike" cap="none" normalizeH="0" baseline="0" noProof="0" dirty="0">
                <a:ln>
                  <a:noFill/>
                </a:ln>
                <a:uLnTx/>
                <a:uFillTx/>
                <a:latin typeface="DilleniaUPC" panose="02020603050405020304" pitchFamily="18" charset="-34"/>
                <a:ea typeface="+mn-ea"/>
                <a:cs typeface="DilleniaUPC" panose="02020603050405020304" pitchFamily="18" charset="-34"/>
              </a:rPr>
              <a:t> </a:t>
            </a:r>
          </a:p>
        </p:txBody>
      </p:sp>
    </p:spTree>
    <p:extLst>
      <p:ext uri="{BB962C8B-B14F-4D97-AF65-F5344CB8AC3E}">
        <p14:creationId xmlns:p14="http://schemas.microsoft.com/office/powerpoint/2010/main" val="5171982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82B39-E207-46AF-A7B5-CCB7CA9F05F3}"/>
              </a:ext>
            </a:extLst>
          </p:cNvPr>
          <p:cNvSpPr/>
          <p:nvPr/>
        </p:nvSpPr>
        <p:spPr>
          <a:xfrm>
            <a:off x="0" y="2438327"/>
            <a:ext cx="12192000" cy="4419673"/>
          </a:xfrm>
          <a:prstGeom prst="rect">
            <a:avLst/>
          </a:prstGeom>
          <a:solidFill>
            <a:srgbClr val="8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84622" y="624145"/>
            <a:ext cx="5645487"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Aloe vera</a:t>
            </a:r>
          </a:p>
        </p:txBody>
      </p:sp>
      <p:pic>
        <p:nvPicPr>
          <p:cNvPr id="3" name="Image 2" descr="Une image contenant alimentation&#10;&#10;Description générée automatiquement">
            <a:extLst>
              <a:ext uri="{FF2B5EF4-FFF2-40B4-BE49-F238E27FC236}">
                <a16:creationId xmlns:a16="http://schemas.microsoft.com/office/drawing/2014/main" id="{EB80B36C-8FAE-44C8-9E54-2DD3F142F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871" y="1457677"/>
            <a:ext cx="2005899" cy="5278434"/>
          </a:xfrm>
          <a:prstGeom prst="rect">
            <a:avLst/>
          </a:prstGeom>
          <a:effectLst>
            <a:outerShdw blurRad="63500" sx="102000" sy="102000" algn="ctr" rotWithShape="0">
              <a:prstClr val="black">
                <a:alpha val="40000"/>
              </a:prstClr>
            </a:outerShdw>
          </a:effectLst>
        </p:spPr>
      </p:pic>
      <p:pic>
        <p:nvPicPr>
          <p:cNvPr id="2" name="Picture 7" descr="D:\-= WORK =-\BUG AGENCY\NAOS\2020_ETAT_PUR\SLIDES\fleche-18.png">
            <a:extLst>
              <a:ext uri="{FF2B5EF4-FFF2-40B4-BE49-F238E27FC236}">
                <a16:creationId xmlns:a16="http://schemas.microsoft.com/office/drawing/2014/main" id="{E65C08E4-7EB6-4945-BE06-3DDD121B398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1" r="20671"/>
          <a:stretch/>
        </p:blipFill>
        <p:spPr bwMode="auto">
          <a:xfrm rot="17118511" flipH="1">
            <a:off x="2682386" y="1010895"/>
            <a:ext cx="663907" cy="125349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3623B39-869E-4806-909C-4A45A70A238F}"/>
              </a:ext>
            </a:extLst>
          </p:cNvPr>
          <p:cNvSpPr txBox="1"/>
          <p:nvPr/>
        </p:nvSpPr>
        <p:spPr>
          <a:xfrm>
            <a:off x="3503994" y="1451704"/>
            <a:ext cx="2653125" cy="646331"/>
          </a:xfrm>
          <a:prstGeom prst="rect">
            <a:avLst/>
          </a:prstGeom>
          <a:noFill/>
        </p:spPr>
        <p:txBody>
          <a:bodyPr wrap="square">
            <a:spAutoFit/>
          </a:bodyPr>
          <a:lstStyle/>
          <a:p>
            <a:pPr algn="ctr"/>
            <a:r>
              <a:rPr lang="fr-FR">
                <a:solidFill>
                  <a:srgbClr val="000000"/>
                </a:solidFill>
                <a:latin typeface="DilleniaUPC" panose="02020603050405020304" pitchFamily="18" charset="-34"/>
                <a:cs typeface="DilleniaUPC" panose="02020603050405020304" pitchFamily="18" charset="-34"/>
              </a:rPr>
              <a:t>Peau fragile ou abîmée</a:t>
            </a:r>
          </a:p>
        </p:txBody>
      </p:sp>
      <p:sp>
        <p:nvSpPr>
          <p:cNvPr id="19" name="ZoneTexte 18">
            <a:extLst>
              <a:ext uri="{FF2B5EF4-FFF2-40B4-BE49-F238E27FC236}">
                <a16:creationId xmlns:a16="http://schemas.microsoft.com/office/drawing/2014/main" id="{C5098A8C-3CC2-8D47-B7CA-981455285915}"/>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0" name="Connecteur droit 19">
            <a:extLst>
              <a:ext uri="{FF2B5EF4-FFF2-40B4-BE49-F238E27FC236}">
                <a16:creationId xmlns:a16="http://schemas.microsoft.com/office/drawing/2014/main" id="{B165984B-D9C5-054E-B293-06AA4AD7EA3E}"/>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A1C91063-6F26-4C3D-8BA7-E6283A9DFA4C}"/>
              </a:ext>
            </a:extLst>
          </p:cNvPr>
          <p:cNvSpPr txBox="1"/>
          <p:nvPr/>
        </p:nvSpPr>
        <p:spPr>
          <a:xfrm>
            <a:off x="2936503" y="2768534"/>
            <a:ext cx="6409516"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INFORMATIONS GÉNÉRALES</a:t>
            </a:r>
          </a:p>
        </p:txBody>
      </p:sp>
      <p:cxnSp>
        <p:nvCxnSpPr>
          <p:cNvPr id="28" name="Connecteur droit 27">
            <a:extLst>
              <a:ext uri="{FF2B5EF4-FFF2-40B4-BE49-F238E27FC236}">
                <a16:creationId xmlns:a16="http://schemas.microsoft.com/office/drawing/2014/main" id="{951A52E8-C225-4763-BBFD-41E5EF977C59}"/>
              </a:ext>
            </a:extLst>
          </p:cNvPr>
          <p:cNvCxnSpPr>
            <a:cxnSpLocks/>
          </p:cNvCxnSpPr>
          <p:nvPr/>
        </p:nvCxnSpPr>
        <p:spPr>
          <a:xfrm>
            <a:off x="3049419" y="3236177"/>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9" name="ZoneTexte 28">
            <a:extLst>
              <a:ext uri="{FF2B5EF4-FFF2-40B4-BE49-F238E27FC236}">
                <a16:creationId xmlns:a16="http://schemas.microsoft.com/office/drawing/2014/main" id="{A6D9E43F-8F18-452F-BF91-C95143C9E11F}"/>
              </a:ext>
            </a:extLst>
          </p:cNvPr>
          <p:cNvSpPr txBox="1"/>
          <p:nvPr/>
        </p:nvSpPr>
        <p:spPr>
          <a:xfrm>
            <a:off x="2936502" y="3138864"/>
            <a:ext cx="8777815"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fr-FR" sz="210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Plante succulente dont les feuilles contiennent un gel riche en nutriments, vitamines, minéraux et acides aminés.</a:t>
            </a:r>
          </a:p>
        </p:txBody>
      </p:sp>
      <p:sp>
        <p:nvSpPr>
          <p:cNvPr id="30" name="ZoneTexte 29">
            <a:extLst>
              <a:ext uri="{FF2B5EF4-FFF2-40B4-BE49-F238E27FC236}">
                <a16:creationId xmlns:a16="http://schemas.microsoft.com/office/drawing/2014/main" id="{27E3D6B3-F6E0-4D05-A889-E69EA4E54091}"/>
              </a:ext>
            </a:extLst>
          </p:cNvPr>
          <p:cNvSpPr txBox="1"/>
          <p:nvPr/>
        </p:nvSpPr>
        <p:spPr>
          <a:xfrm>
            <a:off x="2911308" y="3734964"/>
            <a:ext cx="4937292" cy="480581"/>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MÉCANISMES D’ACTION</a:t>
            </a:r>
          </a:p>
        </p:txBody>
      </p:sp>
      <p:cxnSp>
        <p:nvCxnSpPr>
          <p:cNvPr id="31" name="Connecteur droit 30">
            <a:extLst>
              <a:ext uri="{FF2B5EF4-FFF2-40B4-BE49-F238E27FC236}">
                <a16:creationId xmlns:a16="http://schemas.microsoft.com/office/drawing/2014/main" id="{787837B4-FA37-4225-BC7A-E03DD0EBF223}"/>
              </a:ext>
            </a:extLst>
          </p:cNvPr>
          <p:cNvCxnSpPr>
            <a:cxnSpLocks/>
          </p:cNvCxnSpPr>
          <p:nvPr/>
        </p:nvCxnSpPr>
        <p:spPr>
          <a:xfrm>
            <a:off x="3015461" y="4176430"/>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2" name="ZoneTexte 31">
            <a:extLst>
              <a:ext uri="{FF2B5EF4-FFF2-40B4-BE49-F238E27FC236}">
                <a16:creationId xmlns:a16="http://schemas.microsoft.com/office/drawing/2014/main" id="{A91ACEC3-4722-4C66-8000-73ECF2C9BB13}"/>
              </a:ext>
            </a:extLst>
          </p:cNvPr>
          <p:cNvSpPr txBox="1"/>
          <p:nvPr/>
        </p:nvSpPr>
        <p:spPr>
          <a:xfrm>
            <a:off x="2928648" y="4199975"/>
            <a:ext cx="8897047" cy="1708160"/>
          </a:xfrm>
          <a:prstGeom prst="rect">
            <a:avLst/>
          </a:prstGeom>
          <a:noFill/>
        </p:spPr>
        <p:txBody>
          <a:bodyPr wrap="square">
            <a:spAutoFit/>
          </a:bodyPr>
          <a:lstStyle/>
          <a:p>
            <a:pPr marR="0" lvl="0" algn="just" defTabSz="685937" rtl="0" eaLnBrk="1" fontAlgn="base" latinLnBrk="0" hangingPunct="1">
              <a:lnSpc>
                <a:spcPct val="100000"/>
              </a:lnSpc>
              <a:spcBef>
                <a:spcPts val="0"/>
              </a:spcBef>
              <a:buClrTx/>
              <a:buSzTx/>
              <a:tabLst/>
              <a:defRPr/>
            </a:pP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HYDRATANT : les </a:t>
            </a:r>
            <a:r>
              <a:rPr kumimoji="0" lang="fr-FR" sz="2100" b="0" i="0" u="none" strike="noStrike" cap="none" normalizeH="0" baseline="0" noProof="0" dirty="0" err="1">
                <a:ln>
                  <a:noFill/>
                </a:ln>
                <a:solidFill>
                  <a:schemeClr val="bg1"/>
                </a:solidFill>
                <a:uLnTx/>
                <a:uFillTx/>
                <a:latin typeface="DilleniaUPC" panose="02020603050405020304" pitchFamily="18" charset="-34"/>
                <a:cs typeface="DilleniaUPC" panose="02020603050405020304" pitchFamily="18" charset="-34"/>
              </a:rPr>
              <a:t>mucopolysaccharides</a:t>
            </a: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 &amp; les acides aminés retiennent l’eau dans la peau.</a:t>
            </a:r>
          </a:p>
          <a:p>
            <a:pPr marR="0" lvl="0" algn="just" defTabSz="685937" rtl="0" eaLnBrk="1" fontAlgn="base" latinLnBrk="0" hangingPunct="1">
              <a:lnSpc>
                <a:spcPct val="100000"/>
              </a:lnSpc>
              <a:spcBef>
                <a:spcPts val="0"/>
              </a:spcBef>
              <a:buClrTx/>
              <a:buSzTx/>
              <a:tabLst/>
              <a:defRPr/>
            </a:pPr>
            <a:r>
              <a:rPr lang="fr-FR" sz="2100" dirty="0">
                <a:solidFill>
                  <a:schemeClr val="bg1"/>
                </a:solidFill>
                <a:latin typeface="DilleniaUPC" panose="02020603050405020304" pitchFamily="18" charset="-34"/>
                <a:cs typeface="DilleniaUPC" panose="02020603050405020304" pitchFamily="18" charset="-34"/>
              </a:rPr>
              <a:t>CICATRISANT : augmente la synthèse de collagène. </a:t>
            </a:r>
          </a:p>
          <a:p>
            <a:pPr marR="0" lvl="0" algn="just" defTabSz="685937" rtl="0" eaLnBrk="1" fontAlgn="base" latinLnBrk="0" hangingPunct="1">
              <a:lnSpc>
                <a:spcPct val="100000"/>
              </a:lnSpc>
              <a:spcBef>
                <a:spcPts val="0"/>
              </a:spcBef>
              <a:buClrTx/>
              <a:buSzTx/>
              <a:tabLst/>
              <a:defRPr/>
            </a:pPr>
            <a:r>
              <a:rPr kumimoji="0" lang="fr-FR" sz="2100" b="0" i="0" u="none" strike="noStrike" cap="none" normalizeH="0" noProof="0" dirty="0">
                <a:ln>
                  <a:noFill/>
                </a:ln>
                <a:solidFill>
                  <a:schemeClr val="bg1"/>
                </a:solidFill>
                <a:uLnTx/>
                <a:uFillTx/>
                <a:latin typeface="DilleniaUPC" panose="02020603050405020304" pitchFamily="18" charset="-34"/>
                <a:cs typeface="DilleniaUPC" panose="02020603050405020304" pitchFamily="18" charset="-34"/>
              </a:rPr>
              <a:t>ANTI-INFLAMMATOIRE : inhibition de la voie COX &amp; réduction de la production de PGE</a:t>
            </a:r>
            <a:r>
              <a:rPr kumimoji="0" lang="fr-FR" sz="2100" b="0" i="0" u="none" strike="noStrike" cap="none" normalizeH="0" baseline="-25000" noProof="0" dirty="0">
                <a:ln>
                  <a:noFill/>
                </a:ln>
                <a:solidFill>
                  <a:schemeClr val="bg1"/>
                </a:solidFill>
                <a:uLnTx/>
                <a:uFillTx/>
                <a:latin typeface="DilleniaUPC" panose="02020603050405020304" pitchFamily="18" charset="-34"/>
                <a:cs typeface="DilleniaUPC" panose="02020603050405020304" pitchFamily="18" charset="-34"/>
              </a:rPr>
              <a:t>2</a:t>
            </a:r>
            <a:r>
              <a:rPr kumimoji="0" lang="fr-FR" sz="2100" b="0" i="0" u="none" strike="noStrike" cap="none" normalizeH="0" noProof="0" dirty="0">
                <a:ln>
                  <a:noFill/>
                </a:ln>
                <a:solidFill>
                  <a:schemeClr val="bg1"/>
                </a:solidFill>
                <a:uLnTx/>
                <a:uFillTx/>
                <a:latin typeface="DilleniaUPC" panose="02020603050405020304" pitchFamily="18" charset="-34"/>
                <a:cs typeface="DilleniaUPC" panose="02020603050405020304" pitchFamily="18" charset="-34"/>
              </a:rPr>
              <a:t>.</a:t>
            </a: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 </a:t>
            </a:r>
          </a:p>
        </p:txBody>
      </p:sp>
      <p:sp>
        <p:nvSpPr>
          <p:cNvPr id="33" name="ZoneTexte 32">
            <a:extLst>
              <a:ext uri="{FF2B5EF4-FFF2-40B4-BE49-F238E27FC236}">
                <a16:creationId xmlns:a16="http://schemas.microsoft.com/office/drawing/2014/main" id="{00D01784-2319-4291-86C6-49E1FE74257F}"/>
              </a:ext>
            </a:extLst>
          </p:cNvPr>
          <p:cNvSpPr txBox="1"/>
          <p:nvPr/>
        </p:nvSpPr>
        <p:spPr>
          <a:xfrm>
            <a:off x="5700968" y="5597699"/>
            <a:ext cx="3762010"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CONCENTRATION</a:t>
            </a:r>
          </a:p>
        </p:txBody>
      </p:sp>
      <p:cxnSp>
        <p:nvCxnSpPr>
          <p:cNvPr id="34" name="Connecteur droit 33">
            <a:extLst>
              <a:ext uri="{FF2B5EF4-FFF2-40B4-BE49-F238E27FC236}">
                <a16:creationId xmlns:a16="http://schemas.microsoft.com/office/drawing/2014/main" id="{A79D5A75-602F-4DDB-8C6D-4C774F7ED2EA}"/>
              </a:ext>
            </a:extLst>
          </p:cNvPr>
          <p:cNvCxnSpPr>
            <a:cxnSpLocks/>
          </p:cNvCxnSpPr>
          <p:nvPr/>
        </p:nvCxnSpPr>
        <p:spPr>
          <a:xfrm>
            <a:off x="3049419" y="5888131"/>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5" name="ZoneTexte 34">
            <a:extLst>
              <a:ext uri="{FF2B5EF4-FFF2-40B4-BE49-F238E27FC236}">
                <a16:creationId xmlns:a16="http://schemas.microsoft.com/office/drawing/2014/main" id="{2F82E65B-9B5B-4AC9-A4EF-C012A98FF740}"/>
              </a:ext>
            </a:extLst>
          </p:cNvPr>
          <p:cNvSpPr txBox="1"/>
          <p:nvPr/>
        </p:nvSpPr>
        <p:spPr>
          <a:xfrm>
            <a:off x="5752412" y="5960649"/>
            <a:ext cx="3593607" cy="477054"/>
          </a:xfrm>
          <a:prstGeom prst="rect">
            <a:avLst/>
          </a:prstGeom>
          <a:noFill/>
        </p:spPr>
        <p:txBody>
          <a:bodyPr wrap="square">
            <a:spAutoFit/>
          </a:bodyPr>
          <a:lstStyle/>
          <a:p>
            <a:r>
              <a:rPr lang="fr-FR" sz="2500" dirty="0">
                <a:solidFill>
                  <a:prstClr val="white"/>
                </a:solidFill>
                <a:latin typeface="DilleniaUPC" panose="02020603050405020304" pitchFamily="18" charset="-34"/>
                <a:cs typeface="DilleniaUPC" panose="02020603050405020304" pitchFamily="18" charset="-34"/>
              </a:rPr>
              <a:t>0,5 % (500 mg/100 g)</a:t>
            </a:r>
          </a:p>
        </p:txBody>
      </p:sp>
      <p:sp>
        <p:nvSpPr>
          <p:cNvPr id="36" name="ZoneTexte 35">
            <a:extLst>
              <a:ext uri="{FF2B5EF4-FFF2-40B4-BE49-F238E27FC236}">
                <a16:creationId xmlns:a16="http://schemas.microsoft.com/office/drawing/2014/main" id="{3BE4B4E7-3856-450F-8811-7F4F33CC8217}"/>
              </a:ext>
            </a:extLst>
          </p:cNvPr>
          <p:cNvSpPr txBox="1"/>
          <p:nvPr/>
        </p:nvSpPr>
        <p:spPr>
          <a:xfrm>
            <a:off x="2936504" y="2158640"/>
            <a:ext cx="4251696" cy="584775"/>
          </a:xfrm>
          <a:prstGeom prst="rect">
            <a:avLst/>
          </a:prstGeom>
          <a:solidFill>
            <a:schemeClr val="bg1"/>
          </a:solidFill>
        </p:spPr>
        <p:txBody>
          <a:bodyPr wrap="square">
            <a:spAutoFit/>
          </a:bodyPr>
          <a:lstStyle/>
          <a:p>
            <a:pPr algn="ctr"/>
            <a:r>
              <a:rPr lang="fr-FR" sz="3200" b="1" cap="all">
                <a:solidFill>
                  <a:srgbClr val="80B2C3"/>
                </a:solidFill>
                <a:latin typeface="DilleniaUPC" panose="02020603050405020304" pitchFamily="18" charset="-34"/>
                <a:cs typeface="DilleniaUPC" panose="02020603050405020304" pitchFamily="18" charset="-34"/>
              </a:rPr>
              <a:t>FICHE ALOE VERA</a:t>
            </a:r>
          </a:p>
        </p:txBody>
      </p:sp>
      <p:pic>
        <p:nvPicPr>
          <p:cNvPr id="4" name="Image 3">
            <a:extLst>
              <a:ext uri="{FF2B5EF4-FFF2-40B4-BE49-F238E27FC236}">
                <a16:creationId xmlns:a16="http://schemas.microsoft.com/office/drawing/2014/main" id="{0B7F6B81-7975-4B39-89EC-80D8CDC2F41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154" b="90462" l="10000" r="93462">
                        <a14:foregroundMark x1="40154" y1="90615" x2="40154" y2="90615"/>
                        <a14:foregroundMark x1="90923" y1="41385" x2="90923" y2="41385"/>
                        <a14:foregroundMark x1="93538" y1="40846" x2="93538" y2="40846"/>
                        <a14:foregroundMark x1="31538" y1="9154" x2="31538" y2="9154"/>
                      </a14:backgroundRemoval>
                    </a14:imgEffect>
                  </a14:imgLayer>
                </a14:imgProps>
              </a:ext>
            </a:extLst>
          </a:blip>
          <a:stretch>
            <a:fillRect/>
          </a:stretch>
        </p:blipFill>
        <p:spPr>
          <a:xfrm>
            <a:off x="10455217" y="311347"/>
            <a:ext cx="1259100" cy="1259100"/>
          </a:xfrm>
          <a:prstGeom prst="rect">
            <a:avLst/>
          </a:prstGeom>
        </p:spPr>
      </p:pic>
      <p:sp>
        <p:nvSpPr>
          <p:cNvPr id="21" name="ZoneTexte 20">
            <a:extLst>
              <a:ext uri="{FF2B5EF4-FFF2-40B4-BE49-F238E27FC236}">
                <a16:creationId xmlns:a16="http://schemas.microsoft.com/office/drawing/2014/main" id="{681DFA00-11C9-4401-8775-958C29BB4A25}"/>
              </a:ext>
            </a:extLst>
          </p:cNvPr>
          <p:cNvSpPr txBox="1"/>
          <p:nvPr/>
        </p:nvSpPr>
        <p:spPr>
          <a:xfrm>
            <a:off x="8548577" y="1729910"/>
            <a:ext cx="3414921" cy="348813"/>
          </a:xfrm>
          <a:prstGeom prst="rect">
            <a:avLst/>
          </a:prstGeom>
          <a:noFill/>
        </p:spPr>
        <p:txBody>
          <a:bodyPr wrap="square">
            <a:spAutoFit/>
          </a:bodyPr>
          <a:lstStyle/>
          <a:p>
            <a:pPr>
              <a:lnSpc>
                <a:spcPts val="2000"/>
              </a:lnSpc>
            </a:pPr>
            <a:r>
              <a:rPr lang="fr-FR" sz="2500" dirty="0">
                <a:latin typeface="DilleniaUPC" panose="02020603050405020304" pitchFamily="18" charset="-34"/>
                <a:cs typeface="DilleniaUPC" panose="02020603050405020304" pitchFamily="18" charset="-34"/>
              </a:rPr>
              <a:t>Origine : végétale</a:t>
            </a:r>
          </a:p>
        </p:txBody>
      </p:sp>
      <p:sp>
        <p:nvSpPr>
          <p:cNvPr id="22" name="ZoneTexte 21">
            <a:extLst>
              <a:ext uri="{FF2B5EF4-FFF2-40B4-BE49-F238E27FC236}">
                <a16:creationId xmlns:a16="http://schemas.microsoft.com/office/drawing/2014/main" id="{9A126286-B84E-4830-B519-459A62A7424E}"/>
              </a:ext>
            </a:extLst>
          </p:cNvPr>
          <p:cNvSpPr txBox="1"/>
          <p:nvPr/>
        </p:nvSpPr>
        <p:spPr>
          <a:xfrm>
            <a:off x="52356" y="5968367"/>
            <a:ext cx="2827687" cy="977191"/>
          </a:xfrm>
          <a:prstGeom prst="rect">
            <a:avLst/>
          </a:prstGeom>
          <a:noFill/>
        </p:spPr>
        <p:txBody>
          <a:bodyPr wrap="square">
            <a:spAutoFit/>
          </a:bodyPr>
          <a:lstStyle/>
          <a:p>
            <a:pPr algn="ctr">
              <a:lnSpc>
                <a:spcPts val="2300"/>
              </a:lnSpc>
            </a:pPr>
            <a:r>
              <a:rPr kumimoji="0" lang="fr-FR" sz="21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INCI : ALOE BARBADENSIS LEAF JUICE POWDER</a:t>
            </a:r>
          </a:p>
        </p:txBody>
      </p:sp>
      <p:sp>
        <p:nvSpPr>
          <p:cNvPr id="23" name="ZoneTexte 22">
            <a:extLst>
              <a:ext uri="{FF2B5EF4-FFF2-40B4-BE49-F238E27FC236}">
                <a16:creationId xmlns:a16="http://schemas.microsoft.com/office/drawing/2014/main" id="{5FEC1F50-C576-4C68-BD92-6589267932AB}"/>
              </a:ext>
            </a:extLst>
          </p:cNvPr>
          <p:cNvSpPr txBox="1"/>
          <p:nvPr/>
        </p:nvSpPr>
        <p:spPr>
          <a:xfrm>
            <a:off x="3327861" y="6358324"/>
            <a:ext cx="7434895" cy="523220"/>
          </a:xfrm>
          <a:prstGeom prst="rect">
            <a:avLst/>
          </a:prstGeom>
          <a:noFill/>
        </p:spPr>
        <p:txBody>
          <a:bodyPr wrap="square">
            <a:spAutoFit/>
          </a:bodyPr>
          <a:lstStyle/>
          <a:p>
            <a:r>
              <a:rPr lang="fr-FR" dirty="0">
                <a:latin typeface="Reenie Beanie" panose="02000000000000000000" pitchFamily="2" charset="0"/>
              </a:rPr>
              <a:t>200 fois plus concentré que la plante fraîche</a:t>
            </a:r>
          </a:p>
        </p:txBody>
      </p:sp>
      <p:pic>
        <p:nvPicPr>
          <p:cNvPr id="24" name="Picture 7" descr="D:\-= WORK =-\BUG AGENCY\NAOS\2020_ETAT_PUR\SLIDES\fleche-18.png">
            <a:extLst>
              <a:ext uri="{FF2B5EF4-FFF2-40B4-BE49-F238E27FC236}">
                <a16:creationId xmlns:a16="http://schemas.microsoft.com/office/drawing/2014/main" id="{A0DED8D3-7478-4C3B-B936-839A5D89863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1" r="20671"/>
          <a:stretch/>
        </p:blipFill>
        <p:spPr bwMode="auto">
          <a:xfrm rot="14920553">
            <a:off x="2740556" y="6294955"/>
            <a:ext cx="376183" cy="710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0452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EE7A575-8B8A-48A1-BEA1-DF85563607C3}"/>
              </a:ext>
            </a:extLst>
          </p:cNvPr>
          <p:cNvSpPr/>
          <p:nvPr/>
        </p:nvSpPr>
        <p:spPr>
          <a:xfrm>
            <a:off x="-1" y="0"/>
            <a:ext cx="1882141" cy="6858000"/>
          </a:xfrm>
          <a:prstGeom prst="rect">
            <a:avLst/>
          </a:prstGeom>
          <a:solidFill>
            <a:srgbClr val="8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84622" y="624145"/>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Aloe vera</a:t>
            </a:r>
          </a:p>
        </p:txBody>
      </p:sp>
      <p:pic>
        <p:nvPicPr>
          <p:cNvPr id="3" name="Image 2" descr="Une image contenant alimentation&#10;&#10;Description générée automatiquement">
            <a:extLst>
              <a:ext uri="{FF2B5EF4-FFF2-40B4-BE49-F238E27FC236}">
                <a16:creationId xmlns:a16="http://schemas.microsoft.com/office/drawing/2014/main" id="{EB80B36C-8FAE-44C8-9E54-2DD3F142F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968" y="1497466"/>
            <a:ext cx="2005899" cy="5278434"/>
          </a:xfrm>
          <a:prstGeom prst="rect">
            <a:avLst/>
          </a:prstGeom>
          <a:effectLst>
            <a:outerShdw blurRad="63500" sx="102000" sy="102000" algn="ctr" rotWithShape="0">
              <a:prstClr val="black">
                <a:alpha val="40000"/>
              </a:prstClr>
            </a:outerShdw>
          </a:effectLst>
        </p:spPr>
      </p:pic>
      <p:sp>
        <p:nvSpPr>
          <p:cNvPr id="19" name="ZoneTexte 18">
            <a:extLst>
              <a:ext uri="{FF2B5EF4-FFF2-40B4-BE49-F238E27FC236}">
                <a16:creationId xmlns:a16="http://schemas.microsoft.com/office/drawing/2014/main" id="{C5098A8C-3CC2-8D47-B7CA-981455285915}"/>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0" name="Connecteur droit 19">
            <a:extLst>
              <a:ext uri="{FF2B5EF4-FFF2-40B4-BE49-F238E27FC236}">
                <a16:creationId xmlns:a16="http://schemas.microsoft.com/office/drawing/2014/main" id="{B165984B-D9C5-054E-B293-06AA4AD7EA3E}"/>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A03E213A-9E21-4530-BBD9-2226FB05A157}"/>
              </a:ext>
            </a:extLst>
          </p:cNvPr>
          <p:cNvSpPr txBox="1"/>
          <p:nvPr/>
        </p:nvSpPr>
        <p:spPr>
          <a:xfrm>
            <a:off x="2954970" y="3318183"/>
            <a:ext cx="8568815" cy="3323987"/>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buClrTx/>
              <a:buSzPct val="60000"/>
              <a:buFont typeface="Wingdings" panose="05000000000000000000" pitchFamily="2" charset="2"/>
              <a:buChar char="Ø"/>
              <a:tabLst>
                <a:tab pos="1789113" algn="l"/>
                <a:tab pos="4846638" algn="l"/>
              </a:tabLst>
              <a:defRPr/>
            </a:pPr>
            <a:r>
              <a:rPr lang="fr-FR" sz="2100" dirty="0">
                <a:latin typeface="DilleniaUPC" panose="02020603050405020304" pitchFamily="18" charset="-34"/>
                <a:cs typeface="DilleniaUPC" panose="02020603050405020304" pitchFamily="18" charset="-34"/>
              </a:rPr>
              <a:t>L’étude in vivo</a:t>
            </a:r>
            <a:r>
              <a:rPr lang="fr-FR" sz="2100" baseline="30000" dirty="0">
                <a:latin typeface="DilleniaUPC" panose="02020603050405020304" pitchFamily="18" charset="-34"/>
                <a:cs typeface="DilleniaUPC" panose="02020603050405020304" pitchFamily="18" charset="-34"/>
              </a:rPr>
              <a:t>(1)</a:t>
            </a:r>
            <a:r>
              <a:rPr lang="fr-FR" sz="2100" dirty="0">
                <a:latin typeface="DilleniaUPC" panose="02020603050405020304" pitchFamily="18" charset="-34"/>
                <a:cs typeface="DilleniaUPC" panose="02020603050405020304" pitchFamily="18" charset="-34"/>
              </a:rPr>
              <a:t> a été menée pour prouver l’effet hydratant de différentes concentrations d’</a:t>
            </a:r>
            <a:r>
              <a:rPr lang="fr-FR" sz="2100" dirty="0" err="1">
                <a:latin typeface="DilleniaUPC" panose="02020603050405020304" pitchFamily="18" charset="-34"/>
                <a:cs typeface="DilleniaUPC" panose="02020603050405020304" pitchFamily="18" charset="-34"/>
              </a:rPr>
              <a:t>aloe</a:t>
            </a:r>
            <a:r>
              <a:rPr lang="fr-FR" sz="2100" dirty="0">
                <a:latin typeface="DilleniaUPC" panose="02020603050405020304" pitchFamily="18" charset="-34"/>
                <a:cs typeface="DilleniaUPC" panose="02020603050405020304" pitchFamily="18" charset="-34"/>
              </a:rPr>
              <a:t> </a:t>
            </a:r>
            <a:r>
              <a:rPr lang="fr-FR" sz="2100" dirty="0" err="1">
                <a:latin typeface="DilleniaUPC" panose="02020603050405020304" pitchFamily="18" charset="-34"/>
                <a:cs typeface="DilleniaUPC" panose="02020603050405020304" pitchFamily="18" charset="-34"/>
              </a:rPr>
              <a:t>vera</a:t>
            </a:r>
            <a:r>
              <a:rPr lang="fr-FR" sz="2100" dirty="0">
                <a:latin typeface="DilleniaUPC" panose="02020603050405020304" pitchFamily="18" charset="-34"/>
                <a:cs typeface="DilleniaUPC" panose="02020603050405020304" pitchFamily="18" charset="-34"/>
              </a:rPr>
              <a:t> dans une crème (0,1, 0,25 et 0,5 %) [20 volontaires].</a:t>
            </a:r>
            <a:r>
              <a:rPr kumimoji="0" lang="fr-FR" sz="2100" i="0" u="none" strike="noStrike" cap="none" normalizeH="0" baseline="0" noProof="0" dirty="0">
                <a:ln>
                  <a:noFill/>
                </a:ln>
                <a:uLnTx/>
                <a:uFillTx/>
                <a:latin typeface="DilleniaUPC" panose="02020603050405020304" pitchFamily="18" charset="-34"/>
                <a:cs typeface="DilleniaUPC" panose="02020603050405020304" pitchFamily="18" charset="-34"/>
              </a:rPr>
              <a:t> </a:t>
            </a:r>
          </a:p>
          <a:p>
            <a:pPr marL="363538" marR="0" lvl="0" algn="just" defTabSz="914400" rtl="0" eaLnBrk="1" fontAlgn="auto" latinLnBrk="0" hangingPunct="1">
              <a:lnSpc>
                <a:spcPct val="100000"/>
              </a:lnSpc>
              <a:spcBef>
                <a:spcPts val="0"/>
              </a:spcBef>
              <a:buClrTx/>
              <a:buSzTx/>
              <a:tabLst>
                <a:tab pos="1789113" algn="l"/>
                <a:tab pos="4846638" algn="l"/>
              </a:tabLst>
              <a:defRPr/>
            </a:pPr>
            <a:r>
              <a:rPr kumimoji="0" lang="fr-FR" sz="2100" i="0" u="none" strike="noStrike" cap="none" normalizeH="0" baseline="0" noProof="0" dirty="0">
                <a:ln>
                  <a:noFill/>
                </a:ln>
                <a:uLnTx/>
                <a:uFillTx/>
                <a:latin typeface="DilleniaUPC" panose="02020603050405020304" pitchFamily="18" charset="-34"/>
                <a:cs typeface="DilleniaUPC" panose="02020603050405020304" pitchFamily="18" charset="-34"/>
              </a:rPr>
              <a:t>Après une seule application (court terme) : seule la crème à 0,5 % a un effet significatif.</a:t>
            </a:r>
          </a:p>
          <a:p>
            <a:pPr marL="363538" marR="0" lvl="0" algn="just" defTabSz="914400" rtl="0" eaLnBrk="1" fontAlgn="auto" latinLnBrk="0" hangingPunct="1">
              <a:lnSpc>
                <a:spcPct val="100000"/>
              </a:lnSpc>
              <a:spcBef>
                <a:spcPts val="0"/>
              </a:spcBef>
              <a:buClrTx/>
              <a:buSzTx/>
              <a:tabLst>
                <a:tab pos="1789113" algn="l"/>
                <a:tab pos="4846638" algn="l"/>
              </a:tabLst>
              <a:defRPr/>
            </a:pPr>
            <a:r>
              <a:rPr kumimoji="0" lang="fr-FR" sz="2100" i="0" u="none" strike="noStrike" cap="none" normalizeH="0" baseline="0" noProof="0" dirty="0">
                <a:ln>
                  <a:noFill/>
                </a:ln>
                <a:uLnTx/>
                <a:uFillTx/>
                <a:latin typeface="DilleniaUPC" panose="02020603050405020304" pitchFamily="18" charset="-34"/>
                <a:cs typeface="DilleniaUPC" panose="02020603050405020304" pitchFamily="18" charset="-34"/>
              </a:rPr>
              <a:t>Au bout d’une et deux semaines d’application : effet significatif à toutes les concentrations testées.</a:t>
            </a:r>
          </a:p>
          <a:p>
            <a:pPr marR="0" lvl="0" algn="just" defTabSz="914400" rtl="0" eaLnBrk="1" fontAlgn="auto" latinLnBrk="0" hangingPunct="1">
              <a:lnSpc>
                <a:spcPct val="100000"/>
              </a:lnSpc>
              <a:spcBef>
                <a:spcPts val="0"/>
              </a:spcBef>
              <a:buClrTx/>
              <a:buSzTx/>
              <a:tabLst>
                <a:tab pos="1789113" algn="l"/>
                <a:tab pos="4846638" algn="l"/>
              </a:tabLst>
              <a:defRPr/>
            </a:pPr>
            <a:endParaRPr kumimoji="0" lang="en-US" sz="2100" i="0" u="none" strike="noStrike" kern="1200" cap="none" spc="0" normalizeH="0" baseline="0" noProof="0" dirty="0">
              <a:ln>
                <a:noFill/>
              </a:ln>
              <a:effectLst/>
              <a:uLnTx/>
              <a:uFillTx/>
              <a:latin typeface="DilleniaUPC" panose="02020603050405020304" pitchFamily="18" charset="-34"/>
              <a:cs typeface="DilleniaUPC" panose="02020603050405020304" pitchFamily="18" charset="-34"/>
            </a:endParaRPr>
          </a:p>
          <a:p>
            <a:pPr marL="342900" marR="0" lvl="0" indent="-342900" algn="just" defTabSz="914400" rtl="0" eaLnBrk="1" fontAlgn="auto" latinLnBrk="0" hangingPunct="1">
              <a:lnSpc>
                <a:spcPct val="100000"/>
              </a:lnSpc>
              <a:spcBef>
                <a:spcPts val="0"/>
              </a:spcBef>
              <a:spcAft>
                <a:spcPts val="1800"/>
              </a:spcAft>
              <a:buClrTx/>
              <a:buSzPct val="60000"/>
              <a:buFont typeface="Wingdings" panose="05000000000000000000" pitchFamily="2" charset="2"/>
              <a:buChar char="Ø"/>
              <a:tabLst>
                <a:tab pos="1789113" algn="l"/>
                <a:tab pos="4846638" algn="l"/>
              </a:tabLst>
              <a:defRPr/>
            </a:pPr>
            <a:r>
              <a:rPr kumimoji="0" lang="fr-FR" sz="2100" i="0" u="none" strike="noStrike" cap="none" normalizeH="0" noProof="0" dirty="0">
                <a:ln>
                  <a:noFill/>
                </a:ln>
                <a:uLnTx/>
                <a:uFillTx/>
                <a:latin typeface="DilleniaUPC" panose="02020603050405020304" pitchFamily="18" charset="-34"/>
                <a:cs typeface="DilleniaUPC" panose="02020603050405020304" pitchFamily="18" charset="-34"/>
              </a:rPr>
              <a:t>Étude in vivo</a:t>
            </a:r>
            <a:r>
              <a:rPr kumimoji="0" lang="fr-FR" sz="2100" i="0" u="none" strike="noStrike" cap="none" normalizeH="0" baseline="30000" noProof="0" dirty="0">
                <a:ln>
                  <a:noFill/>
                </a:ln>
                <a:uLnTx/>
                <a:uFillTx/>
                <a:latin typeface="DilleniaUPC" panose="02020603050405020304" pitchFamily="18" charset="-34"/>
                <a:cs typeface="DilleniaUPC" panose="02020603050405020304" pitchFamily="18" charset="-34"/>
              </a:rPr>
              <a:t>(2)</a:t>
            </a:r>
            <a:r>
              <a:rPr kumimoji="0" lang="fr-FR" sz="2100" i="0" u="none" strike="noStrike" cap="none" normalizeH="0" noProof="0" dirty="0">
                <a:ln>
                  <a:noFill/>
                </a:ln>
                <a:uLnTx/>
                <a:uFillTx/>
                <a:latin typeface="DilleniaUPC" panose="02020603050405020304" pitchFamily="18" charset="-34"/>
                <a:cs typeface="DilleniaUPC" panose="02020603050405020304" pitchFamily="18" charset="-34"/>
              </a:rPr>
              <a:t> sur l’effet hydratant de l’Actif Pur </a:t>
            </a:r>
            <a:r>
              <a:rPr kumimoji="0" lang="fr-FR" sz="2100" i="0" u="none" strike="noStrike" cap="none" normalizeH="0" noProof="0" dirty="0" err="1">
                <a:ln>
                  <a:noFill/>
                </a:ln>
                <a:uLnTx/>
                <a:uFillTx/>
                <a:latin typeface="DilleniaUPC" panose="02020603050405020304" pitchFamily="18" charset="-34"/>
                <a:cs typeface="DilleniaUPC" panose="02020603050405020304" pitchFamily="18" charset="-34"/>
              </a:rPr>
              <a:t>Aloe</a:t>
            </a:r>
            <a:r>
              <a:rPr kumimoji="0" lang="fr-FR" sz="2100" i="0" u="none" strike="noStrike" cap="none" normalizeH="0" noProof="0" dirty="0">
                <a:ln>
                  <a:noFill/>
                </a:ln>
                <a:uLnTx/>
                <a:uFillTx/>
                <a:latin typeface="DilleniaUPC" panose="02020603050405020304" pitchFamily="18" charset="-34"/>
                <a:cs typeface="DilleniaUPC" panose="02020603050405020304" pitchFamily="18" charset="-34"/>
              </a:rPr>
              <a:t> Vera :</a:t>
            </a:r>
            <a:r>
              <a:rPr kumimoji="0" lang="fr-FR" sz="2100" i="0" u="none" strike="noStrike" cap="none" normalizeH="0" baseline="0" noProof="0" dirty="0">
                <a:ln>
                  <a:noFill/>
                </a:ln>
                <a:uLnTx/>
                <a:uFillTx/>
                <a:latin typeface="DilleniaUPC" panose="02020603050405020304" pitchFamily="18" charset="-34"/>
                <a:cs typeface="DilleniaUPC" panose="02020603050405020304" pitchFamily="18" charset="-34"/>
              </a:rPr>
              <a:t>             </a:t>
            </a:r>
            <a:r>
              <a:rPr kumimoji="0" lang="fr-FR" sz="2100" b="1" i="0" u="none" strike="noStrike" cap="none" normalizeH="0" baseline="0" noProof="0" dirty="0">
                <a:ln>
                  <a:noFill/>
                </a:ln>
                <a:uLnTx/>
                <a:uFillTx/>
                <a:latin typeface="DilleniaUPC" panose="02020603050405020304" pitchFamily="18" charset="-34"/>
                <a:cs typeface="DilleniaUPC" panose="02020603050405020304" pitchFamily="18" charset="-34"/>
              </a:rPr>
              <a:t>+54,5 % </a:t>
            </a:r>
            <a:r>
              <a:rPr kumimoji="0" lang="fr-FR" sz="2100" i="0" u="none" strike="noStrike" cap="none" normalizeH="0" baseline="0" noProof="0" dirty="0">
                <a:ln>
                  <a:noFill/>
                </a:ln>
                <a:uLnTx/>
                <a:uFillTx/>
                <a:latin typeface="DilleniaUPC" panose="02020603050405020304" pitchFamily="18" charset="-34"/>
                <a:cs typeface="DilleniaUPC" panose="02020603050405020304" pitchFamily="18" charset="-34"/>
              </a:rPr>
              <a:t>d’hydratation au bout d’1h.</a:t>
            </a:r>
          </a:p>
        </p:txBody>
      </p:sp>
      <p:sp>
        <p:nvSpPr>
          <p:cNvPr id="10" name="Rectangle 9">
            <a:extLst>
              <a:ext uri="{FF2B5EF4-FFF2-40B4-BE49-F238E27FC236}">
                <a16:creationId xmlns:a16="http://schemas.microsoft.com/office/drawing/2014/main" id="{097CE993-C5DE-46C2-BE07-2427587E7954}"/>
              </a:ext>
            </a:extLst>
          </p:cNvPr>
          <p:cNvSpPr/>
          <p:nvPr/>
        </p:nvSpPr>
        <p:spPr>
          <a:xfrm>
            <a:off x="2954971" y="2830787"/>
            <a:ext cx="2455229" cy="342305"/>
          </a:xfrm>
          <a:prstGeom prst="rect">
            <a:avLst/>
          </a:prstGeom>
          <a:solidFill>
            <a:schemeClr val="bg1"/>
          </a:solidFill>
          <a:ln>
            <a:solidFill>
              <a:srgbClr val="80B2C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solidFill>
                  <a:srgbClr val="80B2C3"/>
                </a:solidFill>
                <a:latin typeface="DilleniaUPC" panose="02020603050405020304" pitchFamily="18" charset="-34"/>
                <a:ea typeface="Arial" panose="020B0604020202020204" pitchFamily="34" charset="0"/>
                <a:cs typeface="DilleniaUPC" panose="02020603050405020304" pitchFamily="18" charset="-34"/>
              </a:rPr>
              <a:t>HYDRATANT</a:t>
            </a:r>
          </a:p>
        </p:txBody>
      </p:sp>
      <p:sp>
        <p:nvSpPr>
          <p:cNvPr id="12" name="ZoneTexte 11">
            <a:extLst>
              <a:ext uri="{FF2B5EF4-FFF2-40B4-BE49-F238E27FC236}">
                <a16:creationId xmlns:a16="http://schemas.microsoft.com/office/drawing/2014/main" id="{BE414998-1A1C-41B6-AA18-CAD075E4D3B6}"/>
              </a:ext>
            </a:extLst>
          </p:cNvPr>
          <p:cNvSpPr txBox="1"/>
          <p:nvPr/>
        </p:nvSpPr>
        <p:spPr>
          <a:xfrm>
            <a:off x="2954970" y="1852918"/>
            <a:ext cx="9218428" cy="584775"/>
          </a:xfrm>
          <a:prstGeom prst="rect">
            <a:avLst/>
          </a:prstGeom>
          <a:noFill/>
        </p:spPr>
        <p:txBody>
          <a:bodyPr wrap="square">
            <a:spAutoFit/>
          </a:bodyPr>
          <a:lstStyle/>
          <a:p>
            <a:pPr>
              <a:tabLst>
                <a:tab pos="3136900" algn="l"/>
              </a:tabLst>
            </a:pPr>
            <a:r>
              <a:rPr lang="fr-FR" sz="3200" b="1" cap="all" dirty="0">
                <a:solidFill>
                  <a:srgbClr val="80B2C3"/>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80B2C3"/>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80B2C3"/>
                </a:solidFill>
                <a:latin typeface="DilleniaUPC" panose="02020603050405020304" pitchFamily="18" charset="-34"/>
                <a:ea typeface="Times New Roman" panose="02020603050405020304" pitchFamily="18" charset="0"/>
                <a:cs typeface="DilleniaUPC" panose="02020603050405020304" pitchFamily="18" charset="-34"/>
              </a:rPr>
              <a:t>   In vivo – Essais cliniques</a:t>
            </a:r>
          </a:p>
        </p:txBody>
      </p:sp>
      <p:pic>
        <p:nvPicPr>
          <p:cNvPr id="13" name="Picture 2" descr="Mycose de l'ongle? N'attendez pas, traitez immédiatement">
            <a:extLst>
              <a:ext uri="{FF2B5EF4-FFF2-40B4-BE49-F238E27FC236}">
                <a16:creationId xmlns:a16="http://schemas.microsoft.com/office/drawing/2014/main" id="{0A21A7C9-D4D7-4FC4-BC2B-45F81D032755}"/>
              </a:ext>
            </a:extLst>
          </p:cNvPr>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66457"/>
          <a:stretch/>
        </p:blipFill>
        <p:spPr bwMode="auto">
          <a:xfrm>
            <a:off x="7150348" y="1956902"/>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00E02B2-1D89-4233-A52F-748F2D80E6ED}"/>
              </a:ext>
            </a:extLst>
          </p:cNvPr>
          <p:cNvSpPr/>
          <p:nvPr/>
        </p:nvSpPr>
        <p:spPr>
          <a:xfrm>
            <a:off x="6999264" y="624145"/>
            <a:ext cx="4778587" cy="933878"/>
          </a:xfrm>
          <a:prstGeom prst="rect">
            <a:avLst/>
          </a:prstGeom>
          <a:solidFill>
            <a:srgbClr val="80B2C3">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9ACF5E38-BA21-4DE0-A0A0-48FD0790D5BD}"/>
              </a:ext>
            </a:extLst>
          </p:cNvPr>
          <p:cNvSpPr txBox="1"/>
          <p:nvPr/>
        </p:nvSpPr>
        <p:spPr>
          <a:xfrm>
            <a:off x="7150348" y="745136"/>
            <a:ext cx="4627503" cy="738664"/>
          </a:xfrm>
          <a:prstGeom prst="rect">
            <a:avLst/>
          </a:prstGeom>
          <a:noFill/>
        </p:spPr>
        <p:txBody>
          <a:bodyPr wrap="square">
            <a:spAutoFit/>
          </a:bodyPr>
          <a:lstStyle/>
          <a:p>
            <a:pPr marL="228600" marR="0" lvl="0" indent="-228600" algn="just" defTabSz="966612" rtl="0" eaLnBrk="1" fontAlgn="auto" latinLnBrk="0" hangingPunct="1">
              <a:lnSpc>
                <a:spcPct val="100000"/>
              </a:lnSpc>
              <a:spcBef>
                <a:spcPts val="16"/>
              </a:spcBef>
              <a:spcAft>
                <a:spcPts val="0"/>
              </a:spcAft>
              <a:buClr>
                <a:prstClr val="black"/>
              </a:buClr>
              <a:buSzPts val="900"/>
              <a:buFontTx/>
              <a:buAutoNum type="arabicParenBoth"/>
              <a:tabLst/>
              <a:defRPr/>
            </a:pPr>
            <a:r>
              <a:rPr kumimoji="0" lang="fr-FR" sz="1050" b="0" i="0" u="none" strike="noStrike" cap="none" normalizeH="0" baseline="0" noProof="0">
                <a:ln>
                  <a:noFill/>
                </a:ln>
                <a:solidFill>
                  <a:prstClr val="black"/>
                </a:solidFill>
                <a:uLnTx/>
                <a:uFillTx/>
                <a:latin typeface="Calibri" panose="020F0502020204030204"/>
                <a:ea typeface="Arial" panose="020B0604020202020204" pitchFamily="34" charset="0"/>
                <a:cs typeface="+mn-cs"/>
              </a:rPr>
              <a:t>Dal’Belo et al. “Moisturising effect of cosmetic formulations containing Aloe vera extract in different concentrations assessed by skin bioengineering techniques”. Skin research and Technology, 2006 ; 12; 241-246.</a:t>
            </a:r>
          </a:p>
          <a:p>
            <a:pPr marL="228600" marR="0" lvl="0" indent="-228600" algn="just" defTabSz="966612" rtl="0" eaLnBrk="1" fontAlgn="auto" latinLnBrk="0" hangingPunct="1">
              <a:lnSpc>
                <a:spcPct val="100000"/>
              </a:lnSpc>
              <a:spcBef>
                <a:spcPts val="16"/>
              </a:spcBef>
              <a:spcAft>
                <a:spcPts val="0"/>
              </a:spcAft>
              <a:buClr>
                <a:prstClr val="black"/>
              </a:buClr>
              <a:buSzPts val="900"/>
              <a:buFontTx/>
              <a:buAutoNum type="arabicParenBoth"/>
              <a:tabLst/>
              <a:defRPr/>
            </a:pPr>
            <a:r>
              <a:rPr kumimoji="0" lang="fr-FR" sz="1050" b="0" i="0" u="none" strike="noStrike" cap="none" normalizeH="0" baseline="0" noProof="0">
                <a:ln>
                  <a:noFill/>
                </a:ln>
                <a:solidFill>
                  <a:prstClr val="black"/>
                </a:solidFill>
                <a:uLnTx/>
                <a:uFillTx/>
                <a:latin typeface="Calibri" panose="020F0502020204030204"/>
                <a:ea typeface="Arial" panose="020B0604020202020204" pitchFamily="34" charset="0"/>
                <a:cs typeface="+mn-cs"/>
              </a:rPr>
              <a:t>Test de cornéométrie, étude Ln19009-2 – CIREC – sept. 2019</a:t>
            </a:r>
          </a:p>
        </p:txBody>
      </p:sp>
      <p:pic>
        <p:nvPicPr>
          <p:cNvPr id="16" name="Image 15">
            <a:extLst>
              <a:ext uri="{FF2B5EF4-FFF2-40B4-BE49-F238E27FC236}">
                <a16:creationId xmlns:a16="http://schemas.microsoft.com/office/drawing/2014/main" id="{32B17797-2840-4999-A78D-DE97C68D5AB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00" b="94889" l="6836" r="91892">
                        <a14:foregroundMark x1="52941" y1="36556" x2="52941" y2="36556"/>
                        <a14:foregroundMark x1="19873" y1="34111" x2="19873" y2="34111"/>
                        <a14:foregroundMark x1="30048" y1="19000" x2="30048" y2="19000"/>
                        <a14:foregroundMark x1="51192" y1="14667" x2="51192" y2="14667"/>
                        <a14:foregroundMark x1="70429" y1="21111" x2="70429" y2="21111"/>
                        <a14:foregroundMark x1="49444" y1="7111" x2="49444" y2="7111"/>
                        <a14:foregroundMark x1="79650" y1="34111" x2="79650" y2="34111"/>
                        <a14:foregroundMark x1="72973" y1="79333" x2="72973" y2="79333"/>
                        <a14:foregroundMark x1="7313" y1="79000" x2="7313" y2="79000"/>
                        <a14:foregroundMark x1="57075" y1="94889" x2="57075" y2="94889"/>
                        <a14:foregroundMark x1="91097" y1="49889" x2="91097" y2="49889"/>
                        <a14:foregroundMark x1="91097" y1="63556" x2="91097" y2="63556"/>
                        <a14:foregroundMark x1="52146" y1="58667" x2="52146" y2="58667"/>
                        <a14:foregroundMark x1="51192" y1="62889" x2="51192" y2="62889"/>
                        <a14:foregroundMark x1="68362" y1="76222" x2="68362" y2="76222"/>
                        <a14:foregroundMark x1="58347" y1="83222" x2="69793" y2="79222"/>
                        <a14:foregroundMark x1="75517" y1="70222" x2="66932" y2="77222"/>
                        <a14:foregroundMark x1="81240" y1="63222" x2="76948" y2="68222"/>
                        <a14:foregroundMark x1="85533" y1="61222" x2="85533" y2="61222"/>
                        <a14:foregroundMark x1="86963" y1="58222" x2="86963" y2="58222"/>
                        <a14:foregroundMark x1="87599" y1="56556" x2="87599" y2="56556"/>
                        <a14:foregroundMark x1="90143" y1="54222" x2="90143" y2="54222"/>
                        <a14:foregroundMark x1="91892" y1="52444" x2="91892" y2="52444"/>
                      </a14:backgroundRemoval>
                    </a14:imgEffect>
                  </a14:imgLayer>
                </a14:imgProps>
              </a:ext>
            </a:extLst>
          </a:blip>
          <a:stretch>
            <a:fillRect/>
          </a:stretch>
        </p:blipFill>
        <p:spPr>
          <a:xfrm>
            <a:off x="6766061" y="275267"/>
            <a:ext cx="466405" cy="667352"/>
          </a:xfrm>
          <a:prstGeom prst="rect">
            <a:avLst/>
          </a:prstGeom>
        </p:spPr>
      </p:pic>
      <p:pic>
        <p:nvPicPr>
          <p:cNvPr id="24" name="Image 23">
            <a:extLst>
              <a:ext uri="{FF2B5EF4-FFF2-40B4-BE49-F238E27FC236}">
                <a16:creationId xmlns:a16="http://schemas.microsoft.com/office/drawing/2014/main" id="{073A93C4-2C82-4C9D-BEDD-2E3BFA52D29A}"/>
              </a:ext>
            </a:extLst>
          </p:cNvPr>
          <p:cNvPicPr>
            <a:picLocks noChangeAspect="1"/>
          </p:cNvPicPr>
          <p:nvPr/>
        </p:nvPicPr>
        <p:blipFill>
          <a:blip r:embed="rId7"/>
          <a:stretch>
            <a:fillRect/>
          </a:stretch>
        </p:blipFill>
        <p:spPr>
          <a:xfrm>
            <a:off x="6716276" y="1123132"/>
            <a:ext cx="434072" cy="434072"/>
          </a:xfrm>
          <a:prstGeom prst="flowChartConnector">
            <a:avLst/>
          </a:prstGeom>
        </p:spPr>
      </p:pic>
    </p:spTree>
    <p:extLst>
      <p:ext uri="{BB962C8B-B14F-4D97-AF65-F5344CB8AC3E}">
        <p14:creationId xmlns:p14="http://schemas.microsoft.com/office/powerpoint/2010/main" val="35063421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EE7A575-8B8A-48A1-BEA1-DF85563607C3}"/>
              </a:ext>
            </a:extLst>
          </p:cNvPr>
          <p:cNvSpPr/>
          <p:nvPr/>
        </p:nvSpPr>
        <p:spPr>
          <a:xfrm>
            <a:off x="-1" y="0"/>
            <a:ext cx="1882141" cy="6858000"/>
          </a:xfrm>
          <a:prstGeom prst="rect">
            <a:avLst/>
          </a:prstGeom>
          <a:solidFill>
            <a:srgbClr val="8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84622" y="624145"/>
            <a:ext cx="2288302"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Aloe vera</a:t>
            </a:r>
          </a:p>
        </p:txBody>
      </p:sp>
      <p:pic>
        <p:nvPicPr>
          <p:cNvPr id="3" name="Image 2" descr="Une image contenant alimentation&#10;&#10;Description générée automatiquement">
            <a:extLst>
              <a:ext uri="{FF2B5EF4-FFF2-40B4-BE49-F238E27FC236}">
                <a16:creationId xmlns:a16="http://schemas.microsoft.com/office/drawing/2014/main" id="{EB80B36C-8FAE-44C8-9E54-2DD3F142F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968" y="1497466"/>
            <a:ext cx="2005899" cy="5278434"/>
          </a:xfrm>
          <a:prstGeom prst="rect">
            <a:avLst/>
          </a:prstGeom>
          <a:effectLst>
            <a:outerShdw blurRad="63500" sx="102000" sy="102000" algn="ctr" rotWithShape="0">
              <a:prstClr val="black">
                <a:alpha val="40000"/>
              </a:prstClr>
            </a:outerShdw>
          </a:effectLst>
        </p:spPr>
      </p:pic>
      <p:sp>
        <p:nvSpPr>
          <p:cNvPr id="19" name="ZoneTexte 18">
            <a:extLst>
              <a:ext uri="{FF2B5EF4-FFF2-40B4-BE49-F238E27FC236}">
                <a16:creationId xmlns:a16="http://schemas.microsoft.com/office/drawing/2014/main" id="{C5098A8C-3CC2-8D47-B7CA-981455285915}"/>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0" name="Connecteur droit 19">
            <a:extLst>
              <a:ext uri="{FF2B5EF4-FFF2-40B4-BE49-F238E27FC236}">
                <a16:creationId xmlns:a16="http://schemas.microsoft.com/office/drawing/2014/main" id="{B165984B-D9C5-054E-B293-06AA4AD7EA3E}"/>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BE414998-1A1C-41B6-AA18-CAD075E4D3B6}"/>
              </a:ext>
            </a:extLst>
          </p:cNvPr>
          <p:cNvSpPr txBox="1"/>
          <p:nvPr/>
        </p:nvSpPr>
        <p:spPr>
          <a:xfrm>
            <a:off x="2761109" y="1241599"/>
            <a:ext cx="9480476" cy="584775"/>
          </a:xfrm>
          <a:prstGeom prst="rect">
            <a:avLst/>
          </a:prstGeom>
          <a:noFill/>
        </p:spPr>
        <p:txBody>
          <a:bodyPr wrap="square">
            <a:spAutoFit/>
          </a:bodyPr>
          <a:lstStyle/>
          <a:p>
            <a:pPr>
              <a:tabLst>
                <a:tab pos="3136900" algn="l"/>
              </a:tabLst>
            </a:pPr>
            <a:r>
              <a:rPr lang="fr-FR" sz="3200" b="1" cap="all" dirty="0">
                <a:solidFill>
                  <a:srgbClr val="80B2C3"/>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80B2C3"/>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80B2C3"/>
                </a:solidFill>
                <a:latin typeface="DilleniaUPC" panose="02020603050405020304" pitchFamily="18" charset="-34"/>
                <a:ea typeface="Times New Roman" panose="02020603050405020304" pitchFamily="18" charset="0"/>
                <a:cs typeface="DilleniaUPC" panose="02020603050405020304" pitchFamily="18" charset="-34"/>
              </a:rPr>
              <a:t>    In vivo – Test d’utilisation</a:t>
            </a:r>
          </a:p>
        </p:txBody>
      </p:sp>
      <p:pic>
        <p:nvPicPr>
          <p:cNvPr id="13" name="Picture 2" descr="Mycose de l'ongle? N'attendez pas, traitez immédiatement">
            <a:extLst>
              <a:ext uri="{FF2B5EF4-FFF2-40B4-BE49-F238E27FC236}">
                <a16:creationId xmlns:a16="http://schemas.microsoft.com/office/drawing/2014/main" id="{0A21A7C9-D4D7-4FC4-BC2B-45F81D032755}"/>
              </a:ext>
            </a:extLst>
          </p:cNvPr>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66457"/>
          <a:stretch/>
        </p:blipFill>
        <p:spPr bwMode="auto">
          <a:xfrm>
            <a:off x="7033150" y="1275129"/>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6E3B3FF9-CBEC-4C10-9E1D-EE15B688F2E4}"/>
              </a:ext>
            </a:extLst>
          </p:cNvPr>
          <p:cNvSpPr txBox="1"/>
          <p:nvPr/>
        </p:nvSpPr>
        <p:spPr>
          <a:xfrm>
            <a:off x="3514038" y="2225826"/>
            <a:ext cx="6494131" cy="446276"/>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Test d’utilisation sous contrôle médical – 28 jours</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22" name="Image 21">
            <a:extLst>
              <a:ext uri="{FF2B5EF4-FFF2-40B4-BE49-F238E27FC236}">
                <a16:creationId xmlns:a16="http://schemas.microsoft.com/office/drawing/2014/main" id="{0B5D813A-EF21-4FFC-8EA6-3D386448ABDF}"/>
              </a:ext>
            </a:extLst>
          </p:cNvPr>
          <p:cNvPicPr>
            <a:picLocks noChangeAspect="1"/>
          </p:cNvPicPr>
          <p:nvPr/>
        </p:nvPicPr>
        <p:blipFill rotWithShape="1">
          <a:blip r:embed="rId5"/>
          <a:srcRect b="14901"/>
          <a:stretch/>
        </p:blipFill>
        <p:spPr>
          <a:xfrm>
            <a:off x="2969514" y="2788665"/>
            <a:ext cx="483564" cy="443166"/>
          </a:xfrm>
          <a:prstGeom prst="rect">
            <a:avLst/>
          </a:prstGeom>
        </p:spPr>
      </p:pic>
      <p:sp>
        <p:nvSpPr>
          <p:cNvPr id="23" name="ZoneTexte 22">
            <a:extLst>
              <a:ext uri="{FF2B5EF4-FFF2-40B4-BE49-F238E27FC236}">
                <a16:creationId xmlns:a16="http://schemas.microsoft.com/office/drawing/2014/main" id="{3FCB7CA9-A56B-41B2-9CE8-51BA770F896B}"/>
              </a:ext>
            </a:extLst>
          </p:cNvPr>
          <p:cNvSpPr txBox="1"/>
          <p:nvPr/>
        </p:nvSpPr>
        <p:spPr>
          <a:xfrm>
            <a:off x="3514038" y="2638151"/>
            <a:ext cx="8677740" cy="1154162"/>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19 volontaires âgés de 24 à 57 ans, tous types de peaux, visage déshydraté entraînant chez certains une sensation d'inconfort et de tiraillement</a:t>
            </a:r>
          </a:p>
          <a:p>
            <a:endParaRPr lang="en-GB" sz="2300" dirty="0">
              <a:solidFill>
                <a:prstClr val="black"/>
              </a:solidFill>
              <a:latin typeface="DilleniaUPC" panose="02020603050405020304" pitchFamily="18" charset="-34"/>
              <a:cs typeface="DilleniaUPC" panose="02020603050405020304" pitchFamily="18" charset="-34"/>
            </a:endParaRPr>
          </a:p>
        </p:txBody>
      </p:sp>
      <p:pic>
        <p:nvPicPr>
          <p:cNvPr id="24" name="Image 23">
            <a:extLst>
              <a:ext uri="{FF2B5EF4-FFF2-40B4-BE49-F238E27FC236}">
                <a16:creationId xmlns:a16="http://schemas.microsoft.com/office/drawing/2014/main" id="{FE73EC3C-95CA-41C4-A248-57B5FC98A8F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894555" y="3288227"/>
            <a:ext cx="619484" cy="619484"/>
          </a:xfrm>
          <a:prstGeom prst="rect">
            <a:avLst/>
          </a:prstGeom>
        </p:spPr>
      </p:pic>
      <p:pic>
        <p:nvPicPr>
          <p:cNvPr id="25" name="Image 24">
            <a:extLst>
              <a:ext uri="{FF2B5EF4-FFF2-40B4-BE49-F238E27FC236}">
                <a16:creationId xmlns:a16="http://schemas.microsoft.com/office/drawing/2014/main" id="{B0C6BB48-C049-415C-9F9C-4CD583EFF433}"/>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2995256" y="2150859"/>
            <a:ext cx="530585" cy="619484"/>
          </a:xfrm>
          <a:prstGeom prst="rect">
            <a:avLst/>
          </a:prstGeom>
        </p:spPr>
      </p:pic>
      <p:sp>
        <p:nvSpPr>
          <p:cNvPr id="26" name="ZoneTexte 25">
            <a:extLst>
              <a:ext uri="{FF2B5EF4-FFF2-40B4-BE49-F238E27FC236}">
                <a16:creationId xmlns:a16="http://schemas.microsoft.com/office/drawing/2014/main" id="{0C455E1B-41FE-4231-8CC6-6DE3F924082D}"/>
              </a:ext>
            </a:extLst>
          </p:cNvPr>
          <p:cNvSpPr txBox="1"/>
          <p:nvPr/>
        </p:nvSpPr>
        <p:spPr>
          <a:xfrm>
            <a:off x="3525841" y="3356584"/>
            <a:ext cx="7648978"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deux fois par jour sur le visage entier (4 gouttes)</a:t>
            </a:r>
          </a:p>
        </p:txBody>
      </p:sp>
      <p:pic>
        <p:nvPicPr>
          <p:cNvPr id="27" name="Image 26">
            <a:extLst>
              <a:ext uri="{FF2B5EF4-FFF2-40B4-BE49-F238E27FC236}">
                <a16:creationId xmlns:a16="http://schemas.microsoft.com/office/drawing/2014/main" id="{52A9CDAE-E73F-43F3-9CB0-279FFECE8D94}"/>
              </a:ext>
            </a:extLst>
          </p:cNvPr>
          <p:cNvPicPr>
            <a:picLocks noChangeAspect="1"/>
          </p:cNvPicPr>
          <p:nvPr/>
        </p:nvPicPr>
        <p:blipFill>
          <a:blip r:embed="rId10"/>
          <a:stretch>
            <a:fillRect/>
          </a:stretch>
        </p:blipFill>
        <p:spPr>
          <a:xfrm>
            <a:off x="10211157" y="4133830"/>
            <a:ext cx="1093993" cy="881726"/>
          </a:xfrm>
          <a:prstGeom prst="rect">
            <a:avLst/>
          </a:prstGeom>
        </p:spPr>
      </p:pic>
      <p:sp>
        <p:nvSpPr>
          <p:cNvPr id="28" name="ZoneTexte 27">
            <a:extLst>
              <a:ext uri="{FF2B5EF4-FFF2-40B4-BE49-F238E27FC236}">
                <a16:creationId xmlns:a16="http://schemas.microsoft.com/office/drawing/2014/main" id="{46B8EBA5-FF32-4DFC-8E7C-979F3BBA1D7C}"/>
              </a:ext>
            </a:extLst>
          </p:cNvPr>
          <p:cNvSpPr txBox="1"/>
          <p:nvPr/>
        </p:nvSpPr>
        <p:spPr>
          <a:xfrm>
            <a:off x="9400491" y="5019218"/>
            <a:ext cx="2897617" cy="1169551"/>
          </a:xfrm>
          <a:prstGeom prst="rect">
            <a:avLst/>
          </a:prstGeom>
          <a:noFill/>
        </p:spPr>
        <p:txBody>
          <a:bodyPr wrap="square">
            <a:spAutoFit/>
          </a:bodyPr>
          <a:lstStyle/>
          <a:p>
            <a:pPr>
              <a:lnSpc>
                <a:spcPts val="2800"/>
              </a:lnSpc>
              <a:tabLst>
                <a:tab pos="1973263"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Pénétration rapide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89 %</a:t>
            </a:r>
          </a:p>
          <a:p>
            <a:pPr>
              <a:lnSpc>
                <a:spcPts val="2800"/>
              </a:lnSpc>
              <a:tabLst>
                <a:tab pos="1968500" algn="l"/>
                <a:tab pos="269240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Fini non gras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89 %</a:t>
            </a:r>
          </a:p>
        </p:txBody>
      </p:sp>
      <p:sp>
        <p:nvSpPr>
          <p:cNvPr id="30" name="Rectangle 29">
            <a:extLst>
              <a:ext uri="{FF2B5EF4-FFF2-40B4-BE49-F238E27FC236}">
                <a16:creationId xmlns:a16="http://schemas.microsoft.com/office/drawing/2014/main" id="{4D891CEB-A6B1-48F9-A10E-47E6092D4AAA}"/>
              </a:ext>
            </a:extLst>
          </p:cNvPr>
          <p:cNvSpPr/>
          <p:nvPr/>
        </p:nvSpPr>
        <p:spPr>
          <a:xfrm>
            <a:off x="8404799" y="580982"/>
            <a:ext cx="3669214" cy="533640"/>
          </a:xfrm>
          <a:prstGeom prst="rect">
            <a:avLst/>
          </a:prstGeom>
          <a:solidFill>
            <a:srgbClr val="80B2C3">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ZoneTexte 30">
            <a:extLst>
              <a:ext uri="{FF2B5EF4-FFF2-40B4-BE49-F238E27FC236}">
                <a16:creationId xmlns:a16="http://schemas.microsoft.com/office/drawing/2014/main" id="{A7CD253A-4C64-4544-8A1B-0C6A4CEDE29C}"/>
              </a:ext>
            </a:extLst>
          </p:cNvPr>
          <p:cNvSpPr txBox="1"/>
          <p:nvPr/>
        </p:nvSpPr>
        <p:spPr>
          <a:xfrm>
            <a:off x="8655816" y="694177"/>
            <a:ext cx="3536184" cy="273858"/>
          </a:xfrm>
          <a:prstGeom prst="rect">
            <a:avLst/>
          </a:prstGeom>
          <a:noFill/>
        </p:spPr>
        <p:txBody>
          <a:bodyPr wrap="square">
            <a:spAutoFit/>
          </a:bodyPr>
          <a:lstStyle/>
          <a:p>
            <a:pPr>
              <a:lnSpc>
                <a:spcPts val="1500"/>
              </a:lnSpc>
            </a:pPr>
            <a:r>
              <a:rPr kumimoji="0" lang="fr-FR" sz="1100" b="0" u="none" strike="noStrike" cap="none" normalizeH="0" baseline="0" noProof="0">
                <a:ln>
                  <a:noFill/>
                </a:ln>
                <a:uLnTx/>
                <a:uFillTx/>
                <a:latin typeface="Calibri" panose="020F0502020204030204" pitchFamily="34" charset="0"/>
                <a:cs typeface="Calibri" panose="020F0502020204030204" pitchFamily="34" charset="0"/>
              </a:rPr>
              <a:t>*Test d’utilisation,</a:t>
            </a:r>
            <a:r>
              <a:rPr kumimoji="0" lang="fr-FR" sz="1100" b="0" i="1" u="none" strike="noStrike" cap="none" normalizeH="0" baseline="0" noProof="0">
                <a:ln>
                  <a:noFill/>
                </a:ln>
                <a:uLnTx/>
                <a:uFillTx/>
                <a:latin typeface="Calibri" panose="020F0502020204030204" pitchFamily="34" charset="0"/>
                <a:cs typeface="Calibri" panose="020F0502020204030204" pitchFamily="34" charset="0"/>
              </a:rPr>
              <a:t> étude Ln19006 – CIREC – octobre 2019</a:t>
            </a:r>
          </a:p>
        </p:txBody>
      </p:sp>
      <p:pic>
        <p:nvPicPr>
          <p:cNvPr id="32" name="Image 31">
            <a:extLst>
              <a:ext uri="{FF2B5EF4-FFF2-40B4-BE49-F238E27FC236}">
                <a16:creationId xmlns:a16="http://schemas.microsoft.com/office/drawing/2014/main" id="{DF2B42DC-53D1-482C-83EB-17A008CFAF62}"/>
              </a:ext>
            </a:extLst>
          </p:cNvPr>
          <p:cNvPicPr>
            <a:picLocks noChangeAspect="1"/>
          </p:cNvPicPr>
          <p:nvPr/>
        </p:nvPicPr>
        <p:blipFill>
          <a:blip r:embed="rId11"/>
          <a:stretch>
            <a:fillRect/>
          </a:stretch>
        </p:blipFill>
        <p:spPr>
          <a:xfrm>
            <a:off x="8163539" y="382249"/>
            <a:ext cx="533640" cy="533640"/>
          </a:xfrm>
          <a:prstGeom prst="flowChartConnector">
            <a:avLst/>
          </a:prstGeom>
        </p:spPr>
      </p:pic>
      <p:grpSp>
        <p:nvGrpSpPr>
          <p:cNvPr id="4" name="Groupe 3">
            <a:extLst>
              <a:ext uri="{FF2B5EF4-FFF2-40B4-BE49-F238E27FC236}">
                <a16:creationId xmlns:a16="http://schemas.microsoft.com/office/drawing/2014/main" id="{C35A984C-527D-4F76-91CA-6BF29D2D45E4}"/>
              </a:ext>
            </a:extLst>
          </p:cNvPr>
          <p:cNvGrpSpPr/>
          <p:nvPr/>
        </p:nvGrpSpPr>
        <p:grpSpPr>
          <a:xfrm>
            <a:off x="2711301" y="3737569"/>
            <a:ext cx="6751675" cy="3038331"/>
            <a:chOff x="3080547" y="4209601"/>
            <a:chExt cx="6298906" cy="2528718"/>
          </a:xfrm>
        </p:grpSpPr>
        <p:sp>
          <p:nvSpPr>
            <p:cNvPr id="29" name="Rectangle 28">
              <a:extLst>
                <a:ext uri="{FF2B5EF4-FFF2-40B4-BE49-F238E27FC236}">
                  <a16:creationId xmlns:a16="http://schemas.microsoft.com/office/drawing/2014/main" id="{AB78934D-1AEA-4ADC-A45C-FE9DCDA747DC}"/>
                </a:ext>
              </a:extLst>
            </p:cNvPr>
            <p:cNvSpPr/>
            <p:nvPr/>
          </p:nvSpPr>
          <p:spPr>
            <a:xfrm>
              <a:off x="3080547" y="4209601"/>
              <a:ext cx="6298905" cy="2528718"/>
            </a:xfrm>
            <a:prstGeom prst="rect">
              <a:avLst/>
            </a:prstGeom>
            <a:solidFill>
              <a:schemeClr val="bg1"/>
            </a:solidFill>
            <a:ln>
              <a:solidFill>
                <a:srgbClr val="80B2C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800"/>
                </a:lnSpc>
                <a:tabLst>
                  <a:tab pos="4306888" algn="l"/>
                </a:tabLst>
              </a:pPr>
              <a:r>
                <a:rPr kumimoji="0" lang="fr-FR" sz="2800" b="1" i="0" u="none" strike="noStrike" cap="none" normalizeH="0" baseline="0" noProof="0">
                  <a:ln>
                    <a:noFill/>
                  </a:ln>
                  <a:solidFill>
                    <a:srgbClr val="80B2C3"/>
                  </a:solidFill>
                  <a:uLnTx/>
                  <a:uFillTx/>
                  <a:latin typeface="DilleniaUPC" panose="02020603050405020304" pitchFamily="18" charset="-34"/>
                  <a:ea typeface="Calibri" panose="020F0502020204030204" pitchFamily="34" charset="0"/>
                  <a:cs typeface="DilleniaUPC" panose="02020603050405020304" pitchFamily="18" charset="-34"/>
                </a:rPr>
                <a:t>	</a:t>
              </a:r>
            </a:p>
          </p:txBody>
        </p:sp>
        <p:sp>
          <p:nvSpPr>
            <p:cNvPr id="37" name="ZoneTexte 36">
              <a:extLst>
                <a:ext uri="{FF2B5EF4-FFF2-40B4-BE49-F238E27FC236}">
                  <a16:creationId xmlns:a16="http://schemas.microsoft.com/office/drawing/2014/main" id="{E90A322D-FABC-475B-A560-1D90F4600AC3}"/>
                </a:ext>
              </a:extLst>
            </p:cNvPr>
            <p:cNvSpPr txBox="1"/>
            <p:nvPr/>
          </p:nvSpPr>
          <p:spPr>
            <a:xfrm>
              <a:off x="3080548" y="4395693"/>
              <a:ext cx="6298905" cy="2318192"/>
            </a:xfrm>
            <a:prstGeom prst="rect">
              <a:avLst/>
            </a:prstGeom>
            <a:noFill/>
            <a:ln>
              <a:noFill/>
            </a:ln>
          </p:spPr>
          <p:txBody>
            <a:bodyPr wrap="square">
              <a:spAutoFit/>
            </a:bodyPr>
            <a:lstStyle/>
            <a:p>
              <a:pPr marL="342900" marR="0" lvl="0" indent="-342900" algn="l" defTabSz="914400" rtl="0" eaLnBrk="1" fontAlgn="auto" latinLnBrk="0" hangingPunct="1">
                <a:lnSpc>
                  <a:spcPts val="2500"/>
                </a:lnSpc>
                <a:spcBef>
                  <a:spcPts val="0"/>
                </a:spcBef>
                <a:spcAft>
                  <a:spcPts val="0"/>
                </a:spcAft>
                <a:buClrTx/>
                <a:buSzTx/>
                <a:buFont typeface="Wingdings" panose="05000000000000000000" pitchFamily="2" charset="2"/>
                <a:buChar char=""/>
                <a:tabLst>
                  <a:tab pos="1617663" algn="l"/>
                  <a:tab pos="4479925" algn="l"/>
                  <a:tab pos="5475288" algn="l"/>
                </a:tabLst>
                <a:defRPr/>
              </a:pPr>
              <a:r>
                <a:rPr kumimoji="0" lang="fr-FR" sz="2100" b="0" i="0" u="none" strike="noStrike" cap="none" normalizeH="0" baseline="0" noProof="0" dirty="0">
                  <a:ln>
                    <a:noFill/>
                  </a:ln>
                  <a:solidFill>
                    <a:srgbClr val="80B2C3"/>
                  </a:solidFill>
                  <a:uLnTx/>
                  <a:uFillTx/>
                  <a:latin typeface="DilleniaUPC" panose="02020603050405020304" pitchFamily="18" charset="-34"/>
                  <a:cs typeface="DilleniaUPC" panose="02020603050405020304" pitchFamily="18" charset="-34"/>
                </a:rPr>
                <a:t>Immédiatement	</a:t>
              </a:r>
            </a:p>
            <a:p>
              <a:pPr marR="0" lvl="0" algn="l" defTabSz="914400" rtl="0" eaLnBrk="1" fontAlgn="auto" latinLnBrk="0" hangingPunct="1">
                <a:lnSpc>
                  <a:spcPts val="2500"/>
                </a:lnSpc>
                <a:spcBef>
                  <a:spcPts val="0"/>
                </a:spcBef>
                <a:spcAft>
                  <a:spcPts val="0"/>
                </a:spcAft>
                <a:buClrTx/>
                <a:buSzTx/>
                <a:tabLst>
                  <a:tab pos="1617663" algn="l"/>
                  <a:tab pos="4479925" algn="l"/>
                  <a:tab pos="5475288" algn="l"/>
                </a:tabLst>
                <a:defRPr/>
              </a:pPr>
              <a:r>
                <a:rPr kumimoji="0" lang="fr-FR" sz="2100" b="0" i="0" u="none" strike="noStrike" cap="none" normalizeH="0" baseline="0" noProof="0" dirty="0">
                  <a:ln>
                    <a:noFill/>
                  </a:ln>
                  <a:solidFill>
                    <a:srgbClr val="80B2C3"/>
                  </a:solidFill>
                  <a:uLnTx/>
                  <a:uFillTx/>
                  <a:latin typeface="DilleniaUPC" panose="02020603050405020304" pitchFamily="18" charset="-34"/>
                  <a:cs typeface="DilleniaUPC" panose="02020603050405020304" pitchFamily="18" charset="-34"/>
                </a:rPr>
                <a:t>Peau plus confortable		      </a:t>
              </a:r>
              <a:r>
                <a:rPr lang="fr-FR" sz="2100" b="1" dirty="0">
                  <a:solidFill>
                    <a:srgbClr val="80B2C3"/>
                  </a:solidFill>
                  <a:latin typeface="DilleniaUPC" panose="02020603050405020304" pitchFamily="18" charset="-34"/>
                  <a:cs typeface="DilleniaUPC" panose="02020603050405020304" pitchFamily="18" charset="-34"/>
                </a:rPr>
                <a:t>89 %</a:t>
              </a:r>
            </a:p>
            <a:p>
              <a:pPr marR="0" lvl="0" algn="l" defTabSz="914400" rtl="0" eaLnBrk="1" fontAlgn="auto" latinLnBrk="0" hangingPunct="1">
                <a:lnSpc>
                  <a:spcPts val="2500"/>
                </a:lnSpc>
                <a:spcBef>
                  <a:spcPts val="0"/>
                </a:spcBef>
                <a:spcAft>
                  <a:spcPts val="1000"/>
                </a:spcAft>
                <a:buClrTx/>
                <a:buSzTx/>
                <a:tabLst>
                  <a:tab pos="1617663" algn="l"/>
                  <a:tab pos="4935538" algn="l"/>
                  <a:tab pos="5475288" algn="l"/>
                </a:tabLst>
                <a:defRPr/>
              </a:pPr>
              <a:r>
                <a:rPr lang="fr-FR" sz="2100" dirty="0">
                  <a:solidFill>
                    <a:srgbClr val="80B2C3"/>
                  </a:solidFill>
                  <a:latin typeface="DilleniaUPC" panose="02020603050405020304" pitchFamily="18" charset="-34"/>
                  <a:cs typeface="DilleniaUPC" panose="02020603050405020304" pitchFamily="18" charset="-34"/>
                </a:rPr>
                <a:t>Réduction de la sensation d’inconfort et de tiraillement </a:t>
              </a:r>
              <a:r>
                <a:rPr lang="fr-FR" sz="2100" b="1" dirty="0">
                  <a:solidFill>
                    <a:srgbClr val="80B2C3"/>
                  </a:solidFill>
                  <a:latin typeface="DilleniaUPC" panose="02020603050405020304" pitchFamily="18" charset="-34"/>
                  <a:cs typeface="DilleniaUPC" panose="02020603050405020304" pitchFamily="18" charset="-34"/>
                </a:rPr>
                <a:t>84 %</a:t>
              </a:r>
            </a:p>
            <a:p>
              <a:pPr marL="342900" marR="0" lvl="0" indent="-342900" algn="l" defTabSz="914400" rtl="0" eaLnBrk="1" fontAlgn="auto" latinLnBrk="0" hangingPunct="1">
                <a:lnSpc>
                  <a:spcPts val="2500"/>
                </a:lnSpc>
                <a:spcBef>
                  <a:spcPts val="0"/>
                </a:spcBef>
                <a:spcAft>
                  <a:spcPts val="0"/>
                </a:spcAft>
                <a:buClrTx/>
                <a:buSzTx/>
                <a:buFont typeface="Wingdings" panose="05000000000000000000" pitchFamily="2" charset="2"/>
                <a:buChar char=""/>
                <a:tabLst>
                  <a:tab pos="1617663" algn="l"/>
                  <a:tab pos="5475288" algn="l"/>
                </a:tabLst>
                <a:defRPr/>
              </a:pPr>
              <a:r>
                <a:rPr kumimoji="0" lang="fr-FR" sz="2100" b="0" i="0" u="none" strike="noStrike" cap="none" normalizeH="0" baseline="0" noProof="0" dirty="0">
                  <a:ln>
                    <a:noFill/>
                  </a:ln>
                  <a:solidFill>
                    <a:srgbClr val="80B2C3"/>
                  </a:solidFill>
                  <a:uLnTx/>
                  <a:uFillTx/>
                  <a:latin typeface="DilleniaUPC" panose="02020603050405020304" pitchFamily="18" charset="-34"/>
                  <a:cs typeface="DilleniaUPC" panose="02020603050405020304" pitchFamily="18" charset="-34"/>
                </a:rPr>
                <a:t>Au bout de 28 jours	</a:t>
              </a:r>
            </a:p>
            <a:p>
              <a:pPr marR="0" lvl="0" algn="l" defTabSz="914400" rtl="0" eaLnBrk="1" fontAlgn="auto" latinLnBrk="0" hangingPunct="1">
                <a:lnSpc>
                  <a:spcPts val="2500"/>
                </a:lnSpc>
                <a:spcBef>
                  <a:spcPts val="0"/>
                </a:spcBef>
                <a:spcAft>
                  <a:spcPts val="0"/>
                </a:spcAft>
                <a:buClrTx/>
                <a:buSzTx/>
                <a:tabLst>
                  <a:tab pos="1617663" algn="l"/>
                  <a:tab pos="5475288" algn="l"/>
                </a:tabLst>
                <a:defRPr/>
              </a:pPr>
              <a:r>
                <a:rPr kumimoji="0" lang="fr-FR" sz="2100" b="0" i="0" u="none" strike="noStrike" cap="none" normalizeH="0" baseline="0" noProof="0" dirty="0">
                  <a:ln>
                    <a:noFill/>
                  </a:ln>
                  <a:solidFill>
                    <a:srgbClr val="80B2C3"/>
                  </a:solidFill>
                  <a:uLnTx/>
                  <a:uFillTx/>
                  <a:latin typeface="DilleniaUPC" panose="02020603050405020304" pitchFamily="18" charset="-34"/>
                  <a:cs typeface="DilleniaUPC" panose="02020603050405020304" pitchFamily="18" charset="-34"/>
                </a:rPr>
                <a:t>Peau plus hydratée et sensation de confort accrue	</a:t>
              </a:r>
              <a:r>
                <a:rPr lang="fr-FR" sz="2100" b="1" dirty="0">
                  <a:solidFill>
                    <a:srgbClr val="80B2C3"/>
                  </a:solidFill>
                  <a:latin typeface="DilleniaUPC" panose="02020603050405020304" pitchFamily="18" charset="-34"/>
                  <a:cs typeface="DilleniaUPC" panose="02020603050405020304" pitchFamily="18" charset="-34"/>
                </a:rPr>
                <a:t>95 </a:t>
              </a:r>
              <a:r>
                <a:rPr kumimoji="0" lang="fr-FR" sz="2100" b="1" i="0" u="none" strike="noStrike" cap="none" normalizeH="0" baseline="0" noProof="0" dirty="0">
                  <a:ln>
                    <a:noFill/>
                  </a:ln>
                  <a:solidFill>
                    <a:srgbClr val="80B2C3"/>
                  </a:solidFill>
                  <a:uLnTx/>
                  <a:uFillTx/>
                  <a:latin typeface="DilleniaUPC" panose="02020603050405020304" pitchFamily="18" charset="-34"/>
                  <a:cs typeface="DilleniaUPC" panose="02020603050405020304" pitchFamily="18" charset="-34"/>
                </a:rPr>
                <a:t>%</a:t>
              </a:r>
            </a:p>
            <a:p>
              <a:pPr marR="0" lvl="0" algn="l" defTabSz="914400" rtl="0" eaLnBrk="1" fontAlgn="auto" latinLnBrk="0" hangingPunct="1">
                <a:lnSpc>
                  <a:spcPts val="2500"/>
                </a:lnSpc>
                <a:spcBef>
                  <a:spcPts val="0"/>
                </a:spcBef>
                <a:spcAft>
                  <a:spcPts val="0"/>
                </a:spcAft>
                <a:buClrTx/>
                <a:buSzTx/>
                <a:tabLst>
                  <a:tab pos="1617663" algn="l"/>
                  <a:tab pos="5475288" algn="l"/>
                </a:tabLst>
                <a:defRPr/>
              </a:pPr>
              <a:r>
                <a:rPr kumimoji="0" lang="fr-FR" sz="2100" b="0" i="0" u="none" strike="noStrike" cap="none" normalizeH="0" baseline="0" noProof="0" dirty="0">
                  <a:ln>
                    <a:noFill/>
                  </a:ln>
                  <a:solidFill>
                    <a:srgbClr val="80B2C3"/>
                  </a:solidFill>
                  <a:uLnTx/>
                  <a:uFillTx/>
                  <a:latin typeface="DilleniaUPC" panose="02020603050405020304" pitchFamily="18" charset="-34"/>
                  <a:cs typeface="DilleniaUPC" panose="02020603050405020304" pitchFamily="18" charset="-34"/>
                </a:rPr>
                <a:t>Peau apaisée		</a:t>
              </a:r>
              <a:r>
                <a:rPr kumimoji="0" lang="fr-FR" sz="2100" b="1" i="0" u="none" strike="noStrike" cap="none" normalizeH="0" baseline="0" noProof="0" dirty="0">
                  <a:ln>
                    <a:noFill/>
                  </a:ln>
                  <a:solidFill>
                    <a:srgbClr val="80B2C3"/>
                  </a:solidFill>
                  <a:uLnTx/>
                  <a:uFillTx/>
                  <a:latin typeface="DilleniaUPC" panose="02020603050405020304" pitchFamily="18" charset="-34"/>
                  <a:cs typeface="DilleniaUPC" panose="02020603050405020304" pitchFamily="18" charset="-34"/>
                </a:rPr>
                <a:t>95 %</a:t>
              </a:r>
            </a:p>
            <a:p>
              <a:pPr marR="0" lvl="0" algn="l" defTabSz="914400" rtl="0" eaLnBrk="1" fontAlgn="auto" latinLnBrk="0" hangingPunct="1">
                <a:lnSpc>
                  <a:spcPts val="2500"/>
                </a:lnSpc>
                <a:spcBef>
                  <a:spcPts val="0"/>
                </a:spcBef>
                <a:spcAft>
                  <a:spcPts val="0"/>
                </a:spcAft>
                <a:buClrTx/>
                <a:buSzTx/>
                <a:tabLst>
                  <a:tab pos="1617663" algn="l"/>
                  <a:tab pos="4935538" algn="l"/>
                </a:tabLst>
                <a:defRPr/>
              </a:pPr>
              <a:r>
                <a:rPr lang="fr-FR" sz="2100" dirty="0">
                  <a:solidFill>
                    <a:srgbClr val="80B2C3"/>
                  </a:solidFill>
                  <a:latin typeface="DilleniaUPC" panose="02020603050405020304" pitchFamily="18" charset="-34"/>
                  <a:cs typeface="DilleniaUPC" panose="02020603050405020304" pitchFamily="18" charset="-34"/>
                </a:rPr>
                <a:t>La peau paraît régénérée</a:t>
              </a:r>
              <a:r>
                <a:rPr lang="fr-FR" sz="2100" b="1" dirty="0">
                  <a:solidFill>
                    <a:srgbClr val="80B2C3"/>
                  </a:solidFill>
                  <a:latin typeface="DilleniaUPC" panose="02020603050405020304" pitchFamily="18" charset="-34"/>
                  <a:cs typeface="DilleniaUPC" panose="02020603050405020304" pitchFamily="18" charset="-34"/>
                </a:rPr>
                <a:t>		84 %</a:t>
              </a:r>
            </a:p>
            <a:p>
              <a:pPr marR="0" lvl="0" algn="l" defTabSz="914400" rtl="0" eaLnBrk="1" fontAlgn="auto" latinLnBrk="0" hangingPunct="1">
                <a:lnSpc>
                  <a:spcPts val="2500"/>
                </a:lnSpc>
                <a:spcBef>
                  <a:spcPts val="0"/>
                </a:spcBef>
                <a:spcAft>
                  <a:spcPts val="0"/>
                </a:spcAft>
                <a:buClrTx/>
                <a:buSzTx/>
                <a:tabLst>
                  <a:tab pos="1617663" algn="l"/>
                  <a:tab pos="4935538" algn="l"/>
                </a:tabLst>
                <a:defRPr/>
              </a:pPr>
              <a:r>
                <a:rPr lang="fr-FR" sz="2100" dirty="0">
                  <a:solidFill>
                    <a:srgbClr val="80B2C3"/>
                  </a:solidFill>
                  <a:latin typeface="DilleniaUPC" panose="02020603050405020304" pitchFamily="18" charset="-34"/>
                  <a:cs typeface="DilleniaUPC" panose="02020603050405020304" pitchFamily="18" charset="-34"/>
                </a:rPr>
                <a:t>Réduction de la sensation d’inconfort et de tiraillement </a:t>
              </a:r>
              <a:r>
                <a:rPr lang="fr-FR" sz="2100" b="1" dirty="0">
                  <a:solidFill>
                    <a:srgbClr val="80B2C3"/>
                  </a:solidFill>
                  <a:latin typeface="DilleniaUPC" panose="02020603050405020304" pitchFamily="18" charset="-34"/>
                  <a:cs typeface="DilleniaUPC" panose="02020603050405020304" pitchFamily="18" charset="-34"/>
                </a:rPr>
                <a:t>95 %</a:t>
              </a:r>
            </a:p>
          </p:txBody>
        </p:sp>
      </p:grpSp>
    </p:spTree>
    <p:extLst>
      <p:ext uri="{BB962C8B-B14F-4D97-AF65-F5344CB8AC3E}">
        <p14:creationId xmlns:p14="http://schemas.microsoft.com/office/powerpoint/2010/main" val="12446051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82B39-E207-46AF-A7B5-CCB7CA9F05F3}"/>
              </a:ext>
            </a:extLst>
          </p:cNvPr>
          <p:cNvSpPr/>
          <p:nvPr/>
        </p:nvSpPr>
        <p:spPr>
          <a:xfrm>
            <a:off x="0" y="2438327"/>
            <a:ext cx="12192000" cy="4419673"/>
          </a:xfrm>
          <a:prstGeom prst="rect">
            <a:avLst/>
          </a:prstGeom>
          <a:solidFill>
            <a:srgbClr val="ACC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81632" y="628148"/>
            <a:ext cx="381697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Vitamine E 3,93 %</a:t>
            </a:r>
          </a:p>
        </p:txBody>
      </p:sp>
      <p:pic>
        <p:nvPicPr>
          <p:cNvPr id="7" name="Image 6" descr="Une image contenant texte&#10;&#10;Description générée automatiquement">
            <a:extLst>
              <a:ext uri="{FF2B5EF4-FFF2-40B4-BE49-F238E27FC236}">
                <a16:creationId xmlns:a16="http://schemas.microsoft.com/office/drawing/2014/main" id="{39E6F0EB-D2EB-49A2-BA7E-B01713EDC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379" y="1467507"/>
            <a:ext cx="2005899" cy="5278435"/>
          </a:xfrm>
          <a:prstGeom prst="rect">
            <a:avLst/>
          </a:prstGeom>
          <a:effectLst>
            <a:outerShdw blurRad="63500" sx="102000" sy="102000" algn="ctr" rotWithShape="0">
              <a:prstClr val="black">
                <a:alpha val="40000"/>
              </a:prstClr>
            </a:outerShdw>
          </a:effectLst>
        </p:spPr>
      </p:pic>
      <p:pic>
        <p:nvPicPr>
          <p:cNvPr id="2" name="Picture 7" descr="D:\-= WORK =-\BUG AGENCY\NAOS\2020_ETAT_PUR\SLIDES\fleche-18.png">
            <a:extLst>
              <a:ext uri="{FF2B5EF4-FFF2-40B4-BE49-F238E27FC236}">
                <a16:creationId xmlns:a16="http://schemas.microsoft.com/office/drawing/2014/main" id="{C1A0C922-F13F-483E-A78D-C15CA55691D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1" r="20671"/>
          <a:stretch/>
        </p:blipFill>
        <p:spPr bwMode="auto">
          <a:xfrm rot="17118511" flipH="1">
            <a:off x="2740703" y="1100281"/>
            <a:ext cx="663907" cy="112582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35114F2C-97E3-4328-BC1C-263E41F4E2A8}"/>
              </a:ext>
            </a:extLst>
          </p:cNvPr>
          <p:cNvSpPr txBox="1"/>
          <p:nvPr/>
        </p:nvSpPr>
        <p:spPr>
          <a:xfrm>
            <a:off x="3703237" y="1486772"/>
            <a:ext cx="2973953" cy="369332"/>
          </a:xfrm>
          <a:prstGeom prst="rect">
            <a:avLst/>
          </a:prstGeom>
          <a:noFill/>
        </p:spPr>
        <p:txBody>
          <a:bodyPr wrap="square">
            <a:spAutoFit/>
          </a:bodyPr>
          <a:lstStyle/>
          <a:p>
            <a:r>
              <a:rPr lang="fr-FR">
                <a:solidFill>
                  <a:srgbClr val="000000"/>
                </a:solidFill>
                <a:latin typeface="DilleniaUPC" panose="02020603050405020304" pitchFamily="18" charset="-34"/>
                <a:cs typeface="DilleniaUPC" panose="02020603050405020304" pitchFamily="18" charset="-34"/>
              </a:rPr>
              <a:t>Surexposition </a:t>
            </a:r>
          </a:p>
        </p:txBody>
      </p:sp>
      <p:sp>
        <p:nvSpPr>
          <p:cNvPr id="20" name="ZoneTexte 19">
            <a:extLst>
              <a:ext uri="{FF2B5EF4-FFF2-40B4-BE49-F238E27FC236}">
                <a16:creationId xmlns:a16="http://schemas.microsoft.com/office/drawing/2014/main" id="{A3EA1EEC-6777-4D48-8A7B-A405F454FAB0}"/>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1DF03AA6-1A99-BA4D-A8A2-39F748CBDEA1}"/>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F67A2B4-8523-4395-85D7-0D2F0A2AE501}"/>
              </a:ext>
            </a:extLst>
          </p:cNvPr>
          <p:cNvSpPr txBox="1"/>
          <p:nvPr/>
        </p:nvSpPr>
        <p:spPr>
          <a:xfrm>
            <a:off x="2936504" y="2158640"/>
            <a:ext cx="4086596" cy="584775"/>
          </a:xfrm>
          <a:prstGeom prst="rect">
            <a:avLst/>
          </a:prstGeom>
          <a:solidFill>
            <a:schemeClr val="bg1"/>
          </a:solidFill>
        </p:spPr>
        <p:txBody>
          <a:bodyPr wrap="square">
            <a:spAutoFit/>
          </a:bodyPr>
          <a:lstStyle/>
          <a:p>
            <a:pPr algn="ctr"/>
            <a:r>
              <a:rPr lang="fr-FR" sz="3200" b="1" cap="all">
                <a:solidFill>
                  <a:srgbClr val="ACCAD4"/>
                </a:solidFill>
                <a:latin typeface="DilleniaUPC" panose="02020603050405020304" pitchFamily="18" charset="-34"/>
                <a:cs typeface="DilleniaUPC" panose="02020603050405020304" pitchFamily="18" charset="-34"/>
              </a:rPr>
              <a:t>FICHE VITAMINE E</a:t>
            </a:r>
          </a:p>
        </p:txBody>
      </p:sp>
      <p:sp>
        <p:nvSpPr>
          <p:cNvPr id="26" name="ZoneTexte 25">
            <a:extLst>
              <a:ext uri="{FF2B5EF4-FFF2-40B4-BE49-F238E27FC236}">
                <a16:creationId xmlns:a16="http://schemas.microsoft.com/office/drawing/2014/main" id="{97BF23C7-F49F-4E03-9396-9AD7C4D6C49A}"/>
              </a:ext>
            </a:extLst>
          </p:cNvPr>
          <p:cNvSpPr txBox="1"/>
          <p:nvPr/>
        </p:nvSpPr>
        <p:spPr>
          <a:xfrm>
            <a:off x="2936503" y="2768534"/>
            <a:ext cx="6143702"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INFORMATIONS GÉNÉRALES</a:t>
            </a:r>
          </a:p>
        </p:txBody>
      </p:sp>
      <p:cxnSp>
        <p:nvCxnSpPr>
          <p:cNvPr id="27" name="Connecteur droit 26">
            <a:extLst>
              <a:ext uri="{FF2B5EF4-FFF2-40B4-BE49-F238E27FC236}">
                <a16:creationId xmlns:a16="http://schemas.microsoft.com/office/drawing/2014/main" id="{F073AABB-6A9F-4C0B-81DA-9F9C18BB7779}"/>
              </a:ext>
            </a:extLst>
          </p:cNvPr>
          <p:cNvCxnSpPr>
            <a:cxnSpLocks/>
          </p:cNvCxnSpPr>
          <p:nvPr/>
        </p:nvCxnSpPr>
        <p:spPr>
          <a:xfrm>
            <a:off x="3049419" y="3236177"/>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8" name="ZoneTexte 27">
            <a:extLst>
              <a:ext uri="{FF2B5EF4-FFF2-40B4-BE49-F238E27FC236}">
                <a16:creationId xmlns:a16="http://schemas.microsoft.com/office/drawing/2014/main" id="{51B680BF-20BE-4953-AE68-D038BDED53E2}"/>
              </a:ext>
            </a:extLst>
          </p:cNvPr>
          <p:cNvSpPr txBox="1"/>
          <p:nvPr/>
        </p:nvSpPr>
        <p:spPr>
          <a:xfrm>
            <a:off x="2936502" y="3245194"/>
            <a:ext cx="9141198"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lang="fr-FR" sz="2100" dirty="0">
                <a:solidFill>
                  <a:schemeClr val="bg1"/>
                </a:solidFill>
                <a:latin typeface="DilleniaUPC" panose="02020603050405020304" pitchFamily="18" charset="-34"/>
                <a:cs typeface="DilleniaUPC" panose="02020603050405020304" pitchFamily="18" charset="-34"/>
              </a:rPr>
              <a:t>Groupe de 8 composants liposolubles jouant un rôle fondamental dans le système antioxydant des cellules. La forme la plus biologiquement active est l’α-tocophérol.</a:t>
            </a:r>
          </a:p>
        </p:txBody>
      </p:sp>
      <p:sp>
        <p:nvSpPr>
          <p:cNvPr id="29" name="ZoneTexte 28">
            <a:extLst>
              <a:ext uri="{FF2B5EF4-FFF2-40B4-BE49-F238E27FC236}">
                <a16:creationId xmlns:a16="http://schemas.microsoft.com/office/drawing/2014/main" id="{7DFDADB0-803C-4465-ABA4-03252FD97436}"/>
              </a:ext>
            </a:extLst>
          </p:cNvPr>
          <p:cNvSpPr txBox="1"/>
          <p:nvPr/>
        </p:nvSpPr>
        <p:spPr>
          <a:xfrm>
            <a:off x="2911308" y="4013441"/>
            <a:ext cx="4924592" cy="480581"/>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MÉCANISME D’ACTION</a:t>
            </a:r>
          </a:p>
        </p:txBody>
      </p:sp>
      <p:cxnSp>
        <p:nvCxnSpPr>
          <p:cNvPr id="30" name="Connecteur droit 29">
            <a:extLst>
              <a:ext uri="{FF2B5EF4-FFF2-40B4-BE49-F238E27FC236}">
                <a16:creationId xmlns:a16="http://schemas.microsoft.com/office/drawing/2014/main" id="{0F2A17D4-80A0-4EBA-8666-546BEADCF68E}"/>
              </a:ext>
            </a:extLst>
          </p:cNvPr>
          <p:cNvCxnSpPr>
            <a:cxnSpLocks/>
          </p:cNvCxnSpPr>
          <p:nvPr/>
        </p:nvCxnSpPr>
        <p:spPr>
          <a:xfrm>
            <a:off x="3015461" y="4614402"/>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1" name="ZoneTexte 30">
            <a:extLst>
              <a:ext uri="{FF2B5EF4-FFF2-40B4-BE49-F238E27FC236}">
                <a16:creationId xmlns:a16="http://schemas.microsoft.com/office/drawing/2014/main" id="{B85EE31F-728B-453D-83FC-AC50CA50E506}"/>
              </a:ext>
            </a:extLst>
          </p:cNvPr>
          <p:cNvSpPr txBox="1"/>
          <p:nvPr/>
        </p:nvSpPr>
        <p:spPr>
          <a:xfrm>
            <a:off x="2928648" y="4637947"/>
            <a:ext cx="9149052" cy="1061829"/>
          </a:xfrm>
          <a:prstGeom prst="rect">
            <a:avLst/>
          </a:prstGeom>
          <a:noFill/>
        </p:spPr>
        <p:txBody>
          <a:bodyPr wrap="square">
            <a:spAutoFit/>
          </a:bodyPr>
          <a:lstStyle/>
          <a:p>
            <a:pPr marR="0" lvl="0" algn="just" defTabSz="685937" rtl="0" eaLnBrk="1" fontAlgn="base" latinLnBrk="0" hangingPunct="1">
              <a:lnSpc>
                <a:spcPct val="100000"/>
              </a:lnSpc>
              <a:spcBef>
                <a:spcPts val="0"/>
              </a:spcBef>
              <a:buClrTx/>
              <a:buSzTx/>
              <a:tabLst/>
              <a:defRPr/>
            </a:pPr>
            <a:r>
              <a:rPr lang="fr-FR" sz="2100" dirty="0">
                <a:solidFill>
                  <a:schemeClr val="bg1"/>
                </a:solidFill>
                <a:latin typeface="DilleniaUPC" panose="02020603050405020304" pitchFamily="18" charset="-34"/>
                <a:cs typeface="DilleniaUPC" panose="02020603050405020304" pitchFamily="18" charset="-34"/>
              </a:rPr>
              <a:t>ANTIOXYDANT : en réagissant avec les radicaux libres, il inhibe la production de dérivés réactifs de l’oxygène (ROS) pour renforcer les défenses biologiques de la peau surexposée (pollution, UV, fumée de cigarette, etc.).  </a:t>
            </a:r>
          </a:p>
        </p:txBody>
      </p:sp>
      <p:sp>
        <p:nvSpPr>
          <p:cNvPr id="32" name="ZoneTexte 31">
            <a:extLst>
              <a:ext uri="{FF2B5EF4-FFF2-40B4-BE49-F238E27FC236}">
                <a16:creationId xmlns:a16="http://schemas.microsoft.com/office/drawing/2014/main" id="{43918433-A25D-4921-BC55-CD246FE4C540}"/>
              </a:ext>
            </a:extLst>
          </p:cNvPr>
          <p:cNvSpPr txBox="1"/>
          <p:nvPr/>
        </p:nvSpPr>
        <p:spPr>
          <a:xfrm>
            <a:off x="2936502" y="5841343"/>
            <a:ext cx="3304810"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CONCENTRATION</a:t>
            </a:r>
          </a:p>
        </p:txBody>
      </p:sp>
      <p:cxnSp>
        <p:nvCxnSpPr>
          <p:cNvPr id="33" name="Connecteur droit 32">
            <a:extLst>
              <a:ext uri="{FF2B5EF4-FFF2-40B4-BE49-F238E27FC236}">
                <a16:creationId xmlns:a16="http://schemas.microsoft.com/office/drawing/2014/main" id="{B4F4A3B2-FA95-47EA-BFAD-A2AE4B81C1E6}"/>
              </a:ext>
            </a:extLst>
          </p:cNvPr>
          <p:cNvCxnSpPr>
            <a:cxnSpLocks/>
          </p:cNvCxnSpPr>
          <p:nvPr/>
        </p:nvCxnSpPr>
        <p:spPr>
          <a:xfrm>
            <a:off x="3049419" y="6311953"/>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4" name="ZoneTexte 33">
            <a:extLst>
              <a:ext uri="{FF2B5EF4-FFF2-40B4-BE49-F238E27FC236}">
                <a16:creationId xmlns:a16="http://schemas.microsoft.com/office/drawing/2014/main" id="{71CFD8B8-CC84-4EC9-9924-C6A31B596ADA}"/>
              </a:ext>
            </a:extLst>
          </p:cNvPr>
          <p:cNvSpPr txBox="1"/>
          <p:nvPr/>
        </p:nvSpPr>
        <p:spPr>
          <a:xfrm>
            <a:off x="2936502" y="6338787"/>
            <a:ext cx="8148265" cy="477054"/>
          </a:xfrm>
          <a:prstGeom prst="rect">
            <a:avLst/>
          </a:prstGeom>
          <a:noFill/>
        </p:spPr>
        <p:txBody>
          <a:bodyPr wrap="square">
            <a:spAutoFit/>
          </a:bodyPr>
          <a:lstStyle/>
          <a:p>
            <a:r>
              <a:rPr lang="fr-FR" sz="2500">
                <a:solidFill>
                  <a:prstClr val="white"/>
                </a:solidFill>
                <a:latin typeface="DilleniaUPC" panose="02020603050405020304" pitchFamily="18" charset="-34"/>
                <a:cs typeface="DilleniaUPC" panose="02020603050405020304" pitchFamily="18" charset="-34"/>
              </a:rPr>
              <a:t>3,93 % (3 930 mg/100 g)</a:t>
            </a:r>
          </a:p>
        </p:txBody>
      </p:sp>
      <p:pic>
        <p:nvPicPr>
          <p:cNvPr id="4" name="Image 3">
            <a:extLst>
              <a:ext uri="{FF2B5EF4-FFF2-40B4-BE49-F238E27FC236}">
                <a16:creationId xmlns:a16="http://schemas.microsoft.com/office/drawing/2014/main" id="{5EE08E27-BEC9-4744-9D86-E65405E5BF7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73" b="89891" l="4395" r="95313">
                        <a14:foregroundMark x1="4395" y1="38661" x2="9668" y2="39071"/>
                        <a14:foregroundMark x1="17773" y1="38525" x2="12695" y2="41667"/>
                        <a14:foregroundMark x1="12695" y1="41667" x2="12207" y2="49044"/>
                        <a14:foregroundMark x1="12207" y1="49044" x2="15820" y2="54098"/>
                        <a14:foregroundMark x1="15820" y1="54098" x2="21289" y2="53142"/>
                        <a14:foregroundMark x1="21289" y1="53142" x2="22949" y2="46448"/>
                        <a14:foregroundMark x1="28027" y1="53142" x2="24609" y2="55874"/>
                        <a14:foregroundMark x1="17188" y1="58880" x2="17188" y2="58880"/>
                        <a14:foregroundMark x1="9570" y1="52869" x2="9570" y2="52869"/>
                        <a14:foregroundMark x1="19629" y1="40437" x2="22168" y2="46995"/>
                        <a14:foregroundMark x1="50977" y1="46995" x2="51465" y2="50410"/>
                        <a14:foregroundMark x1="85352" y1="54508" x2="90332" y2="51913"/>
                        <a14:foregroundMark x1="90332" y1="51913" x2="90527" y2="47268"/>
                        <a14:foregroundMark x1="92578" y1="52459" x2="95313" y2="53825"/>
                        <a14:foregroundMark x1="70605" y1="45355" x2="70703" y2="50410"/>
                        <a14:foregroundMark x1="24609" y1="42213" x2="36719" y2="52459"/>
                        <a14:foregroundMark x1="36719" y1="52459" x2="67871" y2="50000"/>
                        <a14:foregroundMark x1="67871" y1="50000" x2="85938" y2="51230"/>
                        <a14:foregroundMark x1="9766" y1="40984" x2="9766" y2="40984"/>
                        <a14:foregroundMark x1="7617" y1="54235" x2="7617" y2="54235"/>
                        <a14:foregroundMark x1="51270" y1="46721" x2="51270" y2="46721"/>
                        <a14:backgroundMark x1="30957" y1="62978" x2="39160" y2="65847"/>
                        <a14:backgroundMark x1="56348" y1="43033" x2="66504" y2="42213"/>
                        <a14:backgroundMark x1="14941" y1="45628" x2="16406" y2="46038"/>
                      </a14:backgroundRemoval>
                    </a14:imgEffect>
                  </a14:imgLayer>
                </a14:imgProps>
              </a:ext>
            </a:extLst>
          </a:blip>
          <a:srcRect t="25812" b="34279"/>
          <a:stretch/>
        </p:blipFill>
        <p:spPr>
          <a:xfrm>
            <a:off x="8562804" y="764760"/>
            <a:ext cx="3286461" cy="937588"/>
          </a:xfrm>
          <a:prstGeom prst="rect">
            <a:avLst/>
          </a:prstGeom>
        </p:spPr>
      </p:pic>
      <p:sp>
        <p:nvSpPr>
          <p:cNvPr id="22" name="ZoneTexte 21">
            <a:extLst>
              <a:ext uri="{FF2B5EF4-FFF2-40B4-BE49-F238E27FC236}">
                <a16:creationId xmlns:a16="http://schemas.microsoft.com/office/drawing/2014/main" id="{E26BD85E-34C8-4076-8D71-C45AC13E39CD}"/>
              </a:ext>
            </a:extLst>
          </p:cNvPr>
          <p:cNvSpPr txBox="1"/>
          <p:nvPr/>
        </p:nvSpPr>
        <p:spPr>
          <a:xfrm>
            <a:off x="9162661" y="1652664"/>
            <a:ext cx="2686604" cy="610424"/>
          </a:xfrm>
          <a:prstGeom prst="rect">
            <a:avLst/>
          </a:prstGeom>
          <a:noFill/>
        </p:spPr>
        <p:txBody>
          <a:bodyPr wrap="square">
            <a:spAutoFit/>
          </a:bodyPr>
          <a:lstStyle/>
          <a:p>
            <a:pPr algn="ctr">
              <a:lnSpc>
                <a:spcPts val="2000"/>
              </a:lnSpc>
            </a:pPr>
            <a:r>
              <a:rPr lang="fr-FR" sz="2500" dirty="0">
                <a:latin typeface="DilleniaUPC" panose="02020603050405020304" pitchFamily="18" charset="-34"/>
                <a:cs typeface="DilleniaUPC" panose="02020603050405020304" pitchFamily="18" charset="-34"/>
              </a:rPr>
              <a:t>Origine : végétale </a:t>
            </a:r>
          </a:p>
          <a:p>
            <a:pPr algn="ctr">
              <a:lnSpc>
                <a:spcPts val="2000"/>
              </a:lnSpc>
            </a:pPr>
            <a:r>
              <a:rPr lang="fr-FR" dirty="0">
                <a:latin typeface="DilleniaUPC" panose="02020603050405020304" pitchFamily="18" charset="-34"/>
                <a:cs typeface="DilleniaUPC" panose="02020603050405020304" pitchFamily="18" charset="-34"/>
              </a:rPr>
              <a:t>(Huile de soja non-OGM 100 % naturelle)</a:t>
            </a:r>
          </a:p>
        </p:txBody>
      </p:sp>
      <p:sp>
        <p:nvSpPr>
          <p:cNvPr id="23" name="ZoneTexte 22">
            <a:extLst>
              <a:ext uri="{FF2B5EF4-FFF2-40B4-BE49-F238E27FC236}">
                <a16:creationId xmlns:a16="http://schemas.microsoft.com/office/drawing/2014/main" id="{37075651-0000-40C7-8C2D-78B8DA2C4638}"/>
              </a:ext>
            </a:extLst>
          </p:cNvPr>
          <p:cNvSpPr txBox="1"/>
          <p:nvPr/>
        </p:nvSpPr>
        <p:spPr>
          <a:xfrm>
            <a:off x="465526" y="6229852"/>
            <a:ext cx="2131007" cy="682238"/>
          </a:xfrm>
          <a:prstGeom prst="rect">
            <a:avLst/>
          </a:prstGeom>
          <a:noFill/>
        </p:spPr>
        <p:txBody>
          <a:bodyPr wrap="square">
            <a:spAutoFit/>
          </a:bodyPr>
          <a:lstStyle/>
          <a:p>
            <a:pPr algn="ctr">
              <a:lnSpc>
                <a:spcPts val="2300"/>
              </a:lnSpc>
            </a:pPr>
            <a:r>
              <a:rPr kumimoji="0" lang="fr-FR" sz="21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INCI : TOCOPHEROL</a:t>
            </a:r>
          </a:p>
        </p:txBody>
      </p:sp>
    </p:spTree>
    <p:extLst>
      <p:ext uri="{BB962C8B-B14F-4D97-AF65-F5344CB8AC3E}">
        <p14:creationId xmlns:p14="http://schemas.microsoft.com/office/powerpoint/2010/main" val="17543541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FF10F2-8DC0-4D17-A4C8-AA063C7962BF}"/>
              </a:ext>
            </a:extLst>
          </p:cNvPr>
          <p:cNvSpPr/>
          <p:nvPr/>
        </p:nvSpPr>
        <p:spPr>
          <a:xfrm>
            <a:off x="-1" y="0"/>
            <a:ext cx="1882141" cy="6858000"/>
          </a:xfrm>
          <a:prstGeom prst="rect">
            <a:avLst/>
          </a:prstGeom>
          <a:solidFill>
            <a:srgbClr val="ACC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81632" y="628148"/>
            <a:ext cx="3553208"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Vitamine E 3,93 %</a:t>
            </a:r>
          </a:p>
        </p:txBody>
      </p:sp>
      <p:pic>
        <p:nvPicPr>
          <p:cNvPr id="7" name="Image 6" descr="Une image contenant texte&#10;&#10;Description générée automatiquement">
            <a:extLst>
              <a:ext uri="{FF2B5EF4-FFF2-40B4-BE49-F238E27FC236}">
                <a16:creationId xmlns:a16="http://schemas.microsoft.com/office/drawing/2014/main" id="{39E6F0EB-D2EB-49A2-BA7E-B01713EDC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341" y="1536333"/>
            <a:ext cx="2005899" cy="5278435"/>
          </a:xfrm>
          <a:prstGeom prst="rect">
            <a:avLst/>
          </a:prstGeom>
          <a:effectLst>
            <a:outerShdw blurRad="63500" sx="102000" sy="102000" algn="ctr" rotWithShape="0">
              <a:prstClr val="black">
                <a:alpha val="40000"/>
              </a:prstClr>
            </a:outerShdw>
          </a:effectLst>
        </p:spPr>
      </p:pic>
      <p:sp>
        <p:nvSpPr>
          <p:cNvPr id="20" name="ZoneTexte 19">
            <a:extLst>
              <a:ext uri="{FF2B5EF4-FFF2-40B4-BE49-F238E27FC236}">
                <a16:creationId xmlns:a16="http://schemas.microsoft.com/office/drawing/2014/main" id="{A3EA1EEC-6777-4D48-8A7B-A405F454FAB0}"/>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1DF03AA6-1A99-BA4D-A8A2-39F748CBDEA1}"/>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13765797-125F-457B-B9F1-3113AFE34251}"/>
              </a:ext>
            </a:extLst>
          </p:cNvPr>
          <p:cNvSpPr txBox="1"/>
          <p:nvPr/>
        </p:nvSpPr>
        <p:spPr>
          <a:xfrm>
            <a:off x="3023317" y="2613240"/>
            <a:ext cx="8932230" cy="1477328"/>
          </a:xfrm>
          <a:prstGeom prst="rect">
            <a:avLst/>
          </a:prstGeom>
          <a:noFill/>
        </p:spPr>
        <p:txBody>
          <a:bodyPr wrap="square">
            <a:spAutoFit/>
          </a:bodyPr>
          <a:lstStyle/>
          <a:p>
            <a:pPr marR="0" lvl="0" algn="just" defTabSz="914400" rtl="0" eaLnBrk="1" fontAlgn="auto" latinLnBrk="0" hangingPunct="1">
              <a:lnSpc>
                <a:spcPts val="2700"/>
              </a:lnSpc>
              <a:spcBef>
                <a:spcPts val="0"/>
              </a:spcBef>
              <a:buClrTx/>
              <a:buSzTx/>
              <a:tabLst>
                <a:tab pos="1789113" algn="l"/>
                <a:tab pos="4846638" algn="l"/>
              </a:tabLst>
              <a:defRPr/>
            </a:pPr>
            <a:r>
              <a:rPr kumimoji="0" lang="fr-FR" sz="25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i="0" u="none" strike="noStrike" cap="none" normalizeH="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Une étude in vitro</a:t>
            </a:r>
            <a:r>
              <a:rPr kumimoji="0" lang="fr-FR" sz="2100" i="0" u="none" strike="noStrike" cap="none" normalizeH="0" baseline="3000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(1) </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a été menée afin d’évaluer l’effet de la vitamine E (0,1 %) sur les dommages cellulaires induits par la pollution à l’ozone sur des épidermes reconstruits </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La vitamine E </a:t>
            </a:r>
            <a:r>
              <a:rPr kumimoji="0" lang="fr-FR" sz="2100" b="1"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prévient l’oxydation des protéines et des lipides</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induite par la pollution à l’ozone.</a:t>
            </a:r>
          </a:p>
        </p:txBody>
      </p:sp>
      <p:sp>
        <p:nvSpPr>
          <p:cNvPr id="10" name="Rectangle 9">
            <a:extLst>
              <a:ext uri="{FF2B5EF4-FFF2-40B4-BE49-F238E27FC236}">
                <a16:creationId xmlns:a16="http://schemas.microsoft.com/office/drawing/2014/main" id="{152CFD97-347B-4541-9783-0CCBDB555FEC}"/>
              </a:ext>
            </a:extLst>
          </p:cNvPr>
          <p:cNvSpPr/>
          <p:nvPr/>
        </p:nvSpPr>
        <p:spPr>
          <a:xfrm>
            <a:off x="2552331" y="2655440"/>
            <a:ext cx="2253579" cy="342305"/>
          </a:xfrm>
          <a:prstGeom prst="rect">
            <a:avLst/>
          </a:prstGeom>
          <a:solidFill>
            <a:schemeClr val="bg1"/>
          </a:solidFill>
          <a:ln>
            <a:solidFill>
              <a:srgbClr val="ACCAD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r>
              <a:rPr lang="fr-FR" sz="2000" b="1" dirty="0">
                <a:solidFill>
                  <a:srgbClr val="ACCAD4"/>
                </a:solidFill>
                <a:latin typeface="DilleniaUPC" panose="02020603050405020304" pitchFamily="18" charset="-34"/>
                <a:ea typeface="Arial" panose="020B0604020202020204" pitchFamily="34" charset="0"/>
                <a:cs typeface="DilleniaUPC" panose="02020603050405020304" pitchFamily="18" charset="-34"/>
              </a:rPr>
              <a:t>ANTIOXYDANTE</a:t>
            </a:r>
          </a:p>
        </p:txBody>
      </p:sp>
      <p:sp>
        <p:nvSpPr>
          <p:cNvPr id="11" name="ZoneTexte 10">
            <a:extLst>
              <a:ext uri="{FF2B5EF4-FFF2-40B4-BE49-F238E27FC236}">
                <a16:creationId xmlns:a16="http://schemas.microsoft.com/office/drawing/2014/main" id="{10BE33A5-1552-4395-A339-FE40C9796E62}"/>
              </a:ext>
            </a:extLst>
          </p:cNvPr>
          <p:cNvSpPr txBox="1"/>
          <p:nvPr/>
        </p:nvSpPr>
        <p:spPr>
          <a:xfrm>
            <a:off x="2594188" y="1658976"/>
            <a:ext cx="9169964" cy="584775"/>
          </a:xfrm>
          <a:prstGeom prst="rect">
            <a:avLst/>
          </a:prstGeom>
          <a:noFill/>
        </p:spPr>
        <p:txBody>
          <a:bodyPr wrap="square">
            <a:spAutoFit/>
          </a:bodyPr>
          <a:lstStyle/>
          <a:p>
            <a:pPr>
              <a:tabLst>
                <a:tab pos="3136900" algn="l"/>
              </a:tabLst>
            </a:pPr>
            <a:r>
              <a:rPr lang="fr-FR" sz="3200" b="1" dirty="0">
                <a:solidFill>
                  <a:srgbClr val="ACCAD4"/>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ACCAD4"/>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ACCAD4"/>
                </a:solidFill>
                <a:latin typeface="DilleniaUPC" panose="02020603050405020304" pitchFamily="18" charset="-34"/>
                <a:ea typeface="Times New Roman" panose="02020603050405020304" pitchFamily="18" charset="0"/>
                <a:cs typeface="DilleniaUPC" panose="02020603050405020304" pitchFamily="18" charset="-34"/>
              </a:rPr>
              <a:t>Tests in vitro &amp; in vivo</a:t>
            </a:r>
          </a:p>
        </p:txBody>
      </p:sp>
      <p:pic>
        <p:nvPicPr>
          <p:cNvPr id="12" name="Picture 2" descr="Mycose de l'ongle? N'attendez pas, traitez immédiatement">
            <a:extLst>
              <a:ext uri="{FF2B5EF4-FFF2-40B4-BE49-F238E27FC236}">
                <a16:creationId xmlns:a16="http://schemas.microsoft.com/office/drawing/2014/main" id="{078FF0E6-E868-4B83-BFC2-6B8D560AED86}"/>
              </a:ext>
            </a:extLst>
          </p:cNvPr>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66457"/>
          <a:stretch/>
        </p:blipFill>
        <p:spPr bwMode="auto">
          <a:xfrm>
            <a:off x="6096000" y="1693130"/>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4DB1A43-D363-4E99-89B5-E8E402B71B73}"/>
              </a:ext>
            </a:extLst>
          </p:cNvPr>
          <p:cNvSpPr/>
          <p:nvPr/>
        </p:nvSpPr>
        <p:spPr>
          <a:xfrm>
            <a:off x="7015998" y="31921"/>
            <a:ext cx="4871218" cy="1695055"/>
          </a:xfrm>
          <a:prstGeom prst="rect">
            <a:avLst/>
          </a:prstGeom>
          <a:solidFill>
            <a:srgbClr val="80B2C3">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86C906B6-87EA-4993-9760-7C444A27867D}"/>
              </a:ext>
            </a:extLst>
          </p:cNvPr>
          <p:cNvSpPr txBox="1"/>
          <p:nvPr/>
        </p:nvSpPr>
        <p:spPr>
          <a:xfrm>
            <a:off x="7259713" y="36773"/>
            <a:ext cx="4627503" cy="1384995"/>
          </a:xfrm>
          <a:prstGeom prst="rect">
            <a:avLst/>
          </a:prstGeom>
          <a:noFill/>
        </p:spPr>
        <p:txBody>
          <a:bodyPr wrap="square">
            <a:spAutoFit/>
          </a:bodyPr>
          <a:lstStyle/>
          <a:p>
            <a:pPr marL="228600" marR="0" lvl="0" indent="-228600" algn="just" defTabSz="966612" rtl="0" eaLnBrk="1" fontAlgn="auto" latinLnBrk="0" hangingPunct="1">
              <a:lnSpc>
                <a:spcPct val="100000"/>
              </a:lnSpc>
              <a:spcBef>
                <a:spcPts val="16"/>
              </a:spcBef>
              <a:spcAft>
                <a:spcPts val="0"/>
              </a:spcAft>
              <a:buClr>
                <a:prstClr val="black"/>
              </a:buClr>
              <a:buSzPts val="900"/>
              <a:buFontTx/>
              <a:buAutoNum type="arabicParenBoth"/>
              <a:tabLst/>
              <a:defRPr/>
            </a:pP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Biochemical</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exploration of ozone-</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induced</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oxidative</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stress in a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reconstructed</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epidermis</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model (Exploration biochimique du stress oxydatif induit par l’ozone dans un modèle d’épiderme reconstruit), rapport S16396 – SYNELVIA – décembre 2016</a:t>
            </a:r>
          </a:p>
          <a:p>
            <a:pPr marL="228600" marR="0" lvl="0" indent="-228600" algn="just" defTabSz="966612" rtl="0" eaLnBrk="1" fontAlgn="auto" latinLnBrk="0" hangingPunct="1">
              <a:lnSpc>
                <a:spcPct val="100000"/>
              </a:lnSpc>
              <a:spcBef>
                <a:spcPts val="16"/>
              </a:spcBef>
              <a:spcAft>
                <a:spcPts val="0"/>
              </a:spcAft>
              <a:buClr>
                <a:prstClr val="black"/>
              </a:buClr>
              <a:buSzPts val="900"/>
              <a:buFontTx/>
              <a:buAutoNum type="arabicParenBoth"/>
              <a:tabLst/>
              <a:defRPr/>
            </a:pP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Mayer P. “The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effects</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of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vitamin</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E on the skin”. </a:t>
            </a:r>
            <a:r>
              <a:rPr kumimoji="0" lang="fr-FR" sz="1050" b="0" i="1"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Cosmetics</a:t>
            </a:r>
            <a:r>
              <a:rPr kumimoji="0" lang="fr-FR" sz="1050" b="0" i="1"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t>
            </a:r>
            <a:r>
              <a:rPr kumimoji="0" lang="fr-FR" sz="1050" b="0" i="1"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Toiletries</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1993. 108 : 99–109</a:t>
            </a:r>
          </a:p>
          <a:p>
            <a:pPr marL="228600" marR="0" lvl="0" indent="-228600" algn="just" defTabSz="966612" rtl="0" eaLnBrk="1" fontAlgn="auto" latinLnBrk="0" hangingPunct="1">
              <a:lnSpc>
                <a:spcPct val="100000"/>
              </a:lnSpc>
              <a:spcBef>
                <a:spcPts val="16"/>
              </a:spcBef>
              <a:spcAft>
                <a:spcPts val="0"/>
              </a:spcAft>
              <a:buClr>
                <a:prstClr val="black"/>
              </a:buClr>
              <a:buSzPts val="900"/>
              <a:buFontTx/>
              <a:buAutoNum type="arabicParenBoth"/>
              <a:tabLst/>
              <a:defRPr/>
            </a:pP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Dreher</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F et al.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Topical</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melatonin</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in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combination</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with</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vitamins</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E and C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protects</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skin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from</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ultraviolet-</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induced</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erythema</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human</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study</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in vivo”. </a:t>
            </a:r>
            <a:r>
              <a:rPr kumimoji="0" lang="fr-FR" sz="1050" b="0" i="1"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Br J </a:t>
            </a:r>
            <a:r>
              <a:rPr kumimoji="0" lang="fr-FR" sz="1050" b="0" i="1"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Dermatol</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Août 1998 ; 139(2) : 332-9. </a:t>
            </a:r>
            <a:r>
              <a:rPr kumimoji="0" lang="fr-FR" sz="1050" b="0" i="0" u="none" strike="noStrike" cap="none" normalizeH="0" baseline="0" noProof="0" dirty="0" err="1">
                <a:ln>
                  <a:noFill/>
                </a:ln>
                <a:solidFill>
                  <a:prstClr val="black"/>
                </a:solidFill>
                <a:uLnTx/>
                <a:uFillTx/>
                <a:latin typeface="Calibri" panose="020F0502020204030204"/>
                <a:ea typeface="Arial" panose="020B0604020202020204" pitchFamily="34" charset="0"/>
                <a:cs typeface="+mn-cs"/>
              </a:rPr>
              <a:t>Doi</a:t>
            </a:r>
            <a:r>
              <a:rPr kumimoji="0" lang="fr-FR" sz="1050" b="0" i="0" u="none" strike="noStrike" cap="none" normalizeH="0" baseline="0" noProof="0" dirty="0">
                <a:ln>
                  <a:noFill/>
                </a:ln>
                <a:solidFill>
                  <a:prstClr val="black"/>
                </a:solidFill>
                <a:uLnTx/>
                <a:uFillTx/>
                <a:latin typeface="Calibri" panose="020F0502020204030204"/>
                <a:ea typeface="Arial" panose="020B0604020202020204" pitchFamily="34" charset="0"/>
                <a:cs typeface="+mn-cs"/>
              </a:rPr>
              <a:t> : 10.1046/j.1365-2133.1998.02447.x. PMID : 9767255.</a:t>
            </a:r>
          </a:p>
        </p:txBody>
      </p:sp>
      <p:pic>
        <p:nvPicPr>
          <p:cNvPr id="16" name="Image 15">
            <a:extLst>
              <a:ext uri="{FF2B5EF4-FFF2-40B4-BE49-F238E27FC236}">
                <a16:creationId xmlns:a16="http://schemas.microsoft.com/office/drawing/2014/main" id="{D51C894F-2452-4867-B182-EA45CBEC97E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00" b="94889" l="6836" r="91892">
                        <a14:foregroundMark x1="52941" y1="36556" x2="52941" y2="36556"/>
                        <a14:foregroundMark x1="19873" y1="34111" x2="19873" y2="34111"/>
                        <a14:foregroundMark x1="30048" y1="19000" x2="30048" y2="19000"/>
                        <a14:foregroundMark x1="51192" y1="14667" x2="51192" y2="14667"/>
                        <a14:foregroundMark x1="70429" y1="21111" x2="70429" y2="21111"/>
                        <a14:foregroundMark x1="49444" y1="7111" x2="49444" y2="7111"/>
                        <a14:foregroundMark x1="79650" y1="34111" x2="79650" y2="34111"/>
                        <a14:foregroundMark x1="72973" y1="79333" x2="72973" y2="79333"/>
                        <a14:foregroundMark x1="7313" y1="79000" x2="7313" y2="79000"/>
                        <a14:foregroundMark x1="57075" y1="94889" x2="57075" y2="94889"/>
                        <a14:foregroundMark x1="91097" y1="49889" x2="91097" y2="49889"/>
                        <a14:foregroundMark x1="91097" y1="63556" x2="91097" y2="63556"/>
                        <a14:foregroundMark x1="52146" y1="58667" x2="52146" y2="58667"/>
                        <a14:foregroundMark x1="51192" y1="62889" x2="51192" y2="62889"/>
                        <a14:foregroundMark x1="68362" y1="76222" x2="68362" y2="76222"/>
                        <a14:foregroundMark x1="58347" y1="83222" x2="69793" y2="79222"/>
                        <a14:foregroundMark x1="75517" y1="70222" x2="66932" y2="77222"/>
                        <a14:foregroundMark x1="81240" y1="63222" x2="76948" y2="68222"/>
                        <a14:foregroundMark x1="85533" y1="61222" x2="85533" y2="61222"/>
                        <a14:foregroundMark x1="86963" y1="58222" x2="86963" y2="58222"/>
                        <a14:foregroundMark x1="87599" y1="56556" x2="87599" y2="56556"/>
                        <a14:foregroundMark x1="90143" y1="54222" x2="90143" y2="54222"/>
                        <a14:foregroundMark x1="91892" y1="52444" x2="91892" y2="52444"/>
                      </a14:backgroundRemoval>
                    </a14:imgEffect>
                  </a14:imgLayer>
                </a14:imgProps>
              </a:ext>
            </a:extLst>
          </a:blip>
          <a:stretch>
            <a:fillRect/>
          </a:stretch>
        </p:blipFill>
        <p:spPr>
          <a:xfrm>
            <a:off x="6783644" y="732130"/>
            <a:ext cx="413114" cy="591101"/>
          </a:xfrm>
          <a:prstGeom prst="rect">
            <a:avLst/>
          </a:prstGeom>
        </p:spPr>
      </p:pic>
      <p:sp>
        <p:nvSpPr>
          <p:cNvPr id="19" name="ZoneTexte 18">
            <a:extLst>
              <a:ext uri="{FF2B5EF4-FFF2-40B4-BE49-F238E27FC236}">
                <a16:creationId xmlns:a16="http://schemas.microsoft.com/office/drawing/2014/main" id="{BA47BAEE-3181-4770-B8A6-583660831957}"/>
              </a:ext>
            </a:extLst>
          </p:cNvPr>
          <p:cNvSpPr txBox="1"/>
          <p:nvPr/>
        </p:nvSpPr>
        <p:spPr>
          <a:xfrm>
            <a:off x="2848641" y="3974912"/>
            <a:ext cx="8915511" cy="1459567"/>
          </a:xfrm>
          <a:prstGeom prst="rect">
            <a:avLst/>
          </a:prstGeom>
          <a:noFill/>
        </p:spPr>
        <p:txBody>
          <a:bodyPr wrap="square">
            <a:spAutoFit/>
          </a:bodyPr>
          <a:lstStyle/>
          <a:p>
            <a:pPr algn="just">
              <a:lnSpc>
                <a:spcPts val="2700"/>
              </a:lnSpc>
            </a:pPr>
            <a:r>
              <a:rPr kumimoji="0" lang="fr-FR" sz="25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b="0" i="0" u="none" strike="noStrike" cap="none" normalizeH="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Une étude in vivo</a:t>
            </a:r>
            <a:r>
              <a:rPr kumimoji="0" lang="fr-FR" sz="2100" b="0" i="0" u="none" strike="noStrike" cap="none" normalizeH="0" baseline="3000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(2)</a:t>
            </a:r>
            <a:r>
              <a:rPr kumimoji="0" lang="fr-FR" sz="2100" b="0" i="0" u="none" strike="noStrike" cap="none" normalizeH="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a été menée afin d’évaluer l’effet de la vitamine E (2 %) sur la rugosité de la peau après irradiation aux UV [20 volontaires]  Par rapport aux 2 placebos, seule la crème contenant de la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vitamine E</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2 % a maintenu la peau lisse.</a:t>
            </a:r>
          </a:p>
        </p:txBody>
      </p:sp>
      <p:sp>
        <p:nvSpPr>
          <p:cNvPr id="23" name="ZoneTexte 22">
            <a:extLst>
              <a:ext uri="{FF2B5EF4-FFF2-40B4-BE49-F238E27FC236}">
                <a16:creationId xmlns:a16="http://schemas.microsoft.com/office/drawing/2014/main" id="{5EBC1330-CBB8-443A-8C60-C659A9848C22}"/>
              </a:ext>
            </a:extLst>
          </p:cNvPr>
          <p:cNvSpPr txBox="1"/>
          <p:nvPr/>
        </p:nvSpPr>
        <p:spPr>
          <a:xfrm>
            <a:off x="3029402" y="5366320"/>
            <a:ext cx="8915511" cy="1459759"/>
          </a:xfrm>
          <a:prstGeom prst="rect">
            <a:avLst/>
          </a:prstGeom>
          <a:noFill/>
        </p:spPr>
        <p:txBody>
          <a:bodyPr wrap="square">
            <a:spAutoFit/>
          </a:bodyPr>
          <a:lstStyle/>
          <a:p>
            <a:pPr algn="just">
              <a:lnSpc>
                <a:spcPts val="2700"/>
              </a:lnSpc>
            </a:pPr>
            <a:r>
              <a:rPr kumimoji="0" lang="fr-FR" sz="25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Une étude in vivo</a:t>
            </a:r>
            <a:r>
              <a:rPr kumimoji="0" lang="fr-FR" sz="2100" b="0" i="0" u="none" strike="noStrike" cap="none" normalizeH="0" baseline="3000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(2) </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a été menée afin d’évaluer l’effet de différents antioxydants (vitamine A, vitamine E 2 % &amp; mélatonine) après radiation aux UV [20 volontaires] 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Effet </a:t>
            </a:r>
            <a:r>
              <a:rPr kumimoji="0" lang="fr-FR" sz="2100" b="1"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photoprotecteur</a:t>
            </a:r>
            <a:r>
              <a:rPr kumimoji="0" lang="fr-FR" sz="21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rédu</a:t>
            </a:r>
            <a:r>
              <a:rPr lang="fr-FR" sz="2100" dirty="0" err="1">
                <a:solidFill>
                  <a:prstClr val="black"/>
                </a:solidFill>
                <a:latin typeface="DilleniaUPC" panose="02020603050405020304" pitchFamily="18" charset="-34"/>
                <a:ea typeface="+mn-ea"/>
                <a:cs typeface="DilleniaUPC" panose="02020603050405020304" pitchFamily="18" charset="-34"/>
                <a:sym typeface="Wingdings" panose="05000000000000000000" pitchFamily="2" charset="2"/>
              </a:rPr>
              <a:t>ction</a:t>
            </a:r>
            <a:r>
              <a:rPr lang="fr-FR" sz="2100" dirty="0">
                <a:solidFill>
                  <a:prstClr val="black"/>
                </a:solidFill>
                <a:latin typeface="DilleniaUPC" panose="02020603050405020304" pitchFamily="18" charset="-34"/>
                <a:ea typeface="+mn-ea"/>
                <a:cs typeface="DilleniaUPC" panose="02020603050405020304" pitchFamily="18" charset="-34"/>
                <a:sym typeface="Wingdings" panose="05000000000000000000" pitchFamily="2" charset="2"/>
              </a:rPr>
              <a:t> des érythèmes induits par les UV)</a:t>
            </a:r>
            <a:r>
              <a:rPr kumimoji="0" lang="fr-FR" sz="21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de la vitamine E 2 %.</a:t>
            </a:r>
          </a:p>
        </p:txBody>
      </p:sp>
      <p:pic>
        <p:nvPicPr>
          <p:cNvPr id="24" name="Image 23">
            <a:extLst>
              <a:ext uri="{FF2B5EF4-FFF2-40B4-BE49-F238E27FC236}">
                <a16:creationId xmlns:a16="http://schemas.microsoft.com/office/drawing/2014/main" id="{232654DB-02AB-4275-AC4C-09058C893F8A}"/>
              </a:ext>
            </a:extLst>
          </p:cNvPr>
          <p:cNvPicPr>
            <a:picLocks noChangeAspect="1"/>
          </p:cNvPicPr>
          <p:nvPr/>
        </p:nvPicPr>
        <p:blipFill>
          <a:blip r:embed="rId7"/>
          <a:stretch>
            <a:fillRect/>
          </a:stretch>
        </p:blipFill>
        <p:spPr>
          <a:xfrm>
            <a:off x="6783644" y="281738"/>
            <a:ext cx="413114" cy="413114"/>
          </a:xfrm>
          <a:prstGeom prst="rect">
            <a:avLst/>
          </a:prstGeom>
        </p:spPr>
      </p:pic>
      <p:sp>
        <p:nvSpPr>
          <p:cNvPr id="18" name="Rectangle 17">
            <a:extLst>
              <a:ext uri="{FF2B5EF4-FFF2-40B4-BE49-F238E27FC236}">
                <a16:creationId xmlns:a16="http://schemas.microsoft.com/office/drawing/2014/main" id="{BDBCF29A-36B7-40DD-AFE4-C5EDEE7DD81E}"/>
              </a:ext>
            </a:extLst>
          </p:cNvPr>
          <p:cNvSpPr/>
          <p:nvPr/>
        </p:nvSpPr>
        <p:spPr>
          <a:xfrm>
            <a:off x="2652519" y="4037360"/>
            <a:ext cx="1926977" cy="342305"/>
          </a:xfrm>
          <a:prstGeom prst="rect">
            <a:avLst/>
          </a:prstGeom>
          <a:solidFill>
            <a:schemeClr val="bg1"/>
          </a:solidFill>
          <a:ln>
            <a:solidFill>
              <a:srgbClr val="ACCAD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r>
              <a:rPr lang="fr-FR" sz="2000" b="1" dirty="0">
                <a:solidFill>
                  <a:srgbClr val="ACCAD4"/>
                </a:solidFill>
                <a:latin typeface="DilleniaUPC" panose="02020603050405020304" pitchFamily="18" charset="-34"/>
                <a:ea typeface="Arial" panose="020B0604020202020204" pitchFamily="34" charset="0"/>
                <a:cs typeface="DilleniaUPC" panose="02020603050405020304" pitchFamily="18" charset="-34"/>
              </a:rPr>
              <a:t>LISSANTE</a:t>
            </a:r>
          </a:p>
        </p:txBody>
      </p:sp>
      <p:sp>
        <p:nvSpPr>
          <p:cNvPr id="22" name="Rectangle 21">
            <a:extLst>
              <a:ext uri="{FF2B5EF4-FFF2-40B4-BE49-F238E27FC236}">
                <a16:creationId xmlns:a16="http://schemas.microsoft.com/office/drawing/2014/main" id="{73ED20D3-19EC-4B04-BE4E-B78A22E99189}"/>
              </a:ext>
            </a:extLst>
          </p:cNvPr>
          <p:cNvSpPr/>
          <p:nvPr/>
        </p:nvSpPr>
        <p:spPr>
          <a:xfrm>
            <a:off x="2652519" y="5366320"/>
            <a:ext cx="2249089" cy="342305"/>
          </a:xfrm>
          <a:prstGeom prst="rect">
            <a:avLst/>
          </a:prstGeom>
          <a:solidFill>
            <a:schemeClr val="bg1"/>
          </a:solidFill>
          <a:ln>
            <a:solidFill>
              <a:srgbClr val="ACCAD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r>
              <a:rPr lang="fr-FR" b="1">
                <a:solidFill>
                  <a:srgbClr val="ACCAD4"/>
                </a:solidFill>
                <a:latin typeface="DilleniaUPC" panose="02020603050405020304" pitchFamily="18" charset="-34"/>
                <a:ea typeface="Arial" panose="020B0604020202020204" pitchFamily="34" charset="0"/>
                <a:cs typeface="DilleniaUPC" panose="02020603050405020304" pitchFamily="18" charset="-34"/>
              </a:rPr>
              <a:t>ANTI-ROUGEURS</a:t>
            </a:r>
          </a:p>
        </p:txBody>
      </p:sp>
    </p:spTree>
    <p:extLst>
      <p:ext uri="{BB962C8B-B14F-4D97-AF65-F5344CB8AC3E}">
        <p14:creationId xmlns:p14="http://schemas.microsoft.com/office/powerpoint/2010/main" val="3588827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ZoneTexte 38">
            <a:extLst>
              <a:ext uri="{FF2B5EF4-FFF2-40B4-BE49-F238E27FC236}">
                <a16:creationId xmlns:a16="http://schemas.microsoft.com/office/drawing/2014/main" id="{F4D2264B-316C-4A56-8DC1-CDDE3A60477F}"/>
              </a:ext>
            </a:extLst>
          </p:cNvPr>
          <p:cNvSpPr txBox="1"/>
          <p:nvPr/>
        </p:nvSpPr>
        <p:spPr>
          <a:xfrm>
            <a:off x="3516086" y="2486735"/>
            <a:ext cx="7195457" cy="2941831"/>
          </a:xfrm>
          <a:prstGeom prst="rect">
            <a:avLst/>
          </a:prstGeom>
          <a:noFill/>
        </p:spPr>
        <p:txBody>
          <a:bodyPr wrap="square">
            <a:spAutoFit/>
          </a:bodyPr>
          <a:lstStyle/>
          <a:p>
            <a:pPr algn="ctr">
              <a:lnSpc>
                <a:spcPts val="2000"/>
              </a:lnSpc>
            </a:pPr>
            <a:r>
              <a:rPr lang="fr-FR" sz="2400" b="1" dirty="0">
                <a:solidFill>
                  <a:prstClr val="black"/>
                </a:solidFill>
                <a:latin typeface="DilleniaUPC" panose="02020603050405020304" pitchFamily="18" charset="-34"/>
                <a:ea typeface="+mn-ea"/>
                <a:cs typeface="DilleniaUPC" panose="02020603050405020304" pitchFamily="18" charset="-34"/>
              </a:rPr>
              <a:t>INGRÉDIENTS </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AQUA/WATER/EAU</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DICAPRYLYL</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CARBONATE</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2B909D"/>
                </a:solidFill>
                <a:latin typeface="DilleniaUPC" panose="02020603050405020304" pitchFamily="18" charset="-34"/>
                <a:ea typeface="+mn-ea"/>
                <a:cs typeface="DilleniaUPC" panose="02020603050405020304" pitchFamily="18" charset="-34"/>
              </a:rPr>
              <a:t>GLYCERIN</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ISOSTEARYL</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ISOSTEARATE</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PROPANEDIOL</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686F98"/>
                </a:solidFill>
                <a:latin typeface="DilleniaUPC" panose="02020603050405020304" pitchFamily="18" charset="-34"/>
                <a:ea typeface="+mn-ea"/>
                <a:cs typeface="DilleniaUPC" panose="02020603050405020304" pitchFamily="18" charset="-34"/>
              </a:rPr>
              <a:t>ALCOHOL</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BEHENYL</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ALCOHOL</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CETYL PALMITATE</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2B909D"/>
                </a:solidFill>
                <a:latin typeface="DilleniaUPC" panose="02020603050405020304" pitchFamily="18" charset="-34"/>
                <a:ea typeface="+mn-ea"/>
                <a:cs typeface="DilleniaUPC" panose="02020603050405020304" pitchFamily="18" charset="-34"/>
              </a:rPr>
              <a:t>OLEA EUROPAEA (OLIVE) FRUIT OIL</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POTASSIUM CETYL PHOSPHATE</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SILICA</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CETEARYL ALCOHOL</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XANTHAN GUM</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686F98"/>
                </a:solidFill>
                <a:latin typeface="DilleniaUPC" panose="02020603050405020304" pitchFamily="18" charset="-34"/>
                <a:ea typeface="+mn-ea"/>
                <a:cs typeface="DilleniaUPC" panose="02020603050405020304" pitchFamily="18" charset="-34"/>
              </a:rPr>
              <a:t>CAPRYLOYL GLYCINE</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CARRAGEENAN</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2B909D"/>
                </a:solidFill>
                <a:latin typeface="DilleniaUPC" panose="02020603050405020304" pitchFamily="18" charset="-34"/>
                <a:ea typeface="+mn-ea"/>
                <a:cs typeface="DilleniaUPC" panose="02020603050405020304" pitchFamily="18" charset="-34"/>
              </a:rPr>
              <a:t>UNDECYLENOYL GLYCINE</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CETEARYL GLUCOSIDE</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686F98"/>
                </a:solidFill>
                <a:latin typeface="DilleniaUPC" panose="02020603050405020304" pitchFamily="18" charset="-34"/>
                <a:ea typeface="+mn-ea"/>
                <a:cs typeface="DilleniaUPC" panose="02020603050405020304" pitchFamily="18" charset="-34"/>
              </a:rPr>
              <a:t>SODIUM HYDROXIDE</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2B909D"/>
                </a:solidFill>
                <a:latin typeface="DilleniaUPC" panose="02020603050405020304" pitchFamily="18" charset="-34"/>
                <a:ea typeface="+mn-ea"/>
                <a:cs typeface="DilleniaUPC" panose="02020603050405020304" pitchFamily="18" charset="-34"/>
              </a:rPr>
              <a:t>OLEA EUROPAEA (OLIVE) OIL UNSAPONIFIABLES</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686F98"/>
                </a:solidFill>
                <a:latin typeface="DilleniaUPC" panose="02020603050405020304" pitchFamily="18" charset="-34"/>
                <a:ea typeface="+mn-ea"/>
                <a:cs typeface="DilleniaUPC" panose="02020603050405020304" pitchFamily="18" charset="-34"/>
              </a:rPr>
              <a:t>SODIUM PHYTATE</a:t>
            </a:r>
            <a:r>
              <a:rPr lang="fr-FR" sz="2400" dirty="0">
                <a:solidFill>
                  <a:prstClr val="black"/>
                </a:solidFill>
                <a:latin typeface="DilleniaUPC" panose="02020603050405020304" pitchFamily="18" charset="-34"/>
                <a:ea typeface="+mn-ea"/>
                <a:cs typeface="DilleniaUPC" panose="02020603050405020304" pitchFamily="18" charset="-34"/>
              </a:rPr>
              <a:t>, </a:t>
            </a:r>
            <a:r>
              <a:rPr lang="fr-FR" sz="2400" dirty="0">
                <a:solidFill>
                  <a:srgbClr val="686F98"/>
                </a:solidFill>
                <a:latin typeface="DilleniaUPC" panose="02020603050405020304" pitchFamily="18" charset="-34"/>
                <a:ea typeface="+mn-ea"/>
                <a:cs typeface="DilleniaUPC" panose="02020603050405020304" pitchFamily="18" charset="-34"/>
              </a:rPr>
              <a:t>CITRIC ACID</a:t>
            </a: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lang="fr-FR" sz="2400" dirty="0">
                <a:solidFill>
                  <a:srgbClr val="686F98"/>
                </a:solidFill>
                <a:latin typeface="DilleniaUPC" panose="02020603050405020304" pitchFamily="18" charset="-34"/>
                <a:ea typeface="+mn-ea"/>
                <a:cs typeface="DilleniaUPC" panose="02020603050405020304" pitchFamily="18" charset="-34"/>
              </a:rPr>
              <a:t>TOCOPHEROL</a:t>
            </a: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FRAGRANCE</a:t>
            </a: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(PARFUM)</a:t>
            </a: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lang="fr-FR" sz="2400" dirty="0">
                <a:solidFill>
                  <a:srgbClr val="686F98"/>
                </a:solidFill>
                <a:latin typeface="DilleniaUPC" panose="02020603050405020304" pitchFamily="18" charset="-34"/>
                <a:ea typeface="+mn-ea"/>
                <a:cs typeface="DilleniaUPC" panose="02020603050405020304" pitchFamily="18" charset="-34"/>
              </a:rPr>
              <a:t>SODIUM BENZOATE</a:t>
            </a: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LAMINARIA DIGITATA EXTRACT</a:t>
            </a: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lang="fr-FR" sz="2400" dirty="0">
                <a:solidFill>
                  <a:srgbClr val="2B909D"/>
                </a:solidFill>
                <a:latin typeface="DilleniaUPC" panose="02020603050405020304" pitchFamily="18" charset="-34"/>
                <a:ea typeface="+mn-ea"/>
                <a:cs typeface="DilleniaUPC" panose="02020603050405020304" pitchFamily="18" charset="-34"/>
              </a:rPr>
              <a:t>HELIANTHUS ANNUUS (SUNFLOWER) SEED OIL</a:t>
            </a: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lang="fr-FR" sz="2400" dirty="0">
                <a:solidFill>
                  <a:srgbClr val="2B909D"/>
                </a:solidFill>
                <a:latin typeface="DilleniaUPC" panose="02020603050405020304" pitchFamily="18" charset="-34"/>
                <a:ea typeface="+mn-ea"/>
                <a:cs typeface="DilleniaUPC" panose="02020603050405020304" pitchFamily="18" charset="-34"/>
              </a:rPr>
              <a:t>PHOSPHOLIPIDS</a:t>
            </a: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lang="fr-FR" sz="2400" dirty="0">
                <a:solidFill>
                  <a:srgbClr val="2B909D"/>
                </a:solidFill>
                <a:latin typeface="DilleniaUPC" panose="02020603050405020304" pitchFamily="18" charset="-34"/>
                <a:ea typeface="+mn-ea"/>
                <a:cs typeface="DilleniaUPC" panose="02020603050405020304" pitchFamily="18" charset="-34"/>
              </a:rPr>
              <a:t>GLYCINE SOJA (SOYBEAN) OIL</a:t>
            </a: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CARNOSINE</a:t>
            </a: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lang="fr-FR" sz="2400" dirty="0">
                <a:solidFill>
                  <a:srgbClr val="F07189"/>
                </a:solidFill>
                <a:latin typeface="DilleniaUPC" panose="02020603050405020304" pitchFamily="18" charset="-34"/>
                <a:ea typeface="+mn-ea"/>
                <a:cs typeface="DilleniaUPC" panose="02020603050405020304" pitchFamily="18" charset="-34"/>
              </a:rPr>
              <a:t>DISODIUM ADENOSINE TRIPHOSPHATE</a:t>
            </a: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lang="fr-FR" sz="2400" dirty="0">
                <a:solidFill>
                  <a:srgbClr val="2B909D"/>
                </a:solidFill>
                <a:latin typeface="DilleniaUPC" panose="02020603050405020304" pitchFamily="18" charset="-34"/>
                <a:ea typeface="+mn-ea"/>
                <a:cs typeface="DilleniaUPC" panose="02020603050405020304" pitchFamily="18" charset="-34"/>
              </a:rPr>
              <a:t>GLYCOLIPIDS</a:t>
            </a: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lang="fr-FR" sz="2400" dirty="0">
                <a:solidFill>
                  <a:srgbClr val="2B909D"/>
                </a:solidFill>
                <a:latin typeface="DilleniaUPC" panose="02020603050405020304" pitchFamily="18" charset="-34"/>
                <a:ea typeface="+mn-ea"/>
                <a:cs typeface="DilleniaUPC" panose="02020603050405020304" pitchFamily="18" charset="-34"/>
              </a:rPr>
              <a:t>GLYCINE SOJA (SOYBEAN) STEROLS</a:t>
            </a:r>
            <a:r>
              <a:rPr lang="fr-FR" sz="2400" dirty="0">
                <a:solidFill>
                  <a:srgbClr val="459DA9"/>
                </a:solidFill>
                <a:latin typeface="DilleniaUPC" panose="02020603050405020304" pitchFamily="18" charset="-34"/>
                <a:ea typeface="+mn-ea"/>
                <a:cs typeface="DilleniaUPC" panose="02020603050405020304" pitchFamily="18" charset="-34"/>
              </a:rPr>
              <a:t>. </a:t>
            </a:r>
          </a:p>
        </p:txBody>
      </p:sp>
      <p:sp>
        <p:nvSpPr>
          <p:cNvPr id="5" name="ZoneTexte 4">
            <a:extLst>
              <a:ext uri="{FF2B5EF4-FFF2-40B4-BE49-F238E27FC236}">
                <a16:creationId xmlns:a16="http://schemas.microsoft.com/office/drawing/2014/main" id="{65BEAAF8-F4FA-47DE-BEA8-06FC1548CDB2}"/>
              </a:ext>
            </a:extLst>
          </p:cNvPr>
          <p:cNvSpPr txBox="1"/>
          <p:nvPr/>
        </p:nvSpPr>
        <p:spPr>
          <a:xfrm>
            <a:off x="2941228" y="1774373"/>
            <a:ext cx="5409499" cy="584775"/>
          </a:xfrm>
          <a:prstGeom prst="rect">
            <a:avLst/>
          </a:prstGeom>
          <a:noFill/>
        </p:spPr>
        <p:txBody>
          <a:bodyPr wrap="square">
            <a:spAutoFit/>
          </a:bodyPr>
          <a:lstStyle/>
          <a:p>
            <a:pPr>
              <a:spcAft>
                <a:spcPts val="600"/>
              </a:spcAft>
            </a:pPr>
            <a:r>
              <a:rPr lang="fr-FR" sz="3200" b="1" cap="all">
                <a:solidFill>
                  <a:srgbClr val="90BACC"/>
                </a:solidFill>
                <a:latin typeface="DilleniaUPC" panose="02020603050405020304" pitchFamily="18" charset="-34"/>
                <a:cs typeface="DilleniaUPC" panose="02020603050405020304" pitchFamily="18" charset="-34"/>
              </a:rPr>
              <a:t>TRANSPARENCE TOTALE</a:t>
            </a:r>
          </a:p>
        </p:txBody>
      </p:sp>
      <p:pic>
        <p:nvPicPr>
          <p:cNvPr id="43" name="Image 42">
            <a:extLst>
              <a:ext uri="{FF2B5EF4-FFF2-40B4-BE49-F238E27FC236}">
                <a16:creationId xmlns:a16="http://schemas.microsoft.com/office/drawing/2014/main" id="{42D231BE-4FD5-4418-B84E-3FE7D8DE83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999" y="223993"/>
            <a:ext cx="2197852" cy="1550380"/>
          </a:xfrm>
          <a:prstGeom prst="rect">
            <a:avLst/>
          </a:prstGeom>
        </p:spPr>
      </p:pic>
      <p:grpSp>
        <p:nvGrpSpPr>
          <p:cNvPr id="2" name="Groupe 1">
            <a:extLst>
              <a:ext uri="{FF2B5EF4-FFF2-40B4-BE49-F238E27FC236}">
                <a16:creationId xmlns:a16="http://schemas.microsoft.com/office/drawing/2014/main" id="{559ACA92-6B98-4459-BE1A-D2DE838BD9C3}"/>
              </a:ext>
            </a:extLst>
          </p:cNvPr>
          <p:cNvGrpSpPr/>
          <p:nvPr/>
        </p:nvGrpSpPr>
        <p:grpSpPr>
          <a:xfrm>
            <a:off x="4443023" y="5456975"/>
            <a:ext cx="6792221" cy="785901"/>
            <a:chOff x="4392044" y="5644597"/>
            <a:chExt cx="6792221" cy="785901"/>
          </a:xfrm>
        </p:grpSpPr>
        <p:sp>
          <p:nvSpPr>
            <p:cNvPr id="16" name="ZoneTexte 15">
              <a:extLst>
                <a:ext uri="{FF2B5EF4-FFF2-40B4-BE49-F238E27FC236}">
                  <a16:creationId xmlns:a16="http://schemas.microsoft.com/office/drawing/2014/main" id="{484E462E-05B8-4F30-B56B-12F94671B634}"/>
                </a:ext>
              </a:extLst>
            </p:cNvPr>
            <p:cNvSpPr txBox="1"/>
            <p:nvPr/>
          </p:nvSpPr>
          <p:spPr>
            <a:xfrm>
              <a:off x="4599760" y="5644597"/>
              <a:ext cx="3951001" cy="461665"/>
            </a:xfrm>
            <a:prstGeom prst="rect">
              <a:avLst/>
            </a:prstGeom>
            <a:noFill/>
          </p:spPr>
          <p:txBody>
            <a:bodyPr wrap="square">
              <a:spAutoFit/>
            </a:bodyPr>
            <a:lstStyle/>
            <a:p>
              <a:r>
                <a:rPr lang="fr-FR" sz="2400" b="1" dirty="0">
                  <a:solidFill>
                    <a:srgbClr val="2B909D"/>
                  </a:solidFill>
                  <a:latin typeface="DilleniaUPC" panose="02020603050405020304" pitchFamily="18" charset="-34"/>
                  <a:cs typeface="DilleniaUPC" panose="02020603050405020304" pitchFamily="18" charset="-34"/>
                </a:rPr>
                <a:t>Actions spécifiques du produit      </a:t>
              </a:r>
            </a:p>
          </p:txBody>
        </p:sp>
        <p:pic>
          <p:nvPicPr>
            <p:cNvPr id="17" name="Image 16">
              <a:extLst>
                <a:ext uri="{FF2B5EF4-FFF2-40B4-BE49-F238E27FC236}">
                  <a16:creationId xmlns:a16="http://schemas.microsoft.com/office/drawing/2014/main" id="{D4AC97A8-FB9B-4E1B-BC3E-6A14E1D16B15}"/>
                </a:ext>
              </a:extLst>
            </p:cNvPr>
            <p:cNvPicPr>
              <a:picLocks noChangeAspect="1"/>
            </p:cNvPicPr>
            <p:nvPr/>
          </p:nvPicPr>
          <p:blipFill>
            <a:blip r:embed="rId4"/>
            <a:stretch>
              <a:fillRect/>
            </a:stretch>
          </p:blipFill>
          <p:spPr>
            <a:xfrm>
              <a:off x="5244097" y="6064268"/>
              <a:ext cx="262946" cy="255539"/>
            </a:xfrm>
            <a:prstGeom prst="rect">
              <a:avLst/>
            </a:prstGeom>
          </p:spPr>
        </p:pic>
        <p:pic>
          <p:nvPicPr>
            <p:cNvPr id="19" name="Image 18">
              <a:extLst>
                <a:ext uri="{FF2B5EF4-FFF2-40B4-BE49-F238E27FC236}">
                  <a16:creationId xmlns:a16="http://schemas.microsoft.com/office/drawing/2014/main" id="{3ACF0645-A398-4034-B0A3-2512873C981F}"/>
                </a:ext>
              </a:extLst>
            </p:cNvPr>
            <p:cNvPicPr>
              <a:picLocks noChangeAspect="1"/>
            </p:cNvPicPr>
            <p:nvPr/>
          </p:nvPicPr>
          <p:blipFill>
            <a:blip r:embed="rId5"/>
            <a:stretch>
              <a:fillRect/>
            </a:stretch>
          </p:blipFill>
          <p:spPr>
            <a:xfrm>
              <a:off x="4392044" y="5748430"/>
              <a:ext cx="246439" cy="209658"/>
            </a:xfrm>
            <a:prstGeom prst="rect">
              <a:avLst/>
            </a:prstGeom>
          </p:spPr>
        </p:pic>
        <p:pic>
          <p:nvPicPr>
            <p:cNvPr id="22" name="Image 21">
              <a:extLst>
                <a:ext uri="{FF2B5EF4-FFF2-40B4-BE49-F238E27FC236}">
                  <a16:creationId xmlns:a16="http://schemas.microsoft.com/office/drawing/2014/main" id="{2C70FD66-1936-4A48-B3E5-4E0A6245D0B9}"/>
                </a:ext>
              </a:extLst>
            </p:cNvPr>
            <p:cNvPicPr>
              <a:picLocks noChangeAspect="1"/>
            </p:cNvPicPr>
            <p:nvPr/>
          </p:nvPicPr>
          <p:blipFill>
            <a:blip r:embed="rId6"/>
            <a:stretch>
              <a:fillRect/>
            </a:stretch>
          </p:blipFill>
          <p:spPr>
            <a:xfrm>
              <a:off x="7528037" y="5743775"/>
              <a:ext cx="240518" cy="251619"/>
            </a:xfrm>
            <a:prstGeom prst="rect">
              <a:avLst/>
            </a:prstGeom>
          </p:spPr>
        </p:pic>
        <p:sp>
          <p:nvSpPr>
            <p:cNvPr id="26" name="ZoneTexte 25">
              <a:extLst>
                <a:ext uri="{FF2B5EF4-FFF2-40B4-BE49-F238E27FC236}">
                  <a16:creationId xmlns:a16="http://schemas.microsoft.com/office/drawing/2014/main" id="{725E10A1-52C4-4694-9AA7-E2488F77DED9}"/>
                </a:ext>
              </a:extLst>
            </p:cNvPr>
            <p:cNvSpPr txBox="1"/>
            <p:nvPr/>
          </p:nvSpPr>
          <p:spPr>
            <a:xfrm>
              <a:off x="7807529" y="5644597"/>
              <a:ext cx="3376736" cy="461665"/>
            </a:xfrm>
            <a:prstGeom prst="rect">
              <a:avLst/>
            </a:prstGeom>
            <a:noFill/>
          </p:spPr>
          <p:txBody>
            <a:bodyPr wrap="square">
              <a:spAutoFit/>
            </a:bodyPr>
            <a:lstStyle>
              <a:defPPr>
                <a:defRPr lang="fr-FR"/>
              </a:defPPr>
              <a:lvl1pPr>
                <a:defRPr sz="2000" b="1">
                  <a:solidFill>
                    <a:srgbClr val="2B909D"/>
                  </a:solidFill>
                  <a:latin typeface="DilleniaUPC" panose="02020603050405020304" pitchFamily="18" charset="-34"/>
                  <a:cs typeface="DilleniaUPC" panose="02020603050405020304" pitchFamily="18" charset="-34"/>
                </a:defRPr>
              </a:lvl1pPr>
            </a:lstStyle>
            <a:p>
              <a:r>
                <a:rPr lang="fr-FR" sz="2400">
                  <a:solidFill>
                    <a:srgbClr val="F07189"/>
                  </a:solidFill>
                </a:rPr>
                <a:t>Texture et sensorialité</a:t>
              </a:r>
            </a:p>
          </p:txBody>
        </p:sp>
        <p:sp>
          <p:nvSpPr>
            <p:cNvPr id="28" name="ZoneTexte 27">
              <a:extLst>
                <a:ext uri="{FF2B5EF4-FFF2-40B4-BE49-F238E27FC236}">
                  <a16:creationId xmlns:a16="http://schemas.microsoft.com/office/drawing/2014/main" id="{67C00FBB-34AB-4F93-AB20-1F3C1C6EEF21}"/>
                </a:ext>
              </a:extLst>
            </p:cNvPr>
            <p:cNvSpPr txBox="1"/>
            <p:nvPr/>
          </p:nvSpPr>
          <p:spPr>
            <a:xfrm>
              <a:off x="5475373" y="5968833"/>
              <a:ext cx="4587132" cy="461665"/>
            </a:xfrm>
            <a:prstGeom prst="rect">
              <a:avLst/>
            </a:prstGeom>
            <a:noFill/>
          </p:spPr>
          <p:txBody>
            <a:bodyPr wrap="square">
              <a:spAutoFit/>
            </a:bodyPr>
            <a:lstStyle/>
            <a:p>
              <a:r>
                <a:rPr lang="fr-FR" sz="2400" b="1" dirty="0">
                  <a:solidFill>
                    <a:srgbClr val="686F98"/>
                  </a:solidFill>
                  <a:latin typeface="DilleniaUPC" panose="02020603050405020304" pitchFamily="18" charset="-34"/>
                  <a:cs typeface="DilleniaUPC" panose="02020603050405020304" pitchFamily="18" charset="-34"/>
                </a:rPr>
                <a:t>Application et système de pénétration de la peau</a:t>
              </a:r>
            </a:p>
          </p:txBody>
        </p:sp>
      </p:grpSp>
      <p:sp>
        <p:nvSpPr>
          <p:cNvPr id="29" name="Rectangle 28">
            <a:extLst>
              <a:ext uri="{FF2B5EF4-FFF2-40B4-BE49-F238E27FC236}">
                <a16:creationId xmlns:a16="http://schemas.microsoft.com/office/drawing/2014/main" id="{A5B4E64D-3DAB-4F45-B788-BBC7AB5B999B}"/>
              </a:ext>
            </a:extLst>
          </p:cNvPr>
          <p:cNvSpPr/>
          <p:nvPr/>
        </p:nvSpPr>
        <p:spPr>
          <a:xfrm rot="16200000">
            <a:off x="-2429141" y="2429141"/>
            <a:ext cx="6858001" cy="1999718"/>
          </a:xfrm>
          <a:prstGeom prst="rect">
            <a:avLst/>
          </a:prstGeom>
          <a:solidFill>
            <a:srgbClr val="90B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30" name="ZoneTexte 29">
            <a:extLst>
              <a:ext uri="{FF2B5EF4-FFF2-40B4-BE49-F238E27FC236}">
                <a16:creationId xmlns:a16="http://schemas.microsoft.com/office/drawing/2014/main" id="{D16B008F-C234-4816-9BEF-EED1762988D9}"/>
              </a:ext>
            </a:extLst>
          </p:cNvPr>
          <p:cNvSpPr txBox="1"/>
          <p:nvPr/>
        </p:nvSpPr>
        <p:spPr>
          <a:xfrm>
            <a:off x="242586" y="83286"/>
            <a:ext cx="7406245"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sp>
        <p:nvSpPr>
          <p:cNvPr id="31" name="ZoneTexte 30">
            <a:extLst>
              <a:ext uri="{FF2B5EF4-FFF2-40B4-BE49-F238E27FC236}">
                <a16:creationId xmlns:a16="http://schemas.microsoft.com/office/drawing/2014/main" id="{58A29373-37F9-4A14-8592-4E03F3045271}"/>
              </a:ext>
            </a:extLst>
          </p:cNvPr>
          <p:cNvSpPr txBox="1"/>
          <p:nvPr/>
        </p:nvSpPr>
        <p:spPr>
          <a:xfrm>
            <a:off x="838879" y="638570"/>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Lait démaquillant au pH doux</a:t>
            </a:r>
          </a:p>
        </p:txBody>
      </p:sp>
      <p:cxnSp>
        <p:nvCxnSpPr>
          <p:cNvPr id="32" name="Connecteur droit 31">
            <a:extLst>
              <a:ext uri="{FF2B5EF4-FFF2-40B4-BE49-F238E27FC236}">
                <a16:creationId xmlns:a16="http://schemas.microsoft.com/office/drawing/2014/main" id="{E1E8682A-428E-4E9A-BCCF-5F850841AF61}"/>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pic>
        <p:nvPicPr>
          <p:cNvPr id="33" name="Image 32">
            <a:extLst>
              <a:ext uri="{FF2B5EF4-FFF2-40B4-BE49-F238E27FC236}">
                <a16:creationId xmlns:a16="http://schemas.microsoft.com/office/drawing/2014/main" id="{A1EC54E4-716C-4986-B03E-C49E25B611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3075" y="1717705"/>
            <a:ext cx="1481021" cy="48756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0947773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FF10F2-8DC0-4D17-A4C8-AA063C7962BF}"/>
              </a:ext>
            </a:extLst>
          </p:cNvPr>
          <p:cNvSpPr/>
          <p:nvPr/>
        </p:nvSpPr>
        <p:spPr>
          <a:xfrm>
            <a:off x="-1" y="0"/>
            <a:ext cx="1882141" cy="6858000"/>
          </a:xfrm>
          <a:prstGeom prst="rect">
            <a:avLst/>
          </a:prstGeom>
          <a:solidFill>
            <a:srgbClr val="ACC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81632" y="628148"/>
            <a:ext cx="3553208"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Vitamine E 3,93 %</a:t>
            </a:r>
          </a:p>
        </p:txBody>
      </p:sp>
      <p:pic>
        <p:nvPicPr>
          <p:cNvPr id="7" name="Image 6" descr="Une image contenant texte&#10;&#10;Description générée automatiquement">
            <a:extLst>
              <a:ext uri="{FF2B5EF4-FFF2-40B4-BE49-F238E27FC236}">
                <a16:creationId xmlns:a16="http://schemas.microsoft.com/office/drawing/2014/main" id="{39E6F0EB-D2EB-49A2-BA7E-B01713EDC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341" y="1536333"/>
            <a:ext cx="2005899" cy="5278435"/>
          </a:xfrm>
          <a:prstGeom prst="rect">
            <a:avLst/>
          </a:prstGeom>
          <a:effectLst>
            <a:outerShdw blurRad="63500" sx="102000" sy="102000" algn="ctr" rotWithShape="0">
              <a:prstClr val="black">
                <a:alpha val="40000"/>
              </a:prstClr>
            </a:outerShdw>
          </a:effectLst>
        </p:spPr>
      </p:pic>
      <p:sp>
        <p:nvSpPr>
          <p:cNvPr id="20" name="ZoneTexte 19">
            <a:extLst>
              <a:ext uri="{FF2B5EF4-FFF2-40B4-BE49-F238E27FC236}">
                <a16:creationId xmlns:a16="http://schemas.microsoft.com/office/drawing/2014/main" id="{A3EA1EEC-6777-4D48-8A7B-A405F454FAB0}"/>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1DF03AA6-1A99-BA4D-A8A2-39F748CBDEA1}"/>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2A8CF35A-4C21-45A9-AB9A-CD6BA67D6E38}"/>
              </a:ext>
            </a:extLst>
          </p:cNvPr>
          <p:cNvSpPr txBox="1"/>
          <p:nvPr/>
        </p:nvSpPr>
        <p:spPr>
          <a:xfrm>
            <a:off x="2920507" y="1485114"/>
            <a:ext cx="9271493" cy="584775"/>
          </a:xfrm>
          <a:prstGeom prst="rect">
            <a:avLst/>
          </a:prstGeom>
          <a:noFill/>
        </p:spPr>
        <p:txBody>
          <a:bodyPr wrap="square">
            <a:spAutoFit/>
          </a:bodyPr>
          <a:lstStyle/>
          <a:p>
            <a:pPr>
              <a:tabLst>
                <a:tab pos="3136900" algn="l"/>
              </a:tabLst>
            </a:pPr>
            <a:r>
              <a:rPr lang="fr-FR" sz="3200" b="1" cap="all" dirty="0">
                <a:solidFill>
                  <a:srgbClr val="ACCAD4"/>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ACCAD4"/>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ACCAD4"/>
                </a:solidFill>
                <a:latin typeface="DilleniaUPC" panose="02020603050405020304" pitchFamily="18" charset="-34"/>
                <a:ea typeface="Times New Roman" panose="02020603050405020304" pitchFamily="18" charset="0"/>
                <a:cs typeface="DilleniaUPC" panose="02020603050405020304" pitchFamily="18" charset="-34"/>
              </a:rPr>
              <a:t>  In vivo – Test d’utilisation</a:t>
            </a:r>
          </a:p>
        </p:txBody>
      </p:sp>
      <p:sp>
        <p:nvSpPr>
          <p:cNvPr id="27" name="Rectangle 26">
            <a:extLst>
              <a:ext uri="{FF2B5EF4-FFF2-40B4-BE49-F238E27FC236}">
                <a16:creationId xmlns:a16="http://schemas.microsoft.com/office/drawing/2014/main" id="{314D47D8-BC5C-4CAD-ACEF-4F15FBD04A57}"/>
              </a:ext>
            </a:extLst>
          </p:cNvPr>
          <p:cNvSpPr/>
          <p:nvPr/>
        </p:nvSpPr>
        <p:spPr>
          <a:xfrm>
            <a:off x="8404799" y="639973"/>
            <a:ext cx="3385143" cy="492443"/>
          </a:xfrm>
          <a:prstGeom prst="rect">
            <a:avLst/>
          </a:prstGeom>
          <a:solidFill>
            <a:srgbClr val="ACCAD4">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ZoneTexte 27">
            <a:extLst>
              <a:ext uri="{FF2B5EF4-FFF2-40B4-BE49-F238E27FC236}">
                <a16:creationId xmlns:a16="http://schemas.microsoft.com/office/drawing/2014/main" id="{A5927FC8-4D15-4C58-A59F-1DE3B44F3132}"/>
              </a:ext>
            </a:extLst>
          </p:cNvPr>
          <p:cNvSpPr txBox="1"/>
          <p:nvPr/>
        </p:nvSpPr>
        <p:spPr>
          <a:xfrm>
            <a:off x="8688690" y="672383"/>
            <a:ext cx="3101252" cy="273858"/>
          </a:xfrm>
          <a:prstGeom prst="rect">
            <a:avLst/>
          </a:prstGeom>
          <a:noFill/>
        </p:spPr>
        <p:txBody>
          <a:bodyPr wrap="square">
            <a:spAutoFit/>
          </a:bodyPr>
          <a:lstStyle/>
          <a:p>
            <a:pPr>
              <a:lnSpc>
                <a:spcPts val="1500"/>
              </a:lnSpc>
            </a:pPr>
            <a:r>
              <a:rPr kumimoji="0" lang="fr-FR" sz="1100" b="0" u="none" strike="noStrike" cap="none" normalizeH="0" baseline="0" noProof="0" dirty="0">
                <a:ln>
                  <a:noFill/>
                </a:ln>
                <a:uLnTx/>
                <a:uFillTx/>
                <a:latin typeface="Calibri" panose="020F0502020204030204" pitchFamily="34" charset="0"/>
                <a:cs typeface="Calibri" panose="020F0502020204030204" pitchFamily="34" charset="0"/>
              </a:rPr>
              <a:t>*Test d’utilisation,</a:t>
            </a:r>
            <a:r>
              <a:rPr kumimoji="0" lang="fr-FR" sz="1100" b="0" i="1" u="none" strike="noStrike" cap="none" normalizeH="0" baseline="0" noProof="0" dirty="0">
                <a:ln>
                  <a:noFill/>
                </a:ln>
                <a:uLnTx/>
                <a:uFillTx/>
                <a:latin typeface="Calibri" panose="020F0502020204030204" pitchFamily="34" charset="0"/>
                <a:cs typeface="Calibri" panose="020F0502020204030204" pitchFamily="34" charset="0"/>
              </a:rPr>
              <a:t> étude Ln13005 – CIREC – juin 2014</a:t>
            </a:r>
          </a:p>
        </p:txBody>
      </p:sp>
      <p:pic>
        <p:nvPicPr>
          <p:cNvPr id="29" name="Image 28">
            <a:extLst>
              <a:ext uri="{FF2B5EF4-FFF2-40B4-BE49-F238E27FC236}">
                <a16:creationId xmlns:a16="http://schemas.microsoft.com/office/drawing/2014/main" id="{65F4238B-0AE4-49BB-B756-DB38EC1E483C}"/>
              </a:ext>
            </a:extLst>
          </p:cNvPr>
          <p:cNvPicPr>
            <a:picLocks noChangeAspect="1"/>
          </p:cNvPicPr>
          <p:nvPr/>
        </p:nvPicPr>
        <p:blipFill>
          <a:blip r:embed="rId4"/>
          <a:stretch>
            <a:fillRect/>
          </a:stretch>
        </p:blipFill>
        <p:spPr>
          <a:xfrm>
            <a:off x="8163539" y="441241"/>
            <a:ext cx="533640" cy="533640"/>
          </a:xfrm>
          <a:prstGeom prst="flowChartConnector">
            <a:avLst/>
          </a:prstGeom>
        </p:spPr>
      </p:pic>
      <p:sp>
        <p:nvSpPr>
          <p:cNvPr id="30" name="ZoneTexte 29">
            <a:extLst>
              <a:ext uri="{FF2B5EF4-FFF2-40B4-BE49-F238E27FC236}">
                <a16:creationId xmlns:a16="http://schemas.microsoft.com/office/drawing/2014/main" id="{E031A897-AF5F-465B-92A3-7C6DD95698CB}"/>
              </a:ext>
            </a:extLst>
          </p:cNvPr>
          <p:cNvSpPr txBox="1"/>
          <p:nvPr/>
        </p:nvSpPr>
        <p:spPr>
          <a:xfrm>
            <a:off x="3514260" y="2662740"/>
            <a:ext cx="6494131" cy="446276"/>
          </a:xfrm>
          <a:prstGeom prst="rect">
            <a:avLst/>
          </a:prstGeom>
          <a:noFill/>
        </p:spPr>
        <p:txBody>
          <a:bodyPr wrap="square">
            <a:spAutoFit/>
          </a:bodyPr>
          <a:lstStyle/>
          <a:p>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Test d’utilisation sous contrôle médical – 14 jours </a:t>
            </a:r>
          </a:p>
        </p:txBody>
      </p:sp>
      <p:pic>
        <p:nvPicPr>
          <p:cNvPr id="31" name="Image 30">
            <a:extLst>
              <a:ext uri="{FF2B5EF4-FFF2-40B4-BE49-F238E27FC236}">
                <a16:creationId xmlns:a16="http://schemas.microsoft.com/office/drawing/2014/main" id="{AB2A0157-1DC8-4FF8-9B51-E7B185DC9B0F}"/>
              </a:ext>
            </a:extLst>
          </p:cNvPr>
          <p:cNvPicPr>
            <a:picLocks noChangeAspect="1"/>
          </p:cNvPicPr>
          <p:nvPr/>
        </p:nvPicPr>
        <p:blipFill rotWithShape="1">
          <a:blip r:embed="rId5"/>
          <a:srcRect b="14901"/>
          <a:stretch/>
        </p:blipFill>
        <p:spPr>
          <a:xfrm>
            <a:off x="2969736" y="3225579"/>
            <a:ext cx="483564" cy="443166"/>
          </a:xfrm>
          <a:prstGeom prst="rect">
            <a:avLst/>
          </a:prstGeom>
        </p:spPr>
      </p:pic>
      <p:sp>
        <p:nvSpPr>
          <p:cNvPr id="32" name="ZoneTexte 31">
            <a:extLst>
              <a:ext uri="{FF2B5EF4-FFF2-40B4-BE49-F238E27FC236}">
                <a16:creationId xmlns:a16="http://schemas.microsoft.com/office/drawing/2014/main" id="{B145F3F3-2C52-434D-9CEE-01ED4AEA029C}"/>
              </a:ext>
            </a:extLst>
          </p:cNvPr>
          <p:cNvSpPr txBox="1"/>
          <p:nvPr/>
        </p:nvSpPr>
        <p:spPr>
          <a:xfrm>
            <a:off x="3514260" y="3278865"/>
            <a:ext cx="8677740"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20 volontaires âgés de 24 à 64 ans, tous types de peaux</a:t>
            </a:r>
          </a:p>
        </p:txBody>
      </p:sp>
      <p:pic>
        <p:nvPicPr>
          <p:cNvPr id="33" name="Image 32">
            <a:extLst>
              <a:ext uri="{FF2B5EF4-FFF2-40B4-BE49-F238E27FC236}">
                <a16:creationId xmlns:a16="http://schemas.microsoft.com/office/drawing/2014/main" id="{64985267-E6DD-48E6-9273-27C8278B5FE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894777" y="3725141"/>
            <a:ext cx="619484" cy="619484"/>
          </a:xfrm>
          <a:prstGeom prst="rect">
            <a:avLst/>
          </a:prstGeom>
        </p:spPr>
      </p:pic>
      <p:pic>
        <p:nvPicPr>
          <p:cNvPr id="34" name="Image 33">
            <a:extLst>
              <a:ext uri="{FF2B5EF4-FFF2-40B4-BE49-F238E27FC236}">
                <a16:creationId xmlns:a16="http://schemas.microsoft.com/office/drawing/2014/main" id="{08F464EB-846A-4947-90AE-803251B8C271}"/>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2995478" y="2587773"/>
            <a:ext cx="530585" cy="619484"/>
          </a:xfrm>
          <a:prstGeom prst="rect">
            <a:avLst/>
          </a:prstGeom>
        </p:spPr>
      </p:pic>
      <p:sp>
        <p:nvSpPr>
          <p:cNvPr id="35" name="ZoneTexte 34">
            <a:extLst>
              <a:ext uri="{FF2B5EF4-FFF2-40B4-BE49-F238E27FC236}">
                <a16:creationId xmlns:a16="http://schemas.microsoft.com/office/drawing/2014/main" id="{FAB2E036-CA5E-4EFD-8F72-355BC1CEA8F1}"/>
              </a:ext>
            </a:extLst>
          </p:cNvPr>
          <p:cNvSpPr txBox="1"/>
          <p:nvPr/>
        </p:nvSpPr>
        <p:spPr>
          <a:xfrm>
            <a:off x="3526063" y="3793498"/>
            <a:ext cx="8807704"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deux fois par jour sur le visage entier (4 gouttes)</a:t>
            </a:r>
          </a:p>
        </p:txBody>
      </p:sp>
      <p:pic>
        <p:nvPicPr>
          <p:cNvPr id="36" name="Image 35">
            <a:extLst>
              <a:ext uri="{FF2B5EF4-FFF2-40B4-BE49-F238E27FC236}">
                <a16:creationId xmlns:a16="http://schemas.microsoft.com/office/drawing/2014/main" id="{513CBE59-6414-4CE2-A4B6-04C2E7DD98CC}"/>
              </a:ext>
            </a:extLst>
          </p:cNvPr>
          <p:cNvPicPr>
            <a:picLocks noChangeAspect="1"/>
          </p:cNvPicPr>
          <p:nvPr/>
        </p:nvPicPr>
        <p:blipFill>
          <a:blip r:embed="rId10"/>
          <a:stretch>
            <a:fillRect/>
          </a:stretch>
        </p:blipFill>
        <p:spPr>
          <a:xfrm>
            <a:off x="9199668" y="4347260"/>
            <a:ext cx="1093993" cy="881726"/>
          </a:xfrm>
          <a:prstGeom prst="rect">
            <a:avLst/>
          </a:prstGeom>
        </p:spPr>
      </p:pic>
      <p:sp>
        <p:nvSpPr>
          <p:cNvPr id="37" name="ZoneTexte 36">
            <a:extLst>
              <a:ext uri="{FF2B5EF4-FFF2-40B4-BE49-F238E27FC236}">
                <a16:creationId xmlns:a16="http://schemas.microsoft.com/office/drawing/2014/main" id="{04352B2E-476F-450B-A65F-A5A0119CEEAC}"/>
              </a:ext>
            </a:extLst>
          </p:cNvPr>
          <p:cNvSpPr txBox="1"/>
          <p:nvPr/>
        </p:nvSpPr>
        <p:spPr>
          <a:xfrm>
            <a:off x="8255937" y="5160298"/>
            <a:ext cx="2889841" cy="1169551"/>
          </a:xfrm>
          <a:prstGeom prst="rect">
            <a:avLst/>
          </a:prstGeom>
          <a:noFill/>
        </p:spPr>
        <p:txBody>
          <a:bodyPr wrap="square">
            <a:spAutoFit/>
          </a:bodyPr>
          <a:lstStyle/>
          <a:p>
            <a:pPr>
              <a:lnSpc>
                <a:spcPts val="2800"/>
              </a:lnSpc>
              <a:tabLst>
                <a:tab pos="1973263"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Absorption significative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77 %</a:t>
            </a:r>
          </a:p>
          <a:p>
            <a:pPr>
              <a:lnSpc>
                <a:spcPts val="2800"/>
              </a:lnSpc>
              <a:tabLst>
                <a:tab pos="1968500" algn="l"/>
                <a:tab pos="269240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Fini non gras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85 %</a:t>
            </a:r>
          </a:p>
        </p:txBody>
      </p:sp>
      <p:sp>
        <p:nvSpPr>
          <p:cNvPr id="38" name="Rectangle 37">
            <a:extLst>
              <a:ext uri="{FF2B5EF4-FFF2-40B4-BE49-F238E27FC236}">
                <a16:creationId xmlns:a16="http://schemas.microsoft.com/office/drawing/2014/main" id="{5D5C4526-845B-4E97-A4DC-F841A178C0D3}"/>
              </a:ext>
            </a:extLst>
          </p:cNvPr>
          <p:cNvSpPr/>
          <p:nvPr/>
        </p:nvSpPr>
        <p:spPr>
          <a:xfrm>
            <a:off x="2658236" y="4770060"/>
            <a:ext cx="5218217" cy="1528829"/>
          </a:xfrm>
          <a:prstGeom prst="rect">
            <a:avLst/>
          </a:prstGeom>
          <a:solidFill>
            <a:schemeClr val="bg1"/>
          </a:solidFill>
          <a:ln>
            <a:solidFill>
              <a:srgbClr val="ACCAD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ts val="2800"/>
              </a:lnSpc>
              <a:buFont typeface="Wingdings" panose="05000000000000000000" pitchFamily="2" charset="2"/>
              <a:buChar char=""/>
              <a:tabLst>
                <a:tab pos="3408363" algn="l"/>
              </a:tabLst>
            </a:pPr>
            <a:r>
              <a:rPr lang="fr-FR" sz="2400" dirty="0">
                <a:solidFill>
                  <a:srgbClr val="ACCAD4"/>
                </a:solidFill>
                <a:latin typeface="DilleniaUPC" panose="02020603050405020304" pitchFamily="18" charset="-34"/>
                <a:ea typeface="Calibri" panose="020F0502020204030204" pitchFamily="34" charset="0"/>
                <a:cs typeface="DilleniaUPC" panose="02020603050405020304" pitchFamily="18" charset="-34"/>
              </a:rPr>
              <a:t>Peau mieux protégée	       </a:t>
            </a:r>
            <a:r>
              <a:rPr lang="fr-FR" sz="2800" b="1" dirty="0">
                <a:solidFill>
                  <a:srgbClr val="ACCAD4"/>
                </a:solidFill>
                <a:latin typeface="DilleniaUPC" panose="02020603050405020304" pitchFamily="18" charset="-34"/>
                <a:ea typeface="Calibri" panose="020F0502020204030204" pitchFamily="34" charset="0"/>
                <a:cs typeface="DilleniaUPC" panose="02020603050405020304" pitchFamily="18" charset="-34"/>
              </a:rPr>
              <a:t>95 %</a:t>
            </a:r>
          </a:p>
          <a:p>
            <a:pPr marL="342900" lvl="0" indent="-342900">
              <a:lnSpc>
                <a:spcPts val="2800"/>
              </a:lnSpc>
              <a:buFont typeface="Wingdings" panose="05000000000000000000" pitchFamily="2" charset="2"/>
              <a:buChar char=""/>
              <a:tabLst>
                <a:tab pos="3408363" algn="l"/>
              </a:tabLst>
            </a:pPr>
            <a:r>
              <a:rPr lang="fr-FR" sz="2400" dirty="0">
                <a:solidFill>
                  <a:srgbClr val="ACCAD4"/>
                </a:solidFill>
                <a:latin typeface="DilleniaUPC" panose="02020603050405020304" pitchFamily="18" charset="-34"/>
                <a:ea typeface="Calibri" panose="020F0502020204030204" pitchFamily="34" charset="0"/>
                <a:cs typeface="DilleniaUPC" panose="02020603050405020304" pitchFamily="18" charset="-34"/>
              </a:rPr>
              <a:t>Peau plus résistante au stress  </a:t>
            </a:r>
            <a:r>
              <a:rPr lang="fr-FR" sz="2800" b="1" dirty="0">
                <a:solidFill>
                  <a:srgbClr val="ACCAD4"/>
                </a:solidFill>
                <a:latin typeface="DilleniaUPC" panose="02020603050405020304" pitchFamily="18" charset="-34"/>
                <a:ea typeface="Calibri" panose="020F0502020204030204" pitchFamily="34" charset="0"/>
                <a:cs typeface="DilleniaUPC" panose="02020603050405020304" pitchFamily="18" charset="-34"/>
              </a:rPr>
              <a:t>85 %</a:t>
            </a:r>
          </a:p>
          <a:p>
            <a:pPr marL="342900" lvl="0" indent="-342900">
              <a:lnSpc>
                <a:spcPts val="2800"/>
              </a:lnSpc>
              <a:buFont typeface="Wingdings" panose="05000000000000000000" pitchFamily="2" charset="2"/>
              <a:buChar char=""/>
              <a:tabLst>
                <a:tab pos="3408363" algn="l"/>
              </a:tabLst>
            </a:pPr>
            <a:r>
              <a:rPr lang="fr-FR" sz="2400" dirty="0">
                <a:solidFill>
                  <a:srgbClr val="ACCAD4"/>
                </a:solidFill>
                <a:latin typeface="DilleniaUPC" panose="02020603050405020304" pitchFamily="18" charset="-34"/>
                <a:ea typeface="Calibri" panose="020F0502020204030204" pitchFamily="34" charset="0"/>
                <a:cs typeface="DilleniaUPC" panose="02020603050405020304" pitchFamily="18" charset="-34"/>
              </a:rPr>
              <a:t>Peau régénérée	       </a:t>
            </a:r>
            <a:r>
              <a:rPr lang="fr-FR" sz="2800" b="1" dirty="0">
                <a:solidFill>
                  <a:srgbClr val="ACCAD4"/>
                </a:solidFill>
                <a:latin typeface="DilleniaUPC" panose="02020603050405020304" pitchFamily="18" charset="-34"/>
                <a:ea typeface="Calibri" panose="020F0502020204030204" pitchFamily="34" charset="0"/>
                <a:cs typeface="DilleniaUPC" panose="02020603050405020304" pitchFamily="18" charset="-34"/>
              </a:rPr>
              <a:t>90 %</a:t>
            </a:r>
          </a:p>
          <a:p>
            <a:pPr marL="342900" lvl="0" indent="-342900">
              <a:lnSpc>
                <a:spcPts val="2800"/>
              </a:lnSpc>
              <a:buFont typeface="Wingdings" panose="05000000000000000000" pitchFamily="2" charset="2"/>
              <a:buChar char=""/>
              <a:tabLst>
                <a:tab pos="3408363" algn="l"/>
              </a:tabLst>
            </a:pPr>
            <a:r>
              <a:rPr lang="fr-FR" sz="2400" dirty="0">
                <a:solidFill>
                  <a:srgbClr val="ACCAD4"/>
                </a:solidFill>
                <a:latin typeface="DilleniaUPC" panose="02020603050405020304" pitchFamily="18" charset="-34"/>
                <a:ea typeface="Calibri" panose="020F0502020204030204" pitchFamily="34" charset="0"/>
                <a:cs typeface="DilleniaUPC" panose="02020603050405020304" pitchFamily="18" charset="-34"/>
              </a:rPr>
              <a:t>Teint plus lumineux	       </a:t>
            </a:r>
            <a:r>
              <a:rPr lang="fr-FR" sz="2800" b="1" dirty="0">
                <a:solidFill>
                  <a:srgbClr val="ACCAD4"/>
                </a:solidFill>
                <a:latin typeface="DilleniaUPC" panose="02020603050405020304" pitchFamily="18" charset="-34"/>
                <a:ea typeface="Calibri" panose="020F0502020204030204" pitchFamily="34" charset="0"/>
                <a:cs typeface="DilleniaUPC" panose="02020603050405020304" pitchFamily="18" charset="-34"/>
              </a:rPr>
              <a:t>90 %</a:t>
            </a:r>
          </a:p>
        </p:txBody>
      </p:sp>
      <p:sp>
        <p:nvSpPr>
          <p:cNvPr id="39" name="ZoneTexte 38">
            <a:extLst>
              <a:ext uri="{FF2B5EF4-FFF2-40B4-BE49-F238E27FC236}">
                <a16:creationId xmlns:a16="http://schemas.microsoft.com/office/drawing/2014/main" id="{BCA7159A-339D-47AE-B2F1-47A08BEDE663}"/>
              </a:ext>
            </a:extLst>
          </p:cNvPr>
          <p:cNvSpPr txBox="1"/>
          <p:nvPr/>
        </p:nvSpPr>
        <p:spPr>
          <a:xfrm>
            <a:off x="3427800" y="4347146"/>
            <a:ext cx="2887940" cy="461665"/>
          </a:xfrm>
          <a:prstGeom prst="rect">
            <a:avLst/>
          </a:prstGeom>
          <a:noFill/>
        </p:spPr>
        <p:txBody>
          <a:bodyPr wrap="square">
            <a:spAutoFit/>
          </a:bodyPr>
          <a:lstStyle/>
          <a:p>
            <a:r>
              <a:rPr kumimoji="0" lang="fr-FR" sz="2400" b="0" i="0" u="none" strike="noStrike" cap="none" normalizeH="0" baseline="0" noProof="0" dirty="0">
                <a:ln>
                  <a:noFill/>
                </a:ln>
                <a:uLnTx/>
                <a:uFillTx/>
                <a:latin typeface="DilleniaUPC" panose="02020603050405020304" pitchFamily="18" charset="-34"/>
                <a:ea typeface="+mn-ea"/>
                <a:cs typeface="DilleniaUPC" panose="02020603050405020304" pitchFamily="18" charset="-34"/>
              </a:rPr>
              <a:t>Au bout de 14 jours : </a:t>
            </a:r>
          </a:p>
        </p:txBody>
      </p:sp>
      <p:pic>
        <p:nvPicPr>
          <p:cNvPr id="40" name="Picture 2" descr="Mycose de l'ongle? N'attendez pas, traitez immédiatement">
            <a:extLst>
              <a:ext uri="{FF2B5EF4-FFF2-40B4-BE49-F238E27FC236}">
                <a16:creationId xmlns:a16="http://schemas.microsoft.com/office/drawing/2014/main" id="{C3B66923-0EFE-4002-972F-CF400A603AC2}"/>
              </a:ext>
            </a:extLst>
          </p:cNvPr>
          <p:cNvPicPr>
            <a:picLocks noChangeAspect="1" noChangeArrowheads="1"/>
          </p:cNvPicPr>
          <p:nvPr/>
        </p:nvPicPr>
        <p:blipFill rotWithShape="1">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r="66457"/>
          <a:stretch/>
        </p:blipFill>
        <p:spPr bwMode="auto">
          <a:xfrm>
            <a:off x="6921893" y="1459190"/>
            <a:ext cx="634360" cy="673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32600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82B39-E207-46AF-A7B5-CCB7CA9F05F3}"/>
              </a:ext>
            </a:extLst>
          </p:cNvPr>
          <p:cNvSpPr/>
          <p:nvPr/>
        </p:nvSpPr>
        <p:spPr>
          <a:xfrm>
            <a:off x="0" y="2437825"/>
            <a:ext cx="12192000" cy="4420175"/>
          </a:xfrm>
          <a:prstGeom prst="rect">
            <a:avLst/>
          </a:prstGeom>
          <a:solidFill>
            <a:srgbClr val="B76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949343" y="616041"/>
            <a:ext cx="2323793"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Enoxolone</a:t>
            </a:r>
          </a:p>
        </p:txBody>
      </p:sp>
      <p:pic>
        <p:nvPicPr>
          <p:cNvPr id="3" name="Image 2" descr="Une image contenant texte&#10;&#10;Description générée automatiquement">
            <a:extLst>
              <a:ext uri="{FF2B5EF4-FFF2-40B4-BE49-F238E27FC236}">
                <a16:creationId xmlns:a16="http://schemas.microsoft.com/office/drawing/2014/main" id="{087A7207-EC88-4610-9746-CC1FF93C80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358" y="1476719"/>
            <a:ext cx="2005899" cy="5278433"/>
          </a:xfrm>
          <a:prstGeom prst="rect">
            <a:avLst/>
          </a:prstGeom>
          <a:effectLst>
            <a:outerShdw blurRad="63500" sx="102000" sy="102000" algn="ctr" rotWithShape="0">
              <a:prstClr val="black">
                <a:alpha val="40000"/>
              </a:prstClr>
            </a:outerShdw>
          </a:effectLst>
        </p:spPr>
      </p:pic>
      <p:pic>
        <p:nvPicPr>
          <p:cNvPr id="2" name="Picture 7" descr="D:\-= WORK =-\BUG AGENCY\NAOS\2020_ETAT_PUR\SLIDES\fleche-18.png">
            <a:extLst>
              <a:ext uri="{FF2B5EF4-FFF2-40B4-BE49-F238E27FC236}">
                <a16:creationId xmlns:a16="http://schemas.microsoft.com/office/drawing/2014/main" id="{29C55E14-34C3-4D32-9A87-42C7846E0D2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1" r="20671"/>
          <a:stretch/>
        </p:blipFill>
        <p:spPr bwMode="auto">
          <a:xfrm rot="17428462" flipH="1">
            <a:off x="2618069" y="887742"/>
            <a:ext cx="663907" cy="129008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2012A161-FD7B-4B74-8A25-1F0DC53783EA}"/>
              </a:ext>
            </a:extLst>
          </p:cNvPr>
          <p:cNvSpPr txBox="1"/>
          <p:nvPr/>
        </p:nvSpPr>
        <p:spPr>
          <a:xfrm>
            <a:off x="3555376" y="1445225"/>
            <a:ext cx="2441252" cy="646331"/>
          </a:xfrm>
          <a:prstGeom prst="rect">
            <a:avLst/>
          </a:prstGeom>
          <a:noFill/>
        </p:spPr>
        <p:txBody>
          <a:bodyPr wrap="square">
            <a:spAutoFit/>
          </a:bodyPr>
          <a:lstStyle/>
          <a:p>
            <a:pPr algn="ctr"/>
            <a:r>
              <a:rPr lang="fr-FR" dirty="0" err="1">
                <a:solidFill>
                  <a:srgbClr val="000000"/>
                </a:solidFill>
                <a:latin typeface="DilleniaUPC" panose="02020603050405020304" pitchFamily="18" charset="-34"/>
                <a:cs typeface="DilleniaUPC" panose="02020603050405020304" pitchFamily="18" charset="-34"/>
              </a:rPr>
              <a:t>Hyper-réactivité</a:t>
            </a:r>
            <a:r>
              <a:rPr lang="fr-FR" dirty="0">
                <a:solidFill>
                  <a:srgbClr val="000000"/>
                </a:solidFill>
                <a:latin typeface="DilleniaUPC" panose="02020603050405020304" pitchFamily="18" charset="-34"/>
                <a:cs typeface="DilleniaUPC" panose="02020603050405020304" pitchFamily="18" charset="-34"/>
              </a:rPr>
              <a:t> cutanée</a:t>
            </a:r>
          </a:p>
        </p:txBody>
      </p:sp>
      <p:sp>
        <p:nvSpPr>
          <p:cNvPr id="18" name="ZoneTexte 17">
            <a:extLst>
              <a:ext uri="{FF2B5EF4-FFF2-40B4-BE49-F238E27FC236}">
                <a16:creationId xmlns:a16="http://schemas.microsoft.com/office/drawing/2014/main" id="{73DF68A2-558A-AF4D-B10A-630311F24657}"/>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19" name="Connecteur droit 18">
            <a:extLst>
              <a:ext uri="{FF2B5EF4-FFF2-40B4-BE49-F238E27FC236}">
                <a16:creationId xmlns:a16="http://schemas.microsoft.com/office/drawing/2014/main" id="{F2223778-5713-3141-A2F7-D49B05F0BCFC}"/>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4718AC5F-2EDC-4BEA-9EF2-3DCEA0B3923F}"/>
              </a:ext>
            </a:extLst>
          </p:cNvPr>
          <p:cNvSpPr txBox="1"/>
          <p:nvPr/>
        </p:nvSpPr>
        <p:spPr>
          <a:xfrm>
            <a:off x="2936504" y="2158640"/>
            <a:ext cx="4391396" cy="584775"/>
          </a:xfrm>
          <a:prstGeom prst="rect">
            <a:avLst/>
          </a:prstGeom>
          <a:solidFill>
            <a:schemeClr val="bg1"/>
          </a:solidFill>
        </p:spPr>
        <p:txBody>
          <a:bodyPr wrap="square">
            <a:spAutoFit/>
          </a:bodyPr>
          <a:lstStyle/>
          <a:p>
            <a:pPr algn="ctr"/>
            <a:r>
              <a:rPr lang="fr-FR" sz="3200" b="1" cap="all">
                <a:solidFill>
                  <a:srgbClr val="B76B79"/>
                </a:solidFill>
                <a:latin typeface="DilleniaUPC" panose="02020603050405020304" pitchFamily="18" charset="-34"/>
                <a:cs typeface="DilleniaUPC" panose="02020603050405020304" pitchFamily="18" charset="-34"/>
              </a:rPr>
              <a:t>FICHE ENOXOLONE</a:t>
            </a:r>
          </a:p>
        </p:txBody>
      </p:sp>
      <p:sp>
        <p:nvSpPr>
          <p:cNvPr id="23" name="ZoneTexte 22">
            <a:extLst>
              <a:ext uri="{FF2B5EF4-FFF2-40B4-BE49-F238E27FC236}">
                <a16:creationId xmlns:a16="http://schemas.microsoft.com/office/drawing/2014/main" id="{D693E15E-0841-4400-8C03-1ADBE6CD60E2}"/>
              </a:ext>
            </a:extLst>
          </p:cNvPr>
          <p:cNvSpPr txBox="1"/>
          <p:nvPr/>
        </p:nvSpPr>
        <p:spPr>
          <a:xfrm>
            <a:off x="2936503" y="2768534"/>
            <a:ext cx="5239934"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INFORMATIONS GÉNÉRALES</a:t>
            </a:r>
          </a:p>
        </p:txBody>
      </p:sp>
      <p:cxnSp>
        <p:nvCxnSpPr>
          <p:cNvPr id="24" name="Connecteur droit 23">
            <a:extLst>
              <a:ext uri="{FF2B5EF4-FFF2-40B4-BE49-F238E27FC236}">
                <a16:creationId xmlns:a16="http://schemas.microsoft.com/office/drawing/2014/main" id="{0063F7B8-16C7-4BFA-BA7B-66432DDE6061}"/>
              </a:ext>
            </a:extLst>
          </p:cNvPr>
          <p:cNvCxnSpPr>
            <a:cxnSpLocks/>
          </p:cNvCxnSpPr>
          <p:nvPr/>
        </p:nvCxnSpPr>
        <p:spPr>
          <a:xfrm>
            <a:off x="3049419" y="3236177"/>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5" name="ZoneTexte 24">
            <a:extLst>
              <a:ext uri="{FF2B5EF4-FFF2-40B4-BE49-F238E27FC236}">
                <a16:creationId xmlns:a16="http://schemas.microsoft.com/office/drawing/2014/main" id="{B2C37FE2-E414-4704-8D04-F9B63A5F8DCD}"/>
              </a:ext>
            </a:extLst>
          </p:cNvPr>
          <p:cNvSpPr txBox="1"/>
          <p:nvPr/>
        </p:nvSpPr>
        <p:spPr>
          <a:xfrm>
            <a:off x="2936502" y="3245194"/>
            <a:ext cx="9110718" cy="86177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fr-FR" sz="2500" i="0" u="none" strike="noStrike" cap="none" normalizeH="0" baseline="0" noProof="0">
                <a:ln>
                  <a:noFill/>
                </a:ln>
                <a:solidFill>
                  <a:schemeClr val="bg1"/>
                </a:solidFill>
                <a:uLnTx/>
                <a:uFillTx/>
                <a:latin typeface="DilleniaUPC" panose="02020603050405020304" pitchFamily="18" charset="-34"/>
                <a:cs typeface="DilleniaUPC" panose="02020603050405020304" pitchFamily="18" charset="-34"/>
              </a:rPr>
              <a:t>Dérivé d’acide glycyrrhizinique (extrait de réglisse) utilisé comme plante médicinale depuis des milliers d’années.</a:t>
            </a:r>
          </a:p>
        </p:txBody>
      </p:sp>
      <p:sp>
        <p:nvSpPr>
          <p:cNvPr id="26" name="ZoneTexte 25">
            <a:extLst>
              <a:ext uri="{FF2B5EF4-FFF2-40B4-BE49-F238E27FC236}">
                <a16:creationId xmlns:a16="http://schemas.microsoft.com/office/drawing/2014/main" id="{46605C10-430D-4938-8CBA-FF2555581244}"/>
              </a:ext>
            </a:extLst>
          </p:cNvPr>
          <p:cNvSpPr txBox="1"/>
          <p:nvPr/>
        </p:nvSpPr>
        <p:spPr>
          <a:xfrm>
            <a:off x="2911308" y="4097384"/>
            <a:ext cx="4683292" cy="480581"/>
          </a:xfrm>
          <a:prstGeom prst="rect">
            <a:avLst/>
          </a:prstGeom>
          <a:noFill/>
        </p:spPr>
        <p:txBody>
          <a:bodyPr wrap="square">
            <a:spAutoFit/>
          </a:bodyPr>
          <a:lstStyle/>
          <a:p>
            <a:pPr algn="just">
              <a:lnSpc>
                <a:spcPct val="115000"/>
              </a:lnSpc>
              <a:spcAft>
                <a:spcPts val="1000"/>
              </a:spcAft>
            </a:pPr>
            <a:r>
              <a:rPr lang="fr-FR" sz="2400" b="1">
                <a:solidFill>
                  <a:schemeClr val="bg1"/>
                </a:solidFill>
                <a:latin typeface="DilleniaUPC" panose="02020603050405020304" pitchFamily="18" charset="-34"/>
                <a:ea typeface="Calibri" panose="020F0502020204030204" pitchFamily="34" charset="0"/>
                <a:cs typeface="DilleniaUPC" panose="02020603050405020304" pitchFamily="18" charset="-34"/>
              </a:rPr>
              <a:t>MÉCANISME D’ACTION</a:t>
            </a:r>
          </a:p>
        </p:txBody>
      </p:sp>
      <p:cxnSp>
        <p:nvCxnSpPr>
          <p:cNvPr id="27" name="Connecteur droit 26">
            <a:extLst>
              <a:ext uri="{FF2B5EF4-FFF2-40B4-BE49-F238E27FC236}">
                <a16:creationId xmlns:a16="http://schemas.microsoft.com/office/drawing/2014/main" id="{E6FF314D-43A8-4228-B4BD-0BBB0E416FBB}"/>
              </a:ext>
            </a:extLst>
          </p:cNvPr>
          <p:cNvCxnSpPr>
            <a:cxnSpLocks/>
          </p:cNvCxnSpPr>
          <p:nvPr/>
        </p:nvCxnSpPr>
        <p:spPr>
          <a:xfrm>
            <a:off x="3015461" y="4581382"/>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8" name="ZoneTexte 27">
            <a:extLst>
              <a:ext uri="{FF2B5EF4-FFF2-40B4-BE49-F238E27FC236}">
                <a16:creationId xmlns:a16="http://schemas.microsoft.com/office/drawing/2014/main" id="{46501216-4D23-4001-A5DC-74F2583F973B}"/>
              </a:ext>
            </a:extLst>
          </p:cNvPr>
          <p:cNvSpPr txBox="1"/>
          <p:nvPr/>
        </p:nvSpPr>
        <p:spPr>
          <a:xfrm>
            <a:off x="2928648" y="4604927"/>
            <a:ext cx="8897047" cy="1384995"/>
          </a:xfrm>
          <a:prstGeom prst="rect">
            <a:avLst/>
          </a:prstGeom>
          <a:noFill/>
        </p:spPr>
        <p:txBody>
          <a:bodyPr wrap="square">
            <a:spAutoFit/>
          </a:bodyPr>
          <a:lstStyle/>
          <a:p>
            <a:pPr marR="0" lvl="0" algn="just" defTabSz="685937" rtl="0" eaLnBrk="1" fontAlgn="base" latinLnBrk="0" hangingPunct="1">
              <a:lnSpc>
                <a:spcPct val="100000"/>
              </a:lnSpc>
              <a:spcBef>
                <a:spcPts val="0"/>
              </a:spcBef>
              <a:buClrTx/>
              <a:buSzTx/>
              <a:tabLst/>
              <a:defRPr/>
            </a:pPr>
            <a:r>
              <a:rPr lang="fr-FR" sz="2100" dirty="0">
                <a:solidFill>
                  <a:schemeClr val="bg1"/>
                </a:solidFill>
                <a:latin typeface="DilleniaUPC" panose="02020603050405020304" pitchFamily="18" charset="-34"/>
                <a:cs typeface="DilleniaUPC" panose="02020603050405020304" pitchFamily="18" charset="-34"/>
              </a:rPr>
              <a:t>ANTI-INFLAMMATOIRE : rôle fondamental sur 3 niveaux complémentaires pour réduire les réactions inflammatoires (inhibition de la conversion cortisol-cortisone, synthèse d’histamine, libération de dérivés </a:t>
            </a:r>
            <a:r>
              <a:rPr lang="fr-FR" sz="2100" dirty="0" err="1">
                <a:solidFill>
                  <a:schemeClr val="bg1"/>
                </a:solidFill>
                <a:latin typeface="DilleniaUPC" panose="02020603050405020304" pitchFamily="18" charset="-34"/>
                <a:cs typeface="DilleniaUPC" panose="02020603050405020304" pitchFamily="18" charset="-34"/>
              </a:rPr>
              <a:t>arachidonique</a:t>
            </a:r>
            <a:r>
              <a:rPr lang="fr-FR" sz="2100" dirty="0">
                <a:solidFill>
                  <a:schemeClr val="bg1"/>
                </a:solidFill>
                <a:latin typeface="DilleniaUPC" panose="02020603050405020304" pitchFamily="18" charset="-34"/>
                <a:cs typeface="DilleniaUPC" panose="02020603050405020304" pitchFamily="18" charset="-34"/>
              </a:rPr>
              <a:t> et d’</a:t>
            </a:r>
            <a:r>
              <a:rPr lang="fr-FR" sz="2100" dirty="0" err="1">
                <a:solidFill>
                  <a:schemeClr val="bg1"/>
                </a:solidFill>
                <a:latin typeface="DilleniaUPC" panose="02020603050405020304" pitchFamily="18" charset="-34"/>
                <a:cs typeface="DilleniaUPC" panose="02020603050405020304" pitchFamily="18" charset="-34"/>
              </a:rPr>
              <a:t>eicosanoïde</a:t>
            </a:r>
            <a:r>
              <a:rPr lang="fr-FR" sz="2100" dirty="0">
                <a:solidFill>
                  <a:schemeClr val="bg1"/>
                </a:solidFill>
                <a:latin typeface="DilleniaUPC" panose="02020603050405020304" pitchFamily="18" charset="-34"/>
                <a:cs typeface="DilleniaUPC" panose="02020603050405020304" pitchFamily="18" charset="-34"/>
              </a:rPr>
              <a:t>) </a:t>
            </a:r>
          </a:p>
        </p:txBody>
      </p:sp>
      <p:sp>
        <p:nvSpPr>
          <p:cNvPr id="29" name="ZoneTexte 28">
            <a:extLst>
              <a:ext uri="{FF2B5EF4-FFF2-40B4-BE49-F238E27FC236}">
                <a16:creationId xmlns:a16="http://schemas.microsoft.com/office/drawing/2014/main" id="{041326A4-2B57-439B-A421-5F4143E14127}"/>
              </a:ext>
            </a:extLst>
          </p:cNvPr>
          <p:cNvSpPr txBox="1"/>
          <p:nvPr/>
        </p:nvSpPr>
        <p:spPr>
          <a:xfrm>
            <a:off x="2936502" y="5841343"/>
            <a:ext cx="3311898"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CONCENTRATION</a:t>
            </a:r>
          </a:p>
        </p:txBody>
      </p:sp>
      <p:cxnSp>
        <p:nvCxnSpPr>
          <p:cNvPr id="30" name="Connecteur droit 29">
            <a:extLst>
              <a:ext uri="{FF2B5EF4-FFF2-40B4-BE49-F238E27FC236}">
                <a16:creationId xmlns:a16="http://schemas.microsoft.com/office/drawing/2014/main" id="{DAC52B1D-52AC-40CF-B706-61F346AAEA84}"/>
              </a:ext>
            </a:extLst>
          </p:cNvPr>
          <p:cNvCxnSpPr>
            <a:cxnSpLocks/>
          </p:cNvCxnSpPr>
          <p:nvPr/>
        </p:nvCxnSpPr>
        <p:spPr>
          <a:xfrm>
            <a:off x="3049419" y="6311953"/>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1" name="ZoneTexte 30">
            <a:extLst>
              <a:ext uri="{FF2B5EF4-FFF2-40B4-BE49-F238E27FC236}">
                <a16:creationId xmlns:a16="http://schemas.microsoft.com/office/drawing/2014/main" id="{35C4726F-CB25-4FB0-BF97-2B705FCEED67}"/>
              </a:ext>
            </a:extLst>
          </p:cNvPr>
          <p:cNvSpPr txBox="1"/>
          <p:nvPr/>
        </p:nvSpPr>
        <p:spPr>
          <a:xfrm>
            <a:off x="2936502" y="6338787"/>
            <a:ext cx="9110718" cy="415498"/>
          </a:xfrm>
          <a:prstGeom prst="rect">
            <a:avLst/>
          </a:prstGeom>
          <a:noFill/>
        </p:spPr>
        <p:txBody>
          <a:bodyPr wrap="square">
            <a:spAutoFit/>
          </a:bodyPr>
          <a:lstStyle/>
          <a:p>
            <a:r>
              <a:rPr lang="fr-FR" sz="2100" dirty="0">
                <a:solidFill>
                  <a:schemeClr val="bg1"/>
                </a:solidFill>
                <a:latin typeface="DilleniaUPC" panose="02020603050405020304" pitchFamily="18" charset="-34"/>
                <a:cs typeface="DilleniaUPC" panose="02020603050405020304" pitchFamily="18" charset="-34"/>
              </a:rPr>
              <a:t>2 % (2 000 mg/100 g) : Dose maximale autorisée par la réglementation européenne </a:t>
            </a:r>
          </a:p>
        </p:txBody>
      </p:sp>
      <p:sp>
        <p:nvSpPr>
          <p:cNvPr id="20" name="ZoneTexte 19">
            <a:extLst>
              <a:ext uri="{FF2B5EF4-FFF2-40B4-BE49-F238E27FC236}">
                <a16:creationId xmlns:a16="http://schemas.microsoft.com/office/drawing/2014/main" id="{8212A47E-7332-4F4A-8F8E-E248E4CA1621}"/>
              </a:ext>
            </a:extLst>
          </p:cNvPr>
          <p:cNvSpPr txBox="1"/>
          <p:nvPr/>
        </p:nvSpPr>
        <p:spPr>
          <a:xfrm>
            <a:off x="309416" y="5982541"/>
            <a:ext cx="2445782" cy="977191"/>
          </a:xfrm>
          <a:prstGeom prst="rect">
            <a:avLst/>
          </a:prstGeom>
          <a:noFill/>
        </p:spPr>
        <p:txBody>
          <a:bodyPr wrap="square">
            <a:spAutoFit/>
          </a:bodyPr>
          <a:lstStyle/>
          <a:p>
            <a:pPr algn="ctr">
              <a:lnSpc>
                <a:spcPts val="2300"/>
              </a:lnSpc>
            </a:pPr>
            <a:r>
              <a:rPr kumimoji="0" lang="fr-FR" sz="21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INCI : GLYCYRRHETINIC ACID </a:t>
            </a:r>
          </a:p>
        </p:txBody>
      </p:sp>
      <p:sp>
        <p:nvSpPr>
          <p:cNvPr id="11" name="AutoShape 2">
            <a:extLst>
              <a:ext uri="{FF2B5EF4-FFF2-40B4-BE49-F238E27FC236}">
                <a16:creationId xmlns:a16="http://schemas.microsoft.com/office/drawing/2014/main" id="{E6B99C9D-2B91-44B2-ABFE-BCF23AD044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4" name="Image 13">
            <a:extLst>
              <a:ext uri="{FF2B5EF4-FFF2-40B4-BE49-F238E27FC236}">
                <a16:creationId xmlns:a16="http://schemas.microsoft.com/office/drawing/2014/main" id="{128B31D3-DCE5-46A3-854F-FB3743CFCC2F}"/>
              </a:ext>
            </a:extLst>
          </p:cNvPr>
          <p:cNvPicPr>
            <a:picLocks noChangeAspect="1"/>
          </p:cNvPicPr>
          <p:nvPr/>
        </p:nvPicPr>
        <p:blipFill>
          <a:blip r:embed="rId5">
            <a:biLevel thresh="50000"/>
          </a:blip>
          <a:stretch>
            <a:fillRect/>
          </a:stretch>
        </p:blipFill>
        <p:spPr>
          <a:xfrm>
            <a:off x="9027831" y="60064"/>
            <a:ext cx="2618166" cy="1745444"/>
          </a:xfrm>
          <a:prstGeom prst="rect">
            <a:avLst/>
          </a:prstGeom>
        </p:spPr>
      </p:pic>
      <p:sp>
        <p:nvSpPr>
          <p:cNvPr id="21" name="ZoneTexte 20">
            <a:extLst>
              <a:ext uri="{FF2B5EF4-FFF2-40B4-BE49-F238E27FC236}">
                <a16:creationId xmlns:a16="http://schemas.microsoft.com/office/drawing/2014/main" id="{6464E864-3948-41F4-A123-E8656BAD9EEB}"/>
              </a:ext>
            </a:extLst>
          </p:cNvPr>
          <p:cNvSpPr txBox="1"/>
          <p:nvPr/>
        </p:nvSpPr>
        <p:spPr>
          <a:xfrm>
            <a:off x="8633637" y="1810086"/>
            <a:ext cx="3329861" cy="348813"/>
          </a:xfrm>
          <a:prstGeom prst="rect">
            <a:avLst/>
          </a:prstGeom>
          <a:noFill/>
        </p:spPr>
        <p:txBody>
          <a:bodyPr wrap="square">
            <a:spAutoFit/>
          </a:bodyPr>
          <a:lstStyle/>
          <a:p>
            <a:pPr>
              <a:lnSpc>
                <a:spcPts val="2000"/>
              </a:lnSpc>
            </a:pPr>
            <a:r>
              <a:rPr lang="fr-FR" sz="2500" dirty="0">
                <a:latin typeface="DilleniaUPC" panose="02020603050405020304" pitchFamily="18" charset="-34"/>
                <a:cs typeface="DilleniaUPC" panose="02020603050405020304" pitchFamily="18" charset="-34"/>
              </a:rPr>
              <a:t>Origine : végétale</a:t>
            </a:r>
          </a:p>
        </p:txBody>
      </p:sp>
    </p:spTree>
    <p:extLst>
      <p:ext uri="{BB962C8B-B14F-4D97-AF65-F5344CB8AC3E}">
        <p14:creationId xmlns:p14="http://schemas.microsoft.com/office/powerpoint/2010/main" val="22928300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8E7FC6D-E2E8-4573-874D-6897C8DB9C2F}"/>
              </a:ext>
            </a:extLst>
          </p:cNvPr>
          <p:cNvSpPr/>
          <p:nvPr/>
        </p:nvSpPr>
        <p:spPr>
          <a:xfrm>
            <a:off x="-1" y="0"/>
            <a:ext cx="1882141" cy="6858000"/>
          </a:xfrm>
          <a:prstGeom prst="rect">
            <a:avLst/>
          </a:prstGeom>
          <a:solidFill>
            <a:srgbClr val="B76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949343" y="616041"/>
            <a:ext cx="2323793"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Enoxolone</a:t>
            </a:r>
          </a:p>
        </p:txBody>
      </p:sp>
      <p:sp>
        <p:nvSpPr>
          <p:cNvPr id="18" name="ZoneTexte 17">
            <a:extLst>
              <a:ext uri="{FF2B5EF4-FFF2-40B4-BE49-F238E27FC236}">
                <a16:creationId xmlns:a16="http://schemas.microsoft.com/office/drawing/2014/main" id="{73DF68A2-558A-AF4D-B10A-630311F24657}"/>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19" name="Connecteur droit 18">
            <a:extLst>
              <a:ext uri="{FF2B5EF4-FFF2-40B4-BE49-F238E27FC236}">
                <a16:creationId xmlns:a16="http://schemas.microsoft.com/office/drawing/2014/main" id="{F2223778-5713-3141-A2F7-D49B05F0BCFC}"/>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Image 33" descr="Une image contenant texte&#10;&#10;Description générée automatiquement">
            <a:extLst>
              <a:ext uri="{FF2B5EF4-FFF2-40B4-BE49-F238E27FC236}">
                <a16:creationId xmlns:a16="http://schemas.microsoft.com/office/drawing/2014/main" id="{3D0D5620-5A43-482C-806F-5F2DD4BBC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227" y="1516475"/>
            <a:ext cx="2005899" cy="5278433"/>
          </a:xfrm>
          <a:prstGeom prst="rect">
            <a:avLst/>
          </a:prstGeom>
          <a:effectLst>
            <a:outerShdw blurRad="63500" sx="102000" sy="102000" algn="ctr" rotWithShape="0">
              <a:prstClr val="black">
                <a:alpha val="40000"/>
              </a:prstClr>
            </a:outerShdw>
          </a:effectLst>
        </p:spPr>
      </p:pic>
      <p:sp>
        <p:nvSpPr>
          <p:cNvPr id="38" name="ZoneTexte 37">
            <a:extLst>
              <a:ext uri="{FF2B5EF4-FFF2-40B4-BE49-F238E27FC236}">
                <a16:creationId xmlns:a16="http://schemas.microsoft.com/office/drawing/2014/main" id="{AD051BD4-9771-44BA-8F55-B7A6E9F245F3}"/>
              </a:ext>
            </a:extLst>
          </p:cNvPr>
          <p:cNvSpPr txBox="1"/>
          <p:nvPr/>
        </p:nvSpPr>
        <p:spPr>
          <a:xfrm>
            <a:off x="3021355" y="2779503"/>
            <a:ext cx="8932230" cy="1477328"/>
          </a:xfrm>
          <a:prstGeom prst="rect">
            <a:avLst/>
          </a:prstGeom>
          <a:noFill/>
        </p:spPr>
        <p:txBody>
          <a:bodyPr wrap="square">
            <a:spAutoFit/>
          </a:bodyPr>
          <a:lstStyle/>
          <a:p>
            <a:pPr marR="0" lvl="0" algn="just" defTabSz="914400" rtl="0" eaLnBrk="1" fontAlgn="auto" latinLnBrk="0" hangingPunct="1">
              <a:lnSpc>
                <a:spcPts val="2700"/>
              </a:lnSpc>
              <a:spcBef>
                <a:spcPts val="0"/>
              </a:spcBef>
              <a:buClrTx/>
              <a:buSzTx/>
              <a:tabLst>
                <a:tab pos="1789113" algn="l"/>
                <a:tab pos="2506663" algn="l"/>
                <a:tab pos="4846638" algn="l"/>
              </a:tabLst>
              <a:defRPr/>
            </a:pPr>
            <a:r>
              <a:rPr kumimoji="0" lang="fr-FR" sz="25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Une étude in vitro</a:t>
            </a:r>
            <a:r>
              <a:rPr kumimoji="0" lang="fr-FR" sz="2100" i="0" u="none" strike="noStrike" cap="none" normalizeH="0" baseline="3000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(1) </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a été menée afin d’évaluer l’effet de l’acide </a:t>
            </a:r>
            <a:r>
              <a:rPr kumimoji="0" lang="fr-FR" sz="2100" i="0" u="none" strike="noStrike" cap="none" normalizeH="0" baseline="0" noProof="0" dirty="0" err="1">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glycyrrhétinique</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(0,0023 %) sur le métabolisme de l’histamine sur une       </a:t>
            </a:r>
            <a:r>
              <a:rPr kumimoji="0" lang="fr-FR" sz="2100" i="0" u="none" strike="noStrike" cap="none" normalizeH="0" baseline="0" noProof="0" dirty="0" err="1">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co</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-culture de mastocytes et de fibroblastes 3T3 </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L’acide </a:t>
            </a:r>
            <a:r>
              <a:rPr kumimoji="0" lang="fr-FR" sz="2100" i="0" u="none" strike="noStrike" cap="none" normalizeH="0" baseline="0" noProof="0" dirty="0" err="1">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glycyrrhétinique</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b="1"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inhibe fortement la synthèse d’histamine.</a:t>
            </a:r>
          </a:p>
        </p:txBody>
      </p:sp>
      <p:sp>
        <p:nvSpPr>
          <p:cNvPr id="39" name="Rectangle 38">
            <a:extLst>
              <a:ext uri="{FF2B5EF4-FFF2-40B4-BE49-F238E27FC236}">
                <a16:creationId xmlns:a16="http://schemas.microsoft.com/office/drawing/2014/main" id="{A02150C7-A2CC-4EF4-B5BD-9DC5C184C910}"/>
              </a:ext>
            </a:extLst>
          </p:cNvPr>
          <p:cNvSpPr/>
          <p:nvPr/>
        </p:nvSpPr>
        <p:spPr>
          <a:xfrm>
            <a:off x="2628899" y="2832668"/>
            <a:ext cx="2879643" cy="342305"/>
          </a:xfrm>
          <a:prstGeom prst="rect">
            <a:avLst/>
          </a:prstGeom>
          <a:solidFill>
            <a:schemeClr val="bg1"/>
          </a:solidFill>
          <a:ln>
            <a:solidFill>
              <a:srgbClr val="B76B7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r>
              <a:rPr lang="fr-FR" b="1" dirty="0">
                <a:solidFill>
                  <a:srgbClr val="B76B79"/>
                </a:solidFill>
                <a:latin typeface="DilleniaUPC" panose="02020603050405020304" pitchFamily="18" charset="-34"/>
                <a:ea typeface="Arial" panose="020B0604020202020204" pitchFamily="34" charset="0"/>
                <a:cs typeface="DilleniaUPC" panose="02020603050405020304" pitchFamily="18" charset="-34"/>
              </a:rPr>
              <a:t>ANTI-INFLAMMATOIRE</a:t>
            </a:r>
          </a:p>
        </p:txBody>
      </p:sp>
      <p:sp>
        <p:nvSpPr>
          <p:cNvPr id="40" name="ZoneTexte 39">
            <a:extLst>
              <a:ext uri="{FF2B5EF4-FFF2-40B4-BE49-F238E27FC236}">
                <a16:creationId xmlns:a16="http://schemas.microsoft.com/office/drawing/2014/main" id="{3AF9AF7A-1340-49A7-8CC4-FC7EE566E15E}"/>
              </a:ext>
            </a:extLst>
          </p:cNvPr>
          <p:cNvSpPr txBox="1"/>
          <p:nvPr/>
        </p:nvSpPr>
        <p:spPr>
          <a:xfrm>
            <a:off x="2885088" y="2071211"/>
            <a:ext cx="8930268" cy="584775"/>
          </a:xfrm>
          <a:prstGeom prst="rect">
            <a:avLst/>
          </a:prstGeom>
          <a:noFill/>
        </p:spPr>
        <p:txBody>
          <a:bodyPr wrap="square">
            <a:spAutoFit/>
          </a:bodyPr>
          <a:lstStyle/>
          <a:p>
            <a:pPr>
              <a:tabLst>
                <a:tab pos="3136900" algn="l"/>
              </a:tabLst>
            </a:pPr>
            <a:r>
              <a:rPr lang="fr-FR" sz="3200" b="1" dirty="0">
                <a:solidFill>
                  <a:srgbClr val="B76B79"/>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B76B79"/>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B76B79"/>
                </a:solidFill>
                <a:latin typeface="DilleniaUPC" panose="02020603050405020304" pitchFamily="18" charset="-34"/>
                <a:ea typeface="Times New Roman" panose="02020603050405020304" pitchFamily="18" charset="0"/>
                <a:cs typeface="DilleniaUPC" panose="02020603050405020304" pitchFamily="18" charset="-34"/>
              </a:rPr>
              <a:t>Tests in vitro &amp; in vivo</a:t>
            </a:r>
          </a:p>
        </p:txBody>
      </p:sp>
      <p:pic>
        <p:nvPicPr>
          <p:cNvPr id="41" name="Picture 2" descr="Mycose de l'ongle? N'attendez pas, traitez immédiatement">
            <a:extLst>
              <a:ext uri="{FF2B5EF4-FFF2-40B4-BE49-F238E27FC236}">
                <a16:creationId xmlns:a16="http://schemas.microsoft.com/office/drawing/2014/main" id="{9C7420A5-CCB4-41F9-8F8D-7587193325DA}"/>
              </a:ext>
            </a:extLst>
          </p:cNvPr>
          <p:cNvPicPr>
            <a:picLocks noChangeAspect="1" noChangeArrowheads="1"/>
          </p:cNvPicPr>
          <p:nvPr/>
        </p:nvPicPr>
        <p:blipFill rotWithShape="1">
          <a:blip r:embed="rId4" cstate="print">
            <a:duotone>
              <a:prstClr val="black"/>
              <a:srgbClr val="B76B79">
                <a:tint val="45000"/>
                <a:satMod val="400000"/>
              </a:srgbClr>
            </a:duotone>
            <a:extLst>
              <a:ext uri="{28A0092B-C50C-407E-A947-70E740481C1C}">
                <a14:useLocalDpi xmlns:a14="http://schemas.microsoft.com/office/drawing/2010/main" val="0"/>
              </a:ext>
            </a:extLst>
          </a:blip>
          <a:srcRect r="66457"/>
          <a:stretch/>
        </p:blipFill>
        <p:spPr bwMode="auto">
          <a:xfrm>
            <a:off x="6397701" y="2092369"/>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14727CC3-EB8C-44C4-99CC-FA74755D52A1}"/>
              </a:ext>
            </a:extLst>
          </p:cNvPr>
          <p:cNvSpPr/>
          <p:nvPr/>
        </p:nvSpPr>
        <p:spPr>
          <a:xfrm>
            <a:off x="7042229" y="404149"/>
            <a:ext cx="4773127" cy="1688220"/>
          </a:xfrm>
          <a:prstGeom prst="rect">
            <a:avLst/>
          </a:prstGeom>
          <a:solidFill>
            <a:srgbClr val="B76B79">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extLst>
              <a:ext uri="{FF2B5EF4-FFF2-40B4-BE49-F238E27FC236}">
                <a16:creationId xmlns:a16="http://schemas.microsoft.com/office/drawing/2014/main" id="{A0654BBA-0E8A-4C44-845F-FA593EA3A190}"/>
              </a:ext>
            </a:extLst>
          </p:cNvPr>
          <p:cNvSpPr txBox="1"/>
          <p:nvPr/>
        </p:nvSpPr>
        <p:spPr>
          <a:xfrm>
            <a:off x="7253915" y="444547"/>
            <a:ext cx="4447846" cy="1384995"/>
          </a:xfrm>
          <a:prstGeom prst="rect">
            <a:avLst/>
          </a:prstGeom>
          <a:noFill/>
        </p:spPr>
        <p:txBody>
          <a:bodyPr wrap="square">
            <a:spAutoFit/>
          </a:bodyPr>
          <a:lstStyle/>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fr-FR" sz="1050" b="0" i="0" u="none" strike="noStrike" cap="none" normalizeH="0" baseline="0" noProof="0" dirty="0">
                <a:ln>
                  <a:noFill/>
                </a:ln>
                <a:solidFill>
                  <a:srgbClr val="212121"/>
                </a:solidFill>
                <a:uLnTx/>
                <a:uFillTx/>
                <a:latin typeface="Calibri" panose="020F0502020204030204"/>
                <a:ea typeface="+mn-ea"/>
                <a:cs typeface="+mn-cs"/>
              </a:rPr>
              <a:t>Lee, Y M et al. “Inhibition of histamine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synthesis</a:t>
            </a:r>
            <a:r>
              <a:rPr kumimoji="0" lang="fr-FR" sz="1050" b="0" i="0" u="none" strike="noStrike" cap="none" normalizeH="0" baseline="0" noProof="0" dirty="0">
                <a:ln>
                  <a:noFill/>
                </a:ln>
                <a:solidFill>
                  <a:srgbClr val="212121"/>
                </a:solidFill>
                <a:uLnTx/>
                <a:uFillTx/>
                <a:latin typeface="Calibri" panose="020F0502020204030204"/>
                <a:ea typeface="+mn-ea"/>
                <a:cs typeface="+mn-cs"/>
              </a:rPr>
              <a:t> by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glycyrrhetinic</a:t>
            </a:r>
            <a:r>
              <a:rPr kumimoji="0" lang="fr-FR" sz="1050" b="0" i="0" u="none" strike="noStrike" cap="none" normalizeH="0" baseline="0" noProof="0" dirty="0">
                <a:ln>
                  <a:noFill/>
                </a:ln>
                <a:solidFill>
                  <a:srgbClr val="212121"/>
                </a:solidFill>
                <a:uLnTx/>
                <a:uFillTx/>
                <a:latin typeface="Calibri" panose="020F0502020204030204"/>
                <a:ea typeface="+mn-ea"/>
                <a:cs typeface="+mn-cs"/>
              </a:rPr>
              <a:t>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acid</a:t>
            </a:r>
            <a:r>
              <a:rPr kumimoji="0" lang="fr-FR" sz="1050" b="0" i="0" u="none" strike="noStrike" cap="none" normalizeH="0" baseline="0" noProof="0" dirty="0">
                <a:ln>
                  <a:noFill/>
                </a:ln>
                <a:solidFill>
                  <a:srgbClr val="212121"/>
                </a:solidFill>
                <a:uLnTx/>
                <a:uFillTx/>
                <a:latin typeface="Calibri" panose="020F0502020204030204"/>
                <a:ea typeface="+mn-ea"/>
                <a:cs typeface="+mn-cs"/>
              </a:rPr>
              <a:t> in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mast</a:t>
            </a:r>
            <a:r>
              <a:rPr kumimoji="0" lang="fr-FR" sz="1050" b="0" i="0" u="none" strike="noStrike" cap="none" normalizeH="0" baseline="0" noProof="0" dirty="0">
                <a:ln>
                  <a:noFill/>
                </a:ln>
                <a:solidFill>
                  <a:srgbClr val="212121"/>
                </a:solidFill>
                <a:uLnTx/>
                <a:uFillTx/>
                <a:latin typeface="Calibri" panose="020F0502020204030204"/>
                <a:ea typeface="+mn-ea"/>
                <a:cs typeface="+mn-cs"/>
              </a:rPr>
              <a:t>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cells</a:t>
            </a:r>
            <a:r>
              <a:rPr kumimoji="0" lang="fr-FR" sz="1050" b="0" i="0" u="none" strike="noStrike" cap="none" normalizeH="0" baseline="0" noProof="0" dirty="0">
                <a:ln>
                  <a:noFill/>
                </a:ln>
                <a:solidFill>
                  <a:srgbClr val="212121"/>
                </a:solidFill>
                <a:uLnTx/>
                <a:uFillTx/>
                <a:latin typeface="Calibri" panose="020F0502020204030204"/>
                <a:ea typeface="+mn-ea"/>
                <a:cs typeface="+mn-cs"/>
              </a:rPr>
              <a:t>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cocultured</a:t>
            </a:r>
            <a:r>
              <a:rPr kumimoji="0" lang="fr-FR" sz="1050" b="0" i="0" u="none" strike="noStrike" cap="none" normalizeH="0" baseline="0" noProof="0" dirty="0">
                <a:ln>
                  <a:noFill/>
                </a:ln>
                <a:solidFill>
                  <a:srgbClr val="212121"/>
                </a:solidFill>
                <a:uLnTx/>
                <a:uFillTx/>
                <a:latin typeface="Calibri" panose="020F0502020204030204"/>
                <a:ea typeface="+mn-ea"/>
                <a:cs typeface="+mn-cs"/>
              </a:rPr>
              <a:t>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with</a:t>
            </a:r>
            <a:r>
              <a:rPr kumimoji="0" lang="fr-FR" sz="1050" b="0" i="0" u="none" strike="noStrike" cap="none" normalizeH="0" baseline="0" noProof="0" dirty="0">
                <a:ln>
                  <a:noFill/>
                </a:ln>
                <a:solidFill>
                  <a:srgbClr val="212121"/>
                </a:solidFill>
                <a:uLnTx/>
                <a:uFillTx/>
                <a:latin typeface="Calibri" panose="020F0502020204030204"/>
                <a:ea typeface="+mn-ea"/>
                <a:cs typeface="+mn-cs"/>
              </a:rPr>
              <a:t>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Swiss</a:t>
            </a:r>
            <a:r>
              <a:rPr kumimoji="0" lang="fr-FR" sz="1050" b="0" i="0" u="none" strike="noStrike" cap="none" normalizeH="0" baseline="0" noProof="0" dirty="0">
                <a:ln>
                  <a:noFill/>
                </a:ln>
                <a:solidFill>
                  <a:srgbClr val="212121"/>
                </a:solidFill>
                <a:uLnTx/>
                <a:uFillTx/>
                <a:latin typeface="Calibri" panose="020F0502020204030204"/>
                <a:ea typeface="+mn-ea"/>
                <a:cs typeface="+mn-cs"/>
              </a:rPr>
              <a:t> 3T3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fibroblasts</a:t>
            </a:r>
            <a:r>
              <a:rPr kumimoji="0" lang="fr-FR" sz="1050" b="0" i="0" u="none" strike="noStrike" cap="none" normalizeH="0" baseline="0" noProof="0" dirty="0">
                <a:ln>
                  <a:noFill/>
                </a:ln>
                <a:solidFill>
                  <a:srgbClr val="212121"/>
                </a:solidFill>
                <a:uLnTx/>
                <a:uFillTx/>
                <a:latin typeface="Calibri" panose="020F0502020204030204"/>
                <a:ea typeface="+mn-ea"/>
                <a:cs typeface="+mn-cs"/>
              </a:rPr>
              <a:t>”. </a:t>
            </a:r>
            <a:r>
              <a:rPr kumimoji="0" lang="fr-FR" sz="1050" b="0" i="1" u="none" strike="noStrike" cap="none" normalizeH="0" baseline="0" noProof="0" dirty="0">
                <a:ln>
                  <a:noFill/>
                </a:ln>
                <a:solidFill>
                  <a:srgbClr val="212121"/>
                </a:solidFill>
                <a:uLnTx/>
                <a:uFillTx/>
                <a:latin typeface="Calibri" panose="020F0502020204030204"/>
                <a:ea typeface="+mn-ea"/>
                <a:cs typeface="+mn-cs"/>
              </a:rPr>
              <a:t>International archives of </a:t>
            </a:r>
            <a:r>
              <a:rPr kumimoji="0" lang="fr-FR" sz="1050" b="0" i="1" u="none" strike="noStrike" cap="none" normalizeH="0" baseline="0" noProof="0" dirty="0" err="1">
                <a:ln>
                  <a:noFill/>
                </a:ln>
                <a:solidFill>
                  <a:srgbClr val="212121"/>
                </a:solidFill>
                <a:uLnTx/>
                <a:uFillTx/>
                <a:latin typeface="Calibri" panose="020F0502020204030204"/>
                <a:ea typeface="+mn-ea"/>
                <a:cs typeface="+mn-cs"/>
              </a:rPr>
              <a:t>allergy</a:t>
            </a:r>
            <a:r>
              <a:rPr kumimoji="0" lang="fr-FR" sz="1050" b="0" i="1" u="none" strike="noStrike" cap="none" normalizeH="0" baseline="0" noProof="0" dirty="0">
                <a:ln>
                  <a:noFill/>
                </a:ln>
                <a:solidFill>
                  <a:srgbClr val="212121"/>
                </a:solidFill>
                <a:uLnTx/>
                <a:uFillTx/>
                <a:latin typeface="Calibri" panose="020F0502020204030204"/>
                <a:ea typeface="+mn-ea"/>
                <a:cs typeface="+mn-cs"/>
              </a:rPr>
              <a:t> and </a:t>
            </a:r>
            <a:r>
              <a:rPr kumimoji="0" lang="fr-FR" sz="1050" b="0" i="1" u="none" strike="noStrike" cap="none" normalizeH="0" baseline="0" noProof="0" dirty="0" err="1">
                <a:ln>
                  <a:noFill/>
                </a:ln>
                <a:solidFill>
                  <a:srgbClr val="212121"/>
                </a:solidFill>
                <a:uLnTx/>
                <a:uFillTx/>
                <a:latin typeface="Calibri" panose="020F0502020204030204"/>
                <a:ea typeface="+mn-ea"/>
                <a:cs typeface="+mn-cs"/>
              </a:rPr>
              <a:t>immunology</a:t>
            </a:r>
            <a:r>
              <a:rPr kumimoji="0" lang="fr-FR" sz="1050" b="0" i="0" u="none" strike="noStrike" cap="none" normalizeH="0" baseline="0" noProof="0" dirty="0">
                <a:ln>
                  <a:noFill/>
                </a:ln>
                <a:solidFill>
                  <a:srgbClr val="212121"/>
                </a:solidFill>
                <a:uLnTx/>
                <a:uFillTx/>
                <a:latin typeface="Calibri" panose="020F0502020204030204"/>
                <a:ea typeface="+mn-ea"/>
                <a:cs typeface="+mn-cs"/>
              </a:rPr>
              <a:t> vol. 110,3 (1996) : 272-7.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Doi</a:t>
            </a:r>
            <a:r>
              <a:rPr kumimoji="0" lang="fr-FR" sz="1050" b="0" i="0" u="none" strike="noStrike" cap="none" normalizeH="0" baseline="0" noProof="0" dirty="0">
                <a:ln>
                  <a:noFill/>
                </a:ln>
                <a:solidFill>
                  <a:srgbClr val="212121"/>
                </a:solidFill>
                <a:uLnTx/>
                <a:uFillTx/>
                <a:latin typeface="Calibri" panose="020F0502020204030204"/>
                <a:ea typeface="+mn-ea"/>
                <a:cs typeface="+mn-cs"/>
              </a:rPr>
              <a:t> : 10.1159/000237298</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fr-FR" sz="1050" b="0" i="0" u="none" strike="noStrike" cap="none" normalizeH="0" baseline="0" noProof="0" dirty="0" err="1">
                <a:ln>
                  <a:noFill/>
                </a:ln>
                <a:solidFill>
                  <a:srgbClr val="212121"/>
                </a:solidFill>
                <a:uLnTx/>
                <a:uFillTx/>
                <a:latin typeface="Calibri" panose="020F0502020204030204"/>
                <a:ea typeface="+mn-ea"/>
                <a:cs typeface="+mn-cs"/>
              </a:rPr>
              <a:t>Saeedi</a:t>
            </a:r>
            <a:r>
              <a:rPr kumimoji="0" lang="fr-FR" sz="1050" b="0" i="0" u="none" strike="noStrike" cap="none" normalizeH="0" baseline="0" noProof="0" dirty="0">
                <a:ln>
                  <a:noFill/>
                </a:ln>
                <a:solidFill>
                  <a:srgbClr val="212121"/>
                </a:solidFill>
                <a:uLnTx/>
                <a:uFillTx/>
                <a:latin typeface="Calibri" panose="020F0502020204030204"/>
                <a:ea typeface="+mn-ea"/>
                <a:cs typeface="+mn-cs"/>
              </a:rPr>
              <a:t>, M et al. “The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treatment</a:t>
            </a:r>
            <a:r>
              <a:rPr kumimoji="0" lang="fr-FR" sz="1050" b="0" i="0" u="none" strike="noStrike" cap="none" normalizeH="0" baseline="0" noProof="0" dirty="0">
                <a:ln>
                  <a:noFill/>
                </a:ln>
                <a:solidFill>
                  <a:srgbClr val="212121"/>
                </a:solidFill>
                <a:uLnTx/>
                <a:uFillTx/>
                <a:latin typeface="Calibri" panose="020F0502020204030204"/>
                <a:ea typeface="+mn-ea"/>
                <a:cs typeface="+mn-cs"/>
              </a:rPr>
              <a:t> of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atopic</a:t>
            </a:r>
            <a:r>
              <a:rPr kumimoji="0" lang="fr-FR" sz="1050" b="0" i="0" u="none" strike="noStrike" cap="none" normalizeH="0" baseline="0" noProof="0" dirty="0">
                <a:ln>
                  <a:noFill/>
                </a:ln>
                <a:solidFill>
                  <a:srgbClr val="212121"/>
                </a:solidFill>
                <a:uLnTx/>
                <a:uFillTx/>
                <a:latin typeface="Calibri" panose="020F0502020204030204"/>
                <a:ea typeface="+mn-ea"/>
                <a:cs typeface="+mn-cs"/>
              </a:rPr>
              <a:t>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dermatitis</a:t>
            </a:r>
            <a:r>
              <a:rPr kumimoji="0" lang="fr-FR" sz="1050" b="0" i="0" u="none" strike="noStrike" cap="none" normalizeH="0" baseline="0" noProof="0" dirty="0">
                <a:ln>
                  <a:noFill/>
                </a:ln>
                <a:solidFill>
                  <a:srgbClr val="212121"/>
                </a:solidFill>
                <a:uLnTx/>
                <a:uFillTx/>
                <a:latin typeface="Calibri" panose="020F0502020204030204"/>
                <a:ea typeface="+mn-ea"/>
                <a:cs typeface="+mn-cs"/>
              </a:rPr>
              <a:t>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with</a:t>
            </a:r>
            <a:r>
              <a:rPr kumimoji="0" lang="fr-FR" sz="1050" b="0" i="0" u="none" strike="noStrike" cap="none" normalizeH="0" baseline="0" noProof="0" dirty="0">
                <a:ln>
                  <a:noFill/>
                </a:ln>
                <a:solidFill>
                  <a:srgbClr val="212121"/>
                </a:solidFill>
                <a:uLnTx/>
                <a:uFillTx/>
                <a:latin typeface="Calibri" panose="020F0502020204030204"/>
                <a:ea typeface="+mn-ea"/>
                <a:cs typeface="+mn-cs"/>
              </a:rPr>
              <a:t>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licorice</a:t>
            </a:r>
            <a:r>
              <a:rPr kumimoji="0" lang="fr-FR" sz="1050" b="0" i="0" u="none" strike="noStrike" cap="none" normalizeH="0" baseline="0" noProof="0" dirty="0">
                <a:ln>
                  <a:noFill/>
                </a:ln>
                <a:solidFill>
                  <a:srgbClr val="212121"/>
                </a:solidFill>
                <a:uLnTx/>
                <a:uFillTx/>
                <a:latin typeface="Calibri" panose="020F0502020204030204"/>
                <a:ea typeface="+mn-ea"/>
                <a:cs typeface="+mn-cs"/>
              </a:rPr>
              <a:t> gel”. </a:t>
            </a:r>
            <a:r>
              <a:rPr kumimoji="0" lang="fr-FR" sz="1050" b="0" i="1" u="none" strike="noStrike" cap="none" normalizeH="0" baseline="0" noProof="0" dirty="0">
                <a:ln>
                  <a:noFill/>
                </a:ln>
                <a:solidFill>
                  <a:srgbClr val="212121"/>
                </a:solidFill>
                <a:uLnTx/>
                <a:uFillTx/>
                <a:latin typeface="Calibri" panose="020F0502020204030204"/>
                <a:ea typeface="+mn-ea"/>
                <a:cs typeface="+mn-cs"/>
              </a:rPr>
              <a:t>The Journal of </a:t>
            </a:r>
            <a:r>
              <a:rPr kumimoji="0" lang="fr-FR" sz="1050" b="0" i="1" u="none" strike="noStrike" cap="none" normalizeH="0" baseline="0" noProof="0" dirty="0" err="1">
                <a:ln>
                  <a:noFill/>
                </a:ln>
                <a:solidFill>
                  <a:srgbClr val="212121"/>
                </a:solidFill>
                <a:uLnTx/>
                <a:uFillTx/>
                <a:latin typeface="Calibri" panose="020F0502020204030204"/>
                <a:ea typeface="+mn-ea"/>
                <a:cs typeface="+mn-cs"/>
              </a:rPr>
              <a:t>dermatological</a:t>
            </a:r>
            <a:r>
              <a:rPr kumimoji="0" lang="fr-FR" sz="1050" b="0" i="1" u="none" strike="noStrike" cap="none" normalizeH="0" baseline="0" noProof="0" dirty="0">
                <a:ln>
                  <a:noFill/>
                </a:ln>
                <a:solidFill>
                  <a:srgbClr val="212121"/>
                </a:solidFill>
                <a:uLnTx/>
                <a:uFillTx/>
                <a:latin typeface="Calibri" panose="020F0502020204030204"/>
                <a:ea typeface="+mn-ea"/>
                <a:cs typeface="+mn-cs"/>
              </a:rPr>
              <a:t> </a:t>
            </a:r>
            <a:r>
              <a:rPr kumimoji="0" lang="fr-FR" sz="1050" b="0" i="1" u="none" strike="noStrike" cap="none" normalizeH="0" baseline="0" noProof="0" dirty="0" err="1">
                <a:ln>
                  <a:noFill/>
                </a:ln>
                <a:solidFill>
                  <a:srgbClr val="212121"/>
                </a:solidFill>
                <a:uLnTx/>
                <a:uFillTx/>
                <a:latin typeface="Calibri" panose="020F0502020204030204"/>
                <a:ea typeface="+mn-ea"/>
                <a:cs typeface="+mn-cs"/>
              </a:rPr>
              <a:t>treatment</a:t>
            </a:r>
            <a:r>
              <a:rPr kumimoji="0" lang="fr-FR" sz="1050" b="0" i="0" u="none" strike="noStrike" cap="none" normalizeH="0" baseline="0" noProof="0" dirty="0">
                <a:ln>
                  <a:noFill/>
                </a:ln>
                <a:solidFill>
                  <a:srgbClr val="212121"/>
                </a:solidFill>
                <a:uLnTx/>
                <a:uFillTx/>
                <a:latin typeface="Calibri" panose="020F0502020204030204"/>
                <a:ea typeface="+mn-ea"/>
                <a:cs typeface="+mn-cs"/>
              </a:rPr>
              <a:t> vol. 14,3 (2003) : 153-7. </a:t>
            </a:r>
            <a:r>
              <a:rPr kumimoji="0" lang="fr-FR" sz="1050" b="0" i="0" u="none" strike="noStrike" cap="none" normalizeH="0" baseline="0" noProof="0" dirty="0" err="1">
                <a:ln>
                  <a:noFill/>
                </a:ln>
                <a:solidFill>
                  <a:srgbClr val="212121"/>
                </a:solidFill>
                <a:uLnTx/>
                <a:uFillTx/>
                <a:latin typeface="Calibri" panose="020F0502020204030204"/>
                <a:ea typeface="+mn-ea"/>
                <a:cs typeface="+mn-cs"/>
              </a:rPr>
              <a:t>Doi</a:t>
            </a:r>
            <a:r>
              <a:rPr kumimoji="0" lang="fr-FR" sz="1050" b="0" i="0" u="none" strike="noStrike" cap="none" normalizeH="0" baseline="0" noProof="0" dirty="0">
                <a:ln>
                  <a:noFill/>
                </a:ln>
                <a:solidFill>
                  <a:srgbClr val="212121"/>
                </a:solidFill>
                <a:uLnTx/>
                <a:uFillTx/>
                <a:latin typeface="Calibri" panose="020F0502020204030204"/>
                <a:ea typeface="+mn-ea"/>
                <a:cs typeface="+mn-cs"/>
              </a:rPr>
              <a:t> : 10.1080/09546630310014369</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fr-FR" sz="1050" b="0" i="0" u="none" strike="noStrike" cap="none" normalizeH="0" baseline="0" noProof="0" dirty="0">
                <a:ln>
                  <a:noFill/>
                </a:ln>
                <a:solidFill>
                  <a:prstClr val="black"/>
                </a:solidFill>
                <a:uLnTx/>
                <a:uFillTx/>
                <a:latin typeface="Calibri" panose="020F0502020204030204"/>
                <a:ea typeface="+mn-ea"/>
                <a:cs typeface="+mn-cs"/>
              </a:rPr>
              <a:t>Evaluation of the </a:t>
            </a:r>
            <a:r>
              <a:rPr kumimoji="0" lang="fr-FR" sz="1050" b="0" i="0" u="none" strike="noStrike" cap="none" normalizeH="0" baseline="0" noProof="0" dirty="0" err="1">
                <a:ln>
                  <a:noFill/>
                </a:ln>
                <a:solidFill>
                  <a:prstClr val="black"/>
                </a:solidFill>
                <a:uLnTx/>
                <a:uFillTx/>
                <a:latin typeface="Calibri" panose="020F0502020204030204"/>
                <a:ea typeface="+mn-ea"/>
                <a:cs typeface="+mn-cs"/>
              </a:rPr>
              <a:t>soothing</a:t>
            </a:r>
            <a:r>
              <a:rPr kumimoji="0" lang="fr-FR" sz="1050" b="0" i="0" u="none" strike="noStrike" cap="none" normalizeH="0" baseline="0" noProof="0" dirty="0">
                <a:ln>
                  <a:noFill/>
                </a:ln>
                <a:solidFill>
                  <a:prstClr val="black"/>
                </a:solidFill>
                <a:uLnTx/>
                <a:uFillTx/>
                <a:latin typeface="Calibri" panose="020F0502020204030204"/>
                <a:ea typeface="+mn-ea"/>
                <a:cs typeface="+mn-cs"/>
              </a:rPr>
              <a:t> </a:t>
            </a:r>
            <a:r>
              <a:rPr kumimoji="0" lang="fr-FR" sz="1050" b="0" i="0" u="none" strike="noStrike" cap="none" normalizeH="0" baseline="0" noProof="0" dirty="0" err="1">
                <a:ln>
                  <a:noFill/>
                </a:ln>
                <a:solidFill>
                  <a:prstClr val="black"/>
                </a:solidFill>
                <a:uLnTx/>
                <a:uFillTx/>
                <a:latin typeface="Calibri" panose="020F0502020204030204"/>
                <a:ea typeface="+mn-ea"/>
                <a:cs typeface="+mn-cs"/>
              </a:rPr>
              <a:t>effect</a:t>
            </a:r>
            <a:r>
              <a:rPr kumimoji="0" lang="fr-FR" sz="1050" b="0" i="0" u="none" strike="noStrike" cap="none" normalizeH="0" baseline="0" noProof="0" dirty="0">
                <a:ln>
                  <a:noFill/>
                </a:ln>
                <a:solidFill>
                  <a:prstClr val="black"/>
                </a:solidFill>
                <a:uLnTx/>
                <a:uFillTx/>
                <a:latin typeface="Calibri" panose="020F0502020204030204"/>
                <a:ea typeface="+mn-ea"/>
                <a:cs typeface="+mn-cs"/>
              </a:rPr>
              <a:t> of 6 </a:t>
            </a:r>
            <a:r>
              <a:rPr kumimoji="0" lang="fr-FR" sz="1050" b="0" i="0" u="none" strike="noStrike" cap="none" normalizeH="0" baseline="0" noProof="0" dirty="0" err="1">
                <a:ln>
                  <a:noFill/>
                </a:ln>
                <a:solidFill>
                  <a:prstClr val="black"/>
                </a:solidFill>
                <a:uLnTx/>
                <a:uFillTx/>
                <a:latin typeface="Calibri" panose="020F0502020204030204"/>
                <a:ea typeface="+mn-ea"/>
                <a:cs typeface="+mn-cs"/>
              </a:rPr>
              <a:t>cosmetic</a:t>
            </a:r>
            <a:r>
              <a:rPr kumimoji="0" lang="fr-FR" sz="1050" b="0" i="0" u="none" strike="noStrike" cap="none" normalizeH="0" baseline="0" noProof="0" dirty="0">
                <a:ln>
                  <a:noFill/>
                </a:ln>
                <a:solidFill>
                  <a:prstClr val="black"/>
                </a:solidFill>
                <a:uLnTx/>
                <a:uFillTx/>
                <a:latin typeface="Calibri" panose="020F0502020204030204"/>
                <a:ea typeface="+mn-ea"/>
                <a:cs typeface="+mn-cs"/>
              </a:rPr>
              <a:t> </a:t>
            </a:r>
            <a:r>
              <a:rPr kumimoji="0" lang="fr-FR" sz="1050" b="0" i="0" u="none" strike="noStrike" cap="none" normalizeH="0" baseline="0" noProof="0" dirty="0" err="1">
                <a:ln>
                  <a:noFill/>
                </a:ln>
                <a:solidFill>
                  <a:prstClr val="black"/>
                </a:solidFill>
                <a:uLnTx/>
                <a:uFillTx/>
                <a:latin typeface="Calibri" panose="020F0502020204030204"/>
                <a:ea typeface="+mn-ea"/>
                <a:cs typeface="+mn-cs"/>
              </a:rPr>
              <a:t>products</a:t>
            </a:r>
            <a:r>
              <a:rPr kumimoji="0" lang="fr-FR" sz="1050" b="0" i="0" u="none" strike="noStrike" cap="none" normalizeH="0" baseline="0" noProof="0" dirty="0">
                <a:ln>
                  <a:noFill/>
                </a:ln>
                <a:solidFill>
                  <a:prstClr val="black"/>
                </a:solidFill>
                <a:uLnTx/>
                <a:uFillTx/>
                <a:latin typeface="Calibri" panose="020F0502020204030204"/>
                <a:ea typeface="+mn-ea"/>
                <a:cs typeface="+mn-cs"/>
              </a:rPr>
              <a:t> (évaluation de l’effet apaisant de 6 produits cosmétiques) – Rapport 15E1987 – </a:t>
            </a:r>
            <a:r>
              <a:rPr kumimoji="0" lang="fr-FR" sz="1050" b="0" i="0" u="none" strike="noStrike" cap="none" normalizeH="0" baseline="0" noProof="0" dirty="0" err="1">
                <a:ln>
                  <a:noFill/>
                </a:ln>
                <a:solidFill>
                  <a:prstClr val="black"/>
                </a:solidFill>
                <a:uLnTx/>
                <a:uFillTx/>
                <a:latin typeface="Calibri" panose="020F0502020204030204"/>
                <a:ea typeface="+mn-ea"/>
                <a:cs typeface="+mn-cs"/>
              </a:rPr>
              <a:t>Dermscan</a:t>
            </a:r>
            <a:r>
              <a:rPr kumimoji="0" lang="fr-FR" sz="1050" b="0" i="0" u="none" strike="noStrike" cap="none" normalizeH="0" baseline="0" noProof="0" dirty="0">
                <a:ln>
                  <a:noFill/>
                </a:ln>
                <a:solidFill>
                  <a:prstClr val="black"/>
                </a:solidFill>
                <a:uLnTx/>
                <a:uFillTx/>
                <a:latin typeface="Calibri" panose="020F0502020204030204"/>
                <a:ea typeface="+mn-ea"/>
                <a:cs typeface="+mn-cs"/>
              </a:rPr>
              <a:t> – 20/10/2015</a:t>
            </a:r>
          </a:p>
        </p:txBody>
      </p:sp>
      <p:pic>
        <p:nvPicPr>
          <p:cNvPr id="44" name="Image 43">
            <a:extLst>
              <a:ext uri="{FF2B5EF4-FFF2-40B4-BE49-F238E27FC236}">
                <a16:creationId xmlns:a16="http://schemas.microsoft.com/office/drawing/2014/main" id="{B87AE597-4D9F-40B7-8427-CBD7951D8C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00" b="94889" l="6836" r="91892">
                        <a14:foregroundMark x1="52941" y1="36556" x2="52941" y2="36556"/>
                        <a14:foregroundMark x1="19873" y1="34111" x2="19873" y2="34111"/>
                        <a14:foregroundMark x1="30048" y1="19000" x2="30048" y2="19000"/>
                        <a14:foregroundMark x1="51192" y1="14667" x2="51192" y2="14667"/>
                        <a14:foregroundMark x1="70429" y1="21111" x2="70429" y2="21111"/>
                        <a14:foregroundMark x1="49444" y1="7111" x2="49444" y2="7111"/>
                        <a14:foregroundMark x1="79650" y1="34111" x2="79650" y2="34111"/>
                        <a14:foregroundMark x1="72973" y1="79333" x2="72973" y2="79333"/>
                        <a14:foregroundMark x1="7313" y1="79000" x2="7313" y2="79000"/>
                        <a14:foregroundMark x1="57075" y1="94889" x2="57075" y2="94889"/>
                        <a14:foregroundMark x1="91097" y1="49889" x2="91097" y2="49889"/>
                        <a14:foregroundMark x1="91097" y1="63556" x2="91097" y2="63556"/>
                        <a14:foregroundMark x1="52146" y1="58667" x2="52146" y2="58667"/>
                        <a14:foregroundMark x1="51192" y1="62889" x2="51192" y2="62889"/>
                        <a14:foregroundMark x1="68362" y1="76222" x2="68362" y2="76222"/>
                        <a14:foregroundMark x1="58347" y1="83222" x2="69793" y2="79222"/>
                        <a14:foregroundMark x1="75517" y1="70222" x2="66932" y2="77222"/>
                        <a14:foregroundMark x1="81240" y1="63222" x2="76948" y2="68222"/>
                        <a14:foregroundMark x1="85533" y1="61222" x2="85533" y2="61222"/>
                        <a14:foregroundMark x1="86963" y1="58222" x2="86963" y2="58222"/>
                        <a14:foregroundMark x1="87599" y1="56556" x2="87599" y2="56556"/>
                        <a14:foregroundMark x1="90143" y1="54222" x2="90143" y2="54222"/>
                        <a14:foregroundMark x1="91892" y1="52444" x2="91892" y2="52444"/>
                      </a14:backgroundRemoval>
                    </a14:imgEffect>
                  </a14:imgLayer>
                </a14:imgProps>
              </a:ext>
            </a:extLst>
          </a:blip>
          <a:stretch>
            <a:fillRect/>
          </a:stretch>
        </p:blipFill>
        <p:spPr>
          <a:xfrm>
            <a:off x="6835672" y="472097"/>
            <a:ext cx="413114" cy="591101"/>
          </a:xfrm>
          <a:prstGeom prst="rect">
            <a:avLst/>
          </a:prstGeom>
        </p:spPr>
      </p:pic>
      <p:sp>
        <p:nvSpPr>
          <p:cNvPr id="50" name="ZoneTexte 49">
            <a:extLst>
              <a:ext uri="{FF2B5EF4-FFF2-40B4-BE49-F238E27FC236}">
                <a16:creationId xmlns:a16="http://schemas.microsoft.com/office/drawing/2014/main" id="{BC13BCBC-96DC-4504-BC40-822B8404C04F}"/>
              </a:ext>
            </a:extLst>
          </p:cNvPr>
          <p:cNvSpPr txBox="1"/>
          <p:nvPr/>
        </p:nvSpPr>
        <p:spPr>
          <a:xfrm>
            <a:off x="2883126" y="4151468"/>
            <a:ext cx="9152930" cy="1477328"/>
          </a:xfrm>
          <a:prstGeom prst="rect">
            <a:avLst/>
          </a:prstGeom>
          <a:noFill/>
        </p:spPr>
        <p:txBody>
          <a:bodyPr wrap="square">
            <a:spAutoFit/>
          </a:bodyPr>
          <a:lstStyle/>
          <a:p>
            <a:pPr marR="0" lvl="0" defTabSz="914400" rtl="0" eaLnBrk="1" fontAlgn="auto" latinLnBrk="0" hangingPunct="1">
              <a:lnSpc>
                <a:spcPts val="2700"/>
              </a:lnSpc>
              <a:spcBef>
                <a:spcPts val="0"/>
              </a:spcBef>
              <a:buClrTx/>
              <a:buSzTx/>
              <a:tabLst>
                <a:tab pos="1789113" algn="l"/>
                <a:tab pos="2506663" algn="l"/>
                <a:tab pos="4846638" algn="l"/>
              </a:tabLst>
              <a:defRPr/>
            </a:pPr>
            <a:r>
              <a:rPr kumimoji="0" lang="fr-FR" sz="25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Une étude in vivo</a:t>
            </a:r>
            <a:r>
              <a:rPr kumimoji="0" lang="fr-FR" sz="2100" i="0" u="none" strike="noStrike" cap="none" normalizeH="0" baseline="3000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(2) </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a été menée afin d’évaluer l’effet de l’acide </a:t>
            </a:r>
            <a:r>
              <a:rPr kumimoji="0" lang="fr-FR" sz="2100" i="0" u="none" strike="noStrike" cap="none" normalizeH="0" baseline="0" noProof="0" dirty="0" err="1">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glycyrrhétinique</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(1 % et 2 %) sur les érythèmes [30 volontaires]                 </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b="1"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Réduction significative des érythèmes, des œdèmes et du score de démangeaisons</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sur deux semaines (le gel de réglisse est plus efficace à 2 % qu’à 1 %).</a:t>
            </a:r>
          </a:p>
        </p:txBody>
      </p:sp>
      <p:sp>
        <p:nvSpPr>
          <p:cNvPr id="51" name="Rectangle 50">
            <a:extLst>
              <a:ext uri="{FF2B5EF4-FFF2-40B4-BE49-F238E27FC236}">
                <a16:creationId xmlns:a16="http://schemas.microsoft.com/office/drawing/2014/main" id="{24B68B6B-C9B5-4BA4-802C-2B8054125C00}"/>
              </a:ext>
            </a:extLst>
          </p:cNvPr>
          <p:cNvSpPr/>
          <p:nvPr/>
        </p:nvSpPr>
        <p:spPr>
          <a:xfrm>
            <a:off x="2927808" y="4151468"/>
            <a:ext cx="2344616" cy="342305"/>
          </a:xfrm>
          <a:prstGeom prst="rect">
            <a:avLst/>
          </a:prstGeom>
          <a:solidFill>
            <a:schemeClr val="bg1"/>
          </a:solidFill>
          <a:ln>
            <a:solidFill>
              <a:srgbClr val="B76B7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r>
              <a:rPr lang="fr-FR" b="1" dirty="0">
                <a:solidFill>
                  <a:srgbClr val="B76B79"/>
                </a:solidFill>
                <a:latin typeface="DilleniaUPC" panose="02020603050405020304" pitchFamily="18" charset="-34"/>
                <a:ea typeface="Arial" panose="020B0604020202020204" pitchFamily="34" charset="0"/>
                <a:cs typeface="DilleniaUPC" panose="02020603050405020304" pitchFamily="18" charset="-34"/>
              </a:rPr>
              <a:t>ANTI-ROUGEURS</a:t>
            </a:r>
          </a:p>
        </p:txBody>
      </p:sp>
      <p:sp>
        <p:nvSpPr>
          <p:cNvPr id="52" name="ZoneTexte 51">
            <a:extLst>
              <a:ext uri="{FF2B5EF4-FFF2-40B4-BE49-F238E27FC236}">
                <a16:creationId xmlns:a16="http://schemas.microsoft.com/office/drawing/2014/main" id="{68C4872C-489C-4973-B467-F092CFA8D1C0}"/>
              </a:ext>
            </a:extLst>
          </p:cNvPr>
          <p:cNvSpPr txBox="1"/>
          <p:nvPr/>
        </p:nvSpPr>
        <p:spPr>
          <a:xfrm>
            <a:off x="2883126" y="5553831"/>
            <a:ext cx="8932230" cy="1113510"/>
          </a:xfrm>
          <a:prstGeom prst="rect">
            <a:avLst/>
          </a:prstGeom>
          <a:noFill/>
        </p:spPr>
        <p:txBody>
          <a:bodyPr wrap="square">
            <a:spAutoFit/>
          </a:bodyPr>
          <a:lstStyle/>
          <a:p>
            <a:pPr marR="0" lvl="0" algn="just" defTabSz="914400" rtl="0" eaLnBrk="1" fontAlgn="auto" latinLnBrk="0" hangingPunct="1">
              <a:lnSpc>
                <a:spcPts val="2700"/>
              </a:lnSpc>
              <a:spcBef>
                <a:spcPts val="0"/>
              </a:spcBef>
              <a:buClrTx/>
              <a:buSzTx/>
              <a:tabLst>
                <a:tab pos="1789113" algn="l"/>
                <a:tab pos="2506663" algn="l"/>
                <a:tab pos="4846638" algn="l"/>
              </a:tabLst>
              <a:defRPr/>
            </a:pPr>
            <a:r>
              <a:rPr kumimoji="0" lang="fr-FR" sz="25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a:t>
            </a:r>
          </a:p>
          <a:p>
            <a:pPr marR="0" lvl="0" algn="just" defTabSz="914400" rtl="0" eaLnBrk="1" fontAlgn="auto" latinLnBrk="0" hangingPunct="1">
              <a:lnSpc>
                <a:spcPts val="2700"/>
              </a:lnSpc>
              <a:spcBef>
                <a:spcPts val="0"/>
              </a:spcBef>
              <a:buClrTx/>
              <a:buSzTx/>
              <a:tabLst>
                <a:tab pos="1789113" algn="l"/>
                <a:tab pos="2506663" algn="l"/>
                <a:tab pos="4846638" algn="l"/>
              </a:tabLst>
              <a:defRPr/>
            </a:pP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Une étude in vivo</a:t>
            </a:r>
            <a:r>
              <a:rPr kumimoji="0" lang="fr-FR" sz="2100" i="0" u="none" strike="noStrike" cap="none" normalizeH="0" baseline="3000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(3) </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a été menée afin d’évaluer l’effet apaisant de l’acide </a:t>
            </a:r>
            <a:r>
              <a:rPr kumimoji="0" lang="fr-FR" sz="2100" i="0" u="none" strike="noStrike" cap="none" normalizeH="0" baseline="0" noProof="0" dirty="0" err="1">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glycyrrhétinique</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(2 %) [</a:t>
            </a:r>
            <a:r>
              <a:rPr lang="fr-FR" sz="2100" dirty="0">
                <a:latin typeface="DilleniaUPC" panose="02020603050405020304" pitchFamily="18" charset="-34"/>
                <a:ea typeface="+mn-ea"/>
                <a:cs typeface="DilleniaUPC" panose="02020603050405020304" pitchFamily="18" charset="-34"/>
                <a:sym typeface="Wingdings" panose="05000000000000000000" pitchFamily="2" charset="2"/>
              </a:rPr>
              <a:t>2</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0 volontaires] </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b="1"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Effet apaisant</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significatif</a:t>
            </a:r>
          </a:p>
        </p:txBody>
      </p:sp>
      <p:sp>
        <p:nvSpPr>
          <p:cNvPr id="53" name="Rectangle 52">
            <a:extLst>
              <a:ext uri="{FF2B5EF4-FFF2-40B4-BE49-F238E27FC236}">
                <a16:creationId xmlns:a16="http://schemas.microsoft.com/office/drawing/2014/main" id="{27C0D03D-8E1D-45F4-A940-39ECFDE06536}"/>
              </a:ext>
            </a:extLst>
          </p:cNvPr>
          <p:cNvSpPr/>
          <p:nvPr/>
        </p:nvSpPr>
        <p:spPr>
          <a:xfrm>
            <a:off x="2927808" y="5564464"/>
            <a:ext cx="2344616" cy="342305"/>
          </a:xfrm>
          <a:prstGeom prst="rect">
            <a:avLst/>
          </a:prstGeom>
          <a:solidFill>
            <a:schemeClr val="bg1"/>
          </a:solidFill>
          <a:ln>
            <a:solidFill>
              <a:srgbClr val="B76B7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r>
              <a:rPr lang="fr-FR" b="1" dirty="0">
                <a:solidFill>
                  <a:srgbClr val="B76B79"/>
                </a:solidFill>
                <a:latin typeface="DilleniaUPC" panose="02020603050405020304" pitchFamily="18" charset="-34"/>
                <a:ea typeface="Arial" panose="020B0604020202020204" pitchFamily="34" charset="0"/>
                <a:cs typeface="DilleniaUPC" panose="02020603050405020304" pitchFamily="18" charset="-34"/>
              </a:rPr>
              <a:t>APAISANT</a:t>
            </a:r>
          </a:p>
        </p:txBody>
      </p:sp>
      <p:pic>
        <p:nvPicPr>
          <p:cNvPr id="54" name="Image 53">
            <a:extLst>
              <a:ext uri="{FF2B5EF4-FFF2-40B4-BE49-F238E27FC236}">
                <a16:creationId xmlns:a16="http://schemas.microsoft.com/office/drawing/2014/main" id="{05DE2BD3-64BB-48DE-89D6-14D008BD6780}"/>
              </a:ext>
            </a:extLst>
          </p:cNvPr>
          <p:cNvPicPr>
            <a:picLocks noChangeAspect="1"/>
          </p:cNvPicPr>
          <p:nvPr/>
        </p:nvPicPr>
        <p:blipFill>
          <a:blip r:embed="rId7"/>
          <a:stretch>
            <a:fillRect/>
          </a:stretch>
        </p:blipFill>
        <p:spPr>
          <a:xfrm>
            <a:off x="6823656" y="1303910"/>
            <a:ext cx="425130" cy="425130"/>
          </a:xfrm>
          <a:prstGeom prst="flowChartConnector">
            <a:avLst/>
          </a:prstGeom>
        </p:spPr>
      </p:pic>
    </p:spTree>
    <p:extLst>
      <p:ext uri="{BB962C8B-B14F-4D97-AF65-F5344CB8AC3E}">
        <p14:creationId xmlns:p14="http://schemas.microsoft.com/office/powerpoint/2010/main" val="37788334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Image 59">
            <a:extLst>
              <a:ext uri="{FF2B5EF4-FFF2-40B4-BE49-F238E27FC236}">
                <a16:creationId xmlns:a16="http://schemas.microsoft.com/office/drawing/2014/main" id="{65414EB3-3786-4CF8-905D-ED5C0FB78122}"/>
              </a:ext>
            </a:extLst>
          </p:cNvPr>
          <p:cNvPicPr>
            <a:picLocks noChangeAspect="1"/>
          </p:cNvPicPr>
          <p:nvPr/>
        </p:nvPicPr>
        <p:blipFill>
          <a:blip r:embed="rId3"/>
          <a:stretch>
            <a:fillRect/>
          </a:stretch>
        </p:blipFill>
        <p:spPr>
          <a:xfrm>
            <a:off x="9792049" y="3969854"/>
            <a:ext cx="1093993" cy="881726"/>
          </a:xfrm>
          <a:prstGeom prst="rect">
            <a:avLst/>
          </a:prstGeom>
        </p:spPr>
      </p:pic>
      <p:sp>
        <p:nvSpPr>
          <p:cNvPr id="32" name="Rectangle 31">
            <a:extLst>
              <a:ext uri="{FF2B5EF4-FFF2-40B4-BE49-F238E27FC236}">
                <a16:creationId xmlns:a16="http://schemas.microsoft.com/office/drawing/2014/main" id="{28E7FC6D-E2E8-4573-874D-6897C8DB9C2F}"/>
              </a:ext>
            </a:extLst>
          </p:cNvPr>
          <p:cNvSpPr/>
          <p:nvPr/>
        </p:nvSpPr>
        <p:spPr>
          <a:xfrm>
            <a:off x="-1" y="0"/>
            <a:ext cx="1882141" cy="6858000"/>
          </a:xfrm>
          <a:prstGeom prst="rect">
            <a:avLst/>
          </a:prstGeom>
          <a:solidFill>
            <a:srgbClr val="B76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949343" y="616041"/>
            <a:ext cx="2323793"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Enoxolone</a:t>
            </a:r>
          </a:p>
        </p:txBody>
      </p:sp>
      <p:sp>
        <p:nvSpPr>
          <p:cNvPr id="18" name="ZoneTexte 17">
            <a:extLst>
              <a:ext uri="{FF2B5EF4-FFF2-40B4-BE49-F238E27FC236}">
                <a16:creationId xmlns:a16="http://schemas.microsoft.com/office/drawing/2014/main" id="{73DF68A2-558A-AF4D-B10A-630311F24657}"/>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19" name="Connecteur droit 18">
            <a:extLst>
              <a:ext uri="{FF2B5EF4-FFF2-40B4-BE49-F238E27FC236}">
                <a16:creationId xmlns:a16="http://schemas.microsoft.com/office/drawing/2014/main" id="{F2223778-5713-3141-A2F7-D49B05F0BCFC}"/>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Image 33" descr="Une image contenant texte&#10;&#10;Description générée automatiquement">
            <a:extLst>
              <a:ext uri="{FF2B5EF4-FFF2-40B4-BE49-F238E27FC236}">
                <a16:creationId xmlns:a16="http://schemas.microsoft.com/office/drawing/2014/main" id="{3D0D5620-5A43-482C-806F-5F2DD4BBC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227" y="1516475"/>
            <a:ext cx="2005899" cy="5278433"/>
          </a:xfrm>
          <a:prstGeom prst="rect">
            <a:avLst/>
          </a:prstGeom>
          <a:effectLst>
            <a:outerShdw blurRad="63500" sx="102000" sy="102000" algn="ctr" rotWithShape="0">
              <a:prstClr val="black">
                <a:alpha val="40000"/>
              </a:prstClr>
            </a:outerShdw>
          </a:effectLst>
        </p:spPr>
      </p:pic>
      <p:sp>
        <p:nvSpPr>
          <p:cNvPr id="40" name="ZoneTexte 39">
            <a:extLst>
              <a:ext uri="{FF2B5EF4-FFF2-40B4-BE49-F238E27FC236}">
                <a16:creationId xmlns:a16="http://schemas.microsoft.com/office/drawing/2014/main" id="{3AF9AF7A-1340-49A7-8CC4-FC7EE566E15E}"/>
              </a:ext>
            </a:extLst>
          </p:cNvPr>
          <p:cNvSpPr txBox="1"/>
          <p:nvPr/>
        </p:nvSpPr>
        <p:spPr>
          <a:xfrm>
            <a:off x="3105734" y="1429647"/>
            <a:ext cx="9292855" cy="584775"/>
          </a:xfrm>
          <a:prstGeom prst="rect">
            <a:avLst/>
          </a:prstGeom>
          <a:noFill/>
        </p:spPr>
        <p:txBody>
          <a:bodyPr wrap="square">
            <a:spAutoFit/>
          </a:bodyPr>
          <a:lstStyle/>
          <a:p>
            <a:pPr>
              <a:tabLst>
                <a:tab pos="3136900" algn="l"/>
              </a:tabLst>
            </a:pPr>
            <a:r>
              <a:rPr lang="fr-FR" sz="3200" b="1" cap="all" dirty="0">
                <a:solidFill>
                  <a:srgbClr val="B76B79"/>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dirty="0">
                <a:solidFill>
                  <a:srgbClr val="B76B79"/>
                </a:solidFill>
                <a:latin typeface="DilleniaUPC" panose="02020603050405020304" pitchFamily="18" charset="-34"/>
                <a:ea typeface="Times New Roman" panose="02020603050405020304" pitchFamily="18" charset="0"/>
                <a:cs typeface="DilleniaUPC" panose="02020603050405020304" pitchFamily="18" charset="-34"/>
              </a:rPr>
              <a:t>     In vivo – Test d’utilisation</a:t>
            </a:r>
          </a:p>
        </p:txBody>
      </p:sp>
      <p:pic>
        <p:nvPicPr>
          <p:cNvPr id="41" name="Picture 2" descr="Mycose de l'ongle? N'attendez pas, traitez immédiatement">
            <a:extLst>
              <a:ext uri="{FF2B5EF4-FFF2-40B4-BE49-F238E27FC236}">
                <a16:creationId xmlns:a16="http://schemas.microsoft.com/office/drawing/2014/main" id="{9C7420A5-CCB4-41F9-8F8D-7587193325DA}"/>
              </a:ext>
            </a:extLst>
          </p:cNvPr>
          <p:cNvPicPr>
            <a:picLocks noChangeAspect="1" noChangeArrowheads="1"/>
          </p:cNvPicPr>
          <p:nvPr/>
        </p:nvPicPr>
        <p:blipFill rotWithShape="1">
          <a:blip r:embed="rId5" cstate="print">
            <a:duotone>
              <a:prstClr val="black"/>
              <a:srgbClr val="B76B79">
                <a:tint val="45000"/>
                <a:satMod val="400000"/>
              </a:srgbClr>
            </a:duotone>
            <a:extLst>
              <a:ext uri="{28A0092B-C50C-407E-A947-70E740481C1C}">
                <a14:useLocalDpi xmlns:a14="http://schemas.microsoft.com/office/drawing/2010/main" val="0"/>
              </a:ext>
            </a:extLst>
          </a:blip>
          <a:srcRect r="66457"/>
          <a:stretch/>
        </p:blipFill>
        <p:spPr bwMode="auto">
          <a:xfrm>
            <a:off x="10021865" y="1476400"/>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14727CC3-EB8C-44C4-99CC-FA74755D52A1}"/>
              </a:ext>
            </a:extLst>
          </p:cNvPr>
          <p:cNvSpPr/>
          <p:nvPr/>
        </p:nvSpPr>
        <p:spPr>
          <a:xfrm>
            <a:off x="8735963" y="604053"/>
            <a:ext cx="3151253" cy="508009"/>
          </a:xfrm>
          <a:prstGeom prst="rect">
            <a:avLst/>
          </a:prstGeom>
          <a:solidFill>
            <a:srgbClr val="B76B79">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extLst>
              <a:ext uri="{FF2B5EF4-FFF2-40B4-BE49-F238E27FC236}">
                <a16:creationId xmlns:a16="http://schemas.microsoft.com/office/drawing/2014/main" id="{A0654BBA-0E8A-4C44-845F-FA593EA3A190}"/>
              </a:ext>
            </a:extLst>
          </p:cNvPr>
          <p:cNvSpPr txBox="1"/>
          <p:nvPr/>
        </p:nvSpPr>
        <p:spPr>
          <a:xfrm>
            <a:off x="9001882" y="729648"/>
            <a:ext cx="2885334" cy="253916"/>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fr-FR" sz="1050" b="0" i="0" u="none" strike="noStrike" cap="none" normalizeH="0" baseline="0" noProof="0">
                <a:ln>
                  <a:noFill/>
                </a:ln>
                <a:solidFill>
                  <a:prstClr val="black"/>
                </a:solidFill>
                <a:uLnTx/>
                <a:uFillTx/>
                <a:latin typeface="Calibri" panose="020F0502020204030204"/>
                <a:ea typeface="+mn-ea"/>
                <a:cs typeface="+mn-cs"/>
              </a:rPr>
              <a:t>* Test d’utilisation (</a:t>
            </a:r>
            <a:r>
              <a:rPr kumimoji="0" lang="fr-FR" sz="1050" b="0" i="1" u="none" strike="noStrike" cap="none" normalizeH="0" baseline="0" noProof="0">
                <a:ln>
                  <a:noFill/>
                </a:ln>
                <a:solidFill>
                  <a:prstClr val="black"/>
                </a:solidFill>
                <a:uLnTx/>
                <a:uFillTx/>
                <a:latin typeface="Calibri" panose="020F0502020204030204"/>
                <a:ea typeface="+mn-ea"/>
                <a:cs typeface="+mn-cs"/>
              </a:rPr>
              <a:t>étude Ln11012 – CIREC – avril 2011)</a:t>
            </a:r>
          </a:p>
        </p:txBody>
      </p:sp>
      <p:pic>
        <p:nvPicPr>
          <p:cNvPr id="54" name="Image 53">
            <a:extLst>
              <a:ext uri="{FF2B5EF4-FFF2-40B4-BE49-F238E27FC236}">
                <a16:creationId xmlns:a16="http://schemas.microsoft.com/office/drawing/2014/main" id="{05DE2BD3-64BB-48DE-89D6-14D008BD6780}"/>
              </a:ext>
            </a:extLst>
          </p:cNvPr>
          <p:cNvPicPr>
            <a:picLocks noChangeAspect="1"/>
          </p:cNvPicPr>
          <p:nvPr/>
        </p:nvPicPr>
        <p:blipFill>
          <a:blip r:embed="rId6"/>
          <a:stretch>
            <a:fillRect/>
          </a:stretch>
        </p:blipFill>
        <p:spPr>
          <a:xfrm>
            <a:off x="8547605" y="517083"/>
            <a:ext cx="425130" cy="425130"/>
          </a:xfrm>
          <a:prstGeom prst="flowChartConnector">
            <a:avLst/>
          </a:prstGeom>
        </p:spPr>
      </p:pic>
      <p:sp>
        <p:nvSpPr>
          <p:cNvPr id="55" name="ZoneTexte 54">
            <a:extLst>
              <a:ext uri="{FF2B5EF4-FFF2-40B4-BE49-F238E27FC236}">
                <a16:creationId xmlns:a16="http://schemas.microsoft.com/office/drawing/2014/main" id="{565F11E2-3295-4B69-A69D-26E161A51B2B}"/>
              </a:ext>
            </a:extLst>
          </p:cNvPr>
          <p:cNvSpPr txBox="1"/>
          <p:nvPr/>
        </p:nvSpPr>
        <p:spPr>
          <a:xfrm>
            <a:off x="3514259" y="2526260"/>
            <a:ext cx="4890539" cy="446276"/>
          </a:xfrm>
          <a:prstGeom prst="rect">
            <a:avLst/>
          </a:prstGeom>
          <a:noFill/>
        </p:spPr>
        <p:txBody>
          <a:bodyPr wrap="square">
            <a:spAutoFit/>
          </a:bodyPr>
          <a:lstStyle/>
          <a:p>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Test d’utilisation </a:t>
            </a: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7 jours </a:t>
            </a:r>
          </a:p>
        </p:txBody>
      </p:sp>
      <p:pic>
        <p:nvPicPr>
          <p:cNvPr id="56" name="Image 55">
            <a:extLst>
              <a:ext uri="{FF2B5EF4-FFF2-40B4-BE49-F238E27FC236}">
                <a16:creationId xmlns:a16="http://schemas.microsoft.com/office/drawing/2014/main" id="{F40F757F-0E49-4615-B4A4-279002E19FF3}"/>
              </a:ext>
            </a:extLst>
          </p:cNvPr>
          <p:cNvPicPr>
            <a:picLocks noChangeAspect="1"/>
          </p:cNvPicPr>
          <p:nvPr/>
        </p:nvPicPr>
        <p:blipFill rotWithShape="1">
          <a:blip r:embed="rId7"/>
          <a:srcRect b="14901"/>
          <a:stretch/>
        </p:blipFill>
        <p:spPr>
          <a:xfrm>
            <a:off x="2969736" y="3089099"/>
            <a:ext cx="483564" cy="443166"/>
          </a:xfrm>
          <a:prstGeom prst="rect">
            <a:avLst/>
          </a:prstGeom>
        </p:spPr>
      </p:pic>
      <p:sp>
        <p:nvSpPr>
          <p:cNvPr id="57" name="ZoneTexte 56">
            <a:extLst>
              <a:ext uri="{FF2B5EF4-FFF2-40B4-BE49-F238E27FC236}">
                <a16:creationId xmlns:a16="http://schemas.microsoft.com/office/drawing/2014/main" id="{B922B145-3B32-4A88-9606-8B151024475E}"/>
              </a:ext>
            </a:extLst>
          </p:cNvPr>
          <p:cNvSpPr txBox="1"/>
          <p:nvPr/>
        </p:nvSpPr>
        <p:spPr>
          <a:xfrm>
            <a:off x="3514260" y="2929725"/>
            <a:ext cx="8107126" cy="800219"/>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20 volontaires âgés de 21 à 65 ans ayant la peau du visage très réactive et sensible.</a:t>
            </a:r>
          </a:p>
        </p:txBody>
      </p:sp>
      <p:pic>
        <p:nvPicPr>
          <p:cNvPr id="58" name="Image 57">
            <a:extLst>
              <a:ext uri="{FF2B5EF4-FFF2-40B4-BE49-F238E27FC236}">
                <a16:creationId xmlns:a16="http://schemas.microsoft.com/office/drawing/2014/main" id="{4E6818C6-4B9A-44A6-9F96-5644B96A7CC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894777" y="3588661"/>
            <a:ext cx="619484" cy="619484"/>
          </a:xfrm>
          <a:prstGeom prst="rect">
            <a:avLst/>
          </a:prstGeom>
        </p:spPr>
      </p:pic>
      <p:sp>
        <p:nvSpPr>
          <p:cNvPr id="59" name="ZoneTexte 58">
            <a:extLst>
              <a:ext uri="{FF2B5EF4-FFF2-40B4-BE49-F238E27FC236}">
                <a16:creationId xmlns:a16="http://schemas.microsoft.com/office/drawing/2014/main" id="{EFA03C64-124D-4E43-9BC1-EB10F86ABAAE}"/>
              </a:ext>
            </a:extLst>
          </p:cNvPr>
          <p:cNvSpPr txBox="1"/>
          <p:nvPr/>
        </p:nvSpPr>
        <p:spPr>
          <a:xfrm>
            <a:off x="3526063" y="3657018"/>
            <a:ext cx="7840142"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deux fois par jour sur le visage entier (4 gouttes)</a:t>
            </a:r>
          </a:p>
        </p:txBody>
      </p:sp>
      <p:sp>
        <p:nvSpPr>
          <p:cNvPr id="61" name="ZoneTexte 60">
            <a:extLst>
              <a:ext uri="{FF2B5EF4-FFF2-40B4-BE49-F238E27FC236}">
                <a16:creationId xmlns:a16="http://schemas.microsoft.com/office/drawing/2014/main" id="{90DE2984-A961-4543-9A3C-602487350ADC}"/>
              </a:ext>
            </a:extLst>
          </p:cNvPr>
          <p:cNvSpPr txBox="1"/>
          <p:nvPr/>
        </p:nvSpPr>
        <p:spPr>
          <a:xfrm>
            <a:off x="8997180" y="4846690"/>
            <a:ext cx="3081406" cy="1169551"/>
          </a:xfrm>
          <a:prstGeom prst="rect">
            <a:avLst/>
          </a:prstGeom>
          <a:noFill/>
        </p:spPr>
        <p:txBody>
          <a:bodyPr wrap="square">
            <a:spAutoFit/>
          </a:bodyPr>
          <a:lstStyle/>
          <a:p>
            <a:pPr>
              <a:lnSpc>
                <a:spcPts val="2800"/>
              </a:lnSpc>
              <a:tabLst>
                <a:tab pos="1973263" algn="l"/>
              </a:tabLst>
            </a:pPr>
            <a:r>
              <a:rPr lang="fr-FR" sz="2100" dirty="0">
                <a:solidFill>
                  <a:schemeClr val="tx1">
                    <a:lumMod val="75000"/>
                    <a:lumOff val="25000"/>
                  </a:schemeClr>
                </a:solidFill>
                <a:latin typeface="DilleniaUPC" panose="02020603050405020304" pitchFamily="18" charset="-34"/>
                <a:cs typeface="DilleniaUPC" panose="02020603050405020304" pitchFamily="18" charset="-34"/>
              </a:rPr>
              <a:t>Facile d’application </a:t>
            </a:r>
            <a:r>
              <a:rPr lang="fr-FR" sz="2100" b="1" dirty="0">
                <a:solidFill>
                  <a:schemeClr val="tx1">
                    <a:lumMod val="75000"/>
                    <a:lumOff val="25000"/>
                  </a:schemeClr>
                </a:solidFill>
                <a:latin typeface="DilleniaUPC" panose="02020603050405020304" pitchFamily="18" charset="-34"/>
                <a:cs typeface="DilleniaUPC" panose="02020603050405020304" pitchFamily="18" charset="-34"/>
              </a:rPr>
              <a:t>82 %</a:t>
            </a:r>
          </a:p>
          <a:p>
            <a:pPr>
              <a:lnSpc>
                <a:spcPts val="2800"/>
              </a:lnSpc>
              <a:tabLst>
                <a:tab pos="1973263" algn="l"/>
              </a:tabLst>
            </a:pPr>
            <a:r>
              <a:rPr lang="fr-FR" sz="2100" dirty="0">
                <a:solidFill>
                  <a:schemeClr val="tx1">
                    <a:lumMod val="75000"/>
                    <a:lumOff val="25000"/>
                  </a:schemeClr>
                </a:solidFill>
                <a:latin typeface="DilleniaUPC" panose="02020603050405020304" pitchFamily="18" charset="-34"/>
                <a:cs typeface="DilleniaUPC" panose="02020603050405020304" pitchFamily="18" charset="-34"/>
              </a:rPr>
              <a:t>Absorption significative</a:t>
            </a:r>
            <a:r>
              <a:rPr lang="fr-FR" sz="2100" b="1" dirty="0">
                <a:solidFill>
                  <a:schemeClr val="tx1">
                    <a:lumMod val="75000"/>
                    <a:lumOff val="25000"/>
                  </a:schemeClr>
                </a:solidFill>
                <a:latin typeface="DilleniaUPC" panose="02020603050405020304" pitchFamily="18" charset="-34"/>
                <a:cs typeface="DilleniaUPC" panose="02020603050405020304" pitchFamily="18" charset="-34"/>
              </a:rPr>
              <a:t> 81 %</a:t>
            </a:r>
          </a:p>
          <a:p>
            <a:pPr>
              <a:lnSpc>
                <a:spcPts val="2800"/>
              </a:lnSpc>
              <a:tabLst>
                <a:tab pos="1968500" algn="l"/>
                <a:tab pos="2692400" algn="l"/>
              </a:tabLst>
            </a:pPr>
            <a:r>
              <a:rPr lang="fr-FR" sz="2100" dirty="0">
                <a:solidFill>
                  <a:schemeClr val="tx1">
                    <a:lumMod val="75000"/>
                    <a:lumOff val="25000"/>
                  </a:schemeClr>
                </a:solidFill>
                <a:latin typeface="DilleniaUPC" panose="02020603050405020304" pitchFamily="18" charset="-34"/>
                <a:cs typeface="DilleniaUPC" panose="02020603050405020304" pitchFamily="18" charset="-34"/>
              </a:rPr>
              <a:t>Fini non collant </a:t>
            </a:r>
            <a:r>
              <a:rPr lang="fr-FR" sz="2100" b="1" dirty="0">
                <a:solidFill>
                  <a:schemeClr val="tx1">
                    <a:lumMod val="75000"/>
                    <a:lumOff val="25000"/>
                  </a:schemeClr>
                </a:solidFill>
                <a:latin typeface="DilleniaUPC" panose="02020603050405020304" pitchFamily="18" charset="-34"/>
                <a:cs typeface="DilleniaUPC" panose="02020603050405020304" pitchFamily="18" charset="-34"/>
              </a:rPr>
              <a:t>83 %</a:t>
            </a:r>
          </a:p>
        </p:txBody>
      </p:sp>
      <p:sp>
        <p:nvSpPr>
          <p:cNvPr id="62" name="Rectangle 61">
            <a:extLst>
              <a:ext uri="{FF2B5EF4-FFF2-40B4-BE49-F238E27FC236}">
                <a16:creationId xmlns:a16="http://schemas.microsoft.com/office/drawing/2014/main" id="{7DE31E43-C002-4F1D-B81C-7C672A0DE25D}"/>
              </a:ext>
            </a:extLst>
          </p:cNvPr>
          <p:cNvSpPr/>
          <p:nvPr/>
        </p:nvSpPr>
        <p:spPr>
          <a:xfrm>
            <a:off x="2679405" y="4612628"/>
            <a:ext cx="6293330" cy="1809437"/>
          </a:xfrm>
          <a:prstGeom prst="rect">
            <a:avLst/>
          </a:prstGeom>
          <a:solidFill>
            <a:schemeClr val="bg1"/>
          </a:solidFill>
          <a:ln>
            <a:solidFill>
              <a:srgbClr val="B76B7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ts val="2800"/>
              </a:lnSpc>
              <a:buFont typeface="Wingdings" panose="05000000000000000000" pitchFamily="2" charset="2"/>
              <a:buChar char=""/>
              <a:tabLst>
                <a:tab pos="4302125" algn="l"/>
              </a:tabLst>
            </a:pPr>
            <a:r>
              <a:rPr lang="fr-FR" sz="2400" dirty="0">
                <a:solidFill>
                  <a:srgbClr val="B76B79"/>
                </a:solidFill>
                <a:latin typeface="DilleniaUPC" panose="02020603050405020304" pitchFamily="18" charset="-34"/>
                <a:ea typeface="Calibri" panose="020F0502020204030204" pitchFamily="34" charset="0"/>
                <a:cs typeface="DilleniaUPC" panose="02020603050405020304" pitchFamily="18" charset="-34"/>
              </a:rPr>
              <a:t>Peau apaisée	</a:t>
            </a:r>
            <a:r>
              <a:rPr lang="fr-FR" sz="2800" b="1" dirty="0">
                <a:solidFill>
                  <a:srgbClr val="B76B79"/>
                </a:solidFill>
                <a:latin typeface="DilleniaUPC" panose="02020603050405020304" pitchFamily="18" charset="-34"/>
                <a:ea typeface="Calibri" panose="020F0502020204030204" pitchFamily="34" charset="0"/>
                <a:cs typeface="DilleniaUPC" panose="02020603050405020304" pitchFamily="18" charset="-34"/>
              </a:rPr>
              <a:t>70 %</a:t>
            </a:r>
          </a:p>
          <a:p>
            <a:pPr marL="342900" lvl="0" indent="-342900">
              <a:lnSpc>
                <a:spcPts val="2800"/>
              </a:lnSpc>
              <a:buFont typeface="Wingdings" panose="05000000000000000000" pitchFamily="2" charset="2"/>
              <a:buChar char=""/>
              <a:tabLst>
                <a:tab pos="4302125" algn="l"/>
              </a:tabLst>
            </a:pPr>
            <a:r>
              <a:rPr lang="fr-FR" sz="2400" dirty="0">
                <a:solidFill>
                  <a:srgbClr val="B76B79"/>
                </a:solidFill>
                <a:latin typeface="DilleniaUPC" panose="02020603050405020304" pitchFamily="18" charset="-34"/>
                <a:cs typeface="DilleniaUPC" panose="02020603050405020304" pitchFamily="18" charset="-34"/>
              </a:rPr>
              <a:t>Peau moins réactive</a:t>
            </a:r>
            <a:r>
              <a:rPr lang="fr-FR" sz="2400" b="1" dirty="0">
                <a:solidFill>
                  <a:srgbClr val="B76B79"/>
                </a:solidFill>
                <a:latin typeface="DilleniaUPC" panose="02020603050405020304" pitchFamily="18" charset="-34"/>
                <a:cs typeface="DilleniaUPC" panose="02020603050405020304" pitchFamily="18" charset="-34"/>
              </a:rPr>
              <a:t>	70 %</a:t>
            </a:r>
          </a:p>
          <a:p>
            <a:pPr marL="342900" lvl="0" indent="-342900">
              <a:lnSpc>
                <a:spcPts val="2800"/>
              </a:lnSpc>
              <a:buFont typeface="Wingdings" panose="05000000000000000000" pitchFamily="2" charset="2"/>
              <a:buChar char=""/>
              <a:tabLst>
                <a:tab pos="4302125" algn="l"/>
              </a:tabLst>
            </a:pPr>
            <a:r>
              <a:rPr lang="fr-FR" sz="2400" dirty="0">
                <a:solidFill>
                  <a:srgbClr val="B76B79"/>
                </a:solidFill>
                <a:latin typeface="DilleniaUPC" panose="02020603050405020304" pitchFamily="18" charset="-34"/>
                <a:ea typeface="Calibri" panose="020F0502020204030204" pitchFamily="34" charset="0"/>
                <a:cs typeface="DilleniaUPC" panose="02020603050405020304" pitchFamily="18" charset="-34"/>
              </a:rPr>
              <a:t>Réduction des sensations de tiraillement	</a:t>
            </a:r>
            <a:r>
              <a:rPr lang="fr-FR" sz="2400" b="1" dirty="0">
                <a:solidFill>
                  <a:srgbClr val="B76B79"/>
                </a:solidFill>
                <a:latin typeface="DilleniaUPC" panose="02020603050405020304" pitchFamily="18" charset="-34"/>
                <a:ea typeface="Calibri" panose="020F0502020204030204" pitchFamily="34" charset="0"/>
                <a:cs typeface="DilleniaUPC" panose="02020603050405020304" pitchFamily="18" charset="-34"/>
              </a:rPr>
              <a:t>70 %</a:t>
            </a:r>
          </a:p>
          <a:p>
            <a:pPr marL="342900" lvl="0" indent="-342900">
              <a:lnSpc>
                <a:spcPts val="2800"/>
              </a:lnSpc>
              <a:buFont typeface="Wingdings" panose="05000000000000000000" pitchFamily="2" charset="2"/>
              <a:buChar char=""/>
              <a:tabLst>
                <a:tab pos="3408363" algn="l"/>
                <a:tab pos="4302125" algn="l"/>
              </a:tabLst>
            </a:pPr>
            <a:r>
              <a:rPr lang="fr-FR" sz="2400" dirty="0">
                <a:solidFill>
                  <a:srgbClr val="B76B79"/>
                </a:solidFill>
                <a:latin typeface="DilleniaUPC" panose="02020603050405020304" pitchFamily="18" charset="-34"/>
                <a:ea typeface="Calibri" panose="020F0502020204030204" pitchFamily="34" charset="0"/>
                <a:cs typeface="DilleniaUPC" panose="02020603050405020304" pitchFamily="18" charset="-34"/>
              </a:rPr>
              <a:t>Réduction des sensations de picotement         &amp; des démangeaisons	                           </a:t>
            </a:r>
            <a:r>
              <a:rPr lang="fr-FR" sz="2400" b="1" dirty="0">
                <a:solidFill>
                  <a:srgbClr val="B76B79"/>
                </a:solidFill>
                <a:latin typeface="DilleniaUPC" panose="02020603050405020304" pitchFamily="18" charset="-34"/>
                <a:ea typeface="Calibri" panose="020F0502020204030204" pitchFamily="34" charset="0"/>
                <a:cs typeface="DilleniaUPC" panose="02020603050405020304" pitchFamily="18" charset="-34"/>
              </a:rPr>
              <a:t>65 %</a:t>
            </a:r>
          </a:p>
        </p:txBody>
      </p:sp>
      <p:sp>
        <p:nvSpPr>
          <p:cNvPr id="63" name="ZoneTexte 62">
            <a:extLst>
              <a:ext uri="{FF2B5EF4-FFF2-40B4-BE49-F238E27FC236}">
                <a16:creationId xmlns:a16="http://schemas.microsoft.com/office/drawing/2014/main" id="{8ECEC5CD-6772-48D6-92E9-FBB04CC34F6F}"/>
              </a:ext>
            </a:extLst>
          </p:cNvPr>
          <p:cNvSpPr txBox="1"/>
          <p:nvPr/>
        </p:nvSpPr>
        <p:spPr>
          <a:xfrm>
            <a:off x="3410128" y="4171651"/>
            <a:ext cx="3373443" cy="461665"/>
          </a:xfrm>
          <a:prstGeom prst="rect">
            <a:avLst/>
          </a:prstGeom>
          <a:noFill/>
        </p:spPr>
        <p:txBody>
          <a:bodyPr wrap="square">
            <a:spAutoFit/>
          </a:bodyPr>
          <a:lstStyle/>
          <a:p>
            <a:r>
              <a:rPr kumimoji="0" lang="fr-FR" sz="2400" b="0" i="0" u="none" strike="noStrike" cap="none" normalizeH="0" baseline="0" noProof="0" dirty="0">
                <a:ln>
                  <a:noFill/>
                </a:ln>
                <a:uLnTx/>
                <a:uFillTx/>
                <a:latin typeface="DilleniaUPC" panose="02020603050405020304" pitchFamily="18" charset="-34"/>
                <a:ea typeface="+mn-ea"/>
                <a:cs typeface="DilleniaUPC" panose="02020603050405020304" pitchFamily="18" charset="-34"/>
              </a:rPr>
              <a:t>Au bout de 7 jours : </a:t>
            </a:r>
          </a:p>
        </p:txBody>
      </p:sp>
      <p:pic>
        <p:nvPicPr>
          <p:cNvPr id="64" name="Image 63">
            <a:extLst>
              <a:ext uri="{FF2B5EF4-FFF2-40B4-BE49-F238E27FC236}">
                <a16:creationId xmlns:a16="http://schemas.microsoft.com/office/drawing/2014/main" id="{837E43BA-1E6B-4031-8383-2AC9CF184CE7}"/>
              </a:ext>
            </a:extLst>
          </p:cNvPr>
          <p:cNvPicPr>
            <a:picLocks noChangeAspect="1"/>
          </p:cNvPicPr>
          <p:nvPr/>
        </p:nvPicPr>
        <p:blipFill rotWithShape="1">
          <a:blip r:embed="rId10">
            <a:biLevel thresh="75000"/>
            <a:extLst>
              <a:ext uri="{BEBA8EAE-BF5A-486C-A8C5-ECC9F3942E4B}">
                <a14:imgProps xmlns:a14="http://schemas.microsoft.com/office/drawing/2010/main">
                  <a14:imgLayer r:embed="rId11">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2995478" y="2451293"/>
            <a:ext cx="530585" cy="619484"/>
          </a:xfrm>
          <a:prstGeom prst="rect">
            <a:avLst/>
          </a:prstGeom>
        </p:spPr>
      </p:pic>
    </p:spTree>
    <p:extLst>
      <p:ext uri="{BB962C8B-B14F-4D97-AF65-F5344CB8AC3E}">
        <p14:creationId xmlns:p14="http://schemas.microsoft.com/office/powerpoint/2010/main" val="12568086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82B39-E207-46AF-A7B5-CCB7CA9F05F3}"/>
              </a:ext>
            </a:extLst>
          </p:cNvPr>
          <p:cNvSpPr/>
          <p:nvPr/>
        </p:nvSpPr>
        <p:spPr>
          <a:xfrm>
            <a:off x="0" y="2437825"/>
            <a:ext cx="12192000" cy="4453627"/>
          </a:xfrm>
          <a:prstGeom prst="rect">
            <a:avLst/>
          </a:prstGeom>
          <a:solidFill>
            <a:srgbClr val="E5B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906346" y="625770"/>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Glabridine</a:t>
            </a:r>
          </a:p>
        </p:txBody>
      </p:sp>
      <p:pic>
        <p:nvPicPr>
          <p:cNvPr id="7" name="Image 6" descr="Une image contenant alimentation&#10;&#10;Description générée automatiquement">
            <a:extLst>
              <a:ext uri="{FF2B5EF4-FFF2-40B4-BE49-F238E27FC236}">
                <a16:creationId xmlns:a16="http://schemas.microsoft.com/office/drawing/2014/main" id="{90B6C586-1D86-4695-A1BE-C084D5F57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833" y="1376006"/>
            <a:ext cx="2005899" cy="5278435"/>
          </a:xfrm>
          <a:prstGeom prst="rect">
            <a:avLst/>
          </a:prstGeom>
          <a:effectLst>
            <a:outerShdw blurRad="63500" sx="102000" sy="102000" algn="ctr" rotWithShape="0">
              <a:prstClr val="black">
                <a:alpha val="40000"/>
              </a:prstClr>
            </a:outerShdw>
          </a:effectLst>
        </p:spPr>
      </p:pic>
      <p:pic>
        <p:nvPicPr>
          <p:cNvPr id="2" name="Picture 7" descr="D:\-= WORK =-\BUG AGENCY\NAOS\2020_ETAT_PUR\SLIDES\fleche-18.png">
            <a:extLst>
              <a:ext uri="{FF2B5EF4-FFF2-40B4-BE49-F238E27FC236}">
                <a16:creationId xmlns:a16="http://schemas.microsoft.com/office/drawing/2014/main" id="{30AF7AF2-916F-470E-968E-70DADE8E28D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1" r="20671"/>
          <a:stretch/>
        </p:blipFill>
        <p:spPr bwMode="auto">
          <a:xfrm rot="17442807" flipH="1">
            <a:off x="2462153" y="923081"/>
            <a:ext cx="663907" cy="126224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673353D-76E8-44ED-A993-2A8A98ACBF7E}"/>
              </a:ext>
            </a:extLst>
          </p:cNvPr>
          <p:cNvSpPr txBox="1"/>
          <p:nvPr/>
        </p:nvSpPr>
        <p:spPr>
          <a:xfrm>
            <a:off x="3616911" y="1609770"/>
            <a:ext cx="2973953" cy="369332"/>
          </a:xfrm>
          <a:prstGeom prst="rect">
            <a:avLst/>
          </a:prstGeom>
          <a:noFill/>
        </p:spPr>
        <p:txBody>
          <a:bodyPr wrap="square">
            <a:spAutoFit/>
          </a:bodyPr>
          <a:lstStyle/>
          <a:p>
            <a:r>
              <a:rPr lang="fr-FR">
                <a:solidFill>
                  <a:srgbClr val="000000"/>
                </a:solidFill>
                <a:latin typeface="DilleniaUPC" panose="02020603050405020304" pitchFamily="18" charset="-34"/>
                <a:cs typeface="DilleniaUPC" panose="02020603050405020304" pitchFamily="18" charset="-34"/>
              </a:rPr>
              <a:t>Hyperpigmentation</a:t>
            </a:r>
          </a:p>
        </p:txBody>
      </p:sp>
      <p:sp>
        <p:nvSpPr>
          <p:cNvPr id="20" name="ZoneTexte 19">
            <a:extLst>
              <a:ext uri="{FF2B5EF4-FFF2-40B4-BE49-F238E27FC236}">
                <a16:creationId xmlns:a16="http://schemas.microsoft.com/office/drawing/2014/main" id="{4E890FD2-A6AD-FF43-B798-EF05C710054D}"/>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74B2DF31-95F7-564B-A351-31FC9C6C2354}"/>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53591A4A-79DF-43E2-B158-1A367CC2107B}"/>
              </a:ext>
            </a:extLst>
          </p:cNvPr>
          <p:cNvSpPr txBox="1"/>
          <p:nvPr/>
        </p:nvSpPr>
        <p:spPr>
          <a:xfrm>
            <a:off x="2936504" y="2158640"/>
            <a:ext cx="4162795" cy="584775"/>
          </a:xfrm>
          <a:prstGeom prst="rect">
            <a:avLst/>
          </a:prstGeom>
          <a:solidFill>
            <a:schemeClr val="bg1"/>
          </a:solidFill>
        </p:spPr>
        <p:txBody>
          <a:bodyPr wrap="square">
            <a:spAutoFit/>
          </a:bodyPr>
          <a:lstStyle/>
          <a:p>
            <a:pPr algn="ctr"/>
            <a:r>
              <a:rPr lang="fr-FR" sz="3200" b="1" cap="all">
                <a:solidFill>
                  <a:srgbClr val="E5B19F"/>
                </a:solidFill>
                <a:latin typeface="DilleniaUPC" panose="02020603050405020304" pitchFamily="18" charset="-34"/>
                <a:cs typeface="DilleniaUPC" panose="02020603050405020304" pitchFamily="18" charset="-34"/>
              </a:rPr>
              <a:t>FICHE GLABRIDINE</a:t>
            </a:r>
          </a:p>
        </p:txBody>
      </p:sp>
      <p:sp>
        <p:nvSpPr>
          <p:cNvPr id="26" name="ZoneTexte 25">
            <a:extLst>
              <a:ext uri="{FF2B5EF4-FFF2-40B4-BE49-F238E27FC236}">
                <a16:creationId xmlns:a16="http://schemas.microsoft.com/office/drawing/2014/main" id="{A6550512-230F-4651-9C89-18FED5BA7A51}"/>
              </a:ext>
            </a:extLst>
          </p:cNvPr>
          <p:cNvSpPr txBox="1"/>
          <p:nvPr/>
        </p:nvSpPr>
        <p:spPr>
          <a:xfrm>
            <a:off x="2936503" y="2768534"/>
            <a:ext cx="4518397" cy="480581"/>
          </a:xfrm>
          <a:prstGeom prst="rect">
            <a:avLst/>
          </a:prstGeom>
          <a:noFill/>
        </p:spPr>
        <p:txBody>
          <a:bodyPr wrap="square">
            <a:spAutoFit/>
          </a:bodyPr>
          <a:lstStyle/>
          <a:p>
            <a:pPr algn="just">
              <a:lnSpc>
                <a:spcPct val="115000"/>
              </a:lnSpc>
              <a:spcAft>
                <a:spcPts val="1000"/>
              </a:spcAft>
            </a:pPr>
            <a:r>
              <a:rPr lang="fr-FR" sz="2400" b="1">
                <a:solidFill>
                  <a:schemeClr val="bg1"/>
                </a:solidFill>
                <a:latin typeface="DilleniaUPC" panose="02020603050405020304" pitchFamily="18" charset="-34"/>
                <a:ea typeface="Calibri" panose="020F0502020204030204" pitchFamily="34" charset="0"/>
                <a:cs typeface="DilleniaUPC" panose="02020603050405020304" pitchFamily="18" charset="-34"/>
              </a:rPr>
              <a:t>INFORMATIONS GÉNÉRALES</a:t>
            </a:r>
          </a:p>
        </p:txBody>
      </p:sp>
      <p:cxnSp>
        <p:nvCxnSpPr>
          <p:cNvPr id="27" name="Connecteur droit 26">
            <a:extLst>
              <a:ext uri="{FF2B5EF4-FFF2-40B4-BE49-F238E27FC236}">
                <a16:creationId xmlns:a16="http://schemas.microsoft.com/office/drawing/2014/main" id="{459B9AD2-0EC8-492A-BFFE-3E70F2B4E3F5}"/>
              </a:ext>
            </a:extLst>
          </p:cNvPr>
          <p:cNvCxnSpPr>
            <a:cxnSpLocks/>
          </p:cNvCxnSpPr>
          <p:nvPr/>
        </p:nvCxnSpPr>
        <p:spPr>
          <a:xfrm>
            <a:off x="3049419" y="3236177"/>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8" name="ZoneTexte 27">
            <a:extLst>
              <a:ext uri="{FF2B5EF4-FFF2-40B4-BE49-F238E27FC236}">
                <a16:creationId xmlns:a16="http://schemas.microsoft.com/office/drawing/2014/main" id="{AD112FF5-C80C-4152-BA5C-4984BC220822}"/>
              </a:ext>
            </a:extLst>
          </p:cNvPr>
          <p:cNvSpPr txBox="1"/>
          <p:nvPr/>
        </p:nvSpPr>
        <p:spPr>
          <a:xfrm>
            <a:off x="2936502" y="3245194"/>
            <a:ext cx="8288225"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fr-FR" sz="2100" i="0" u="none" strike="noStrike" cap="none" normalizeH="0" baseline="0" noProof="0" dirty="0" err="1">
                <a:ln>
                  <a:noFill/>
                </a:ln>
                <a:solidFill>
                  <a:schemeClr val="bg1"/>
                </a:solidFill>
                <a:uLnTx/>
                <a:uFillTx/>
                <a:latin typeface="DilleniaUPC" panose="02020603050405020304" pitchFamily="18" charset="-34"/>
                <a:cs typeface="DilleniaUPC" panose="02020603050405020304" pitchFamily="18" charset="-34"/>
              </a:rPr>
              <a:t>Isoflavone</a:t>
            </a:r>
            <a:r>
              <a:rPr kumimoji="0" lang="fr-FR" sz="210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 (famille des phénols) présente dans l’extrait de racine de réglisse (GLYCYRRHIZA GLABRA). </a:t>
            </a:r>
          </a:p>
        </p:txBody>
      </p:sp>
      <p:sp>
        <p:nvSpPr>
          <p:cNvPr id="29" name="ZoneTexte 28">
            <a:extLst>
              <a:ext uri="{FF2B5EF4-FFF2-40B4-BE49-F238E27FC236}">
                <a16:creationId xmlns:a16="http://schemas.microsoft.com/office/drawing/2014/main" id="{79988DBD-6EC1-40E8-8389-FB7A6F41FFA5}"/>
              </a:ext>
            </a:extLst>
          </p:cNvPr>
          <p:cNvSpPr txBox="1"/>
          <p:nvPr/>
        </p:nvSpPr>
        <p:spPr>
          <a:xfrm>
            <a:off x="2911308" y="3951800"/>
            <a:ext cx="5064291" cy="480581"/>
          </a:xfrm>
          <a:prstGeom prst="rect">
            <a:avLst/>
          </a:prstGeom>
          <a:noFill/>
        </p:spPr>
        <p:txBody>
          <a:bodyPr wrap="square">
            <a:spAutoFit/>
          </a:bodyPr>
          <a:lstStyle/>
          <a:p>
            <a:pPr algn="just">
              <a:lnSpc>
                <a:spcPct val="115000"/>
              </a:lnSpc>
              <a:spcAft>
                <a:spcPts val="1000"/>
              </a:spcAft>
            </a:pPr>
            <a:r>
              <a:rPr lang="fr-FR" sz="2400" b="1">
                <a:solidFill>
                  <a:schemeClr val="bg1"/>
                </a:solidFill>
                <a:latin typeface="DilleniaUPC" panose="02020603050405020304" pitchFamily="18" charset="-34"/>
                <a:ea typeface="Calibri" panose="020F0502020204030204" pitchFamily="34" charset="0"/>
                <a:cs typeface="DilleniaUPC" panose="02020603050405020304" pitchFamily="18" charset="-34"/>
              </a:rPr>
              <a:t>MÉCANISMES D’ACTION</a:t>
            </a:r>
          </a:p>
        </p:txBody>
      </p:sp>
      <p:cxnSp>
        <p:nvCxnSpPr>
          <p:cNvPr id="30" name="Connecteur droit 29">
            <a:extLst>
              <a:ext uri="{FF2B5EF4-FFF2-40B4-BE49-F238E27FC236}">
                <a16:creationId xmlns:a16="http://schemas.microsoft.com/office/drawing/2014/main" id="{70A35A03-4F13-4655-9261-401713400E56}"/>
              </a:ext>
            </a:extLst>
          </p:cNvPr>
          <p:cNvCxnSpPr>
            <a:cxnSpLocks/>
          </p:cNvCxnSpPr>
          <p:nvPr/>
        </p:nvCxnSpPr>
        <p:spPr>
          <a:xfrm>
            <a:off x="3015462" y="4435798"/>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1" name="ZoneTexte 30">
            <a:extLst>
              <a:ext uri="{FF2B5EF4-FFF2-40B4-BE49-F238E27FC236}">
                <a16:creationId xmlns:a16="http://schemas.microsoft.com/office/drawing/2014/main" id="{759ADC8B-E316-4123-9F6B-9C2BFCFF6FE4}"/>
              </a:ext>
            </a:extLst>
          </p:cNvPr>
          <p:cNvSpPr txBox="1"/>
          <p:nvPr/>
        </p:nvSpPr>
        <p:spPr>
          <a:xfrm>
            <a:off x="2928649" y="4459343"/>
            <a:ext cx="8897047" cy="1384995"/>
          </a:xfrm>
          <a:prstGeom prst="rect">
            <a:avLst/>
          </a:prstGeom>
          <a:noFill/>
        </p:spPr>
        <p:txBody>
          <a:bodyPr wrap="square">
            <a:spAutoFit/>
          </a:bodyPr>
          <a:lstStyle/>
          <a:p>
            <a:pPr marR="0" lvl="0" algn="just" defTabSz="685937" rtl="0" eaLnBrk="1" fontAlgn="base" latinLnBrk="0" hangingPunct="1">
              <a:lnSpc>
                <a:spcPct val="100000"/>
              </a:lnSpc>
              <a:spcBef>
                <a:spcPts val="0"/>
              </a:spcBef>
              <a:buClrTx/>
              <a:buSzTx/>
              <a:tabLst/>
              <a:defRPr/>
            </a:pPr>
            <a:r>
              <a:rPr lang="fr-FR" sz="2100" dirty="0">
                <a:solidFill>
                  <a:schemeClr val="bg1"/>
                </a:solidFill>
                <a:latin typeface="DilleniaUPC" panose="02020603050405020304" pitchFamily="18" charset="-34"/>
                <a:cs typeface="DilleniaUPC" panose="02020603050405020304" pitchFamily="18" charset="-34"/>
              </a:rPr>
              <a:t>ÉCLAIRCISSANTE : inhibition de la </a:t>
            </a:r>
            <a:r>
              <a:rPr lang="fr-FR" sz="2100" dirty="0" err="1">
                <a:solidFill>
                  <a:schemeClr val="bg1"/>
                </a:solidFill>
                <a:latin typeface="DilleniaUPC" panose="02020603050405020304" pitchFamily="18" charset="-34"/>
                <a:cs typeface="DilleniaUPC" panose="02020603050405020304" pitchFamily="18" charset="-34"/>
              </a:rPr>
              <a:t>mélanogenèse</a:t>
            </a:r>
            <a:r>
              <a:rPr lang="fr-FR" sz="2100" dirty="0">
                <a:solidFill>
                  <a:schemeClr val="bg1"/>
                </a:solidFill>
                <a:latin typeface="DilleniaUPC" panose="02020603050405020304" pitchFamily="18" charset="-34"/>
                <a:cs typeface="DilleniaUPC" panose="02020603050405020304" pitchFamily="18" charset="-34"/>
              </a:rPr>
              <a:t> (par inhibition d’une enzyme clé : tyrosinase).</a:t>
            </a:r>
          </a:p>
          <a:p>
            <a:pPr marR="0" lvl="0" algn="just" defTabSz="685937" rtl="0" eaLnBrk="1" fontAlgn="base" latinLnBrk="0" hangingPunct="1">
              <a:lnSpc>
                <a:spcPct val="100000"/>
              </a:lnSpc>
              <a:spcBef>
                <a:spcPts val="0"/>
              </a:spcBef>
              <a:buClrTx/>
              <a:buSzTx/>
              <a:tabLst/>
              <a:defRPr/>
            </a:pP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ANTI-INFLAMMATOIRE : inhibition de l’activité de la cyclooxygénase et de la synthèse de prostaglandines.</a:t>
            </a:r>
          </a:p>
        </p:txBody>
      </p:sp>
      <p:sp>
        <p:nvSpPr>
          <p:cNvPr id="32" name="ZoneTexte 31">
            <a:extLst>
              <a:ext uri="{FF2B5EF4-FFF2-40B4-BE49-F238E27FC236}">
                <a16:creationId xmlns:a16="http://schemas.microsoft.com/office/drawing/2014/main" id="{D4EF464E-985B-42DF-A2A2-DD9A8620A276}"/>
              </a:ext>
            </a:extLst>
          </p:cNvPr>
          <p:cNvSpPr txBox="1"/>
          <p:nvPr/>
        </p:nvSpPr>
        <p:spPr>
          <a:xfrm>
            <a:off x="2936501" y="5677123"/>
            <a:ext cx="3474931"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CONCENTRATION</a:t>
            </a:r>
          </a:p>
        </p:txBody>
      </p:sp>
      <p:cxnSp>
        <p:nvCxnSpPr>
          <p:cNvPr id="33" name="Connecteur droit 32">
            <a:extLst>
              <a:ext uri="{FF2B5EF4-FFF2-40B4-BE49-F238E27FC236}">
                <a16:creationId xmlns:a16="http://schemas.microsoft.com/office/drawing/2014/main" id="{4280EB5C-6FEF-4EA0-A95F-678AA7FE3934}"/>
              </a:ext>
            </a:extLst>
          </p:cNvPr>
          <p:cNvCxnSpPr>
            <a:cxnSpLocks/>
          </p:cNvCxnSpPr>
          <p:nvPr/>
        </p:nvCxnSpPr>
        <p:spPr>
          <a:xfrm>
            <a:off x="3049419" y="6094568"/>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4" name="ZoneTexte 33">
            <a:extLst>
              <a:ext uri="{FF2B5EF4-FFF2-40B4-BE49-F238E27FC236}">
                <a16:creationId xmlns:a16="http://schemas.microsoft.com/office/drawing/2014/main" id="{FC152921-4CB3-4C84-9863-665C1B4BB917}"/>
              </a:ext>
            </a:extLst>
          </p:cNvPr>
          <p:cNvSpPr txBox="1"/>
          <p:nvPr/>
        </p:nvSpPr>
        <p:spPr>
          <a:xfrm>
            <a:off x="2936502" y="6217099"/>
            <a:ext cx="8148265" cy="477054"/>
          </a:xfrm>
          <a:prstGeom prst="rect">
            <a:avLst/>
          </a:prstGeom>
          <a:noFill/>
        </p:spPr>
        <p:txBody>
          <a:bodyPr wrap="square">
            <a:spAutoFit/>
          </a:bodyPr>
          <a:lstStyle/>
          <a:p>
            <a:r>
              <a:rPr lang="fr-FR" sz="2500" dirty="0">
                <a:solidFill>
                  <a:schemeClr val="bg1"/>
                </a:solidFill>
                <a:latin typeface="DilleniaUPC" panose="02020603050405020304" pitchFamily="18" charset="-34"/>
                <a:cs typeface="DilleniaUPC" panose="02020603050405020304" pitchFamily="18" charset="-34"/>
              </a:rPr>
              <a:t>0,025 % (25 mg/100 g)</a:t>
            </a:r>
          </a:p>
        </p:txBody>
      </p:sp>
      <p:sp>
        <p:nvSpPr>
          <p:cNvPr id="19" name="ZoneTexte 18">
            <a:extLst>
              <a:ext uri="{FF2B5EF4-FFF2-40B4-BE49-F238E27FC236}">
                <a16:creationId xmlns:a16="http://schemas.microsoft.com/office/drawing/2014/main" id="{7E846253-AC2D-45C6-AFBF-F2402DD692D8}"/>
              </a:ext>
            </a:extLst>
          </p:cNvPr>
          <p:cNvSpPr txBox="1"/>
          <p:nvPr/>
        </p:nvSpPr>
        <p:spPr>
          <a:xfrm>
            <a:off x="196227" y="5915437"/>
            <a:ext cx="2699109" cy="1075038"/>
          </a:xfrm>
          <a:prstGeom prst="rect">
            <a:avLst/>
          </a:prstGeom>
          <a:noFill/>
        </p:spPr>
        <p:txBody>
          <a:bodyPr wrap="square">
            <a:spAutoFit/>
          </a:bodyPr>
          <a:lstStyle/>
          <a:p>
            <a:pPr algn="ctr">
              <a:lnSpc>
                <a:spcPts val="1900"/>
              </a:lnSpc>
            </a:pPr>
            <a:r>
              <a:rPr kumimoji="0" lang="fr-FR" sz="21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INCI : GLYCYRRHIZA GLABRA (LICORICE) ROOT EXTRACT </a:t>
            </a:r>
          </a:p>
        </p:txBody>
      </p:sp>
      <p:sp>
        <p:nvSpPr>
          <p:cNvPr id="23" name="ZoneTexte 22">
            <a:extLst>
              <a:ext uri="{FF2B5EF4-FFF2-40B4-BE49-F238E27FC236}">
                <a16:creationId xmlns:a16="http://schemas.microsoft.com/office/drawing/2014/main" id="{1568E658-65A7-4A66-AD93-2440E533EDBC}"/>
              </a:ext>
            </a:extLst>
          </p:cNvPr>
          <p:cNvSpPr txBox="1"/>
          <p:nvPr/>
        </p:nvSpPr>
        <p:spPr>
          <a:xfrm>
            <a:off x="8910084" y="1815852"/>
            <a:ext cx="2915612" cy="348813"/>
          </a:xfrm>
          <a:prstGeom prst="rect">
            <a:avLst/>
          </a:prstGeom>
          <a:noFill/>
        </p:spPr>
        <p:txBody>
          <a:bodyPr wrap="square">
            <a:spAutoFit/>
          </a:bodyPr>
          <a:lstStyle/>
          <a:p>
            <a:pPr>
              <a:lnSpc>
                <a:spcPts val="2000"/>
              </a:lnSpc>
            </a:pPr>
            <a:r>
              <a:rPr lang="fr-FR" sz="2500" dirty="0">
                <a:latin typeface="DilleniaUPC" panose="02020603050405020304" pitchFamily="18" charset="-34"/>
                <a:cs typeface="DilleniaUPC" panose="02020603050405020304" pitchFamily="18" charset="-34"/>
              </a:rPr>
              <a:t>Origine : végétale</a:t>
            </a:r>
          </a:p>
        </p:txBody>
      </p:sp>
      <p:pic>
        <p:nvPicPr>
          <p:cNvPr id="4" name="Image 3">
            <a:extLst>
              <a:ext uri="{FF2B5EF4-FFF2-40B4-BE49-F238E27FC236}">
                <a16:creationId xmlns:a16="http://schemas.microsoft.com/office/drawing/2014/main" id="{B2B79915-40DF-49E2-A217-EC2020F154AE}"/>
              </a:ext>
            </a:extLst>
          </p:cNvPr>
          <p:cNvPicPr>
            <a:picLocks noChangeAspect="1"/>
          </p:cNvPicPr>
          <p:nvPr/>
        </p:nvPicPr>
        <p:blipFill rotWithShape="1">
          <a:blip r:embed="rId5"/>
          <a:srcRect b="13426"/>
          <a:stretch/>
        </p:blipFill>
        <p:spPr>
          <a:xfrm>
            <a:off x="9391742" y="291506"/>
            <a:ext cx="2257425" cy="1500802"/>
          </a:xfrm>
          <a:prstGeom prst="rect">
            <a:avLst/>
          </a:prstGeom>
        </p:spPr>
      </p:pic>
    </p:spTree>
    <p:extLst>
      <p:ext uri="{BB962C8B-B14F-4D97-AF65-F5344CB8AC3E}">
        <p14:creationId xmlns:p14="http://schemas.microsoft.com/office/powerpoint/2010/main" val="1014443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7341C8-060F-4F06-B50D-B95A708A3F9F}"/>
              </a:ext>
            </a:extLst>
          </p:cNvPr>
          <p:cNvSpPr/>
          <p:nvPr/>
        </p:nvSpPr>
        <p:spPr>
          <a:xfrm>
            <a:off x="-1" y="0"/>
            <a:ext cx="1882141" cy="6858000"/>
          </a:xfrm>
          <a:prstGeom prst="rect">
            <a:avLst/>
          </a:prstGeom>
          <a:solidFill>
            <a:srgbClr val="E5B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906346" y="625770"/>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Glabridine</a:t>
            </a:r>
          </a:p>
        </p:txBody>
      </p:sp>
      <p:sp>
        <p:nvSpPr>
          <p:cNvPr id="20" name="ZoneTexte 19">
            <a:extLst>
              <a:ext uri="{FF2B5EF4-FFF2-40B4-BE49-F238E27FC236}">
                <a16:creationId xmlns:a16="http://schemas.microsoft.com/office/drawing/2014/main" id="{4E890FD2-A6AD-FF43-B798-EF05C710054D}"/>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74B2DF31-95F7-564B-A351-31FC9C6C2354}"/>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69A82192-A7C6-4238-9EDF-2324AB934302}"/>
              </a:ext>
            </a:extLst>
          </p:cNvPr>
          <p:cNvSpPr txBox="1"/>
          <p:nvPr/>
        </p:nvSpPr>
        <p:spPr>
          <a:xfrm>
            <a:off x="2759508" y="2915622"/>
            <a:ext cx="7032541" cy="2400657"/>
          </a:xfrm>
          <a:prstGeom prst="rect">
            <a:avLst/>
          </a:prstGeom>
          <a:noFill/>
        </p:spPr>
        <p:txBody>
          <a:bodyPr wrap="square">
            <a:spAutoFit/>
          </a:bodyPr>
          <a:lstStyle/>
          <a:p>
            <a:pPr marL="342900" marR="0" lvl="0" indent="-342900" algn="just" defTabSz="914400" rtl="0" eaLnBrk="1" fontAlgn="auto" latinLnBrk="0" hangingPunct="1">
              <a:lnSpc>
                <a:spcPts val="2700"/>
              </a:lnSpc>
              <a:spcBef>
                <a:spcPts val="0"/>
              </a:spcBef>
              <a:spcAft>
                <a:spcPts val="1800"/>
              </a:spcAft>
              <a:buClrTx/>
              <a:buSzPct val="60000"/>
              <a:buFont typeface="Wingdings" panose="05000000000000000000" pitchFamily="2" charset="2"/>
              <a:buChar char="Ø"/>
              <a:tabLst>
                <a:tab pos="1789113" algn="l"/>
                <a:tab pos="2506663" algn="l"/>
                <a:tab pos="2963863" algn="l"/>
              </a:tabLst>
              <a:defRPr/>
            </a:pPr>
            <a:r>
              <a:rPr kumimoji="0" lang="fr-FR" sz="22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Une étude in vitro</a:t>
            </a:r>
            <a:r>
              <a:rPr kumimoji="0" lang="fr-FR" sz="2200" i="0" u="none" strike="noStrike" cap="none" normalizeH="0" baseline="3000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(1) </a:t>
            </a:r>
            <a:r>
              <a:rPr kumimoji="0" lang="fr-FR" sz="22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a été menée afin d’évaluer l’effet de la </a:t>
            </a:r>
            <a:r>
              <a:rPr kumimoji="0" lang="fr-FR" sz="2200" i="0" u="none" strike="noStrike" cap="none" normalizeH="0" baseline="0" noProof="0" dirty="0" err="1">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glabridine</a:t>
            </a:r>
            <a:r>
              <a:rPr kumimoji="0" lang="fr-FR" sz="22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sur l’activité de la tyrosinase </a:t>
            </a:r>
            <a:r>
              <a:rPr lang="fr-FR" sz="2200" dirty="0">
                <a:solidFill>
                  <a:prstClr val="black"/>
                </a:solidFill>
                <a:latin typeface="DilleniaUPC" panose="02020603050405020304" pitchFamily="18" charset="-34"/>
                <a:ea typeface="+mn-ea"/>
                <a:cs typeface="DilleniaUPC" panose="02020603050405020304" pitchFamily="18" charset="-34"/>
                <a:sym typeface="Wingdings" panose="05000000000000000000" pitchFamily="2" charset="2"/>
              </a:rPr>
              <a:t></a:t>
            </a:r>
            <a:r>
              <a:rPr kumimoji="0" lang="fr-FR" sz="22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2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I</a:t>
            </a:r>
            <a:r>
              <a:rPr kumimoji="0" lang="fr-FR" sz="2200" b="1"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nhibition de la tyrosinase et des </a:t>
            </a:r>
            <a:r>
              <a:rPr kumimoji="0" lang="fr-FR" sz="2200" b="1" i="0" u="none" strike="noStrike" cap="none" normalizeH="0" baseline="0" noProof="0" dirty="0" err="1">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isoenzymes</a:t>
            </a:r>
            <a:r>
              <a:rPr kumimoji="0" lang="fr-FR" sz="2200" b="1"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de la tyrosinase.</a:t>
            </a:r>
          </a:p>
          <a:p>
            <a:pPr marL="342900" marR="0" lvl="0" indent="-342900" algn="just" defTabSz="914400" rtl="0" eaLnBrk="1" fontAlgn="auto" latinLnBrk="0" hangingPunct="1">
              <a:lnSpc>
                <a:spcPts val="2700"/>
              </a:lnSpc>
              <a:spcBef>
                <a:spcPts val="0"/>
              </a:spcBef>
              <a:buClrTx/>
              <a:buSzPct val="60000"/>
              <a:buFont typeface="Wingdings" panose="05000000000000000000" pitchFamily="2" charset="2"/>
              <a:buChar char="Ø"/>
              <a:tabLst>
                <a:tab pos="1789113" algn="l"/>
                <a:tab pos="2506663" algn="l"/>
                <a:tab pos="2963863" algn="l"/>
              </a:tabLst>
              <a:defRPr/>
            </a:pPr>
            <a:r>
              <a:rPr kumimoji="0" lang="fr-FR" sz="22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Une étude in vitro</a:t>
            </a:r>
            <a:r>
              <a:rPr kumimoji="0" lang="fr-FR" sz="2200" b="0" i="0" u="none" strike="noStrike" cap="none" normalizeH="0" baseline="3000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(2) </a:t>
            </a:r>
            <a:r>
              <a:rPr kumimoji="0" lang="fr-FR" sz="22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a été menée afin d’évaluer l’effet de la </a:t>
            </a:r>
            <a:r>
              <a:rPr kumimoji="0" lang="fr-FR" sz="2200" b="0"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glabridine</a:t>
            </a:r>
            <a:r>
              <a:rPr kumimoji="0" lang="fr-FR" sz="22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(0,0002 %) sur la synthèse de mélanine </a:t>
            </a:r>
            <a:r>
              <a:rPr lang="fr-FR" sz="2200" dirty="0">
                <a:solidFill>
                  <a:prstClr val="black"/>
                </a:solidFill>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200" b="1"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Inhibition à 41 % de la synthèse de mélanine</a:t>
            </a:r>
            <a:r>
              <a:rPr kumimoji="0" lang="fr-FR" sz="22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a:t>
            </a:r>
          </a:p>
        </p:txBody>
      </p:sp>
      <p:sp>
        <p:nvSpPr>
          <p:cNvPr id="10" name="Rectangle 9">
            <a:extLst>
              <a:ext uri="{FF2B5EF4-FFF2-40B4-BE49-F238E27FC236}">
                <a16:creationId xmlns:a16="http://schemas.microsoft.com/office/drawing/2014/main" id="{0ACECC19-DECC-46A7-BFF2-9A61FA5621EF}"/>
              </a:ext>
            </a:extLst>
          </p:cNvPr>
          <p:cNvSpPr/>
          <p:nvPr/>
        </p:nvSpPr>
        <p:spPr>
          <a:xfrm>
            <a:off x="2927807" y="2574052"/>
            <a:ext cx="6550031" cy="342305"/>
          </a:xfrm>
          <a:prstGeom prst="rect">
            <a:avLst/>
          </a:prstGeom>
          <a:solidFill>
            <a:schemeClr val="bg1"/>
          </a:solidFill>
          <a:ln>
            <a:solidFill>
              <a:srgbClr val="E5B19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r>
              <a:rPr lang="fr-FR" sz="2400" b="1" dirty="0">
                <a:solidFill>
                  <a:srgbClr val="E5B19F"/>
                </a:solidFill>
                <a:latin typeface="DilleniaUPC" panose="02020603050405020304" pitchFamily="18" charset="-34"/>
                <a:ea typeface="Arial" panose="020B0604020202020204" pitchFamily="34" charset="0"/>
                <a:cs typeface="DilleniaUPC" panose="02020603050405020304" pitchFamily="18" charset="-34"/>
              </a:rPr>
              <a:t>INHIBITRICE DE MÉLANOGENÈSE</a:t>
            </a:r>
          </a:p>
        </p:txBody>
      </p:sp>
      <p:sp>
        <p:nvSpPr>
          <p:cNvPr id="11" name="ZoneTexte 10">
            <a:extLst>
              <a:ext uri="{FF2B5EF4-FFF2-40B4-BE49-F238E27FC236}">
                <a16:creationId xmlns:a16="http://schemas.microsoft.com/office/drawing/2014/main" id="{5A0A24AA-E73B-499C-92DC-276E4F45089C}"/>
              </a:ext>
            </a:extLst>
          </p:cNvPr>
          <p:cNvSpPr txBox="1"/>
          <p:nvPr/>
        </p:nvSpPr>
        <p:spPr>
          <a:xfrm>
            <a:off x="2759508" y="1933563"/>
            <a:ext cx="8362148" cy="584775"/>
          </a:xfrm>
          <a:prstGeom prst="rect">
            <a:avLst/>
          </a:prstGeom>
          <a:noFill/>
        </p:spPr>
        <p:txBody>
          <a:bodyPr wrap="square">
            <a:spAutoFit/>
          </a:bodyPr>
          <a:lstStyle/>
          <a:p>
            <a:pPr>
              <a:tabLst>
                <a:tab pos="3136900" algn="l"/>
              </a:tabLst>
            </a:pPr>
            <a:r>
              <a:rPr lang="fr-FR" sz="3200" b="1" cap="all" dirty="0">
                <a:solidFill>
                  <a:srgbClr val="E5B19F"/>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E5B19F"/>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E5B19F"/>
                </a:solidFill>
                <a:latin typeface="DilleniaUPC" panose="02020603050405020304" pitchFamily="18" charset="-34"/>
                <a:ea typeface="Times New Roman" panose="02020603050405020304" pitchFamily="18" charset="0"/>
                <a:cs typeface="DilleniaUPC" panose="02020603050405020304" pitchFamily="18" charset="-34"/>
              </a:rPr>
              <a:t>Tests in vitro</a:t>
            </a:r>
          </a:p>
        </p:txBody>
      </p:sp>
      <p:pic>
        <p:nvPicPr>
          <p:cNvPr id="12" name="Picture 2" descr="Mycose de l'ongle? N'attendez pas, traitez immédiatement">
            <a:extLst>
              <a:ext uri="{FF2B5EF4-FFF2-40B4-BE49-F238E27FC236}">
                <a16:creationId xmlns:a16="http://schemas.microsoft.com/office/drawing/2014/main" id="{0B1F883E-006D-4B8B-9273-BF8992262CAF}"/>
              </a:ext>
            </a:extLst>
          </p:cNvPr>
          <p:cNvPicPr>
            <a:picLocks noChangeAspect="1" noChangeArrowheads="1"/>
          </p:cNvPicPr>
          <p:nvPr/>
        </p:nvPicPr>
        <p:blipFill rotWithShape="1">
          <a:blip r:embed="rId3" cstate="print">
            <a:duotone>
              <a:prstClr val="black"/>
              <a:srgbClr val="E5B19F">
                <a:tint val="45000"/>
                <a:satMod val="400000"/>
              </a:srgbClr>
            </a:duotone>
            <a:extLst>
              <a:ext uri="{28A0092B-C50C-407E-A947-70E740481C1C}">
                <a14:useLocalDpi xmlns:a14="http://schemas.microsoft.com/office/drawing/2010/main" val="0"/>
              </a:ext>
            </a:extLst>
          </a:blip>
          <a:srcRect r="66457"/>
          <a:stretch/>
        </p:blipFill>
        <p:spPr bwMode="auto">
          <a:xfrm>
            <a:off x="7318316" y="1900788"/>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25A0A81-6890-4CB3-A9FB-E0C51D17A8AA}"/>
              </a:ext>
            </a:extLst>
          </p:cNvPr>
          <p:cNvSpPr/>
          <p:nvPr/>
        </p:nvSpPr>
        <p:spPr>
          <a:xfrm>
            <a:off x="7042229" y="404149"/>
            <a:ext cx="4773127" cy="1342829"/>
          </a:xfrm>
          <a:prstGeom prst="rect">
            <a:avLst/>
          </a:prstGeom>
          <a:solidFill>
            <a:srgbClr val="E5B19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8EFD8138-F831-4CF3-B884-A1D2719BEBA6}"/>
              </a:ext>
            </a:extLst>
          </p:cNvPr>
          <p:cNvSpPr txBox="1"/>
          <p:nvPr/>
        </p:nvSpPr>
        <p:spPr>
          <a:xfrm>
            <a:off x="7253915" y="444547"/>
            <a:ext cx="4447846" cy="1223412"/>
          </a:xfrm>
          <a:prstGeom prst="rect">
            <a:avLst/>
          </a:prstGeom>
          <a:noFill/>
        </p:spPr>
        <p:txBody>
          <a:bodyPr wrap="square">
            <a:spAutoFit/>
          </a:bodyPr>
          <a:lstStyle/>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fr-FR" sz="1050" b="0" i="0" u="none" strike="noStrike" cap="none" normalizeH="0" baseline="0" noProof="0">
                <a:ln>
                  <a:noFill/>
                </a:ln>
                <a:solidFill>
                  <a:srgbClr val="212121"/>
                </a:solidFill>
                <a:uLnTx/>
                <a:uFillTx/>
                <a:latin typeface="Calibri" panose="020F0502020204030204"/>
                <a:ea typeface="+mn-ea"/>
                <a:cs typeface="+mn-cs"/>
              </a:rPr>
              <a:t>T. Yokota et al. “The Inhibitory Effect of Glabridin from Licorice Extracts on Melanogenesis and Inflammation”, </a:t>
            </a:r>
            <a:r>
              <a:rPr kumimoji="0" lang="fr-FR" sz="1050" b="0" i="1" u="none" strike="noStrike" cap="none" normalizeH="0" baseline="0" noProof="0">
                <a:ln>
                  <a:noFill/>
                </a:ln>
                <a:solidFill>
                  <a:srgbClr val="212121"/>
                </a:solidFill>
                <a:uLnTx/>
                <a:uFillTx/>
                <a:latin typeface="Calibri" panose="020F0502020204030204"/>
                <a:ea typeface="+mn-ea"/>
                <a:cs typeface="+mn-cs"/>
              </a:rPr>
              <a:t>Pigment Cell Res</a:t>
            </a:r>
            <a:r>
              <a:rPr kumimoji="0" lang="fr-FR" sz="1050" b="0" i="0" u="none" strike="noStrike" cap="none" normalizeH="0" baseline="0" noProof="0">
                <a:ln>
                  <a:noFill/>
                </a:ln>
                <a:solidFill>
                  <a:srgbClr val="212121"/>
                </a:solidFill>
                <a:uLnTx/>
                <a:uFillTx/>
                <a:latin typeface="Calibri" panose="020F0502020204030204"/>
                <a:ea typeface="+mn-ea"/>
                <a:cs typeface="+mn-cs"/>
              </a:rPr>
              <a:t>., vol. 11, no. 6, pp. 355–361, 1998.</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fr-FR" sz="1050" b="0" i="0" u="none" strike="noStrike" cap="none" normalizeH="0" baseline="0" noProof="0">
                <a:ln>
                  <a:noFill/>
                </a:ln>
                <a:solidFill>
                  <a:srgbClr val="212121"/>
                </a:solidFill>
                <a:uLnTx/>
                <a:uFillTx/>
                <a:latin typeface="Calibri" panose="020F0502020204030204"/>
                <a:ea typeface="+mn-ea"/>
                <a:cs typeface="+mn-cs"/>
              </a:rPr>
              <a:t>Effect of glabridin on melanin synthesis (ASS/LIMP/Pigmentation 10/11/00)</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fr-FR" sz="1050" b="0" i="0" u="none" strike="noStrike" cap="none" normalizeH="0" baseline="0" noProof="0">
                <a:ln>
                  <a:noFill/>
                </a:ln>
                <a:solidFill>
                  <a:srgbClr val="212121"/>
                </a:solidFill>
                <a:uLnTx/>
                <a:uFillTx/>
                <a:latin typeface="Calibri" panose="020F0502020204030204"/>
                <a:ea typeface="+mn-ea"/>
                <a:cs typeface="+mn-cs"/>
              </a:rPr>
              <a:t>Effect of glabridin on photoinduced PGE2 on Keratinocytes after UVB and UVA irradiation (Straticell CR/13/DIP01 study)</a:t>
            </a:r>
          </a:p>
        </p:txBody>
      </p:sp>
      <p:pic>
        <p:nvPicPr>
          <p:cNvPr id="15" name="Image 14">
            <a:extLst>
              <a:ext uri="{FF2B5EF4-FFF2-40B4-BE49-F238E27FC236}">
                <a16:creationId xmlns:a16="http://schemas.microsoft.com/office/drawing/2014/main" id="{3A44346F-00D1-4919-B817-B3BD3C2CA0B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00" b="94889" l="6836" r="91892">
                        <a14:foregroundMark x1="52941" y1="36556" x2="52941" y2="36556"/>
                        <a14:foregroundMark x1="19873" y1="34111" x2="19873" y2="34111"/>
                        <a14:foregroundMark x1="30048" y1="19000" x2="30048" y2="19000"/>
                        <a14:foregroundMark x1="51192" y1="14667" x2="51192" y2="14667"/>
                        <a14:foregroundMark x1="70429" y1="21111" x2="70429" y2="21111"/>
                        <a14:foregroundMark x1="49444" y1="7111" x2="49444" y2="7111"/>
                        <a14:foregroundMark x1="79650" y1="34111" x2="79650" y2="34111"/>
                        <a14:foregroundMark x1="72973" y1="79333" x2="72973" y2="79333"/>
                        <a14:foregroundMark x1="7313" y1="79000" x2="7313" y2="79000"/>
                        <a14:foregroundMark x1="57075" y1="94889" x2="57075" y2="94889"/>
                        <a14:foregroundMark x1="91097" y1="49889" x2="91097" y2="49889"/>
                        <a14:foregroundMark x1="91097" y1="63556" x2="91097" y2="63556"/>
                        <a14:foregroundMark x1="52146" y1="58667" x2="52146" y2="58667"/>
                        <a14:foregroundMark x1="51192" y1="62889" x2="51192" y2="62889"/>
                        <a14:foregroundMark x1="68362" y1="76222" x2="68362" y2="76222"/>
                        <a14:foregroundMark x1="58347" y1="83222" x2="69793" y2="79222"/>
                        <a14:foregroundMark x1="75517" y1="70222" x2="66932" y2="77222"/>
                        <a14:foregroundMark x1="81240" y1="63222" x2="76948" y2="68222"/>
                        <a14:foregroundMark x1="85533" y1="61222" x2="85533" y2="61222"/>
                        <a14:foregroundMark x1="86963" y1="58222" x2="86963" y2="58222"/>
                        <a14:foregroundMark x1="87599" y1="56556" x2="87599" y2="56556"/>
                        <a14:foregroundMark x1="90143" y1="54222" x2="90143" y2="54222"/>
                        <a14:foregroundMark x1="91892" y1="52444" x2="91892" y2="52444"/>
                      </a14:backgroundRemoval>
                    </a14:imgEffect>
                  </a14:imgLayer>
                </a14:imgProps>
              </a:ext>
            </a:extLst>
          </a:blip>
          <a:stretch>
            <a:fillRect/>
          </a:stretch>
        </p:blipFill>
        <p:spPr>
          <a:xfrm>
            <a:off x="6838237" y="202879"/>
            <a:ext cx="413114" cy="591101"/>
          </a:xfrm>
          <a:prstGeom prst="rect">
            <a:avLst/>
          </a:prstGeom>
        </p:spPr>
      </p:pic>
      <p:sp>
        <p:nvSpPr>
          <p:cNvPr id="16" name="ZoneTexte 15">
            <a:extLst>
              <a:ext uri="{FF2B5EF4-FFF2-40B4-BE49-F238E27FC236}">
                <a16:creationId xmlns:a16="http://schemas.microsoft.com/office/drawing/2014/main" id="{B36F0844-A14E-4117-A37F-56B094F52BCA}"/>
              </a:ext>
            </a:extLst>
          </p:cNvPr>
          <p:cNvSpPr txBox="1"/>
          <p:nvPr/>
        </p:nvSpPr>
        <p:spPr>
          <a:xfrm>
            <a:off x="2883125" y="5265427"/>
            <a:ext cx="8932230" cy="1477328"/>
          </a:xfrm>
          <a:prstGeom prst="rect">
            <a:avLst/>
          </a:prstGeom>
          <a:noFill/>
        </p:spPr>
        <p:txBody>
          <a:bodyPr wrap="square">
            <a:spAutoFit/>
          </a:bodyPr>
          <a:lstStyle/>
          <a:p>
            <a:pPr marR="0" lvl="0" algn="just" defTabSz="914400" rtl="0" eaLnBrk="1" fontAlgn="auto" latinLnBrk="0" hangingPunct="1">
              <a:lnSpc>
                <a:spcPts val="2700"/>
              </a:lnSpc>
              <a:spcBef>
                <a:spcPts val="0"/>
              </a:spcBef>
              <a:buClrTx/>
              <a:buSzTx/>
              <a:tabLst>
                <a:tab pos="1789113" algn="l"/>
                <a:tab pos="2506663" algn="l"/>
                <a:tab pos="4846638" algn="l"/>
              </a:tabLst>
              <a:defRPr/>
            </a:pPr>
            <a:r>
              <a:rPr kumimoji="0" lang="fr-FR" sz="2100" i="0" u="none" strike="noStrike" cap="none" normalizeH="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Une étude in vitro</a:t>
            </a:r>
            <a:r>
              <a:rPr kumimoji="0" lang="fr-FR" sz="2100" i="0" u="none" strike="noStrike" cap="none" normalizeH="0" baseline="3000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(3) </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a été menée afin d’évaluer l’effet de la </a:t>
            </a:r>
            <a:r>
              <a:rPr kumimoji="0" lang="fr-FR" sz="2100" i="0" u="none" strike="noStrike" cap="none" normalizeH="0" baseline="0" noProof="0" dirty="0" err="1">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glabridine</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sur la synthèse de PEG</a:t>
            </a:r>
            <a:r>
              <a:rPr kumimoji="0" lang="fr-FR" sz="2100" i="0" u="none" strike="noStrike" cap="none" normalizeH="0" baseline="-2500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2</a:t>
            </a:r>
            <a:r>
              <a:rPr kumimoji="0" lang="fr-FR" sz="21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Inhibition de la synthèse de PEG</a:t>
            </a:r>
            <a:r>
              <a:rPr kumimoji="0" lang="fr-FR" sz="2100" b="1" i="0" u="none" strike="noStrike" cap="none" normalizeH="0" baseline="-2500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2</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selon la dose (inhibition à 54 % avec la </a:t>
            </a:r>
            <a:r>
              <a:rPr kumimoji="0" lang="fr-FR" sz="2100" b="0"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glabridine</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à 0,00025 %). </a:t>
            </a:r>
            <a:r>
              <a:rPr kumimoji="0" lang="fr-FR" sz="2100" b="0" i="0" u="none" strike="noStrike" cap="none" normalizeH="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Les </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PGE</a:t>
            </a:r>
            <a:r>
              <a:rPr kumimoji="0" lang="fr-FR" sz="2100" b="0" i="0" u="none" strike="noStrike" cap="none" normalizeH="0" baseline="-2500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2</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sont un marqueur spécifique de l’HPI liée aux UV.</a:t>
            </a:r>
          </a:p>
        </p:txBody>
      </p:sp>
      <p:sp>
        <p:nvSpPr>
          <p:cNvPr id="17" name="Rectangle 16">
            <a:extLst>
              <a:ext uri="{FF2B5EF4-FFF2-40B4-BE49-F238E27FC236}">
                <a16:creationId xmlns:a16="http://schemas.microsoft.com/office/drawing/2014/main" id="{1E2B542B-9C7D-4F69-98A0-151E133E0D32}"/>
              </a:ext>
            </a:extLst>
          </p:cNvPr>
          <p:cNvSpPr/>
          <p:nvPr/>
        </p:nvSpPr>
        <p:spPr>
          <a:xfrm>
            <a:off x="2964095" y="5265427"/>
            <a:ext cx="3311683" cy="342305"/>
          </a:xfrm>
          <a:prstGeom prst="rect">
            <a:avLst/>
          </a:prstGeom>
          <a:solidFill>
            <a:schemeClr val="bg1"/>
          </a:solidFill>
          <a:ln>
            <a:solidFill>
              <a:srgbClr val="E5B19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r>
              <a:rPr lang="fr-FR" b="1" dirty="0">
                <a:solidFill>
                  <a:srgbClr val="E5B19F"/>
                </a:solidFill>
                <a:latin typeface="DilleniaUPC" panose="02020603050405020304" pitchFamily="18" charset="-34"/>
                <a:ea typeface="Arial" panose="020B0604020202020204" pitchFamily="34" charset="0"/>
                <a:cs typeface="DilleniaUPC" panose="02020603050405020304" pitchFamily="18" charset="-34"/>
              </a:rPr>
              <a:t>ANTI-INFLAMMATOIRE</a:t>
            </a:r>
          </a:p>
        </p:txBody>
      </p:sp>
      <p:pic>
        <p:nvPicPr>
          <p:cNvPr id="5" name="Image 4">
            <a:extLst>
              <a:ext uri="{FF2B5EF4-FFF2-40B4-BE49-F238E27FC236}">
                <a16:creationId xmlns:a16="http://schemas.microsoft.com/office/drawing/2014/main" id="{A40669B0-4A75-4F57-AF53-362BF9D8581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0041480" y="3199260"/>
            <a:ext cx="1991980" cy="1848229"/>
          </a:xfrm>
          <a:prstGeom prst="rect">
            <a:avLst/>
          </a:prstGeom>
          <a:ln>
            <a:solidFill>
              <a:schemeClr val="tx1"/>
            </a:solidFill>
          </a:ln>
        </p:spPr>
      </p:pic>
      <p:pic>
        <p:nvPicPr>
          <p:cNvPr id="25" name="Picture 7" descr="D:\-= WORK =-\BUG AGENCY\NAOS\2020_ETAT_PUR\SLIDES\fleche-18.png">
            <a:extLst>
              <a:ext uri="{FF2B5EF4-FFF2-40B4-BE49-F238E27FC236}">
                <a16:creationId xmlns:a16="http://schemas.microsoft.com/office/drawing/2014/main" id="{F78018D9-30E7-4239-8B40-D16EEE1B129C}"/>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20671" r="20671"/>
          <a:stretch/>
        </p:blipFill>
        <p:spPr bwMode="auto">
          <a:xfrm rot="4171538" flipH="1" flipV="1">
            <a:off x="9460096" y="4313452"/>
            <a:ext cx="663907" cy="1290087"/>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 25">
            <a:extLst>
              <a:ext uri="{FF2B5EF4-FFF2-40B4-BE49-F238E27FC236}">
                <a16:creationId xmlns:a16="http://schemas.microsoft.com/office/drawing/2014/main" id="{32636E83-A2A9-4A64-A047-07C1E57585F1}"/>
              </a:ext>
            </a:extLst>
          </p:cNvPr>
          <p:cNvPicPr>
            <a:picLocks noChangeAspect="1"/>
          </p:cNvPicPr>
          <p:nvPr/>
        </p:nvPicPr>
        <p:blipFill>
          <a:blip r:embed="rId9"/>
          <a:stretch>
            <a:fillRect/>
          </a:stretch>
        </p:blipFill>
        <p:spPr>
          <a:xfrm>
            <a:off x="6835672" y="930488"/>
            <a:ext cx="413114" cy="413114"/>
          </a:xfrm>
          <a:prstGeom prst="rect">
            <a:avLst/>
          </a:prstGeom>
        </p:spPr>
      </p:pic>
      <p:pic>
        <p:nvPicPr>
          <p:cNvPr id="22" name="Image 21" descr="Une image contenant alimentation&#10;&#10;Description générée automatiquement">
            <a:extLst>
              <a:ext uri="{FF2B5EF4-FFF2-40B4-BE49-F238E27FC236}">
                <a16:creationId xmlns:a16="http://schemas.microsoft.com/office/drawing/2014/main" id="{383DEB3F-1E44-46F8-9A30-EB93F20DD3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7368" y="1484158"/>
            <a:ext cx="2005899" cy="527843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500585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7341C8-060F-4F06-B50D-B95A708A3F9F}"/>
              </a:ext>
            </a:extLst>
          </p:cNvPr>
          <p:cNvSpPr/>
          <p:nvPr/>
        </p:nvSpPr>
        <p:spPr>
          <a:xfrm>
            <a:off x="-1" y="0"/>
            <a:ext cx="1882141" cy="6858000"/>
          </a:xfrm>
          <a:prstGeom prst="rect">
            <a:avLst/>
          </a:prstGeom>
          <a:solidFill>
            <a:srgbClr val="E5B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906346" y="625770"/>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Glabridine</a:t>
            </a:r>
          </a:p>
        </p:txBody>
      </p:sp>
      <p:pic>
        <p:nvPicPr>
          <p:cNvPr id="7" name="Image 6" descr="Une image contenant alimentation&#10;&#10;Description générée automatiquement">
            <a:extLst>
              <a:ext uri="{FF2B5EF4-FFF2-40B4-BE49-F238E27FC236}">
                <a16:creationId xmlns:a16="http://schemas.microsoft.com/office/drawing/2014/main" id="{90B6C586-1D86-4695-A1BE-C084D5F57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368" y="1484158"/>
            <a:ext cx="2005899" cy="5278435"/>
          </a:xfrm>
          <a:prstGeom prst="rect">
            <a:avLst/>
          </a:prstGeom>
          <a:effectLst>
            <a:outerShdw blurRad="63500" sx="102000" sy="102000" algn="ctr" rotWithShape="0">
              <a:prstClr val="black">
                <a:alpha val="40000"/>
              </a:prstClr>
            </a:outerShdw>
          </a:effectLst>
        </p:spPr>
      </p:pic>
      <p:sp>
        <p:nvSpPr>
          <p:cNvPr id="20" name="ZoneTexte 19">
            <a:extLst>
              <a:ext uri="{FF2B5EF4-FFF2-40B4-BE49-F238E27FC236}">
                <a16:creationId xmlns:a16="http://schemas.microsoft.com/office/drawing/2014/main" id="{4E890FD2-A6AD-FF43-B798-EF05C710054D}"/>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1" name="Connecteur droit 20">
            <a:extLst>
              <a:ext uri="{FF2B5EF4-FFF2-40B4-BE49-F238E27FC236}">
                <a16:creationId xmlns:a16="http://schemas.microsoft.com/office/drawing/2014/main" id="{74B2DF31-95F7-564B-A351-31FC9C6C2354}"/>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703AFB54-1F7E-4996-9E96-F13FFB68D473}"/>
              </a:ext>
            </a:extLst>
          </p:cNvPr>
          <p:cNvSpPr txBox="1"/>
          <p:nvPr/>
        </p:nvSpPr>
        <p:spPr>
          <a:xfrm>
            <a:off x="2759509" y="1550365"/>
            <a:ext cx="9356651" cy="584775"/>
          </a:xfrm>
          <a:prstGeom prst="rect">
            <a:avLst/>
          </a:prstGeom>
          <a:noFill/>
        </p:spPr>
        <p:txBody>
          <a:bodyPr wrap="square">
            <a:spAutoFit/>
          </a:bodyPr>
          <a:lstStyle/>
          <a:p>
            <a:pPr>
              <a:tabLst>
                <a:tab pos="3136900" algn="l"/>
              </a:tabLst>
            </a:pPr>
            <a:r>
              <a:rPr lang="fr-FR" sz="3200" b="1" cap="all" dirty="0">
                <a:solidFill>
                  <a:srgbClr val="E5B19F"/>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E5B19F"/>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E5B19F"/>
                </a:solidFill>
                <a:latin typeface="DilleniaUPC" panose="02020603050405020304" pitchFamily="18" charset="-34"/>
                <a:ea typeface="Times New Roman" panose="02020603050405020304" pitchFamily="18" charset="0"/>
                <a:cs typeface="DilleniaUPC" panose="02020603050405020304" pitchFamily="18" charset="-34"/>
              </a:rPr>
              <a:t>  In vivo – Test d’utilisation</a:t>
            </a:r>
          </a:p>
        </p:txBody>
      </p:sp>
      <p:sp>
        <p:nvSpPr>
          <p:cNvPr id="10" name="ZoneTexte 9">
            <a:extLst>
              <a:ext uri="{FF2B5EF4-FFF2-40B4-BE49-F238E27FC236}">
                <a16:creationId xmlns:a16="http://schemas.microsoft.com/office/drawing/2014/main" id="{5B757195-F6F7-425B-9EEC-4EB9F7F79C9E}"/>
              </a:ext>
            </a:extLst>
          </p:cNvPr>
          <p:cNvSpPr txBox="1"/>
          <p:nvPr/>
        </p:nvSpPr>
        <p:spPr>
          <a:xfrm>
            <a:off x="3514260" y="2588309"/>
            <a:ext cx="7660559" cy="446276"/>
          </a:xfrm>
          <a:prstGeom prst="rect">
            <a:avLst/>
          </a:prstGeom>
          <a:noFill/>
        </p:spPr>
        <p:txBody>
          <a:bodyPr wrap="square">
            <a:spAutoFit/>
          </a:bodyPr>
          <a:lstStyle/>
          <a:p>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Test d’utilisation sous contrôle dermatologique – 16 jours </a:t>
            </a:r>
          </a:p>
        </p:txBody>
      </p:sp>
      <p:pic>
        <p:nvPicPr>
          <p:cNvPr id="11" name="Image 10">
            <a:extLst>
              <a:ext uri="{FF2B5EF4-FFF2-40B4-BE49-F238E27FC236}">
                <a16:creationId xmlns:a16="http://schemas.microsoft.com/office/drawing/2014/main" id="{1B68944B-9703-4759-8E8E-E4F2EE98C280}"/>
              </a:ext>
            </a:extLst>
          </p:cNvPr>
          <p:cNvPicPr>
            <a:picLocks noChangeAspect="1"/>
          </p:cNvPicPr>
          <p:nvPr/>
        </p:nvPicPr>
        <p:blipFill rotWithShape="1">
          <a:blip r:embed="rId4"/>
          <a:srcRect b="14901"/>
          <a:stretch/>
        </p:blipFill>
        <p:spPr>
          <a:xfrm>
            <a:off x="2969736" y="3225579"/>
            <a:ext cx="483564" cy="443166"/>
          </a:xfrm>
          <a:prstGeom prst="rect">
            <a:avLst/>
          </a:prstGeom>
        </p:spPr>
      </p:pic>
      <p:sp>
        <p:nvSpPr>
          <p:cNvPr id="12" name="ZoneTexte 11">
            <a:extLst>
              <a:ext uri="{FF2B5EF4-FFF2-40B4-BE49-F238E27FC236}">
                <a16:creationId xmlns:a16="http://schemas.microsoft.com/office/drawing/2014/main" id="{E3FFCE3F-0522-48E3-8504-598394055510}"/>
              </a:ext>
            </a:extLst>
          </p:cNvPr>
          <p:cNvSpPr txBox="1"/>
          <p:nvPr/>
        </p:nvSpPr>
        <p:spPr>
          <a:xfrm>
            <a:off x="3535526" y="2970508"/>
            <a:ext cx="8677740" cy="1154162"/>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25 volontaires âgés de 40 à 65 ans, tous types de peaux. 60 % d’entre eux présentaient des taches brunes ou des zones </a:t>
            </a:r>
            <a:r>
              <a:rPr lang="fr-FR" sz="2300" dirty="0" err="1">
                <a:solidFill>
                  <a:prstClr val="black"/>
                </a:solidFill>
                <a:latin typeface="DilleniaUPC" panose="02020603050405020304" pitchFamily="18" charset="-34"/>
                <a:ea typeface="+mn-ea"/>
                <a:cs typeface="DilleniaUPC" panose="02020603050405020304" pitchFamily="18" charset="-34"/>
              </a:rPr>
              <a:t>hyperpigmentées</a:t>
            </a:r>
            <a:r>
              <a:rPr lang="fr-FR" sz="2300" dirty="0">
                <a:solidFill>
                  <a:prstClr val="black"/>
                </a:solidFill>
                <a:latin typeface="DilleniaUPC" panose="02020603050405020304" pitchFamily="18" charset="-34"/>
                <a:ea typeface="+mn-ea"/>
                <a:cs typeface="DilleniaUPC" panose="02020603050405020304" pitchFamily="18" charset="-34"/>
              </a:rPr>
              <a:t> sur le visage, le décolleté ou les mains</a:t>
            </a:r>
          </a:p>
          <a:p>
            <a:endParaRPr lang="en-GB" sz="2300" dirty="0">
              <a:solidFill>
                <a:prstClr val="black"/>
              </a:solidFill>
              <a:latin typeface="DilleniaUPC" panose="02020603050405020304" pitchFamily="18" charset="-34"/>
              <a:cs typeface="DilleniaUPC" panose="02020603050405020304" pitchFamily="18" charset="-34"/>
            </a:endParaRPr>
          </a:p>
        </p:txBody>
      </p:sp>
      <p:pic>
        <p:nvPicPr>
          <p:cNvPr id="13" name="Image 12">
            <a:extLst>
              <a:ext uri="{FF2B5EF4-FFF2-40B4-BE49-F238E27FC236}">
                <a16:creationId xmlns:a16="http://schemas.microsoft.com/office/drawing/2014/main" id="{9E576057-C703-4737-B23A-8E36F2A4A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906579" y="3951055"/>
            <a:ext cx="619484" cy="619484"/>
          </a:xfrm>
          <a:prstGeom prst="rect">
            <a:avLst/>
          </a:prstGeom>
        </p:spPr>
      </p:pic>
      <p:pic>
        <p:nvPicPr>
          <p:cNvPr id="14" name="Image 13">
            <a:extLst>
              <a:ext uri="{FF2B5EF4-FFF2-40B4-BE49-F238E27FC236}">
                <a16:creationId xmlns:a16="http://schemas.microsoft.com/office/drawing/2014/main" id="{520CD318-7EC5-40F6-9D0B-837F4D8897B2}"/>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2995478" y="2587773"/>
            <a:ext cx="530585" cy="619484"/>
          </a:xfrm>
          <a:prstGeom prst="rect">
            <a:avLst/>
          </a:prstGeom>
        </p:spPr>
      </p:pic>
      <p:sp>
        <p:nvSpPr>
          <p:cNvPr id="15" name="ZoneTexte 14">
            <a:extLst>
              <a:ext uri="{FF2B5EF4-FFF2-40B4-BE49-F238E27FC236}">
                <a16:creationId xmlns:a16="http://schemas.microsoft.com/office/drawing/2014/main" id="{BFB9CA22-B327-41BB-843C-F086A34E1A13}"/>
              </a:ext>
            </a:extLst>
          </p:cNvPr>
          <p:cNvSpPr txBox="1"/>
          <p:nvPr/>
        </p:nvSpPr>
        <p:spPr>
          <a:xfrm>
            <a:off x="3514260" y="4012053"/>
            <a:ext cx="7966992"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deux fois par jour sur le visage entier (4 gouttes)</a:t>
            </a:r>
          </a:p>
        </p:txBody>
      </p:sp>
      <p:pic>
        <p:nvPicPr>
          <p:cNvPr id="16" name="Image 15">
            <a:extLst>
              <a:ext uri="{FF2B5EF4-FFF2-40B4-BE49-F238E27FC236}">
                <a16:creationId xmlns:a16="http://schemas.microsoft.com/office/drawing/2014/main" id="{0BF765F7-042C-4B27-8442-543DAA803E43}"/>
              </a:ext>
            </a:extLst>
          </p:cNvPr>
          <p:cNvPicPr>
            <a:picLocks noChangeAspect="1"/>
          </p:cNvPicPr>
          <p:nvPr/>
        </p:nvPicPr>
        <p:blipFill>
          <a:blip r:embed="rId9"/>
          <a:stretch>
            <a:fillRect/>
          </a:stretch>
        </p:blipFill>
        <p:spPr>
          <a:xfrm>
            <a:off x="9386280" y="4459228"/>
            <a:ext cx="1093993" cy="881726"/>
          </a:xfrm>
          <a:prstGeom prst="rect">
            <a:avLst/>
          </a:prstGeom>
        </p:spPr>
      </p:pic>
      <p:sp>
        <p:nvSpPr>
          <p:cNvPr id="17" name="ZoneTexte 16">
            <a:extLst>
              <a:ext uri="{FF2B5EF4-FFF2-40B4-BE49-F238E27FC236}">
                <a16:creationId xmlns:a16="http://schemas.microsoft.com/office/drawing/2014/main" id="{C6D918AC-FF48-47F4-984F-5D06D4917373}"/>
              </a:ext>
            </a:extLst>
          </p:cNvPr>
          <p:cNvSpPr txBox="1"/>
          <p:nvPr/>
        </p:nvSpPr>
        <p:spPr>
          <a:xfrm>
            <a:off x="8591411" y="5336064"/>
            <a:ext cx="3434012" cy="810478"/>
          </a:xfrm>
          <a:prstGeom prst="rect">
            <a:avLst/>
          </a:prstGeom>
          <a:noFill/>
        </p:spPr>
        <p:txBody>
          <a:bodyPr wrap="square">
            <a:spAutoFit/>
          </a:bodyPr>
          <a:lstStyle/>
          <a:p>
            <a:pPr>
              <a:lnSpc>
                <a:spcPts val="2800"/>
              </a:lnSpc>
              <a:tabLst>
                <a:tab pos="1973263"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Texture agréable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96 %</a:t>
            </a:r>
          </a:p>
          <a:p>
            <a:pPr>
              <a:lnSpc>
                <a:spcPts val="2800"/>
              </a:lnSpc>
              <a:tabLst>
                <a:tab pos="1968500" algn="l"/>
                <a:tab pos="269240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Facile d’application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96 %</a:t>
            </a:r>
          </a:p>
        </p:txBody>
      </p:sp>
      <p:sp>
        <p:nvSpPr>
          <p:cNvPr id="18" name="Rectangle 17">
            <a:extLst>
              <a:ext uri="{FF2B5EF4-FFF2-40B4-BE49-F238E27FC236}">
                <a16:creationId xmlns:a16="http://schemas.microsoft.com/office/drawing/2014/main" id="{93049ABB-96F6-4F01-80F7-FEBBD62EE42A}"/>
              </a:ext>
            </a:extLst>
          </p:cNvPr>
          <p:cNvSpPr/>
          <p:nvPr/>
        </p:nvSpPr>
        <p:spPr>
          <a:xfrm>
            <a:off x="2875565" y="4770059"/>
            <a:ext cx="5598584" cy="1938773"/>
          </a:xfrm>
          <a:prstGeom prst="rect">
            <a:avLst/>
          </a:prstGeom>
          <a:solidFill>
            <a:schemeClr val="bg1"/>
          </a:solidFill>
          <a:ln>
            <a:solidFill>
              <a:srgbClr val="E5B19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ts val="2800"/>
              </a:lnSpc>
              <a:buFont typeface="Wingdings" panose="05000000000000000000" pitchFamily="2" charset="2"/>
              <a:buChar char=""/>
              <a:tabLst>
                <a:tab pos="3408363" algn="l"/>
              </a:tabLst>
            </a:pPr>
            <a:r>
              <a:rPr lang="fr-FR" sz="2400" dirty="0">
                <a:solidFill>
                  <a:srgbClr val="E5B19F"/>
                </a:solidFill>
                <a:latin typeface="DilleniaUPC" panose="02020603050405020304" pitchFamily="18" charset="-34"/>
                <a:ea typeface="Calibri" panose="020F0502020204030204" pitchFamily="34" charset="0"/>
                <a:cs typeface="DilleniaUPC" panose="02020603050405020304" pitchFamily="18" charset="-34"/>
              </a:rPr>
              <a:t>Teint plus uniforme	</a:t>
            </a:r>
            <a:r>
              <a:rPr lang="fr-FR" sz="2800" b="1" dirty="0">
                <a:solidFill>
                  <a:srgbClr val="E5B19F"/>
                </a:solidFill>
                <a:latin typeface="DilleniaUPC" panose="02020603050405020304" pitchFamily="18" charset="-34"/>
                <a:ea typeface="Calibri" panose="020F0502020204030204" pitchFamily="34" charset="0"/>
                <a:cs typeface="DilleniaUPC" panose="02020603050405020304" pitchFamily="18" charset="-34"/>
              </a:rPr>
              <a:t>68 %</a:t>
            </a:r>
          </a:p>
          <a:p>
            <a:pPr marL="342900" lvl="0" indent="-342900">
              <a:lnSpc>
                <a:spcPts val="2800"/>
              </a:lnSpc>
              <a:buFont typeface="Wingdings" panose="05000000000000000000" pitchFamily="2" charset="2"/>
              <a:buChar char=""/>
              <a:tabLst>
                <a:tab pos="3408363" algn="l"/>
              </a:tabLst>
            </a:pPr>
            <a:r>
              <a:rPr lang="fr-FR" sz="2400" dirty="0">
                <a:solidFill>
                  <a:srgbClr val="E5B19F"/>
                </a:solidFill>
                <a:latin typeface="DilleniaUPC" panose="02020603050405020304" pitchFamily="18" charset="-34"/>
                <a:ea typeface="Calibri" panose="020F0502020204030204" pitchFamily="34" charset="0"/>
                <a:cs typeface="DilleniaUPC" panose="02020603050405020304" pitchFamily="18" charset="-34"/>
              </a:rPr>
              <a:t>Les taches brunes paraissent atténuées	</a:t>
            </a:r>
            <a:r>
              <a:rPr lang="fr-FR" sz="2800" b="1" dirty="0">
                <a:solidFill>
                  <a:srgbClr val="E5B19F"/>
                </a:solidFill>
                <a:latin typeface="DilleniaUPC" panose="02020603050405020304" pitchFamily="18" charset="-34"/>
                <a:ea typeface="Calibri" panose="020F0502020204030204" pitchFamily="34" charset="0"/>
                <a:cs typeface="DilleniaUPC" panose="02020603050405020304" pitchFamily="18" charset="-34"/>
              </a:rPr>
              <a:t>53 %</a:t>
            </a:r>
            <a:r>
              <a:rPr lang="fr-FR" sz="2800" dirty="0">
                <a:solidFill>
                  <a:srgbClr val="E5B19F"/>
                </a:solidFill>
                <a:latin typeface="DilleniaUPC" panose="02020603050405020304" pitchFamily="18" charset="-34"/>
                <a:ea typeface="Calibri" panose="020F0502020204030204" pitchFamily="34" charset="0"/>
                <a:cs typeface="DilleniaUPC" panose="02020603050405020304" pitchFamily="18" charset="-34"/>
              </a:rPr>
              <a:t>*</a:t>
            </a:r>
          </a:p>
          <a:p>
            <a:pPr marL="342900" lvl="0" indent="-342900">
              <a:lnSpc>
                <a:spcPts val="2800"/>
              </a:lnSpc>
              <a:buFont typeface="Wingdings" panose="05000000000000000000" pitchFamily="2" charset="2"/>
              <a:buChar char=""/>
              <a:tabLst>
                <a:tab pos="3408363" algn="l"/>
              </a:tabLst>
            </a:pPr>
            <a:r>
              <a:rPr lang="fr-FR" sz="2400" dirty="0">
                <a:solidFill>
                  <a:srgbClr val="E5B19F"/>
                </a:solidFill>
                <a:latin typeface="DilleniaUPC" panose="02020603050405020304" pitchFamily="18" charset="-34"/>
                <a:ea typeface="Calibri" panose="020F0502020204030204" pitchFamily="34" charset="0"/>
                <a:cs typeface="DilleniaUPC" panose="02020603050405020304" pitchFamily="18" charset="-34"/>
              </a:rPr>
              <a:t>Peau plus homogène	</a:t>
            </a:r>
            <a:r>
              <a:rPr lang="fr-FR" sz="2800" b="1" dirty="0">
                <a:solidFill>
                  <a:srgbClr val="E5B19F"/>
                </a:solidFill>
                <a:latin typeface="DilleniaUPC" panose="02020603050405020304" pitchFamily="18" charset="-34"/>
                <a:ea typeface="Calibri" panose="020F0502020204030204" pitchFamily="34" charset="0"/>
                <a:cs typeface="DilleniaUPC" panose="02020603050405020304" pitchFamily="18" charset="-34"/>
              </a:rPr>
              <a:t>64 %</a:t>
            </a:r>
          </a:p>
          <a:p>
            <a:pPr marL="342900" lvl="0" indent="-342900">
              <a:lnSpc>
                <a:spcPts val="2800"/>
              </a:lnSpc>
              <a:buFont typeface="Wingdings" panose="05000000000000000000" pitchFamily="2" charset="2"/>
              <a:buChar char=""/>
              <a:tabLst>
                <a:tab pos="3408363" algn="l"/>
              </a:tabLst>
            </a:pPr>
            <a:r>
              <a:rPr lang="fr-FR" sz="2400" dirty="0">
                <a:solidFill>
                  <a:srgbClr val="E5B19F"/>
                </a:solidFill>
                <a:latin typeface="DilleniaUPC" panose="02020603050405020304" pitchFamily="18" charset="-34"/>
                <a:ea typeface="Calibri" panose="020F0502020204030204" pitchFamily="34" charset="0"/>
                <a:cs typeface="DilleniaUPC" panose="02020603050405020304" pitchFamily="18" charset="-34"/>
              </a:rPr>
              <a:t>Teint plus éclatant	</a:t>
            </a:r>
            <a:r>
              <a:rPr lang="fr-FR" sz="2800" b="1" dirty="0">
                <a:solidFill>
                  <a:srgbClr val="E5B19F"/>
                </a:solidFill>
                <a:latin typeface="DilleniaUPC" panose="02020603050405020304" pitchFamily="18" charset="-34"/>
                <a:ea typeface="Calibri" panose="020F0502020204030204" pitchFamily="34" charset="0"/>
                <a:cs typeface="DilleniaUPC" panose="02020603050405020304" pitchFamily="18" charset="-34"/>
              </a:rPr>
              <a:t>72 %</a:t>
            </a:r>
          </a:p>
        </p:txBody>
      </p:sp>
      <p:sp>
        <p:nvSpPr>
          <p:cNvPr id="22" name="ZoneTexte 21">
            <a:extLst>
              <a:ext uri="{FF2B5EF4-FFF2-40B4-BE49-F238E27FC236}">
                <a16:creationId xmlns:a16="http://schemas.microsoft.com/office/drawing/2014/main" id="{CD700359-0A71-4F0D-9B47-F5D6AB4AC97B}"/>
              </a:ext>
            </a:extLst>
          </p:cNvPr>
          <p:cNvSpPr txBox="1"/>
          <p:nvPr/>
        </p:nvSpPr>
        <p:spPr>
          <a:xfrm>
            <a:off x="3427799" y="4347146"/>
            <a:ext cx="3260079" cy="461665"/>
          </a:xfrm>
          <a:prstGeom prst="rect">
            <a:avLst/>
          </a:prstGeom>
          <a:noFill/>
        </p:spPr>
        <p:txBody>
          <a:bodyPr wrap="square">
            <a:spAutoFit/>
          </a:bodyPr>
          <a:lstStyle/>
          <a:p>
            <a:r>
              <a:rPr kumimoji="0" lang="fr-FR" sz="2400" b="0" i="0" u="none" strike="noStrike" cap="none" normalizeH="0" baseline="0" noProof="0" dirty="0">
                <a:ln>
                  <a:noFill/>
                </a:ln>
                <a:uLnTx/>
                <a:uFillTx/>
                <a:latin typeface="DilleniaUPC" panose="02020603050405020304" pitchFamily="18" charset="-34"/>
                <a:ea typeface="+mn-ea"/>
                <a:cs typeface="DilleniaUPC" panose="02020603050405020304" pitchFamily="18" charset="-34"/>
              </a:rPr>
              <a:t>Dès 16 jours : </a:t>
            </a:r>
          </a:p>
        </p:txBody>
      </p:sp>
      <p:pic>
        <p:nvPicPr>
          <p:cNvPr id="23" name="Picture 2" descr="Mycose de l'ongle? N'attendez pas, traitez immédiatement">
            <a:extLst>
              <a:ext uri="{FF2B5EF4-FFF2-40B4-BE49-F238E27FC236}">
                <a16:creationId xmlns:a16="http://schemas.microsoft.com/office/drawing/2014/main" id="{4B06FE8F-525B-47D8-A075-A2FC04FB62F2}"/>
              </a:ext>
            </a:extLst>
          </p:cNvPr>
          <p:cNvPicPr>
            <a:picLocks noChangeAspect="1" noChangeArrowheads="1"/>
          </p:cNvPicPr>
          <p:nvPr/>
        </p:nvPicPr>
        <p:blipFill rotWithShape="1">
          <a:blip r:embed="rId10" cstate="print">
            <a:duotone>
              <a:schemeClr val="accent2">
                <a:shade val="45000"/>
                <a:satMod val="135000"/>
              </a:schemeClr>
              <a:prstClr val="white"/>
            </a:duotone>
            <a:extLst>
              <a:ext uri="{28A0092B-C50C-407E-A947-70E740481C1C}">
                <a14:useLocalDpi xmlns:a14="http://schemas.microsoft.com/office/drawing/2010/main" val="0"/>
              </a:ext>
            </a:extLst>
          </a:blip>
          <a:srcRect r="66457"/>
          <a:stretch/>
        </p:blipFill>
        <p:spPr bwMode="auto">
          <a:xfrm>
            <a:off x="6776655" y="1539687"/>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99463039-8DFD-412B-A75C-CC3E5DF8943E}"/>
              </a:ext>
            </a:extLst>
          </p:cNvPr>
          <p:cNvSpPr/>
          <p:nvPr/>
        </p:nvSpPr>
        <p:spPr>
          <a:xfrm>
            <a:off x="8071343" y="828149"/>
            <a:ext cx="3729543" cy="508009"/>
          </a:xfrm>
          <a:prstGeom prst="rect">
            <a:avLst/>
          </a:prstGeom>
          <a:solidFill>
            <a:srgbClr val="E5B19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B9E6268C-D4FF-4610-B115-7DB08A4AE9DF}"/>
              </a:ext>
            </a:extLst>
          </p:cNvPr>
          <p:cNvSpPr txBox="1"/>
          <p:nvPr/>
        </p:nvSpPr>
        <p:spPr>
          <a:xfrm>
            <a:off x="8215896" y="849267"/>
            <a:ext cx="3584990" cy="415498"/>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fr-FR" sz="1050" b="0" i="0" u="none" strike="noStrike" cap="none" normalizeH="0" baseline="0" noProof="0">
                <a:ln>
                  <a:noFill/>
                </a:ln>
                <a:solidFill>
                  <a:prstClr val="black"/>
                </a:solidFill>
                <a:uLnTx/>
                <a:uFillTx/>
                <a:latin typeface="Calibri" panose="020F0502020204030204"/>
                <a:ea typeface="+mn-ea"/>
                <a:cs typeface="+mn-cs"/>
              </a:rPr>
              <a:t>Test d’utilisation sous contrôle dermatologique (rapport 787882A01 – EUROFINS – septembre 2016)</a:t>
            </a:r>
          </a:p>
        </p:txBody>
      </p:sp>
      <p:pic>
        <p:nvPicPr>
          <p:cNvPr id="27" name="Image 26">
            <a:extLst>
              <a:ext uri="{FF2B5EF4-FFF2-40B4-BE49-F238E27FC236}">
                <a16:creationId xmlns:a16="http://schemas.microsoft.com/office/drawing/2014/main" id="{A22D1825-65ED-4F78-A346-5747EA236B39}"/>
              </a:ext>
            </a:extLst>
          </p:cNvPr>
          <p:cNvPicPr>
            <a:picLocks noChangeAspect="1"/>
          </p:cNvPicPr>
          <p:nvPr/>
        </p:nvPicPr>
        <p:blipFill>
          <a:blip r:embed="rId11"/>
          <a:stretch>
            <a:fillRect/>
          </a:stretch>
        </p:blipFill>
        <p:spPr>
          <a:xfrm>
            <a:off x="7858778" y="729908"/>
            <a:ext cx="425130" cy="425130"/>
          </a:xfrm>
          <a:prstGeom prst="flowChartConnector">
            <a:avLst/>
          </a:prstGeom>
        </p:spPr>
      </p:pic>
      <p:pic>
        <p:nvPicPr>
          <p:cNvPr id="29" name="Image 28">
            <a:extLst>
              <a:ext uri="{FF2B5EF4-FFF2-40B4-BE49-F238E27FC236}">
                <a16:creationId xmlns:a16="http://schemas.microsoft.com/office/drawing/2014/main" id="{502C28BE-43DB-449C-A37B-69BCC6A830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741" y="5997599"/>
            <a:ext cx="727156" cy="711233"/>
          </a:xfrm>
          <a:prstGeom prst="rect">
            <a:avLst/>
          </a:prstGeom>
        </p:spPr>
      </p:pic>
    </p:spTree>
    <p:extLst>
      <p:ext uri="{BB962C8B-B14F-4D97-AF65-F5344CB8AC3E}">
        <p14:creationId xmlns:p14="http://schemas.microsoft.com/office/powerpoint/2010/main" val="17504271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82B39-E207-46AF-A7B5-CCB7CA9F05F3}"/>
              </a:ext>
            </a:extLst>
          </p:cNvPr>
          <p:cNvSpPr/>
          <p:nvPr/>
        </p:nvSpPr>
        <p:spPr>
          <a:xfrm>
            <a:off x="0" y="2471153"/>
            <a:ext cx="12192000" cy="4397873"/>
          </a:xfrm>
          <a:prstGeom prst="rect">
            <a:avLst/>
          </a:prstGeom>
          <a:solidFill>
            <a:srgbClr val="D58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81632" y="612187"/>
            <a:ext cx="2827553"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Acide citrique 26 %</a:t>
            </a:r>
          </a:p>
        </p:txBody>
      </p:sp>
      <p:pic>
        <p:nvPicPr>
          <p:cNvPr id="3" name="Image 2">
            <a:extLst>
              <a:ext uri="{FF2B5EF4-FFF2-40B4-BE49-F238E27FC236}">
                <a16:creationId xmlns:a16="http://schemas.microsoft.com/office/drawing/2014/main" id="{066A4321-BCF5-4B45-BC81-E3DB345470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12" y="1494548"/>
            <a:ext cx="2005899" cy="5278435"/>
          </a:xfrm>
          <a:prstGeom prst="rect">
            <a:avLst/>
          </a:prstGeom>
          <a:effectLst>
            <a:outerShdw blurRad="63500" sx="102000" sy="102000" algn="ctr" rotWithShape="0">
              <a:prstClr val="black">
                <a:alpha val="40000"/>
              </a:prstClr>
            </a:outerShdw>
          </a:effectLst>
        </p:spPr>
      </p:pic>
      <p:pic>
        <p:nvPicPr>
          <p:cNvPr id="2" name="Picture 7" descr="D:\-= WORK =-\BUG AGENCY\NAOS\2020_ETAT_PUR\SLIDES\fleche-18.png">
            <a:extLst>
              <a:ext uri="{FF2B5EF4-FFF2-40B4-BE49-F238E27FC236}">
                <a16:creationId xmlns:a16="http://schemas.microsoft.com/office/drawing/2014/main" id="{CB7871F2-3BA5-41C9-A654-0EA46F29988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1" r="20671"/>
          <a:stretch/>
        </p:blipFill>
        <p:spPr bwMode="auto">
          <a:xfrm rot="17118511" flipH="1">
            <a:off x="2596696" y="1019528"/>
            <a:ext cx="663907" cy="112582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8C717FC-3912-471B-B640-88B05BF5AC9E}"/>
              </a:ext>
            </a:extLst>
          </p:cNvPr>
          <p:cNvSpPr txBox="1"/>
          <p:nvPr/>
        </p:nvSpPr>
        <p:spPr>
          <a:xfrm>
            <a:off x="3709185" y="1453621"/>
            <a:ext cx="2973953" cy="369332"/>
          </a:xfrm>
          <a:prstGeom prst="rect">
            <a:avLst/>
          </a:prstGeom>
          <a:noFill/>
        </p:spPr>
        <p:txBody>
          <a:bodyPr wrap="square">
            <a:spAutoFit/>
          </a:bodyPr>
          <a:lstStyle/>
          <a:p>
            <a:r>
              <a:rPr lang="fr-FR">
                <a:solidFill>
                  <a:srgbClr val="000000"/>
                </a:solidFill>
                <a:latin typeface="DilleniaUPC" panose="02020603050405020304" pitchFamily="18" charset="-34"/>
                <a:cs typeface="DilleniaUPC" panose="02020603050405020304" pitchFamily="18" charset="-34"/>
              </a:rPr>
              <a:t>Perte d’éclat</a:t>
            </a:r>
          </a:p>
        </p:txBody>
      </p:sp>
      <p:sp>
        <p:nvSpPr>
          <p:cNvPr id="19" name="ZoneTexte 18">
            <a:extLst>
              <a:ext uri="{FF2B5EF4-FFF2-40B4-BE49-F238E27FC236}">
                <a16:creationId xmlns:a16="http://schemas.microsoft.com/office/drawing/2014/main" id="{4A866514-977D-4C4D-95C9-8857A5880372}"/>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0" name="Connecteur droit 19">
            <a:extLst>
              <a:ext uri="{FF2B5EF4-FFF2-40B4-BE49-F238E27FC236}">
                <a16:creationId xmlns:a16="http://schemas.microsoft.com/office/drawing/2014/main" id="{F20A917B-7A9D-F14A-886D-A9307D5C6B25}"/>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DD619004-641F-4540-BE3D-584B29E091C7}"/>
              </a:ext>
            </a:extLst>
          </p:cNvPr>
          <p:cNvSpPr txBox="1"/>
          <p:nvPr/>
        </p:nvSpPr>
        <p:spPr>
          <a:xfrm>
            <a:off x="2936504" y="2158640"/>
            <a:ext cx="5140695" cy="584775"/>
          </a:xfrm>
          <a:prstGeom prst="rect">
            <a:avLst/>
          </a:prstGeom>
          <a:solidFill>
            <a:schemeClr val="bg1"/>
          </a:solidFill>
        </p:spPr>
        <p:txBody>
          <a:bodyPr wrap="square">
            <a:spAutoFit/>
          </a:bodyPr>
          <a:lstStyle/>
          <a:p>
            <a:pPr algn="ctr"/>
            <a:r>
              <a:rPr lang="fr-FR" sz="3200" b="1" cap="all" dirty="0">
                <a:solidFill>
                  <a:srgbClr val="D58B85"/>
                </a:solidFill>
                <a:latin typeface="DilleniaUPC" panose="02020603050405020304" pitchFamily="18" charset="-34"/>
                <a:cs typeface="DilleniaUPC" panose="02020603050405020304" pitchFamily="18" charset="-34"/>
              </a:rPr>
              <a:t>FICHE ACIDE CITRIQUE</a:t>
            </a:r>
          </a:p>
        </p:txBody>
      </p:sp>
      <p:sp>
        <p:nvSpPr>
          <p:cNvPr id="24" name="ZoneTexte 23">
            <a:extLst>
              <a:ext uri="{FF2B5EF4-FFF2-40B4-BE49-F238E27FC236}">
                <a16:creationId xmlns:a16="http://schemas.microsoft.com/office/drawing/2014/main" id="{F6354A56-0144-40EA-B1C4-4B73AFA79C84}"/>
              </a:ext>
            </a:extLst>
          </p:cNvPr>
          <p:cNvSpPr txBox="1"/>
          <p:nvPr/>
        </p:nvSpPr>
        <p:spPr>
          <a:xfrm>
            <a:off x="2936503" y="2768534"/>
            <a:ext cx="4353296" cy="480581"/>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INFORMATIONS GÉNÉRALES</a:t>
            </a:r>
          </a:p>
        </p:txBody>
      </p:sp>
      <p:cxnSp>
        <p:nvCxnSpPr>
          <p:cNvPr id="25" name="Connecteur droit 24">
            <a:extLst>
              <a:ext uri="{FF2B5EF4-FFF2-40B4-BE49-F238E27FC236}">
                <a16:creationId xmlns:a16="http://schemas.microsoft.com/office/drawing/2014/main" id="{AF63269E-F759-4EEE-B4C5-26B095375AA3}"/>
              </a:ext>
            </a:extLst>
          </p:cNvPr>
          <p:cNvCxnSpPr>
            <a:cxnSpLocks/>
          </p:cNvCxnSpPr>
          <p:nvPr/>
        </p:nvCxnSpPr>
        <p:spPr>
          <a:xfrm>
            <a:off x="3049419" y="3236177"/>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6" name="ZoneTexte 25">
            <a:extLst>
              <a:ext uri="{FF2B5EF4-FFF2-40B4-BE49-F238E27FC236}">
                <a16:creationId xmlns:a16="http://schemas.microsoft.com/office/drawing/2014/main" id="{C89A51F4-E489-423D-8FF0-7343CD7E1A62}"/>
              </a:ext>
            </a:extLst>
          </p:cNvPr>
          <p:cNvSpPr txBox="1"/>
          <p:nvPr/>
        </p:nvSpPr>
        <p:spPr>
          <a:xfrm>
            <a:off x="2936502" y="3245194"/>
            <a:ext cx="9071996" cy="86177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lang="fr-FR" sz="2500">
                <a:solidFill>
                  <a:schemeClr val="bg1"/>
                </a:solidFill>
                <a:latin typeface="DilleniaUPC" panose="02020603050405020304" pitchFamily="18" charset="-34"/>
                <a:cs typeface="DilleniaUPC" panose="02020603050405020304" pitchFamily="18" charset="-34"/>
              </a:rPr>
              <a:t>AHA très bien toléré naturellement présent dans les agrumes ayant la particularité de remplir 3 fonctions carboxyliques (donc 3 pKa).</a:t>
            </a:r>
          </a:p>
        </p:txBody>
      </p:sp>
      <p:sp>
        <p:nvSpPr>
          <p:cNvPr id="27" name="ZoneTexte 26">
            <a:extLst>
              <a:ext uri="{FF2B5EF4-FFF2-40B4-BE49-F238E27FC236}">
                <a16:creationId xmlns:a16="http://schemas.microsoft.com/office/drawing/2014/main" id="{C8A9D26E-8398-4DBB-8F82-6151045DB0FE}"/>
              </a:ext>
            </a:extLst>
          </p:cNvPr>
          <p:cNvSpPr txBox="1"/>
          <p:nvPr/>
        </p:nvSpPr>
        <p:spPr>
          <a:xfrm>
            <a:off x="2911308" y="4282490"/>
            <a:ext cx="5165892" cy="480581"/>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MÉCANISMES D’ACTION</a:t>
            </a:r>
          </a:p>
        </p:txBody>
      </p:sp>
      <p:cxnSp>
        <p:nvCxnSpPr>
          <p:cNvPr id="28" name="Connecteur droit 27">
            <a:extLst>
              <a:ext uri="{FF2B5EF4-FFF2-40B4-BE49-F238E27FC236}">
                <a16:creationId xmlns:a16="http://schemas.microsoft.com/office/drawing/2014/main" id="{9B44759E-526D-4783-909F-A79F4371E135}"/>
              </a:ext>
            </a:extLst>
          </p:cNvPr>
          <p:cNvCxnSpPr>
            <a:cxnSpLocks/>
          </p:cNvCxnSpPr>
          <p:nvPr/>
        </p:nvCxnSpPr>
        <p:spPr>
          <a:xfrm>
            <a:off x="3015461" y="4766488"/>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9" name="ZoneTexte 28">
            <a:extLst>
              <a:ext uri="{FF2B5EF4-FFF2-40B4-BE49-F238E27FC236}">
                <a16:creationId xmlns:a16="http://schemas.microsoft.com/office/drawing/2014/main" id="{4105C948-DD56-4B02-B766-C6AB3F24E102}"/>
              </a:ext>
            </a:extLst>
          </p:cNvPr>
          <p:cNvSpPr txBox="1"/>
          <p:nvPr/>
        </p:nvSpPr>
        <p:spPr>
          <a:xfrm>
            <a:off x="2928648" y="4790033"/>
            <a:ext cx="9263352" cy="1154162"/>
          </a:xfrm>
          <a:prstGeom prst="rect">
            <a:avLst/>
          </a:prstGeom>
          <a:noFill/>
        </p:spPr>
        <p:txBody>
          <a:bodyPr wrap="square">
            <a:spAutoFit/>
          </a:bodyPr>
          <a:lstStyle/>
          <a:p>
            <a:pPr marR="0" lvl="0" algn="just" defTabSz="685937" rtl="0" eaLnBrk="1" fontAlgn="base" latinLnBrk="0" hangingPunct="1">
              <a:lnSpc>
                <a:spcPct val="100000"/>
              </a:lnSpc>
              <a:spcBef>
                <a:spcPts val="0"/>
              </a:spcBef>
              <a:buClrTx/>
              <a:buSzTx/>
              <a:tabLst/>
              <a:defRPr/>
            </a:pPr>
            <a:r>
              <a:rPr kumimoji="0" lang="fr-FR" sz="23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KÉRATOLYTIQUE : modifie la cohésion des </a:t>
            </a:r>
            <a:r>
              <a:rPr kumimoji="0" lang="fr-FR" sz="2300" b="0" i="0" u="none" strike="noStrike" cap="none" normalizeH="0" baseline="0" noProof="0" dirty="0" err="1">
                <a:ln>
                  <a:noFill/>
                </a:ln>
                <a:solidFill>
                  <a:schemeClr val="bg1"/>
                </a:solidFill>
                <a:uLnTx/>
                <a:uFillTx/>
                <a:latin typeface="DilleniaUPC" panose="02020603050405020304" pitchFamily="18" charset="-34"/>
                <a:cs typeface="DilleniaUPC" panose="02020603050405020304" pitchFamily="18" charset="-34"/>
              </a:rPr>
              <a:t>cornéocytes</a:t>
            </a:r>
            <a:r>
              <a:rPr kumimoji="0" lang="fr-FR" sz="23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 et accélère la desquamation (effet de peeling en surface).</a:t>
            </a:r>
          </a:p>
          <a:p>
            <a:pPr marR="0" lvl="0" algn="just" defTabSz="685937" rtl="0" eaLnBrk="1" fontAlgn="base" latinLnBrk="0" hangingPunct="1">
              <a:lnSpc>
                <a:spcPct val="100000"/>
              </a:lnSpc>
              <a:spcBef>
                <a:spcPts val="0"/>
              </a:spcBef>
              <a:buClrTx/>
              <a:buSzTx/>
              <a:tabLst/>
              <a:defRPr/>
            </a:pPr>
            <a:r>
              <a:rPr lang="fr-FR" sz="2300" dirty="0">
                <a:solidFill>
                  <a:schemeClr val="bg1"/>
                </a:solidFill>
                <a:latin typeface="DilleniaUPC" panose="02020603050405020304" pitchFamily="18" charset="-34"/>
                <a:cs typeface="DilleniaUPC" panose="02020603050405020304" pitchFamily="18" charset="-34"/>
              </a:rPr>
              <a:t>ASTRINGENT : resserre les pores dilatés pour un grain de peau affiné.</a:t>
            </a:r>
          </a:p>
        </p:txBody>
      </p:sp>
      <p:sp>
        <p:nvSpPr>
          <p:cNvPr id="30" name="ZoneTexte 29">
            <a:extLst>
              <a:ext uri="{FF2B5EF4-FFF2-40B4-BE49-F238E27FC236}">
                <a16:creationId xmlns:a16="http://schemas.microsoft.com/office/drawing/2014/main" id="{089DABC8-B5E7-4E7C-9AE1-683B675CE46C}"/>
              </a:ext>
            </a:extLst>
          </p:cNvPr>
          <p:cNvSpPr txBox="1"/>
          <p:nvPr/>
        </p:nvSpPr>
        <p:spPr>
          <a:xfrm>
            <a:off x="2936501" y="5841343"/>
            <a:ext cx="3400503"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CONCENTRATION</a:t>
            </a:r>
          </a:p>
        </p:txBody>
      </p:sp>
      <p:cxnSp>
        <p:nvCxnSpPr>
          <p:cNvPr id="31" name="Connecteur droit 30">
            <a:extLst>
              <a:ext uri="{FF2B5EF4-FFF2-40B4-BE49-F238E27FC236}">
                <a16:creationId xmlns:a16="http://schemas.microsoft.com/office/drawing/2014/main" id="{664AC9CC-CCD5-418F-999B-29BEBF54194C}"/>
              </a:ext>
            </a:extLst>
          </p:cNvPr>
          <p:cNvCxnSpPr>
            <a:cxnSpLocks/>
          </p:cNvCxnSpPr>
          <p:nvPr/>
        </p:nvCxnSpPr>
        <p:spPr>
          <a:xfrm>
            <a:off x="3049419" y="6311953"/>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2" name="ZoneTexte 31">
            <a:extLst>
              <a:ext uri="{FF2B5EF4-FFF2-40B4-BE49-F238E27FC236}">
                <a16:creationId xmlns:a16="http://schemas.microsoft.com/office/drawing/2014/main" id="{289C71EF-6644-4809-AB7C-0CD3325FD136}"/>
              </a:ext>
            </a:extLst>
          </p:cNvPr>
          <p:cNvSpPr txBox="1"/>
          <p:nvPr/>
        </p:nvSpPr>
        <p:spPr>
          <a:xfrm>
            <a:off x="2936502" y="6338787"/>
            <a:ext cx="8148265" cy="477054"/>
          </a:xfrm>
          <a:prstGeom prst="rect">
            <a:avLst/>
          </a:prstGeom>
          <a:noFill/>
        </p:spPr>
        <p:txBody>
          <a:bodyPr wrap="square">
            <a:spAutoFit/>
          </a:bodyPr>
          <a:lstStyle/>
          <a:p>
            <a:r>
              <a:rPr lang="fr-FR" sz="2500">
                <a:solidFill>
                  <a:schemeClr val="bg1"/>
                </a:solidFill>
                <a:latin typeface="DilleniaUPC" panose="02020603050405020304" pitchFamily="18" charset="-34"/>
                <a:cs typeface="DilleniaUPC" panose="02020603050405020304" pitchFamily="18" charset="-34"/>
              </a:rPr>
              <a:t>26 % (26 000 mg/100 g)</a:t>
            </a:r>
          </a:p>
        </p:txBody>
      </p:sp>
      <p:pic>
        <p:nvPicPr>
          <p:cNvPr id="7" name="Image 6">
            <a:extLst>
              <a:ext uri="{FF2B5EF4-FFF2-40B4-BE49-F238E27FC236}">
                <a16:creationId xmlns:a16="http://schemas.microsoft.com/office/drawing/2014/main" id="{69748729-6169-4E48-92B8-79D4E09A7DBE}"/>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backgroundRemoval t="9931" b="89954" l="9923" r="90000">
                        <a14:foregroundMark x1="9923" y1="68014" x2="9923" y2="68014"/>
                        <a14:foregroundMark x1="13615" y1="67090" x2="13615" y2="67090"/>
                        <a14:foregroundMark x1="24385" y1="44688" x2="24385" y2="44688"/>
                        <a14:foregroundMark x1="34692" y1="36836" x2="34692" y2="36836"/>
                        <a14:foregroundMark x1="55538" y1="34180" x2="55538" y2="34180"/>
                        <a14:foregroundMark x1="61846" y1="33603" x2="61846" y2="33603"/>
                        <a14:foregroundMark x1="52385" y1="77252" x2="52385" y2="77252"/>
                        <a14:foregroundMark x1="54846" y1="79099" x2="54846" y2="79099"/>
                        <a14:foregroundMark x1="68615" y1="46074" x2="68615" y2="46074"/>
                        <a14:foregroundMark x1="78308" y1="68014" x2="78308" y2="68014"/>
                        <a14:foregroundMark x1="81769" y1="70323" x2="81769" y2="70323"/>
                        <a14:backgroundMark x1="87000" y1="64434" x2="87231" y2="71016"/>
                        <a14:backgroundMark x1="73538" y1="76559" x2="77923" y2="82102"/>
                        <a14:backgroundMark x1="77923" y1="82102" x2="82846" y2="83372"/>
                        <a14:backgroundMark x1="82846" y1="83372" x2="84923" y2="81871"/>
                        <a14:backgroundMark x1="68538" y1="72286" x2="73692" y2="79792"/>
                        <a14:backgroundMark x1="75000" y1="56467" x2="80615" y2="62471"/>
                        <a14:backgroundMark x1="80615" y1="62471" x2="81154" y2="62702"/>
                        <a14:backgroundMark x1="78000" y1="71709" x2="78000" y2="71709"/>
                        <a14:backgroundMark x1="77846" y1="71247" x2="77846" y2="71247"/>
                        <a14:backgroundMark x1="75462" y1="42032" x2="75462" y2="42032"/>
                        <a14:backgroundMark x1="68769" y1="58430" x2="68769" y2="58430"/>
                      </a14:backgroundRemoval>
                    </a14:imgEffect>
                    <a14:imgEffect>
                      <a14:brightnessContrast bright="-40000" contrast="40000"/>
                    </a14:imgEffect>
                  </a14:imgLayer>
                </a14:imgProps>
              </a:ext>
            </a:extLst>
          </a:blip>
          <a:stretch>
            <a:fillRect/>
          </a:stretch>
        </p:blipFill>
        <p:spPr>
          <a:xfrm>
            <a:off x="9284547" y="124182"/>
            <a:ext cx="2723951" cy="1814570"/>
          </a:xfrm>
          <a:prstGeom prst="rect">
            <a:avLst/>
          </a:prstGeom>
        </p:spPr>
      </p:pic>
      <p:sp>
        <p:nvSpPr>
          <p:cNvPr id="33" name="ZoneTexte 32">
            <a:extLst>
              <a:ext uri="{FF2B5EF4-FFF2-40B4-BE49-F238E27FC236}">
                <a16:creationId xmlns:a16="http://schemas.microsoft.com/office/drawing/2014/main" id="{E36FCED7-BA5E-4746-9936-D9F07DC36CD8}"/>
              </a:ext>
            </a:extLst>
          </p:cNvPr>
          <p:cNvSpPr txBox="1"/>
          <p:nvPr/>
        </p:nvSpPr>
        <p:spPr>
          <a:xfrm>
            <a:off x="7560324" y="1815852"/>
            <a:ext cx="4448174" cy="348813"/>
          </a:xfrm>
          <a:prstGeom prst="rect">
            <a:avLst/>
          </a:prstGeom>
          <a:noFill/>
        </p:spPr>
        <p:txBody>
          <a:bodyPr wrap="square">
            <a:spAutoFit/>
          </a:bodyPr>
          <a:lstStyle/>
          <a:p>
            <a:pPr>
              <a:lnSpc>
                <a:spcPts val="2000"/>
              </a:lnSpc>
            </a:pPr>
            <a:r>
              <a:rPr lang="fr-FR" sz="2500" dirty="0">
                <a:latin typeface="DilleniaUPC" panose="02020603050405020304" pitchFamily="18" charset="-34"/>
                <a:cs typeface="DilleniaUPC" panose="02020603050405020304" pitchFamily="18" charset="-34"/>
              </a:rPr>
              <a:t>Origine : biotechnologique</a:t>
            </a:r>
          </a:p>
        </p:txBody>
      </p:sp>
      <p:sp>
        <p:nvSpPr>
          <p:cNvPr id="34" name="ZoneTexte 33">
            <a:extLst>
              <a:ext uri="{FF2B5EF4-FFF2-40B4-BE49-F238E27FC236}">
                <a16:creationId xmlns:a16="http://schemas.microsoft.com/office/drawing/2014/main" id="{DE874201-A1D0-4E34-AE16-1E1955CB703B}"/>
              </a:ext>
            </a:extLst>
          </p:cNvPr>
          <p:cNvSpPr txBox="1"/>
          <p:nvPr/>
        </p:nvSpPr>
        <p:spPr>
          <a:xfrm>
            <a:off x="200488" y="6136758"/>
            <a:ext cx="2699109" cy="614912"/>
          </a:xfrm>
          <a:prstGeom prst="rect">
            <a:avLst/>
          </a:prstGeom>
          <a:noFill/>
        </p:spPr>
        <p:txBody>
          <a:bodyPr wrap="square">
            <a:spAutoFit/>
          </a:bodyPr>
          <a:lstStyle/>
          <a:p>
            <a:pPr algn="ctr">
              <a:lnSpc>
                <a:spcPts val="1900"/>
              </a:lnSpc>
            </a:pPr>
            <a:r>
              <a:rPr kumimoji="0" lang="fr-FR" sz="2500" b="0" i="0" u="none" strike="noStrike" cap="none" normalizeH="0" baseline="0" noProof="0">
                <a:ln>
                  <a:noFill/>
                </a:ln>
                <a:solidFill>
                  <a:prstClr val="white"/>
                </a:solidFill>
                <a:uLnTx/>
                <a:uFillTx/>
                <a:latin typeface="DilleniaUPC" panose="02020603050405020304" pitchFamily="18" charset="-34"/>
                <a:ea typeface="+mn-ea"/>
                <a:cs typeface="DilleniaUPC" panose="02020603050405020304" pitchFamily="18" charset="-34"/>
              </a:rPr>
              <a:t>INCI : CITRIC ACID &amp; SODIUM CITRATE </a:t>
            </a:r>
          </a:p>
        </p:txBody>
      </p:sp>
      <p:sp>
        <p:nvSpPr>
          <p:cNvPr id="4" name="Ellipse 3">
            <a:extLst>
              <a:ext uri="{FF2B5EF4-FFF2-40B4-BE49-F238E27FC236}">
                <a16:creationId xmlns:a16="http://schemas.microsoft.com/office/drawing/2014/main" id="{E304B9D5-CA26-4BDD-A67C-48BE17E05A7E}"/>
              </a:ext>
            </a:extLst>
          </p:cNvPr>
          <p:cNvSpPr/>
          <p:nvPr/>
        </p:nvSpPr>
        <p:spPr>
          <a:xfrm>
            <a:off x="9304165" y="788697"/>
            <a:ext cx="1026772" cy="805360"/>
          </a:xfrm>
          <a:prstGeom prst="ellipse">
            <a:avLst/>
          </a:prstGeom>
          <a:noFill/>
          <a:ln w="12700">
            <a:solidFill>
              <a:srgbClr val="CD8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230BC8C1-1755-47BA-A469-389E1640E3A3}"/>
              </a:ext>
            </a:extLst>
          </p:cNvPr>
          <p:cNvSpPr/>
          <p:nvPr/>
        </p:nvSpPr>
        <p:spPr>
          <a:xfrm>
            <a:off x="10064638" y="421014"/>
            <a:ext cx="1026772" cy="549003"/>
          </a:xfrm>
          <a:prstGeom prst="ellipse">
            <a:avLst/>
          </a:prstGeom>
          <a:noFill/>
          <a:ln w="12700">
            <a:solidFill>
              <a:srgbClr val="CD8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221CF8F2-93C9-4757-B1F9-997B7828D84E}"/>
              </a:ext>
            </a:extLst>
          </p:cNvPr>
          <p:cNvSpPr/>
          <p:nvPr/>
        </p:nvSpPr>
        <p:spPr>
          <a:xfrm>
            <a:off x="10844729" y="788697"/>
            <a:ext cx="1026772" cy="805360"/>
          </a:xfrm>
          <a:prstGeom prst="ellipse">
            <a:avLst/>
          </a:prstGeom>
          <a:noFill/>
          <a:ln w="12700">
            <a:solidFill>
              <a:srgbClr val="CD8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16DA272D-FD83-4D96-882F-A91D2505E373}"/>
              </a:ext>
            </a:extLst>
          </p:cNvPr>
          <p:cNvSpPr txBox="1"/>
          <p:nvPr/>
        </p:nvSpPr>
        <p:spPr>
          <a:xfrm>
            <a:off x="11389949" y="501851"/>
            <a:ext cx="802051" cy="338554"/>
          </a:xfrm>
          <a:prstGeom prst="rect">
            <a:avLst/>
          </a:prstGeom>
          <a:noFill/>
        </p:spPr>
        <p:txBody>
          <a:bodyPr wrap="square">
            <a:spAutoFit/>
          </a:bodyPr>
          <a:lstStyle/>
          <a:p>
            <a:pPr algn="ctr"/>
            <a:r>
              <a:rPr kumimoji="0" lang="fr-FR" sz="1600" i="0" u="none" strike="noStrike" cap="none" normalizeH="0" baseline="0" noProof="0">
                <a:ln>
                  <a:noFill/>
                </a:ln>
                <a:solidFill>
                  <a:srgbClr val="CD8680"/>
                </a:solidFill>
                <a:uLnTx/>
                <a:uFillTx/>
                <a:latin typeface="DilleniaUPC" panose="02020603050405020304" pitchFamily="18" charset="-34"/>
                <a:cs typeface="DilleniaUPC" panose="02020603050405020304" pitchFamily="18" charset="-34"/>
              </a:rPr>
              <a:t>pKa = 6,4 </a:t>
            </a:r>
          </a:p>
        </p:txBody>
      </p:sp>
      <p:sp>
        <p:nvSpPr>
          <p:cNvPr id="39" name="ZoneTexte 38">
            <a:extLst>
              <a:ext uri="{FF2B5EF4-FFF2-40B4-BE49-F238E27FC236}">
                <a16:creationId xmlns:a16="http://schemas.microsoft.com/office/drawing/2014/main" id="{8F20BFFB-A62D-451B-B727-3F1F775AD73C}"/>
              </a:ext>
            </a:extLst>
          </p:cNvPr>
          <p:cNvSpPr txBox="1"/>
          <p:nvPr/>
        </p:nvSpPr>
        <p:spPr>
          <a:xfrm>
            <a:off x="10176998" y="60336"/>
            <a:ext cx="802051" cy="338554"/>
          </a:xfrm>
          <a:prstGeom prst="rect">
            <a:avLst/>
          </a:prstGeom>
          <a:noFill/>
        </p:spPr>
        <p:txBody>
          <a:bodyPr wrap="square">
            <a:spAutoFit/>
          </a:bodyPr>
          <a:lstStyle/>
          <a:p>
            <a:pPr algn="ctr"/>
            <a:r>
              <a:rPr kumimoji="0" lang="fr-FR" sz="1600" i="0" u="none" strike="noStrike" cap="none" normalizeH="0" baseline="0" noProof="0">
                <a:ln>
                  <a:noFill/>
                </a:ln>
                <a:solidFill>
                  <a:srgbClr val="CD8680"/>
                </a:solidFill>
                <a:uLnTx/>
                <a:uFillTx/>
                <a:latin typeface="DilleniaUPC" panose="02020603050405020304" pitchFamily="18" charset="-34"/>
                <a:cs typeface="DilleniaUPC" panose="02020603050405020304" pitchFamily="18" charset="-34"/>
              </a:rPr>
              <a:t>pKa = 3,13 </a:t>
            </a:r>
          </a:p>
        </p:txBody>
      </p:sp>
      <p:sp>
        <p:nvSpPr>
          <p:cNvPr id="40" name="ZoneTexte 39">
            <a:extLst>
              <a:ext uri="{FF2B5EF4-FFF2-40B4-BE49-F238E27FC236}">
                <a16:creationId xmlns:a16="http://schemas.microsoft.com/office/drawing/2014/main" id="{32004C5B-0D18-4960-9E52-E38FC7C33D5B}"/>
              </a:ext>
            </a:extLst>
          </p:cNvPr>
          <p:cNvSpPr txBox="1"/>
          <p:nvPr/>
        </p:nvSpPr>
        <p:spPr>
          <a:xfrm>
            <a:off x="8893283" y="496931"/>
            <a:ext cx="802051" cy="338554"/>
          </a:xfrm>
          <a:prstGeom prst="rect">
            <a:avLst/>
          </a:prstGeom>
          <a:noFill/>
        </p:spPr>
        <p:txBody>
          <a:bodyPr wrap="square">
            <a:spAutoFit/>
          </a:bodyPr>
          <a:lstStyle/>
          <a:p>
            <a:pPr algn="ctr"/>
            <a:r>
              <a:rPr kumimoji="0" lang="fr-FR" sz="1600" i="0" u="none" strike="noStrike" cap="none" normalizeH="0" baseline="0" noProof="0">
                <a:ln>
                  <a:noFill/>
                </a:ln>
                <a:solidFill>
                  <a:srgbClr val="CD8680"/>
                </a:solidFill>
                <a:uLnTx/>
                <a:uFillTx/>
                <a:latin typeface="DilleniaUPC" panose="02020603050405020304" pitchFamily="18" charset="-34"/>
                <a:cs typeface="DilleniaUPC" panose="02020603050405020304" pitchFamily="18" charset="-34"/>
              </a:rPr>
              <a:t>pKa = 4,76</a:t>
            </a:r>
          </a:p>
        </p:txBody>
      </p:sp>
    </p:spTree>
    <p:extLst>
      <p:ext uri="{BB962C8B-B14F-4D97-AF65-F5344CB8AC3E}">
        <p14:creationId xmlns:p14="http://schemas.microsoft.com/office/powerpoint/2010/main" val="35764385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DC5EEE4-8B88-44AD-8A0F-073FE8F997AE}"/>
              </a:ext>
            </a:extLst>
          </p:cNvPr>
          <p:cNvSpPr/>
          <p:nvPr/>
        </p:nvSpPr>
        <p:spPr>
          <a:xfrm>
            <a:off x="-1" y="0"/>
            <a:ext cx="1882141" cy="6858000"/>
          </a:xfrm>
          <a:prstGeom prst="rect">
            <a:avLst/>
          </a:prstGeom>
          <a:solidFill>
            <a:srgbClr val="CD8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81632" y="612187"/>
            <a:ext cx="2827553"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Acide citrique 26 %</a:t>
            </a:r>
          </a:p>
        </p:txBody>
      </p:sp>
      <p:pic>
        <p:nvPicPr>
          <p:cNvPr id="3" name="Image 2">
            <a:extLst>
              <a:ext uri="{FF2B5EF4-FFF2-40B4-BE49-F238E27FC236}">
                <a16:creationId xmlns:a16="http://schemas.microsoft.com/office/drawing/2014/main" id="{066A4321-BCF5-4B45-BC81-E3DB345470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666" y="1496279"/>
            <a:ext cx="2005899" cy="5278435"/>
          </a:xfrm>
          <a:prstGeom prst="rect">
            <a:avLst/>
          </a:prstGeom>
          <a:effectLst>
            <a:outerShdw blurRad="63500" sx="102000" sy="102000" algn="ctr" rotWithShape="0">
              <a:prstClr val="black">
                <a:alpha val="40000"/>
              </a:prstClr>
            </a:outerShdw>
          </a:effectLst>
        </p:spPr>
      </p:pic>
      <p:sp>
        <p:nvSpPr>
          <p:cNvPr id="19" name="ZoneTexte 18">
            <a:extLst>
              <a:ext uri="{FF2B5EF4-FFF2-40B4-BE49-F238E27FC236}">
                <a16:creationId xmlns:a16="http://schemas.microsoft.com/office/drawing/2014/main" id="{4A866514-977D-4C4D-95C9-8857A5880372}"/>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0" name="Connecteur droit 19">
            <a:extLst>
              <a:ext uri="{FF2B5EF4-FFF2-40B4-BE49-F238E27FC236}">
                <a16:creationId xmlns:a16="http://schemas.microsoft.com/office/drawing/2014/main" id="{F20A917B-7A9D-F14A-886D-A9307D5C6B25}"/>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E6B63CC2-6AB2-4273-8018-9497B975CCD5}"/>
              </a:ext>
            </a:extLst>
          </p:cNvPr>
          <p:cNvSpPr txBox="1"/>
          <p:nvPr/>
        </p:nvSpPr>
        <p:spPr>
          <a:xfrm>
            <a:off x="3015713" y="3311640"/>
            <a:ext cx="8686048" cy="3425040"/>
          </a:xfrm>
          <a:prstGeom prst="rect">
            <a:avLst/>
          </a:prstGeom>
          <a:noFill/>
        </p:spPr>
        <p:txBody>
          <a:bodyPr wrap="square">
            <a:spAutoFit/>
          </a:bodyPr>
          <a:lstStyle/>
          <a:p>
            <a:pPr marL="342900" marR="0" lvl="0" indent="-342900" algn="just" defTabSz="914400" rtl="0" eaLnBrk="1" fontAlgn="auto" latinLnBrk="0" hangingPunct="1">
              <a:lnSpc>
                <a:spcPts val="2700"/>
              </a:lnSpc>
              <a:spcBef>
                <a:spcPts val="0"/>
              </a:spcBef>
              <a:spcAft>
                <a:spcPts val="1800"/>
              </a:spcAft>
              <a:buClrTx/>
              <a:buSzPct val="60000"/>
              <a:buFont typeface="Wingdings" panose="05000000000000000000" pitchFamily="2" charset="2"/>
              <a:buChar char="Ø"/>
              <a:tabLst>
                <a:tab pos="1789113" algn="l"/>
                <a:tab pos="2506663" algn="l"/>
                <a:tab pos="2963863" algn="l"/>
              </a:tabLst>
              <a:defRPr/>
            </a:pPr>
            <a:r>
              <a:rPr kumimoji="0" lang="fr-FR" sz="22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Une étude in vitro</a:t>
            </a:r>
            <a:r>
              <a:rPr kumimoji="0" lang="fr-FR" sz="2200" i="0" u="none" strike="noStrike" cap="none" normalizeH="0" baseline="3000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(1) </a:t>
            </a:r>
            <a:r>
              <a:rPr kumimoji="0" lang="fr-FR" sz="22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a été menée afin d’évaluer l’effet de l’acide citrique sur l’apoptose et la caspase 3, 8 et 9 par </a:t>
            </a:r>
            <a:r>
              <a:rPr kumimoji="0" lang="fr-FR" sz="2200" i="0" u="none" strike="noStrike" cap="none" normalizeH="0" baseline="0" noProof="0" dirty="0" err="1">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cytométrie</a:t>
            </a:r>
            <a:r>
              <a:rPr kumimoji="0" lang="fr-FR" sz="22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 en flux </a:t>
            </a:r>
            <a:r>
              <a:rPr kumimoji="0" lang="fr-FR" sz="22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2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L’acide citrique entraîne une apoptose et induit ainsi l’</a:t>
            </a:r>
            <a:r>
              <a:rPr kumimoji="0" lang="fr-FR" sz="22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effet de peeling, ce qui permet à la peau de se renouveler.</a:t>
            </a:r>
          </a:p>
          <a:p>
            <a:pPr marL="342900" marR="0" lvl="0" indent="-342900" algn="just" defTabSz="914400" rtl="0" eaLnBrk="1" fontAlgn="auto" latinLnBrk="0" hangingPunct="1">
              <a:lnSpc>
                <a:spcPts val="2700"/>
              </a:lnSpc>
              <a:spcBef>
                <a:spcPts val="0"/>
              </a:spcBef>
              <a:spcAft>
                <a:spcPts val="1800"/>
              </a:spcAft>
              <a:buClrTx/>
              <a:buSzPct val="60000"/>
              <a:buFont typeface="Wingdings" panose="05000000000000000000" pitchFamily="2" charset="2"/>
              <a:buChar char="Ø"/>
              <a:tabLst>
                <a:tab pos="1789113" algn="l"/>
                <a:tab pos="2506663" algn="l"/>
                <a:tab pos="2963863" algn="l"/>
              </a:tabLst>
              <a:defRPr/>
            </a:pPr>
            <a:r>
              <a:rPr kumimoji="0" lang="fr-FR" sz="2200" b="0" i="0" u="none" strike="noStrike" cap="none" normalizeH="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Une étude in vitro</a:t>
            </a:r>
            <a:r>
              <a:rPr kumimoji="0" lang="fr-FR" sz="2200" b="0" i="0" u="none" strike="noStrike" cap="none" normalizeH="0" baseline="3000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(2) </a:t>
            </a:r>
            <a:r>
              <a:rPr kumimoji="0" lang="fr-FR" sz="22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a été menée afin d’évaluer l’effet d’une lotion à base d’acide citrique (20 %) sur l’épaisseur d’un épiderme vivant et sur la quantité de GAG dans le derme </a:t>
            </a:r>
            <a:r>
              <a:rPr lang="fr-FR" sz="2200" dirty="0">
                <a:solidFill>
                  <a:prstClr val="black"/>
                </a:solidFill>
                <a:latin typeface="DilleniaUPC" panose="02020603050405020304" pitchFamily="18" charset="-34"/>
                <a:ea typeface="+mn-ea"/>
                <a:cs typeface="DilleniaUPC" panose="02020603050405020304" pitchFamily="18" charset="-34"/>
                <a:sym typeface="Wingdings" panose="05000000000000000000" pitchFamily="2" charset="2"/>
              </a:rPr>
              <a:t></a:t>
            </a:r>
            <a:r>
              <a:rPr kumimoji="0" lang="fr-FR" sz="22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kumimoji="0" lang="fr-FR" sz="2200" b="1"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Augmentation de l’épaisseur de l’épiderme vivant </a:t>
            </a:r>
            <a:r>
              <a:rPr kumimoji="0" lang="fr-FR" sz="22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(+40 %) et de la </a:t>
            </a:r>
            <a:r>
              <a:rPr kumimoji="0" lang="fr-FR" sz="2200" b="1"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quantité de GAG </a:t>
            </a:r>
            <a:r>
              <a:rPr kumimoji="0" lang="fr-FR" sz="2200" i="0" u="none" strike="noStrike" cap="none" normalizeH="0" baseline="0" noProof="0" dirty="0">
                <a:ln>
                  <a:noFill/>
                </a:ln>
                <a:uLnTx/>
                <a:uFillTx/>
                <a:latin typeface="DilleniaUPC" panose="02020603050405020304" pitchFamily="18" charset="-34"/>
                <a:ea typeface="+mn-ea"/>
                <a:cs typeface="DilleniaUPC" panose="02020603050405020304" pitchFamily="18" charset="-34"/>
                <a:sym typeface="Wingdings" panose="05000000000000000000" pitchFamily="2" charset="2"/>
              </a:rPr>
              <a:t>dans le derme (+57 %).</a:t>
            </a:r>
          </a:p>
        </p:txBody>
      </p:sp>
      <p:sp>
        <p:nvSpPr>
          <p:cNvPr id="43" name="Rectangle 42">
            <a:extLst>
              <a:ext uri="{FF2B5EF4-FFF2-40B4-BE49-F238E27FC236}">
                <a16:creationId xmlns:a16="http://schemas.microsoft.com/office/drawing/2014/main" id="{3883E5F0-79C8-4BED-8704-DBA53CD6B11E}"/>
              </a:ext>
            </a:extLst>
          </p:cNvPr>
          <p:cNvSpPr/>
          <p:nvPr/>
        </p:nvSpPr>
        <p:spPr>
          <a:xfrm>
            <a:off x="2971031" y="2927538"/>
            <a:ext cx="4599349" cy="342305"/>
          </a:xfrm>
          <a:prstGeom prst="rect">
            <a:avLst/>
          </a:prstGeom>
          <a:solidFill>
            <a:schemeClr val="bg1"/>
          </a:solidFill>
          <a:ln>
            <a:solidFill>
              <a:srgbClr val="CD868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r>
              <a:rPr lang="fr-FR" sz="2400" b="1" dirty="0">
                <a:solidFill>
                  <a:srgbClr val="CD8680"/>
                </a:solidFill>
                <a:latin typeface="DilleniaUPC" panose="02020603050405020304" pitchFamily="18" charset="-34"/>
                <a:ea typeface="Arial" panose="020B0604020202020204" pitchFamily="34" charset="0"/>
                <a:cs typeface="DilleniaUPC" panose="02020603050405020304" pitchFamily="18" charset="-34"/>
              </a:rPr>
              <a:t>KÉRATOLYTIQUE</a:t>
            </a:r>
          </a:p>
        </p:txBody>
      </p:sp>
      <p:sp>
        <p:nvSpPr>
          <p:cNvPr id="44" name="ZoneTexte 43">
            <a:extLst>
              <a:ext uri="{FF2B5EF4-FFF2-40B4-BE49-F238E27FC236}">
                <a16:creationId xmlns:a16="http://schemas.microsoft.com/office/drawing/2014/main" id="{CDDF8852-E0B8-44BE-8FAA-07438D42DC2B}"/>
              </a:ext>
            </a:extLst>
          </p:cNvPr>
          <p:cNvSpPr txBox="1"/>
          <p:nvPr/>
        </p:nvSpPr>
        <p:spPr>
          <a:xfrm>
            <a:off x="2875564" y="2159221"/>
            <a:ext cx="8939792" cy="584775"/>
          </a:xfrm>
          <a:prstGeom prst="rect">
            <a:avLst/>
          </a:prstGeom>
          <a:noFill/>
        </p:spPr>
        <p:txBody>
          <a:bodyPr wrap="square">
            <a:spAutoFit/>
          </a:bodyPr>
          <a:lstStyle/>
          <a:p>
            <a:pPr>
              <a:tabLst>
                <a:tab pos="3136900" algn="l"/>
              </a:tabLst>
            </a:pPr>
            <a:r>
              <a:rPr lang="fr-FR" sz="3200" b="1" dirty="0">
                <a:solidFill>
                  <a:srgbClr val="CD8680"/>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CD8680"/>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CD8680"/>
                </a:solidFill>
                <a:latin typeface="DilleniaUPC" panose="02020603050405020304" pitchFamily="18" charset="-34"/>
                <a:ea typeface="Times New Roman" panose="02020603050405020304" pitchFamily="18" charset="0"/>
                <a:cs typeface="DilleniaUPC" panose="02020603050405020304" pitchFamily="18" charset="-34"/>
              </a:rPr>
              <a:t>Tests in vitro &amp; in vivo</a:t>
            </a:r>
          </a:p>
        </p:txBody>
      </p:sp>
      <p:pic>
        <p:nvPicPr>
          <p:cNvPr id="45" name="Picture 2" descr="Mycose de l'ongle? N'attendez pas, traitez immédiatement">
            <a:extLst>
              <a:ext uri="{FF2B5EF4-FFF2-40B4-BE49-F238E27FC236}">
                <a16:creationId xmlns:a16="http://schemas.microsoft.com/office/drawing/2014/main" id="{98CA1C26-2F47-4960-96ED-478A1CA25A01}"/>
              </a:ext>
            </a:extLst>
          </p:cNvPr>
          <p:cNvPicPr>
            <a:picLocks noChangeAspect="1" noChangeArrowheads="1"/>
          </p:cNvPicPr>
          <p:nvPr/>
        </p:nvPicPr>
        <p:blipFill rotWithShape="1">
          <a:blip r:embed="rId4" cstate="print">
            <a:duotone>
              <a:prstClr val="black"/>
              <a:srgbClr val="CD8680">
                <a:tint val="45000"/>
                <a:satMod val="400000"/>
              </a:srgbClr>
            </a:duotone>
            <a:extLst>
              <a:ext uri="{28A0092B-C50C-407E-A947-70E740481C1C}">
                <a14:useLocalDpi xmlns:a14="http://schemas.microsoft.com/office/drawing/2010/main" val="0"/>
              </a:ext>
            </a:extLst>
          </a:blip>
          <a:srcRect r="66457"/>
          <a:stretch/>
        </p:blipFill>
        <p:spPr bwMode="auto">
          <a:xfrm>
            <a:off x="6244599" y="2174881"/>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63E42424-3709-40BE-9825-0616F34CAEDC}"/>
              </a:ext>
            </a:extLst>
          </p:cNvPr>
          <p:cNvSpPr/>
          <p:nvPr/>
        </p:nvSpPr>
        <p:spPr>
          <a:xfrm>
            <a:off x="7042229" y="404149"/>
            <a:ext cx="4773127" cy="1444422"/>
          </a:xfrm>
          <a:prstGeom prst="rect">
            <a:avLst/>
          </a:prstGeom>
          <a:solidFill>
            <a:srgbClr val="CD868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a:extLst>
              <a:ext uri="{FF2B5EF4-FFF2-40B4-BE49-F238E27FC236}">
                <a16:creationId xmlns:a16="http://schemas.microsoft.com/office/drawing/2014/main" id="{991BD330-5EAD-4F7D-96A6-9E2DC40CE0B1}"/>
              </a:ext>
            </a:extLst>
          </p:cNvPr>
          <p:cNvSpPr txBox="1"/>
          <p:nvPr/>
        </p:nvSpPr>
        <p:spPr>
          <a:xfrm>
            <a:off x="7253915" y="444547"/>
            <a:ext cx="4447846" cy="1384995"/>
          </a:xfrm>
          <a:prstGeom prst="rect">
            <a:avLst/>
          </a:prstGeom>
          <a:noFill/>
        </p:spPr>
        <p:txBody>
          <a:bodyPr wrap="square">
            <a:spAutoFit/>
          </a:bodyPr>
          <a:lstStyle/>
          <a:p>
            <a:pPr marL="228600" marR="0" lvl="0" indent="-228600" algn="just"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kumimoji="0" lang="fr-FR" sz="1050" b="0" i="0" u="none" strike="noStrike" cap="none" normalizeH="0" baseline="0" noProof="0">
                <a:ln>
                  <a:noFill/>
                </a:ln>
                <a:solidFill>
                  <a:srgbClr val="212121"/>
                </a:solidFill>
                <a:uLnTx/>
                <a:uFillTx/>
                <a:latin typeface="Calibri" panose="020F0502020204030204"/>
                <a:ea typeface="+mn-ea"/>
                <a:cs typeface="+mn-cs"/>
              </a:rPr>
              <a:t>Ying, Tsung-Ho et al. “Citric acid induces cell-cycle arrest and apoptosis of human immortalized keratinocyte cell line (HaCaT) via caspase- and mitochondrial-dependent signaling pathways”. </a:t>
            </a:r>
            <a:r>
              <a:rPr kumimoji="0" lang="fr-FR" sz="1050" b="0" i="1" u="none" strike="noStrike" cap="none" normalizeH="0" baseline="0" noProof="0">
                <a:ln>
                  <a:noFill/>
                </a:ln>
                <a:solidFill>
                  <a:srgbClr val="212121"/>
                </a:solidFill>
                <a:uLnTx/>
                <a:uFillTx/>
                <a:latin typeface="Calibri" panose="020F0502020204030204"/>
                <a:ea typeface="+mn-ea"/>
                <a:cs typeface="+mn-cs"/>
              </a:rPr>
              <a:t>Anticancer research</a:t>
            </a:r>
            <a:r>
              <a:rPr kumimoji="0" lang="fr-FR" sz="1050" b="0" i="0" u="none" strike="noStrike" cap="none" normalizeH="0" baseline="0" noProof="0">
                <a:ln>
                  <a:noFill/>
                </a:ln>
                <a:solidFill>
                  <a:srgbClr val="212121"/>
                </a:solidFill>
                <a:uLnTx/>
                <a:uFillTx/>
                <a:latin typeface="Calibri" panose="020F0502020204030204"/>
                <a:ea typeface="+mn-ea"/>
                <a:cs typeface="+mn-cs"/>
              </a:rPr>
              <a:t> vol. 33,10 (2013) : 4411-20.</a:t>
            </a:r>
          </a:p>
          <a:p>
            <a:pPr marL="228600" marR="0" lvl="0" indent="-228600" algn="just"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kumimoji="0" lang="fr-FR" sz="1050" b="0" i="0" u="none" strike="noStrike" cap="none" normalizeH="0" baseline="0" noProof="0">
                <a:ln>
                  <a:noFill/>
                </a:ln>
                <a:solidFill>
                  <a:srgbClr val="212121"/>
                </a:solidFill>
                <a:uLnTx/>
                <a:uFillTx/>
                <a:latin typeface="Calibri" panose="020F0502020204030204"/>
                <a:ea typeface="+mn-ea"/>
                <a:cs typeface="+mn-cs"/>
              </a:rPr>
              <a:t>Bernstein, E F et al. “Citric acid increases viable epidermal thickness and glycosaminoglycan content of sun-damaged skin”. </a:t>
            </a:r>
            <a:r>
              <a:rPr kumimoji="0" lang="fr-FR" sz="1050" b="0" i="1" u="none" strike="noStrike" cap="none" normalizeH="0" baseline="0" noProof="0">
                <a:ln>
                  <a:noFill/>
                </a:ln>
                <a:solidFill>
                  <a:srgbClr val="212121"/>
                </a:solidFill>
                <a:uLnTx/>
                <a:uFillTx/>
                <a:latin typeface="Calibri" panose="020F0502020204030204"/>
                <a:ea typeface="+mn-ea"/>
                <a:cs typeface="+mn-cs"/>
              </a:rPr>
              <a:t>Dermatologic surgery: official publication for American Society for Dermatologic Surgery [et al.]</a:t>
            </a:r>
            <a:r>
              <a:rPr kumimoji="0" lang="fr-FR" sz="1050" b="0" i="0" u="none" strike="noStrike" cap="none" normalizeH="0" baseline="0" noProof="0">
                <a:ln>
                  <a:noFill/>
                </a:ln>
                <a:solidFill>
                  <a:srgbClr val="212121"/>
                </a:solidFill>
                <a:uLnTx/>
                <a:uFillTx/>
                <a:latin typeface="Calibri" panose="020F0502020204030204"/>
                <a:ea typeface="+mn-ea"/>
                <a:cs typeface="+mn-cs"/>
              </a:rPr>
              <a:t> vol. 23,8 (1997) : 689-94. Doi : 10.1111/j.1524-4725.1997.tb00391.x</a:t>
            </a:r>
          </a:p>
        </p:txBody>
      </p:sp>
      <p:pic>
        <p:nvPicPr>
          <p:cNvPr id="48" name="Image 47">
            <a:extLst>
              <a:ext uri="{FF2B5EF4-FFF2-40B4-BE49-F238E27FC236}">
                <a16:creationId xmlns:a16="http://schemas.microsoft.com/office/drawing/2014/main" id="{96ADCA16-BC72-4390-9C82-A1E2571DEB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00" b="94889" l="6836" r="91892">
                        <a14:foregroundMark x1="52941" y1="36556" x2="52941" y2="36556"/>
                        <a14:foregroundMark x1="19873" y1="34111" x2="19873" y2="34111"/>
                        <a14:foregroundMark x1="30048" y1="19000" x2="30048" y2="19000"/>
                        <a14:foregroundMark x1="51192" y1="14667" x2="51192" y2="14667"/>
                        <a14:foregroundMark x1="70429" y1="21111" x2="70429" y2="21111"/>
                        <a14:foregroundMark x1="49444" y1="7111" x2="49444" y2="7111"/>
                        <a14:foregroundMark x1="79650" y1="34111" x2="79650" y2="34111"/>
                        <a14:foregroundMark x1="72973" y1="79333" x2="72973" y2="79333"/>
                        <a14:foregroundMark x1="7313" y1="79000" x2="7313" y2="79000"/>
                        <a14:foregroundMark x1="57075" y1="94889" x2="57075" y2="94889"/>
                        <a14:foregroundMark x1="91097" y1="49889" x2="91097" y2="49889"/>
                        <a14:foregroundMark x1="91097" y1="63556" x2="91097" y2="63556"/>
                        <a14:foregroundMark x1="52146" y1="58667" x2="52146" y2="58667"/>
                        <a14:foregroundMark x1="51192" y1="62889" x2="51192" y2="62889"/>
                        <a14:foregroundMark x1="68362" y1="76222" x2="68362" y2="76222"/>
                        <a14:foregroundMark x1="58347" y1="83222" x2="69793" y2="79222"/>
                        <a14:foregroundMark x1="75517" y1="70222" x2="66932" y2="77222"/>
                        <a14:foregroundMark x1="81240" y1="63222" x2="76948" y2="68222"/>
                        <a14:foregroundMark x1="85533" y1="61222" x2="85533" y2="61222"/>
                        <a14:foregroundMark x1="86963" y1="58222" x2="86963" y2="58222"/>
                        <a14:foregroundMark x1="87599" y1="56556" x2="87599" y2="56556"/>
                        <a14:foregroundMark x1="90143" y1="54222" x2="90143" y2="54222"/>
                        <a14:foregroundMark x1="91892" y1="52444" x2="91892" y2="52444"/>
                      </a14:backgroundRemoval>
                    </a14:imgEffect>
                  </a14:imgLayer>
                </a14:imgProps>
              </a:ext>
            </a:extLst>
          </a:blip>
          <a:stretch>
            <a:fillRect/>
          </a:stretch>
        </p:blipFill>
        <p:spPr>
          <a:xfrm>
            <a:off x="6838237" y="202879"/>
            <a:ext cx="413114" cy="591101"/>
          </a:xfrm>
          <a:prstGeom prst="rect">
            <a:avLst/>
          </a:prstGeom>
        </p:spPr>
      </p:pic>
    </p:spTree>
    <p:extLst>
      <p:ext uri="{BB962C8B-B14F-4D97-AF65-F5344CB8AC3E}">
        <p14:creationId xmlns:p14="http://schemas.microsoft.com/office/powerpoint/2010/main" val="35783997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DC5EEE4-8B88-44AD-8A0F-073FE8F997AE}"/>
              </a:ext>
            </a:extLst>
          </p:cNvPr>
          <p:cNvSpPr/>
          <p:nvPr/>
        </p:nvSpPr>
        <p:spPr>
          <a:xfrm>
            <a:off x="-1" y="0"/>
            <a:ext cx="1882141" cy="6858000"/>
          </a:xfrm>
          <a:prstGeom prst="rect">
            <a:avLst/>
          </a:prstGeom>
          <a:solidFill>
            <a:srgbClr val="CD8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81632" y="612187"/>
            <a:ext cx="2827553"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Acide citrique 26 %</a:t>
            </a:r>
          </a:p>
        </p:txBody>
      </p:sp>
      <p:pic>
        <p:nvPicPr>
          <p:cNvPr id="3" name="Image 2">
            <a:extLst>
              <a:ext uri="{FF2B5EF4-FFF2-40B4-BE49-F238E27FC236}">
                <a16:creationId xmlns:a16="http://schemas.microsoft.com/office/drawing/2014/main" id="{066A4321-BCF5-4B45-BC81-E3DB345470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666" y="1496279"/>
            <a:ext cx="2005899" cy="5278435"/>
          </a:xfrm>
          <a:prstGeom prst="rect">
            <a:avLst/>
          </a:prstGeom>
          <a:effectLst>
            <a:outerShdw blurRad="63500" sx="102000" sy="102000" algn="ctr" rotWithShape="0">
              <a:prstClr val="black">
                <a:alpha val="40000"/>
              </a:prstClr>
            </a:outerShdw>
          </a:effectLst>
        </p:spPr>
      </p:pic>
      <p:sp>
        <p:nvSpPr>
          <p:cNvPr id="19" name="ZoneTexte 18">
            <a:extLst>
              <a:ext uri="{FF2B5EF4-FFF2-40B4-BE49-F238E27FC236}">
                <a16:creationId xmlns:a16="http://schemas.microsoft.com/office/drawing/2014/main" id="{4A866514-977D-4C4D-95C9-8857A5880372}"/>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0" name="Connecteur droit 19">
            <a:extLst>
              <a:ext uri="{FF2B5EF4-FFF2-40B4-BE49-F238E27FC236}">
                <a16:creationId xmlns:a16="http://schemas.microsoft.com/office/drawing/2014/main" id="{F20A917B-7A9D-F14A-886D-A9307D5C6B25}"/>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2379F495-410A-41DC-ADE4-E913333691E3}"/>
              </a:ext>
            </a:extLst>
          </p:cNvPr>
          <p:cNvSpPr txBox="1"/>
          <p:nvPr/>
        </p:nvSpPr>
        <p:spPr>
          <a:xfrm>
            <a:off x="3514260" y="2662740"/>
            <a:ext cx="6528137" cy="446276"/>
          </a:xfrm>
          <a:prstGeom prst="rect">
            <a:avLst/>
          </a:prstGeom>
          <a:noFill/>
        </p:spPr>
        <p:txBody>
          <a:bodyPr wrap="square">
            <a:spAutoFit/>
          </a:bodyPr>
          <a:lstStyle/>
          <a:p>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Test d’utilisation sous contrôle médical – 28 jours </a:t>
            </a:r>
          </a:p>
        </p:txBody>
      </p:sp>
      <p:pic>
        <p:nvPicPr>
          <p:cNvPr id="10" name="Image 9">
            <a:extLst>
              <a:ext uri="{FF2B5EF4-FFF2-40B4-BE49-F238E27FC236}">
                <a16:creationId xmlns:a16="http://schemas.microsoft.com/office/drawing/2014/main" id="{9B5A773D-419F-43D2-8BF5-C16A3D5958BE}"/>
              </a:ext>
            </a:extLst>
          </p:cNvPr>
          <p:cNvPicPr>
            <a:picLocks noChangeAspect="1"/>
          </p:cNvPicPr>
          <p:nvPr/>
        </p:nvPicPr>
        <p:blipFill rotWithShape="1">
          <a:blip r:embed="rId4"/>
          <a:srcRect b="14901"/>
          <a:stretch/>
        </p:blipFill>
        <p:spPr>
          <a:xfrm>
            <a:off x="2969736" y="3225579"/>
            <a:ext cx="483564" cy="443166"/>
          </a:xfrm>
          <a:prstGeom prst="rect">
            <a:avLst/>
          </a:prstGeom>
        </p:spPr>
      </p:pic>
      <p:sp>
        <p:nvSpPr>
          <p:cNvPr id="11" name="ZoneTexte 10">
            <a:extLst>
              <a:ext uri="{FF2B5EF4-FFF2-40B4-BE49-F238E27FC236}">
                <a16:creationId xmlns:a16="http://schemas.microsoft.com/office/drawing/2014/main" id="{C02875BF-FD94-4F30-B01B-E08E04A397ED}"/>
              </a:ext>
            </a:extLst>
          </p:cNvPr>
          <p:cNvSpPr txBox="1"/>
          <p:nvPr/>
        </p:nvSpPr>
        <p:spPr>
          <a:xfrm>
            <a:off x="3514260" y="3140636"/>
            <a:ext cx="8495033" cy="1154162"/>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19 volontaires âgés de 26 à 55 ans, peau normale, mixte ou grasse, pores dilatés et teint terne (manque d’éclat)</a:t>
            </a:r>
            <a:endPar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endParaRPr>
          </a:p>
          <a:p>
            <a:endParaRPr lang="en-GB" sz="2300" dirty="0">
              <a:solidFill>
                <a:prstClr val="black"/>
              </a:solidFill>
              <a:latin typeface="DilleniaUPC" panose="02020603050405020304" pitchFamily="18" charset="-34"/>
              <a:cs typeface="DilleniaUPC" panose="02020603050405020304" pitchFamily="18" charset="-34"/>
            </a:endParaRPr>
          </a:p>
        </p:txBody>
      </p:sp>
      <p:pic>
        <p:nvPicPr>
          <p:cNvPr id="12" name="Image 11">
            <a:extLst>
              <a:ext uri="{FF2B5EF4-FFF2-40B4-BE49-F238E27FC236}">
                <a16:creationId xmlns:a16="http://schemas.microsoft.com/office/drawing/2014/main" id="{B80D704B-4CB0-43E9-B19E-139BE9132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907440" y="3853253"/>
            <a:ext cx="619484" cy="619484"/>
          </a:xfrm>
          <a:prstGeom prst="rect">
            <a:avLst/>
          </a:prstGeom>
        </p:spPr>
      </p:pic>
      <p:pic>
        <p:nvPicPr>
          <p:cNvPr id="13" name="Image 12">
            <a:extLst>
              <a:ext uri="{FF2B5EF4-FFF2-40B4-BE49-F238E27FC236}">
                <a16:creationId xmlns:a16="http://schemas.microsoft.com/office/drawing/2014/main" id="{908C6C2A-9EF4-47AA-A133-E238EC0AFAF2}"/>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2995478" y="2587773"/>
            <a:ext cx="530585" cy="619484"/>
          </a:xfrm>
          <a:prstGeom prst="rect">
            <a:avLst/>
          </a:prstGeom>
        </p:spPr>
      </p:pic>
      <p:sp>
        <p:nvSpPr>
          <p:cNvPr id="14" name="ZoneTexte 13">
            <a:extLst>
              <a:ext uri="{FF2B5EF4-FFF2-40B4-BE49-F238E27FC236}">
                <a16:creationId xmlns:a16="http://schemas.microsoft.com/office/drawing/2014/main" id="{87276C83-B480-4343-A1D2-6FCF29B8FBEB}"/>
              </a:ext>
            </a:extLst>
          </p:cNvPr>
          <p:cNvSpPr txBox="1"/>
          <p:nvPr/>
        </p:nvSpPr>
        <p:spPr>
          <a:xfrm>
            <a:off x="3514259" y="3955339"/>
            <a:ext cx="6096000"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une fois par jour le soir sur le visage entier (4 gouttes)</a:t>
            </a:r>
          </a:p>
        </p:txBody>
      </p:sp>
      <p:pic>
        <p:nvPicPr>
          <p:cNvPr id="15" name="Image 14">
            <a:extLst>
              <a:ext uri="{FF2B5EF4-FFF2-40B4-BE49-F238E27FC236}">
                <a16:creationId xmlns:a16="http://schemas.microsoft.com/office/drawing/2014/main" id="{A35B4A4A-67FF-4ACC-B795-544978DC21FA}"/>
              </a:ext>
            </a:extLst>
          </p:cNvPr>
          <p:cNvPicPr>
            <a:picLocks noChangeAspect="1"/>
          </p:cNvPicPr>
          <p:nvPr/>
        </p:nvPicPr>
        <p:blipFill>
          <a:blip r:embed="rId9"/>
          <a:stretch>
            <a:fillRect/>
          </a:stretch>
        </p:blipFill>
        <p:spPr>
          <a:xfrm>
            <a:off x="10228341" y="4479995"/>
            <a:ext cx="1093993" cy="881726"/>
          </a:xfrm>
          <a:prstGeom prst="rect">
            <a:avLst/>
          </a:prstGeom>
        </p:spPr>
      </p:pic>
      <p:sp>
        <p:nvSpPr>
          <p:cNvPr id="16" name="ZoneTexte 15">
            <a:extLst>
              <a:ext uri="{FF2B5EF4-FFF2-40B4-BE49-F238E27FC236}">
                <a16:creationId xmlns:a16="http://schemas.microsoft.com/office/drawing/2014/main" id="{88327190-98EB-4D64-A816-F1908FB726D2}"/>
              </a:ext>
            </a:extLst>
          </p:cNvPr>
          <p:cNvSpPr txBox="1"/>
          <p:nvPr/>
        </p:nvSpPr>
        <p:spPr>
          <a:xfrm>
            <a:off x="9603601" y="5282400"/>
            <a:ext cx="2666370" cy="1170770"/>
          </a:xfrm>
          <a:prstGeom prst="rect">
            <a:avLst/>
          </a:prstGeom>
          <a:noFill/>
        </p:spPr>
        <p:txBody>
          <a:bodyPr wrap="square">
            <a:spAutoFit/>
          </a:bodyPr>
          <a:lstStyle/>
          <a:p>
            <a:pPr>
              <a:lnSpc>
                <a:spcPts val="2800"/>
              </a:lnSpc>
              <a:tabLst>
                <a:tab pos="1973263"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Absorption significative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77 %</a:t>
            </a:r>
          </a:p>
          <a:p>
            <a:pPr>
              <a:lnSpc>
                <a:spcPts val="2800"/>
              </a:lnSpc>
              <a:tabLst>
                <a:tab pos="1968500" algn="l"/>
                <a:tab pos="269240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Fini non gras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85 %</a:t>
            </a:r>
          </a:p>
        </p:txBody>
      </p:sp>
      <p:sp>
        <p:nvSpPr>
          <p:cNvPr id="23" name="Rectangle 22">
            <a:extLst>
              <a:ext uri="{FF2B5EF4-FFF2-40B4-BE49-F238E27FC236}">
                <a16:creationId xmlns:a16="http://schemas.microsoft.com/office/drawing/2014/main" id="{8C9C2749-7057-4850-A292-C77012F7E612}"/>
              </a:ext>
            </a:extLst>
          </p:cNvPr>
          <p:cNvSpPr/>
          <p:nvPr/>
        </p:nvSpPr>
        <p:spPr>
          <a:xfrm>
            <a:off x="8071343" y="828149"/>
            <a:ext cx="3729543" cy="508009"/>
          </a:xfrm>
          <a:prstGeom prst="rect">
            <a:avLst/>
          </a:prstGeom>
          <a:solidFill>
            <a:srgbClr val="E5B19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C64672ED-1087-4E88-92FF-1CEF9175691D}"/>
              </a:ext>
            </a:extLst>
          </p:cNvPr>
          <p:cNvSpPr txBox="1"/>
          <p:nvPr/>
        </p:nvSpPr>
        <p:spPr>
          <a:xfrm>
            <a:off x="8249902" y="883117"/>
            <a:ext cx="3584990" cy="415498"/>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fr-FR" sz="1050" b="0" i="1" u="none" strike="noStrike" cap="none" normalizeH="0" baseline="0" noProof="0">
                <a:ln>
                  <a:noFill/>
                </a:ln>
                <a:solidFill>
                  <a:prstClr val="black"/>
                </a:solidFill>
                <a:uLnTx/>
                <a:uFillTx/>
                <a:latin typeface="Calibri" panose="020F0502020204030204"/>
                <a:ea typeface="+mn-ea"/>
                <a:cs typeface="+mn-cs"/>
              </a:rPr>
              <a:t>Test d’utilisation sous contrôle médical (étude Ln19005 – CIREC – octobre 2019) </a:t>
            </a:r>
          </a:p>
        </p:txBody>
      </p:sp>
      <p:pic>
        <p:nvPicPr>
          <p:cNvPr id="25" name="Image 24">
            <a:extLst>
              <a:ext uri="{FF2B5EF4-FFF2-40B4-BE49-F238E27FC236}">
                <a16:creationId xmlns:a16="http://schemas.microsoft.com/office/drawing/2014/main" id="{8DD1B08A-0E7A-41E1-8C2E-14F22B0A720D}"/>
              </a:ext>
            </a:extLst>
          </p:cNvPr>
          <p:cNvPicPr>
            <a:picLocks noChangeAspect="1"/>
          </p:cNvPicPr>
          <p:nvPr/>
        </p:nvPicPr>
        <p:blipFill>
          <a:blip r:embed="rId10"/>
          <a:stretch>
            <a:fillRect/>
          </a:stretch>
        </p:blipFill>
        <p:spPr>
          <a:xfrm>
            <a:off x="7858778" y="729908"/>
            <a:ext cx="425130" cy="425130"/>
          </a:xfrm>
          <a:prstGeom prst="flowChartConnector">
            <a:avLst/>
          </a:prstGeom>
        </p:spPr>
      </p:pic>
      <p:sp>
        <p:nvSpPr>
          <p:cNvPr id="28" name="ZoneTexte 27">
            <a:extLst>
              <a:ext uri="{FF2B5EF4-FFF2-40B4-BE49-F238E27FC236}">
                <a16:creationId xmlns:a16="http://schemas.microsoft.com/office/drawing/2014/main" id="{1EDC01A3-ACC6-40FB-8C51-6ECAB438879D}"/>
              </a:ext>
            </a:extLst>
          </p:cNvPr>
          <p:cNvSpPr txBox="1"/>
          <p:nvPr/>
        </p:nvSpPr>
        <p:spPr>
          <a:xfrm>
            <a:off x="2679405" y="2072722"/>
            <a:ext cx="9329887" cy="584775"/>
          </a:xfrm>
          <a:prstGeom prst="rect">
            <a:avLst/>
          </a:prstGeom>
          <a:noFill/>
        </p:spPr>
        <p:txBody>
          <a:bodyPr wrap="square">
            <a:spAutoFit/>
          </a:bodyPr>
          <a:lstStyle/>
          <a:p>
            <a:pPr>
              <a:tabLst>
                <a:tab pos="3136900" algn="l"/>
              </a:tabLst>
            </a:pPr>
            <a:r>
              <a:rPr lang="fr-FR" sz="3200" b="1" cap="all" dirty="0">
                <a:solidFill>
                  <a:srgbClr val="CD8680"/>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CD8680"/>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CD8680"/>
                </a:solidFill>
                <a:latin typeface="DilleniaUPC" panose="02020603050405020304" pitchFamily="18" charset="-34"/>
                <a:ea typeface="Times New Roman" panose="02020603050405020304" pitchFamily="18" charset="0"/>
                <a:cs typeface="DilleniaUPC" panose="02020603050405020304" pitchFamily="18" charset="-34"/>
              </a:rPr>
              <a:t>  In vivo – Test d’utilisation</a:t>
            </a:r>
          </a:p>
        </p:txBody>
      </p:sp>
      <p:pic>
        <p:nvPicPr>
          <p:cNvPr id="29" name="Picture 2" descr="Mycose de l'ongle? N'attendez pas, traitez immédiatement">
            <a:extLst>
              <a:ext uri="{FF2B5EF4-FFF2-40B4-BE49-F238E27FC236}">
                <a16:creationId xmlns:a16="http://schemas.microsoft.com/office/drawing/2014/main" id="{C69118CE-050E-4B90-A0A3-FF9EE32E954E}"/>
              </a:ext>
            </a:extLst>
          </p:cNvPr>
          <p:cNvPicPr>
            <a:picLocks noChangeAspect="1" noChangeArrowheads="1"/>
          </p:cNvPicPr>
          <p:nvPr/>
        </p:nvPicPr>
        <p:blipFill rotWithShape="1">
          <a:blip r:embed="rId11" cstate="print">
            <a:duotone>
              <a:prstClr val="black"/>
              <a:srgbClr val="CD8680">
                <a:tint val="45000"/>
                <a:satMod val="400000"/>
              </a:srgbClr>
            </a:duotone>
            <a:extLst>
              <a:ext uri="{28A0092B-C50C-407E-A947-70E740481C1C}">
                <a14:useLocalDpi xmlns:a14="http://schemas.microsoft.com/office/drawing/2010/main" val="0"/>
              </a:ext>
            </a:extLst>
          </a:blip>
          <a:srcRect r="66457"/>
          <a:stretch/>
        </p:blipFill>
        <p:spPr bwMode="auto">
          <a:xfrm>
            <a:off x="6913340" y="1736090"/>
            <a:ext cx="634360" cy="6732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e 3">
            <a:extLst>
              <a:ext uri="{FF2B5EF4-FFF2-40B4-BE49-F238E27FC236}">
                <a16:creationId xmlns:a16="http://schemas.microsoft.com/office/drawing/2014/main" id="{CA543D24-2D6A-4053-BC0D-5D83B7089908}"/>
              </a:ext>
            </a:extLst>
          </p:cNvPr>
          <p:cNvGrpSpPr/>
          <p:nvPr/>
        </p:nvGrpSpPr>
        <p:grpSpPr>
          <a:xfrm>
            <a:off x="2679404" y="4412982"/>
            <a:ext cx="6780107" cy="2470430"/>
            <a:chOff x="2946548" y="4412982"/>
            <a:chExt cx="6116310" cy="2470430"/>
          </a:xfrm>
        </p:grpSpPr>
        <p:sp>
          <p:nvSpPr>
            <p:cNvPr id="32" name="Rectangle 31">
              <a:extLst>
                <a:ext uri="{FF2B5EF4-FFF2-40B4-BE49-F238E27FC236}">
                  <a16:creationId xmlns:a16="http://schemas.microsoft.com/office/drawing/2014/main" id="{040F1B78-29AF-4EB9-A5B5-F871C7578920}"/>
                </a:ext>
              </a:extLst>
            </p:cNvPr>
            <p:cNvSpPr/>
            <p:nvPr/>
          </p:nvSpPr>
          <p:spPr>
            <a:xfrm>
              <a:off x="2946548" y="4412982"/>
              <a:ext cx="6092820" cy="2445018"/>
            </a:xfrm>
            <a:prstGeom prst="rect">
              <a:avLst/>
            </a:prstGeom>
            <a:solidFill>
              <a:schemeClr val="bg1"/>
            </a:solidFill>
            <a:ln>
              <a:solidFill>
                <a:srgbClr val="CD868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800"/>
                </a:lnSpc>
                <a:tabLst>
                  <a:tab pos="4306888" algn="l"/>
                </a:tabLst>
              </a:pPr>
              <a:r>
                <a:rPr kumimoji="0" lang="fr-FR" sz="2800" b="1" i="0" u="none" strike="noStrike" cap="none" normalizeH="0" baseline="0" noProof="0">
                  <a:ln>
                    <a:noFill/>
                  </a:ln>
                  <a:solidFill>
                    <a:srgbClr val="CD8680"/>
                  </a:solidFill>
                  <a:uLnTx/>
                  <a:uFillTx/>
                  <a:latin typeface="DilleniaUPC" panose="02020603050405020304" pitchFamily="18" charset="-34"/>
                  <a:ea typeface="Calibri" panose="020F0502020204030204" pitchFamily="34" charset="0"/>
                  <a:cs typeface="DilleniaUPC" panose="02020603050405020304" pitchFamily="18" charset="-34"/>
                </a:rPr>
                <a:t>	</a:t>
              </a:r>
            </a:p>
          </p:txBody>
        </p:sp>
        <p:sp>
          <p:nvSpPr>
            <p:cNvPr id="33" name="ZoneTexte 32">
              <a:extLst>
                <a:ext uri="{FF2B5EF4-FFF2-40B4-BE49-F238E27FC236}">
                  <a16:creationId xmlns:a16="http://schemas.microsoft.com/office/drawing/2014/main" id="{7681574D-B5EB-4F63-BEF8-B22B427A071E}"/>
                </a:ext>
              </a:extLst>
            </p:cNvPr>
            <p:cNvSpPr txBox="1"/>
            <p:nvPr/>
          </p:nvSpPr>
          <p:spPr>
            <a:xfrm>
              <a:off x="2980199" y="4418635"/>
              <a:ext cx="6082659" cy="2464777"/>
            </a:xfrm>
            <a:prstGeom prst="rect">
              <a:avLst/>
            </a:prstGeom>
            <a:noFill/>
            <a:ln>
              <a:noFill/>
            </a:ln>
          </p:spPr>
          <p:txBody>
            <a:bodyPr wrap="square">
              <a:spAutoFit/>
            </a:bodyPr>
            <a:lstStyle/>
            <a:p>
              <a:pPr marL="342900" marR="0" lvl="0" indent="-342900" algn="l" defTabSz="914400" rtl="0" eaLnBrk="1" fontAlgn="auto" latinLnBrk="0" hangingPunct="1">
                <a:lnSpc>
                  <a:spcPts val="2500"/>
                </a:lnSpc>
                <a:spcBef>
                  <a:spcPts val="0"/>
                </a:spcBef>
                <a:spcAft>
                  <a:spcPts val="0"/>
                </a:spcAft>
                <a:buClrTx/>
                <a:buSzTx/>
                <a:buFont typeface="Wingdings" panose="05000000000000000000" pitchFamily="2" charset="2"/>
                <a:buChar char=""/>
                <a:tabLst>
                  <a:tab pos="1617663" algn="l"/>
                  <a:tab pos="1973263" algn="l"/>
                  <a:tab pos="5381625" algn="l"/>
                  <a:tab pos="5475288" algn="l"/>
                </a:tabLst>
                <a:defRPr/>
              </a:pPr>
              <a:r>
                <a:rPr kumimoji="0" lang="fr-FR" sz="2100" b="0" i="0" u="none" strike="noStrike" cap="none" normalizeH="0" baseline="0" noProof="0" dirty="0">
                  <a:ln>
                    <a:noFill/>
                  </a:ln>
                  <a:solidFill>
                    <a:srgbClr val="CD8680"/>
                  </a:solidFill>
                  <a:uLnTx/>
                  <a:uFillTx/>
                  <a:latin typeface="DilleniaUPC" panose="02020603050405020304" pitchFamily="18" charset="-34"/>
                  <a:cs typeface="DilleniaUPC" panose="02020603050405020304" pitchFamily="18" charset="-34"/>
                </a:rPr>
                <a:t>Dès 4 jours	      Teint plus lumineux </a:t>
              </a:r>
              <a:r>
                <a:rPr kumimoji="0" lang="fr-FR" sz="2100" b="1" i="0" u="none" strike="noStrike" cap="none" normalizeH="0" baseline="0" noProof="0" dirty="0">
                  <a:ln>
                    <a:noFill/>
                  </a:ln>
                  <a:solidFill>
                    <a:srgbClr val="CD8680"/>
                  </a:solidFill>
                  <a:uLnTx/>
                  <a:uFillTx/>
                  <a:latin typeface="DilleniaUPC" panose="02020603050405020304" pitchFamily="18" charset="-34"/>
                  <a:cs typeface="DilleniaUPC" panose="02020603050405020304" pitchFamily="18" charset="-34"/>
                </a:rPr>
                <a:t>7</a:t>
              </a:r>
              <a:r>
                <a:rPr lang="fr-FR" sz="2100" b="1" dirty="0">
                  <a:solidFill>
                    <a:srgbClr val="CD8680"/>
                  </a:solidFill>
                  <a:latin typeface="DilleniaUPC" panose="02020603050405020304" pitchFamily="18" charset="-34"/>
                  <a:cs typeface="DilleniaUPC" panose="02020603050405020304" pitchFamily="18" charset="-34"/>
                </a:rPr>
                <a:t>9 %</a:t>
              </a:r>
            </a:p>
            <a:p>
              <a:pPr marR="0" lvl="0" algn="l" defTabSz="914400" rtl="0" eaLnBrk="1" fontAlgn="auto" latinLnBrk="0" hangingPunct="1">
                <a:lnSpc>
                  <a:spcPts val="2500"/>
                </a:lnSpc>
                <a:spcBef>
                  <a:spcPts val="0"/>
                </a:spcBef>
                <a:spcAft>
                  <a:spcPts val="1000"/>
                </a:spcAft>
                <a:buClrTx/>
                <a:buSzTx/>
                <a:tabLst>
                  <a:tab pos="1617663" algn="l"/>
                  <a:tab pos="1973263" algn="l"/>
                  <a:tab pos="5381625" algn="l"/>
                  <a:tab pos="5468938" algn="l"/>
                </a:tabLst>
                <a:defRPr/>
              </a:pPr>
              <a:r>
                <a:rPr lang="fr-FR" sz="2100" b="1" dirty="0">
                  <a:solidFill>
                    <a:srgbClr val="CD8680"/>
                  </a:solidFill>
                  <a:latin typeface="DilleniaUPC" panose="02020603050405020304" pitchFamily="18" charset="-34"/>
                  <a:cs typeface="DilleniaUPC" panose="02020603050405020304" pitchFamily="18" charset="-34"/>
                </a:rPr>
                <a:t>		</a:t>
              </a:r>
              <a:r>
                <a:rPr lang="fr-FR" sz="2100" dirty="0">
                  <a:solidFill>
                    <a:srgbClr val="CD8680"/>
                  </a:solidFill>
                  <a:latin typeface="DilleniaUPC" panose="02020603050405020304" pitchFamily="18" charset="-34"/>
                  <a:cs typeface="DilleniaUPC" panose="02020603050405020304" pitchFamily="18" charset="-34"/>
                </a:rPr>
                <a:t>Peau plus lisse           </a:t>
              </a:r>
              <a:r>
                <a:rPr lang="fr-FR" sz="2100" b="1" dirty="0">
                  <a:solidFill>
                    <a:srgbClr val="CD8680"/>
                  </a:solidFill>
                  <a:latin typeface="DilleniaUPC" panose="02020603050405020304" pitchFamily="18" charset="-34"/>
                  <a:cs typeface="DilleniaUPC" panose="02020603050405020304" pitchFamily="18" charset="-34"/>
                </a:rPr>
                <a:t>95 %</a:t>
              </a:r>
            </a:p>
            <a:p>
              <a:pPr marL="342900" marR="0" lvl="0" indent="-342900" algn="l" defTabSz="914400" rtl="0" eaLnBrk="1" fontAlgn="auto" latinLnBrk="0" hangingPunct="1">
                <a:lnSpc>
                  <a:spcPts val="2500"/>
                </a:lnSpc>
                <a:spcBef>
                  <a:spcPts val="0"/>
                </a:spcBef>
                <a:spcAft>
                  <a:spcPts val="0"/>
                </a:spcAft>
                <a:buClrTx/>
                <a:buSzTx/>
                <a:buFont typeface="Wingdings" panose="05000000000000000000" pitchFamily="2" charset="2"/>
                <a:buChar char=""/>
                <a:tabLst>
                  <a:tab pos="1617663" algn="l"/>
                  <a:tab pos="1976438" algn="l"/>
                  <a:tab pos="5381625" algn="l"/>
                </a:tabLst>
                <a:defRPr/>
              </a:pPr>
              <a:r>
                <a:rPr kumimoji="0" lang="fr-FR" sz="2100" b="0" i="0" u="none" strike="noStrike" cap="none" normalizeH="0" baseline="0" noProof="0" dirty="0">
                  <a:ln>
                    <a:noFill/>
                  </a:ln>
                  <a:solidFill>
                    <a:srgbClr val="CD8680"/>
                  </a:solidFill>
                  <a:uLnTx/>
                  <a:uFillTx/>
                  <a:latin typeface="DilleniaUPC" panose="02020603050405020304" pitchFamily="18" charset="-34"/>
                  <a:cs typeface="DilleniaUPC" panose="02020603050405020304" pitchFamily="18" charset="-34"/>
                </a:rPr>
                <a:t>Au bout de 28 jours	</a:t>
              </a:r>
            </a:p>
            <a:p>
              <a:pPr marR="0" lvl="0" algn="l" defTabSz="914400" rtl="0" eaLnBrk="1" fontAlgn="auto" latinLnBrk="0" hangingPunct="1">
                <a:lnSpc>
                  <a:spcPts val="2500"/>
                </a:lnSpc>
                <a:spcBef>
                  <a:spcPts val="0"/>
                </a:spcBef>
                <a:spcAft>
                  <a:spcPts val="0"/>
                </a:spcAft>
                <a:buClrTx/>
                <a:buSzTx/>
                <a:tabLst>
                  <a:tab pos="1617663" algn="l"/>
                  <a:tab pos="1976438" algn="l"/>
                  <a:tab pos="5381625" algn="l"/>
                </a:tabLst>
                <a:defRPr/>
              </a:pPr>
              <a:r>
                <a:rPr kumimoji="0" lang="fr-FR" sz="2100" b="0" i="0" u="none" strike="noStrike" cap="none" normalizeH="0" baseline="0" noProof="0" dirty="0">
                  <a:ln>
                    <a:noFill/>
                  </a:ln>
                  <a:solidFill>
                    <a:srgbClr val="CD8680"/>
                  </a:solidFill>
                  <a:uLnTx/>
                  <a:uFillTx/>
                  <a:latin typeface="DilleniaUPC" panose="02020603050405020304" pitchFamily="18" charset="-34"/>
                  <a:cs typeface="DilleniaUPC" panose="02020603050405020304" pitchFamily="18" charset="-34"/>
                </a:rPr>
                <a:t>Teint moins terne</a:t>
              </a:r>
              <a:r>
                <a:rPr kumimoji="0" lang="fr-FR" sz="2100" b="0" i="0" u="none" strike="noStrike" cap="none" normalizeH="0" noProof="0" dirty="0">
                  <a:ln>
                    <a:noFill/>
                  </a:ln>
                  <a:solidFill>
                    <a:srgbClr val="CD8680"/>
                  </a:solidFill>
                  <a:uLnTx/>
                  <a:uFillTx/>
                  <a:latin typeface="DilleniaUPC" panose="02020603050405020304" pitchFamily="18" charset="-34"/>
                  <a:cs typeface="DilleniaUPC" panose="02020603050405020304" pitchFamily="18" charset="-34"/>
                </a:rPr>
                <a:t>                                        </a:t>
              </a:r>
              <a:r>
                <a:rPr lang="fr-FR" sz="2100" b="1" dirty="0">
                  <a:solidFill>
                    <a:srgbClr val="CD8680"/>
                  </a:solidFill>
                  <a:latin typeface="DilleniaUPC" panose="02020603050405020304" pitchFamily="18" charset="-34"/>
                  <a:cs typeface="DilleniaUPC" panose="02020603050405020304" pitchFamily="18" charset="-34"/>
                </a:rPr>
                <a:t>95 %</a:t>
              </a:r>
            </a:p>
            <a:p>
              <a:pPr marR="0" lvl="0" algn="l" defTabSz="914400" rtl="0" eaLnBrk="1" fontAlgn="auto" latinLnBrk="0" hangingPunct="1">
                <a:lnSpc>
                  <a:spcPts val="2500"/>
                </a:lnSpc>
                <a:spcBef>
                  <a:spcPts val="0"/>
                </a:spcBef>
                <a:spcAft>
                  <a:spcPts val="0"/>
                </a:spcAft>
                <a:buClrTx/>
                <a:buSzTx/>
                <a:tabLst>
                  <a:tab pos="1617663" algn="l"/>
                  <a:tab pos="1976438" algn="l"/>
                  <a:tab pos="5381625" algn="l"/>
                </a:tabLst>
                <a:defRPr/>
              </a:pPr>
              <a:r>
                <a:rPr lang="fr-FR" sz="2100" dirty="0">
                  <a:solidFill>
                    <a:srgbClr val="CD8680"/>
                  </a:solidFill>
                  <a:latin typeface="DilleniaUPC" panose="02020603050405020304" pitchFamily="18" charset="-34"/>
                  <a:cs typeface="DilleniaUPC" panose="02020603050405020304" pitchFamily="18" charset="-34"/>
                </a:rPr>
                <a:t>Teint plus lumineux &amp; uniforme                 </a:t>
              </a:r>
              <a:r>
                <a:rPr lang="fr-FR" sz="2100" b="1" dirty="0">
                  <a:solidFill>
                    <a:srgbClr val="CD8680"/>
                  </a:solidFill>
                  <a:latin typeface="DilleniaUPC" panose="02020603050405020304" pitchFamily="18" charset="-34"/>
                  <a:cs typeface="DilleniaUPC" panose="02020603050405020304" pitchFamily="18" charset="-34"/>
                </a:rPr>
                <a:t>89 %</a:t>
              </a:r>
            </a:p>
            <a:p>
              <a:pPr marR="0" lvl="0" algn="l" defTabSz="914400" rtl="0" eaLnBrk="1" fontAlgn="auto" latinLnBrk="0" hangingPunct="1">
                <a:lnSpc>
                  <a:spcPts val="2500"/>
                </a:lnSpc>
                <a:spcBef>
                  <a:spcPts val="0"/>
                </a:spcBef>
                <a:spcAft>
                  <a:spcPts val="0"/>
                </a:spcAft>
                <a:buClrTx/>
                <a:buSzTx/>
                <a:tabLst>
                  <a:tab pos="1976438" algn="l"/>
                  <a:tab pos="5294313" algn="l"/>
                </a:tabLst>
                <a:defRPr/>
              </a:pPr>
              <a:r>
                <a:rPr kumimoji="0" lang="fr-FR" sz="2100" b="0" i="0" u="none" strike="noStrike" cap="none" normalizeH="0" baseline="0" noProof="0" dirty="0">
                  <a:ln>
                    <a:noFill/>
                  </a:ln>
                  <a:solidFill>
                    <a:srgbClr val="CD8680"/>
                  </a:solidFill>
                  <a:uLnTx/>
                  <a:uFillTx/>
                  <a:latin typeface="DilleniaUPC" panose="02020603050405020304" pitchFamily="18" charset="-34"/>
                  <a:cs typeface="DilleniaUPC" panose="02020603050405020304" pitchFamily="18" charset="-34"/>
                </a:rPr>
                <a:t>Grain de peau affiné</a:t>
              </a:r>
              <a:r>
                <a:rPr kumimoji="0" lang="fr-FR" sz="2100" b="0" i="0" u="none" strike="noStrike" cap="none" normalizeH="0" noProof="0" dirty="0">
                  <a:ln>
                    <a:noFill/>
                  </a:ln>
                  <a:solidFill>
                    <a:srgbClr val="CD8680"/>
                  </a:solidFill>
                  <a:uLnTx/>
                  <a:uFillTx/>
                  <a:latin typeface="DilleniaUPC" panose="02020603050405020304" pitchFamily="18" charset="-34"/>
                  <a:cs typeface="DilleniaUPC" panose="02020603050405020304" pitchFamily="18" charset="-34"/>
                </a:rPr>
                <a:t>                                    </a:t>
              </a:r>
              <a:r>
                <a:rPr kumimoji="0" lang="fr-FR" sz="2100" b="1" i="0" u="none" strike="noStrike" cap="none" normalizeH="0" baseline="0" noProof="0" dirty="0">
                  <a:ln>
                    <a:noFill/>
                  </a:ln>
                  <a:solidFill>
                    <a:srgbClr val="CD8680"/>
                  </a:solidFill>
                  <a:uLnTx/>
                  <a:uFillTx/>
                  <a:latin typeface="DilleniaUPC" panose="02020603050405020304" pitchFamily="18" charset="-34"/>
                  <a:cs typeface="DilleniaUPC" panose="02020603050405020304" pitchFamily="18" charset="-34"/>
                </a:rPr>
                <a:t>100 %</a:t>
              </a:r>
            </a:p>
            <a:p>
              <a:pPr marR="0" lvl="0" algn="l" defTabSz="914400" rtl="0" eaLnBrk="1" fontAlgn="auto" latinLnBrk="0" hangingPunct="1">
                <a:lnSpc>
                  <a:spcPts val="2500"/>
                </a:lnSpc>
                <a:spcBef>
                  <a:spcPts val="0"/>
                </a:spcBef>
                <a:spcAft>
                  <a:spcPts val="0"/>
                </a:spcAft>
                <a:buClrTx/>
                <a:buSzTx/>
                <a:tabLst>
                  <a:tab pos="1976438" algn="l"/>
                  <a:tab pos="5294313" algn="l"/>
                </a:tabLst>
                <a:defRPr/>
              </a:pPr>
              <a:r>
                <a:rPr kumimoji="0" lang="fr-FR" sz="2100" b="0" i="0" u="none" strike="noStrike" cap="none" normalizeH="0" baseline="0" noProof="0" dirty="0">
                  <a:ln>
                    <a:noFill/>
                  </a:ln>
                  <a:solidFill>
                    <a:srgbClr val="CD8680"/>
                  </a:solidFill>
                  <a:uLnTx/>
                  <a:uFillTx/>
                  <a:latin typeface="DilleniaUPC" panose="02020603050405020304" pitchFamily="18" charset="-34"/>
                  <a:cs typeface="DilleniaUPC" panose="02020603050405020304" pitchFamily="18" charset="-34"/>
                </a:rPr>
                <a:t>Pores dilatés plus resserrés et moins visibles</a:t>
              </a:r>
              <a:r>
                <a:rPr kumimoji="0" lang="fr-FR" sz="2100" b="0" i="0" u="none" strike="noStrike" cap="none" normalizeH="0" noProof="0" dirty="0">
                  <a:ln>
                    <a:noFill/>
                  </a:ln>
                  <a:solidFill>
                    <a:srgbClr val="CD8680"/>
                  </a:solidFill>
                  <a:uLnTx/>
                  <a:uFillTx/>
                  <a:latin typeface="DilleniaUPC" panose="02020603050405020304" pitchFamily="18" charset="-34"/>
                  <a:cs typeface="DilleniaUPC" panose="02020603050405020304" pitchFamily="18" charset="-34"/>
                </a:rPr>
                <a:t> </a:t>
              </a:r>
              <a:r>
                <a:rPr lang="fr-FR" sz="2100" b="1" dirty="0">
                  <a:solidFill>
                    <a:srgbClr val="CD8680"/>
                  </a:solidFill>
                  <a:latin typeface="DilleniaUPC" panose="02020603050405020304" pitchFamily="18" charset="-34"/>
                  <a:cs typeface="DilleniaUPC" panose="02020603050405020304" pitchFamily="18" charset="-34"/>
                </a:rPr>
                <a:t>89 %</a:t>
              </a:r>
            </a:p>
          </p:txBody>
        </p:sp>
      </p:grpSp>
    </p:spTree>
    <p:extLst>
      <p:ext uri="{BB962C8B-B14F-4D97-AF65-F5344CB8AC3E}">
        <p14:creationId xmlns:p14="http://schemas.microsoft.com/office/powerpoint/2010/main" val="2403477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Groupe 121">
            <a:extLst>
              <a:ext uri="{FF2B5EF4-FFF2-40B4-BE49-F238E27FC236}">
                <a16:creationId xmlns:a16="http://schemas.microsoft.com/office/drawing/2014/main" id="{27A53677-24A6-4677-9B66-4B3405CD1C82}"/>
              </a:ext>
            </a:extLst>
          </p:cNvPr>
          <p:cNvGrpSpPr/>
          <p:nvPr/>
        </p:nvGrpSpPr>
        <p:grpSpPr>
          <a:xfrm>
            <a:off x="9095437" y="4367577"/>
            <a:ext cx="1615310" cy="1314315"/>
            <a:chOff x="4384192" y="4830245"/>
            <a:chExt cx="1615310" cy="1314315"/>
          </a:xfrm>
        </p:grpSpPr>
        <p:pic>
          <p:nvPicPr>
            <p:cNvPr id="123" name="Image 122">
              <a:extLst>
                <a:ext uri="{FF2B5EF4-FFF2-40B4-BE49-F238E27FC236}">
                  <a16:creationId xmlns:a16="http://schemas.microsoft.com/office/drawing/2014/main" id="{73AA793B-B883-49CB-97BE-EA20D2B6F6FB}"/>
                </a:ext>
              </a:extLst>
            </p:cNvPr>
            <p:cNvPicPr>
              <a:picLocks noChangeAspect="1"/>
            </p:cNvPicPr>
            <p:nvPr/>
          </p:nvPicPr>
          <p:blipFill rotWithShape="1">
            <a:blip r:embed="rId3"/>
            <a:srcRect t="41402" r="27983"/>
            <a:stretch/>
          </p:blipFill>
          <p:spPr>
            <a:xfrm>
              <a:off x="4384192" y="4830245"/>
              <a:ext cx="1615310" cy="1314315"/>
            </a:xfrm>
            <a:prstGeom prst="rect">
              <a:avLst/>
            </a:prstGeom>
          </p:spPr>
        </p:pic>
        <p:sp>
          <p:nvSpPr>
            <p:cNvPr id="124" name="Rectangle 123">
              <a:extLst>
                <a:ext uri="{FF2B5EF4-FFF2-40B4-BE49-F238E27FC236}">
                  <a16:creationId xmlns:a16="http://schemas.microsoft.com/office/drawing/2014/main" id="{D2471BFC-ED38-42EF-AACF-BAD97E9C9060}"/>
                </a:ext>
              </a:extLst>
            </p:cNvPr>
            <p:cNvSpPr/>
            <p:nvPr/>
          </p:nvSpPr>
          <p:spPr>
            <a:xfrm rot="19068315">
              <a:off x="5256942" y="5311742"/>
              <a:ext cx="134860" cy="142236"/>
            </a:xfrm>
            <a:prstGeom prst="rect">
              <a:avLst/>
            </a:prstGeom>
            <a:solidFill>
              <a:srgbClr val="7F7F7F">
                <a:alpha val="30196"/>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1</a:t>
              </a:r>
            </a:p>
          </p:txBody>
        </p:sp>
        <p:sp>
          <p:nvSpPr>
            <p:cNvPr id="125" name="Rectangle 124">
              <a:extLst>
                <a:ext uri="{FF2B5EF4-FFF2-40B4-BE49-F238E27FC236}">
                  <a16:creationId xmlns:a16="http://schemas.microsoft.com/office/drawing/2014/main" id="{7C877317-F41F-400D-A1A0-67A0047EBD76}"/>
                </a:ext>
              </a:extLst>
            </p:cNvPr>
            <p:cNvSpPr/>
            <p:nvPr/>
          </p:nvSpPr>
          <p:spPr>
            <a:xfrm rot="19068315">
              <a:off x="5395474" y="5186613"/>
              <a:ext cx="134860" cy="142236"/>
            </a:xfrm>
            <a:prstGeom prst="rect">
              <a:avLst/>
            </a:prstGeom>
            <a:solidFill>
              <a:srgbClr val="7F7F7F">
                <a:alpha val="30196"/>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2</a:t>
              </a:r>
            </a:p>
          </p:txBody>
        </p:sp>
        <p:sp>
          <p:nvSpPr>
            <p:cNvPr id="126" name="Rectangle 125">
              <a:extLst>
                <a:ext uri="{FF2B5EF4-FFF2-40B4-BE49-F238E27FC236}">
                  <a16:creationId xmlns:a16="http://schemas.microsoft.com/office/drawing/2014/main" id="{9425BF7F-6233-40BC-A821-0CFBB33BB36F}"/>
                </a:ext>
              </a:extLst>
            </p:cNvPr>
            <p:cNvSpPr/>
            <p:nvPr/>
          </p:nvSpPr>
          <p:spPr>
            <a:xfrm rot="19068315">
              <a:off x="5534007" y="5056919"/>
              <a:ext cx="134860" cy="142236"/>
            </a:xfrm>
            <a:prstGeom prst="rect">
              <a:avLst/>
            </a:prstGeom>
            <a:solidFill>
              <a:srgbClr val="C55A11">
                <a:alpha val="30196"/>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3</a:t>
              </a:r>
            </a:p>
          </p:txBody>
        </p:sp>
        <p:sp>
          <p:nvSpPr>
            <p:cNvPr id="127" name="Rectangle 126">
              <a:extLst>
                <a:ext uri="{FF2B5EF4-FFF2-40B4-BE49-F238E27FC236}">
                  <a16:creationId xmlns:a16="http://schemas.microsoft.com/office/drawing/2014/main" id="{667403A8-7FB7-4F34-B72C-77F7749B334A}"/>
                </a:ext>
              </a:extLst>
            </p:cNvPr>
            <p:cNvSpPr/>
            <p:nvPr/>
          </p:nvSpPr>
          <p:spPr>
            <a:xfrm rot="19068315">
              <a:off x="5665213" y="4921842"/>
              <a:ext cx="134860" cy="142236"/>
            </a:xfrm>
            <a:prstGeom prst="rect">
              <a:avLst/>
            </a:prstGeom>
            <a:solidFill>
              <a:srgbClr val="C55A11">
                <a:alpha val="30196"/>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4</a:t>
              </a:r>
            </a:p>
          </p:txBody>
        </p:sp>
      </p:grpSp>
      <p:grpSp>
        <p:nvGrpSpPr>
          <p:cNvPr id="103" name="Groupe 102">
            <a:extLst>
              <a:ext uri="{FF2B5EF4-FFF2-40B4-BE49-F238E27FC236}">
                <a16:creationId xmlns:a16="http://schemas.microsoft.com/office/drawing/2014/main" id="{DC28A546-2357-4E0F-8E4F-77DD970BC37B}"/>
              </a:ext>
            </a:extLst>
          </p:cNvPr>
          <p:cNvGrpSpPr/>
          <p:nvPr/>
        </p:nvGrpSpPr>
        <p:grpSpPr>
          <a:xfrm>
            <a:off x="7183679" y="4382884"/>
            <a:ext cx="1615310" cy="1314315"/>
            <a:chOff x="6444199" y="5017475"/>
            <a:chExt cx="1615310" cy="1314315"/>
          </a:xfrm>
        </p:grpSpPr>
        <p:pic>
          <p:nvPicPr>
            <p:cNvPr id="104" name="Image 103">
              <a:extLst>
                <a:ext uri="{FF2B5EF4-FFF2-40B4-BE49-F238E27FC236}">
                  <a16:creationId xmlns:a16="http://schemas.microsoft.com/office/drawing/2014/main" id="{19C9E943-8827-48C7-8828-EF269BA18DF2}"/>
                </a:ext>
              </a:extLst>
            </p:cNvPr>
            <p:cNvPicPr>
              <a:picLocks noChangeAspect="1"/>
            </p:cNvPicPr>
            <p:nvPr/>
          </p:nvPicPr>
          <p:blipFill rotWithShape="1">
            <a:blip r:embed="rId3"/>
            <a:srcRect t="41402" r="27983"/>
            <a:stretch/>
          </p:blipFill>
          <p:spPr>
            <a:xfrm>
              <a:off x="6444199" y="5017475"/>
              <a:ext cx="1615310" cy="1314315"/>
            </a:xfrm>
            <a:prstGeom prst="rect">
              <a:avLst/>
            </a:prstGeom>
          </p:spPr>
        </p:pic>
        <p:sp>
          <p:nvSpPr>
            <p:cNvPr id="105" name="Rectangle 104">
              <a:extLst>
                <a:ext uri="{FF2B5EF4-FFF2-40B4-BE49-F238E27FC236}">
                  <a16:creationId xmlns:a16="http://schemas.microsoft.com/office/drawing/2014/main" id="{D14E9D61-F74F-4DAE-9C58-CB35C319ADF5}"/>
                </a:ext>
              </a:extLst>
            </p:cNvPr>
            <p:cNvSpPr/>
            <p:nvPr/>
          </p:nvSpPr>
          <p:spPr>
            <a:xfrm rot="19068315">
              <a:off x="7316949" y="5498972"/>
              <a:ext cx="134860" cy="142236"/>
            </a:xfrm>
            <a:prstGeom prst="rect">
              <a:avLst/>
            </a:prstGeom>
            <a:solidFill>
              <a:schemeClr val="tx1">
                <a:lumMod val="50000"/>
                <a:lumOff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1</a:t>
              </a:r>
            </a:p>
          </p:txBody>
        </p:sp>
        <p:sp>
          <p:nvSpPr>
            <p:cNvPr id="106" name="Rectangle 105">
              <a:extLst>
                <a:ext uri="{FF2B5EF4-FFF2-40B4-BE49-F238E27FC236}">
                  <a16:creationId xmlns:a16="http://schemas.microsoft.com/office/drawing/2014/main" id="{EDFC005C-93EE-4A76-A969-F6FC6072225D}"/>
                </a:ext>
              </a:extLst>
            </p:cNvPr>
            <p:cNvSpPr/>
            <p:nvPr/>
          </p:nvSpPr>
          <p:spPr>
            <a:xfrm rot="19068315">
              <a:off x="7455481" y="5373843"/>
              <a:ext cx="134860" cy="142236"/>
            </a:xfrm>
            <a:prstGeom prst="rect">
              <a:avLst/>
            </a:prstGeom>
            <a:solidFill>
              <a:schemeClr val="tx1">
                <a:lumMod val="50000"/>
                <a:lumOff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2</a:t>
              </a:r>
            </a:p>
          </p:txBody>
        </p:sp>
        <p:sp>
          <p:nvSpPr>
            <p:cNvPr id="107" name="Rectangle 106">
              <a:extLst>
                <a:ext uri="{FF2B5EF4-FFF2-40B4-BE49-F238E27FC236}">
                  <a16:creationId xmlns:a16="http://schemas.microsoft.com/office/drawing/2014/main" id="{B85E90D2-A2F8-48F1-855E-F2F7F50F7566}"/>
                </a:ext>
              </a:extLst>
            </p:cNvPr>
            <p:cNvSpPr/>
            <p:nvPr/>
          </p:nvSpPr>
          <p:spPr>
            <a:xfrm rot="19068315">
              <a:off x="7594014" y="5244149"/>
              <a:ext cx="134860" cy="142236"/>
            </a:xfrm>
            <a:prstGeom prst="rect">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3</a:t>
              </a:r>
            </a:p>
          </p:txBody>
        </p:sp>
        <p:sp>
          <p:nvSpPr>
            <p:cNvPr id="108" name="Rectangle 107">
              <a:extLst>
                <a:ext uri="{FF2B5EF4-FFF2-40B4-BE49-F238E27FC236}">
                  <a16:creationId xmlns:a16="http://schemas.microsoft.com/office/drawing/2014/main" id="{37B34F4C-B25F-4081-BE5D-089E725D7C17}"/>
                </a:ext>
              </a:extLst>
            </p:cNvPr>
            <p:cNvSpPr/>
            <p:nvPr/>
          </p:nvSpPr>
          <p:spPr>
            <a:xfrm rot="19068315">
              <a:off x="7725220" y="5109072"/>
              <a:ext cx="134860" cy="142236"/>
            </a:xfrm>
            <a:prstGeom prst="rect">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4</a:t>
              </a:r>
            </a:p>
          </p:txBody>
        </p:sp>
      </p:grpSp>
      <p:grpSp>
        <p:nvGrpSpPr>
          <p:cNvPr id="5" name="Groupe 4">
            <a:extLst>
              <a:ext uri="{FF2B5EF4-FFF2-40B4-BE49-F238E27FC236}">
                <a16:creationId xmlns:a16="http://schemas.microsoft.com/office/drawing/2014/main" id="{1DAB40A9-94BF-4FF6-820D-68765D01005F}"/>
              </a:ext>
            </a:extLst>
          </p:cNvPr>
          <p:cNvGrpSpPr/>
          <p:nvPr/>
        </p:nvGrpSpPr>
        <p:grpSpPr>
          <a:xfrm>
            <a:off x="5179650" y="4359148"/>
            <a:ext cx="1615310" cy="1314315"/>
            <a:chOff x="4384192" y="4830245"/>
            <a:chExt cx="1615310" cy="1314315"/>
          </a:xfrm>
        </p:grpSpPr>
        <p:pic>
          <p:nvPicPr>
            <p:cNvPr id="62" name="Image 61">
              <a:extLst>
                <a:ext uri="{FF2B5EF4-FFF2-40B4-BE49-F238E27FC236}">
                  <a16:creationId xmlns:a16="http://schemas.microsoft.com/office/drawing/2014/main" id="{081601B3-4FC5-4DFA-B4CB-1A380F6128A8}"/>
                </a:ext>
              </a:extLst>
            </p:cNvPr>
            <p:cNvPicPr>
              <a:picLocks noChangeAspect="1"/>
            </p:cNvPicPr>
            <p:nvPr/>
          </p:nvPicPr>
          <p:blipFill rotWithShape="1">
            <a:blip r:embed="rId3"/>
            <a:srcRect t="41402" r="27983"/>
            <a:stretch/>
          </p:blipFill>
          <p:spPr>
            <a:xfrm>
              <a:off x="4384192" y="4830245"/>
              <a:ext cx="1615310" cy="1314315"/>
            </a:xfrm>
            <a:prstGeom prst="rect">
              <a:avLst/>
            </a:prstGeom>
          </p:spPr>
        </p:pic>
        <p:sp>
          <p:nvSpPr>
            <p:cNvPr id="89" name="Rectangle 88">
              <a:extLst>
                <a:ext uri="{FF2B5EF4-FFF2-40B4-BE49-F238E27FC236}">
                  <a16:creationId xmlns:a16="http://schemas.microsoft.com/office/drawing/2014/main" id="{85038302-5569-4299-9246-177818DD0BC8}"/>
                </a:ext>
              </a:extLst>
            </p:cNvPr>
            <p:cNvSpPr/>
            <p:nvPr/>
          </p:nvSpPr>
          <p:spPr>
            <a:xfrm rot="19068315">
              <a:off x="5256942" y="5311742"/>
              <a:ext cx="134860" cy="142236"/>
            </a:xfrm>
            <a:prstGeom prst="rect">
              <a:avLst/>
            </a:prstGeom>
            <a:solidFill>
              <a:schemeClr val="tx1">
                <a:lumMod val="50000"/>
                <a:lumOff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1</a:t>
              </a:r>
            </a:p>
          </p:txBody>
        </p:sp>
        <p:sp>
          <p:nvSpPr>
            <p:cNvPr id="90" name="Rectangle 89">
              <a:extLst>
                <a:ext uri="{FF2B5EF4-FFF2-40B4-BE49-F238E27FC236}">
                  <a16:creationId xmlns:a16="http://schemas.microsoft.com/office/drawing/2014/main" id="{693E163A-F127-45C6-A9C2-9380261FA186}"/>
                </a:ext>
              </a:extLst>
            </p:cNvPr>
            <p:cNvSpPr/>
            <p:nvPr/>
          </p:nvSpPr>
          <p:spPr>
            <a:xfrm rot="19068315">
              <a:off x="5395474" y="5186613"/>
              <a:ext cx="134860" cy="142236"/>
            </a:xfrm>
            <a:prstGeom prst="rect">
              <a:avLst/>
            </a:prstGeom>
            <a:solidFill>
              <a:schemeClr val="tx1">
                <a:lumMod val="50000"/>
                <a:lumOff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2</a:t>
              </a:r>
            </a:p>
          </p:txBody>
        </p:sp>
        <p:sp>
          <p:nvSpPr>
            <p:cNvPr id="91" name="Rectangle 90">
              <a:extLst>
                <a:ext uri="{FF2B5EF4-FFF2-40B4-BE49-F238E27FC236}">
                  <a16:creationId xmlns:a16="http://schemas.microsoft.com/office/drawing/2014/main" id="{E939AE6D-45F6-4C42-A833-FB3993E3C161}"/>
                </a:ext>
              </a:extLst>
            </p:cNvPr>
            <p:cNvSpPr/>
            <p:nvPr/>
          </p:nvSpPr>
          <p:spPr>
            <a:xfrm rot="19068315">
              <a:off x="5534007" y="5056919"/>
              <a:ext cx="134860" cy="142236"/>
            </a:xfrm>
            <a:prstGeom prst="rect">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3</a:t>
              </a:r>
            </a:p>
          </p:txBody>
        </p:sp>
        <p:sp>
          <p:nvSpPr>
            <p:cNvPr id="92" name="Rectangle 91">
              <a:extLst>
                <a:ext uri="{FF2B5EF4-FFF2-40B4-BE49-F238E27FC236}">
                  <a16:creationId xmlns:a16="http://schemas.microsoft.com/office/drawing/2014/main" id="{018A5891-009A-410F-802E-0535D41B3945}"/>
                </a:ext>
              </a:extLst>
            </p:cNvPr>
            <p:cNvSpPr/>
            <p:nvPr/>
          </p:nvSpPr>
          <p:spPr>
            <a:xfrm rot="19068315">
              <a:off x="5665213" y="4921842"/>
              <a:ext cx="134860" cy="142236"/>
            </a:xfrm>
            <a:prstGeom prst="rect">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4</a:t>
              </a:r>
            </a:p>
          </p:txBody>
        </p:sp>
      </p:grpSp>
      <p:pic>
        <p:nvPicPr>
          <p:cNvPr id="81" name="Image 80">
            <a:extLst>
              <a:ext uri="{FF2B5EF4-FFF2-40B4-BE49-F238E27FC236}">
                <a16:creationId xmlns:a16="http://schemas.microsoft.com/office/drawing/2014/main" id="{EBFACAE5-5C23-4383-92B4-1C040E311B87}"/>
              </a:ext>
            </a:extLst>
          </p:cNvPr>
          <p:cNvPicPr>
            <a:picLocks noChangeAspect="1"/>
          </p:cNvPicPr>
          <p:nvPr/>
        </p:nvPicPr>
        <p:blipFill rotWithShape="1">
          <a:blip r:embed="rId3"/>
          <a:srcRect t="41402" r="27983"/>
          <a:stretch/>
        </p:blipFill>
        <p:spPr>
          <a:xfrm>
            <a:off x="3618693" y="4325643"/>
            <a:ext cx="1615310" cy="1314315"/>
          </a:xfrm>
          <a:prstGeom prst="rect">
            <a:avLst/>
          </a:prstGeom>
        </p:spPr>
      </p:pic>
      <p:sp>
        <p:nvSpPr>
          <p:cNvPr id="19" name="Rectangle 18">
            <a:extLst>
              <a:ext uri="{FF2B5EF4-FFF2-40B4-BE49-F238E27FC236}">
                <a16:creationId xmlns:a16="http://schemas.microsoft.com/office/drawing/2014/main" id="{691985FA-4F7B-417B-A167-8A2E21249735}"/>
              </a:ext>
            </a:extLst>
          </p:cNvPr>
          <p:cNvSpPr/>
          <p:nvPr/>
        </p:nvSpPr>
        <p:spPr>
          <a:xfrm rot="16200000">
            <a:off x="-2429141" y="2429141"/>
            <a:ext cx="6858001" cy="1999718"/>
          </a:xfrm>
          <a:prstGeom prst="rect">
            <a:avLst/>
          </a:prstGeom>
          <a:solidFill>
            <a:srgbClr val="90B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22" name="ZoneTexte 21">
            <a:extLst>
              <a:ext uri="{FF2B5EF4-FFF2-40B4-BE49-F238E27FC236}">
                <a16:creationId xmlns:a16="http://schemas.microsoft.com/office/drawing/2014/main" id="{6F332FD0-39EE-4AEF-AFB3-33877DBFFA45}"/>
              </a:ext>
            </a:extLst>
          </p:cNvPr>
          <p:cNvSpPr txBox="1"/>
          <p:nvPr/>
        </p:nvSpPr>
        <p:spPr>
          <a:xfrm>
            <a:off x="242586" y="83286"/>
            <a:ext cx="7516581"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sp>
        <p:nvSpPr>
          <p:cNvPr id="23" name="ZoneTexte 22">
            <a:extLst>
              <a:ext uri="{FF2B5EF4-FFF2-40B4-BE49-F238E27FC236}">
                <a16:creationId xmlns:a16="http://schemas.microsoft.com/office/drawing/2014/main" id="{052709E9-78F5-49D0-9745-CA20C8369C8B}"/>
              </a:ext>
            </a:extLst>
          </p:cNvPr>
          <p:cNvSpPr txBox="1"/>
          <p:nvPr/>
        </p:nvSpPr>
        <p:spPr>
          <a:xfrm>
            <a:off x="838879" y="638570"/>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Lait démaquillant au pH doux</a:t>
            </a:r>
          </a:p>
        </p:txBody>
      </p:sp>
      <p:cxnSp>
        <p:nvCxnSpPr>
          <p:cNvPr id="25" name="Connecteur droit 24">
            <a:extLst>
              <a:ext uri="{FF2B5EF4-FFF2-40B4-BE49-F238E27FC236}">
                <a16:creationId xmlns:a16="http://schemas.microsoft.com/office/drawing/2014/main" id="{981F9661-5FCE-473E-AAF9-691D8B57BA9E}"/>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54550DC0-646F-4F4D-970E-BAABE7F695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075" y="1717705"/>
            <a:ext cx="1481021" cy="4875631"/>
          </a:xfrm>
          <a:prstGeom prst="rect">
            <a:avLst/>
          </a:prstGeom>
          <a:effectLst>
            <a:outerShdw blurRad="50800" dist="38100" dir="2700000" algn="tl" rotWithShape="0">
              <a:prstClr val="black">
                <a:alpha val="40000"/>
              </a:prstClr>
            </a:outerShdw>
          </a:effectLst>
        </p:spPr>
      </p:pic>
      <p:sp>
        <p:nvSpPr>
          <p:cNvPr id="7" name="ZoneTexte 6">
            <a:extLst>
              <a:ext uri="{FF2B5EF4-FFF2-40B4-BE49-F238E27FC236}">
                <a16:creationId xmlns:a16="http://schemas.microsoft.com/office/drawing/2014/main" id="{EEB56D8F-F480-479C-8D65-A12F68398C63}"/>
              </a:ext>
            </a:extLst>
          </p:cNvPr>
          <p:cNvSpPr txBox="1"/>
          <p:nvPr/>
        </p:nvSpPr>
        <p:spPr>
          <a:xfrm>
            <a:off x="2635348" y="1547577"/>
            <a:ext cx="7980953" cy="954107"/>
          </a:xfrm>
          <a:prstGeom prst="rect">
            <a:avLst/>
          </a:prstGeom>
          <a:noFill/>
        </p:spPr>
        <p:txBody>
          <a:bodyPr wrap="square">
            <a:spAutoFit/>
          </a:bodyPr>
          <a:lstStyle/>
          <a:p>
            <a:pPr>
              <a:tabLst>
                <a:tab pos="3135313" algn="l"/>
              </a:tabLst>
            </a:pPr>
            <a:r>
              <a:rPr lang="fr-FR" sz="3200" b="1" u="none" strike="noStrike" cap="all" dirty="0">
                <a:solidFill>
                  <a:srgbClr val="90BACC"/>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90BACC"/>
                </a:solidFill>
                <a:latin typeface="DilleniaUPC" panose="02020603050405020304" pitchFamily="18" charset="-34"/>
                <a:ea typeface="Times New Roman" panose="02020603050405020304" pitchFamily="18" charset="0"/>
                <a:cs typeface="DilleniaUPC" panose="02020603050405020304" pitchFamily="18" charset="-34"/>
              </a:rPr>
              <a:t>Essai clinique </a:t>
            </a:r>
            <a:r>
              <a:rPr lang="fr-FR" sz="2400" b="1" u="none" strike="noStrike" dirty="0">
                <a:solidFill>
                  <a:srgbClr val="90BACC"/>
                </a:solidFill>
                <a:latin typeface="DilleniaUPC" panose="02020603050405020304" pitchFamily="18" charset="-34"/>
                <a:ea typeface="Times New Roman" panose="02020603050405020304" pitchFamily="18" charset="0"/>
                <a:cs typeface="DilleniaUPC" panose="02020603050405020304" pitchFamily="18" charset="-34"/>
              </a:rPr>
              <a:t>(démaquillage)</a:t>
            </a:r>
          </a:p>
        </p:txBody>
      </p:sp>
      <p:pic>
        <p:nvPicPr>
          <p:cNvPr id="8" name="Picture 2" descr="Mycose de l'ongle? N'attendez pas, traitez immédiatement">
            <a:extLst>
              <a:ext uri="{FF2B5EF4-FFF2-40B4-BE49-F238E27FC236}">
                <a16:creationId xmlns:a16="http://schemas.microsoft.com/office/drawing/2014/main" id="{99D3C251-31F7-4CCA-82E4-DE262FA4C393}"/>
              </a:ext>
            </a:extLst>
          </p:cNvPr>
          <p:cNvPicPr>
            <a:picLocks noChangeAspect="1" noChangeArrowheads="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r="66457"/>
          <a:stretch/>
        </p:blipFill>
        <p:spPr bwMode="auto">
          <a:xfrm>
            <a:off x="9069053" y="1523749"/>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07ED1739-CFFB-47C3-BC32-03FA6CE6B090}"/>
              </a:ext>
            </a:extLst>
          </p:cNvPr>
          <p:cNvSpPr txBox="1"/>
          <p:nvPr/>
        </p:nvSpPr>
        <p:spPr>
          <a:xfrm>
            <a:off x="3832945" y="2462564"/>
            <a:ext cx="7105980" cy="446276"/>
          </a:xfrm>
          <a:prstGeom prst="rect">
            <a:avLst/>
          </a:prstGeom>
          <a:noFill/>
        </p:spPr>
        <p:txBody>
          <a:bodyPr wrap="square">
            <a:spAutoFit/>
          </a:bodyPr>
          <a:lstStyle/>
          <a:p>
            <a:r>
              <a:rPr lang="fr-FR" sz="2300" dirty="0">
                <a:latin typeface="DilleniaUPC" panose="02020603050405020304" pitchFamily="18" charset="-34"/>
                <a:cs typeface="DilleniaUPC" panose="02020603050405020304" pitchFamily="18" charset="-34"/>
              </a:rPr>
              <a:t>Évaluation clinique du pouvoir nettoyant/démaquillant*</a:t>
            </a:r>
          </a:p>
        </p:txBody>
      </p:sp>
      <p:pic>
        <p:nvPicPr>
          <p:cNvPr id="28" name="Image 27">
            <a:extLst>
              <a:ext uri="{FF2B5EF4-FFF2-40B4-BE49-F238E27FC236}">
                <a16:creationId xmlns:a16="http://schemas.microsoft.com/office/drawing/2014/main" id="{7F155D93-3016-492F-BD27-1B799DA8DAD9}"/>
              </a:ext>
            </a:extLst>
          </p:cNvPr>
          <p:cNvPicPr>
            <a:picLocks noChangeAspect="1"/>
          </p:cNvPicPr>
          <p:nvPr/>
        </p:nvPicPr>
        <p:blipFill rotWithShape="1">
          <a:blip r:embed="rId6"/>
          <a:srcRect b="14901"/>
          <a:stretch/>
        </p:blipFill>
        <p:spPr>
          <a:xfrm>
            <a:off x="3288420" y="3025403"/>
            <a:ext cx="483564" cy="443166"/>
          </a:xfrm>
          <a:prstGeom prst="rect">
            <a:avLst/>
          </a:prstGeom>
        </p:spPr>
      </p:pic>
      <p:sp>
        <p:nvSpPr>
          <p:cNvPr id="29" name="ZoneTexte 28">
            <a:extLst>
              <a:ext uri="{FF2B5EF4-FFF2-40B4-BE49-F238E27FC236}">
                <a16:creationId xmlns:a16="http://schemas.microsoft.com/office/drawing/2014/main" id="{99B23CE5-0156-42E1-8C8B-9840851812E8}"/>
              </a:ext>
            </a:extLst>
          </p:cNvPr>
          <p:cNvSpPr txBox="1"/>
          <p:nvPr/>
        </p:nvSpPr>
        <p:spPr>
          <a:xfrm>
            <a:off x="3832944" y="3078689"/>
            <a:ext cx="6601595" cy="446276"/>
          </a:xfrm>
          <a:prstGeom prst="rect">
            <a:avLst/>
          </a:prstGeom>
          <a:noFill/>
        </p:spPr>
        <p:txBody>
          <a:bodyPr wrap="square">
            <a:spAutoFit/>
          </a:bodyPr>
          <a:lstStyle/>
          <a:p>
            <a:r>
              <a:rPr lang="fr-FR" sz="2300">
                <a:solidFill>
                  <a:prstClr val="black"/>
                </a:solidFill>
                <a:latin typeface="DilleniaUPC" panose="02020603050405020304" pitchFamily="18" charset="-34"/>
                <a:cs typeface="DilleniaUPC" panose="02020603050405020304" pitchFamily="18" charset="-34"/>
              </a:rPr>
              <a:t>10 volontaires âgés de 21 à 46 ans</a:t>
            </a:r>
          </a:p>
        </p:txBody>
      </p:sp>
      <p:pic>
        <p:nvPicPr>
          <p:cNvPr id="32" name="Image 31">
            <a:extLst>
              <a:ext uri="{FF2B5EF4-FFF2-40B4-BE49-F238E27FC236}">
                <a16:creationId xmlns:a16="http://schemas.microsoft.com/office/drawing/2014/main" id="{028FEF96-7D74-4294-9EAE-40403D887AF0}"/>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14162" y="2387597"/>
            <a:ext cx="530585" cy="619484"/>
          </a:xfrm>
          <a:prstGeom prst="rect">
            <a:avLst/>
          </a:prstGeom>
        </p:spPr>
      </p:pic>
      <p:sp>
        <p:nvSpPr>
          <p:cNvPr id="34" name="ZoneTexte 33">
            <a:extLst>
              <a:ext uri="{FF2B5EF4-FFF2-40B4-BE49-F238E27FC236}">
                <a16:creationId xmlns:a16="http://schemas.microsoft.com/office/drawing/2014/main" id="{5B2794A0-33A5-49F3-85FD-E9583A7FF7F0}"/>
              </a:ext>
            </a:extLst>
          </p:cNvPr>
          <p:cNvSpPr txBox="1"/>
          <p:nvPr/>
        </p:nvSpPr>
        <p:spPr>
          <a:xfrm>
            <a:off x="3314162" y="6534783"/>
            <a:ext cx="6521816" cy="307777"/>
          </a:xfrm>
          <a:prstGeom prst="rect">
            <a:avLst/>
          </a:prstGeom>
          <a:noFill/>
        </p:spPr>
        <p:txBody>
          <a:bodyPr wrap="square">
            <a:spAutoFit/>
          </a:bodyPr>
          <a:lstStyle/>
          <a:p>
            <a:r>
              <a:rPr kumimoji="0" lang="fr-FR" sz="1400" b="0" i="1"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*Pouvoir nettoyant/démaquillant, Étude Ln20006 – CIREC – novembre 2020</a:t>
            </a:r>
          </a:p>
        </p:txBody>
      </p:sp>
      <p:sp>
        <p:nvSpPr>
          <p:cNvPr id="40" name="ZoneTexte 39">
            <a:extLst>
              <a:ext uri="{FF2B5EF4-FFF2-40B4-BE49-F238E27FC236}">
                <a16:creationId xmlns:a16="http://schemas.microsoft.com/office/drawing/2014/main" id="{740FDAB3-A634-47C0-A1C5-97F28A8BADFE}"/>
              </a:ext>
            </a:extLst>
          </p:cNvPr>
          <p:cNvSpPr txBox="1"/>
          <p:nvPr/>
        </p:nvSpPr>
        <p:spPr>
          <a:xfrm>
            <a:off x="3201356" y="3686806"/>
            <a:ext cx="4106624" cy="446276"/>
          </a:xfrm>
          <a:prstGeom prst="rect">
            <a:avLst/>
          </a:prstGeom>
          <a:noFill/>
        </p:spPr>
        <p:txBody>
          <a:bodyPr wrap="square">
            <a:spAutoFit/>
          </a:bodyPr>
          <a:lstStyle/>
          <a:p>
            <a:r>
              <a:rPr kumimoji="0" lang="fr-FR" sz="2300" b="1" i="0" u="sng" strike="noStrike" cap="none" normalizeH="0" baseline="0" noProof="0">
                <a:ln>
                  <a:noFill/>
                </a:ln>
                <a:uLnTx/>
                <a:uFillTx/>
                <a:latin typeface="DilleniaUPC" panose="02020603050405020304" pitchFamily="18" charset="-34"/>
                <a:ea typeface="+mn-ea"/>
                <a:cs typeface="DilleniaUPC" panose="02020603050405020304" pitchFamily="18" charset="-34"/>
              </a:rPr>
              <a:t>PROTOCOLE</a:t>
            </a:r>
          </a:p>
        </p:txBody>
      </p:sp>
      <p:sp>
        <p:nvSpPr>
          <p:cNvPr id="60" name="Rectangle 59">
            <a:extLst>
              <a:ext uri="{FF2B5EF4-FFF2-40B4-BE49-F238E27FC236}">
                <a16:creationId xmlns:a16="http://schemas.microsoft.com/office/drawing/2014/main" id="{C8CAD928-4CF7-4FC5-8BEC-BC876EBE77F8}"/>
              </a:ext>
            </a:extLst>
          </p:cNvPr>
          <p:cNvSpPr/>
          <p:nvPr/>
        </p:nvSpPr>
        <p:spPr>
          <a:xfrm rot="19068315">
            <a:off x="4491528" y="4799645"/>
            <a:ext cx="134860" cy="14223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1</a:t>
            </a:r>
          </a:p>
        </p:txBody>
      </p:sp>
      <p:sp>
        <p:nvSpPr>
          <p:cNvPr id="78" name="Rectangle 77">
            <a:extLst>
              <a:ext uri="{FF2B5EF4-FFF2-40B4-BE49-F238E27FC236}">
                <a16:creationId xmlns:a16="http://schemas.microsoft.com/office/drawing/2014/main" id="{DFA6A852-B639-43CC-B999-786BA2674A78}"/>
              </a:ext>
            </a:extLst>
          </p:cNvPr>
          <p:cNvSpPr/>
          <p:nvPr/>
        </p:nvSpPr>
        <p:spPr>
          <a:xfrm>
            <a:off x="8988302" y="5599473"/>
            <a:ext cx="1950623" cy="577081"/>
          </a:xfrm>
          <a:prstGeom prst="rect">
            <a:avLst/>
          </a:prstGeom>
          <a:ln>
            <a:noFill/>
          </a:ln>
        </p:spPr>
        <p:txBody>
          <a:bodyPr wrap="square">
            <a:spAutoFit/>
          </a:bodyPr>
          <a:lstStyle/>
          <a:p>
            <a:pPr algn="ctr"/>
            <a:r>
              <a:rPr lang="fr-FR" sz="1050" b="1">
                <a:latin typeface="Calibri" panose="020F0502020204030204" pitchFamily="34" charset="0"/>
                <a:cs typeface="Calibri" panose="020F0502020204030204" pitchFamily="34" charset="0"/>
              </a:rPr>
              <a:t>2e phase de démaquillage &amp; mesure de la couleur de peau </a:t>
            </a:r>
          </a:p>
        </p:txBody>
      </p:sp>
      <p:sp>
        <p:nvSpPr>
          <p:cNvPr id="83" name="Rectangle 82">
            <a:extLst>
              <a:ext uri="{FF2B5EF4-FFF2-40B4-BE49-F238E27FC236}">
                <a16:creationId xmlns:a16="http://schemas.microsoft.com/office/drawing/2014/main" id="{D8681097-4E65-4FF1-B9F1-7D9D4D5E283D}"/>
              </a:ext>
            </a:extLst>
          </p:cNvPr>
          <p:cNvSpPr/>
          <p:nvPr/>
        </p:nvSpPr>
        <p:spPr>
          <a:xfrm rot="19068315">
            <a:off x="4630060" y="4674516"/>
            <a:ext cx="134860" cy="14223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2</a:t>
            </a:r>
          </a:p>
        </p:txBody>
      </p:sp>
      <p:sp>
        <p:nvSpPr>
          <p:cNvPr id="84" name="Rectangle 83">
            <a:extLst>
              <a:ext uri="{FF2B5EF4-FFF2-40B4-BE49-F238E27FC236}">
                <a16:creationId xmlns:a16="http://schemas.microsoft.com/office/drawing/2014/main" id="{F01EA254-1946-46D9-B9BE-671458E009BB}"/>
              </a:ext>
            </a:extLst>
          </p:cNvPr>
          <p:cNvSpPr/>
          <p:nvPr/>
        </p:nvSpPr>
        <p:spPr>
          <a:xfrm rot="19068315">
            <a:off x="4768593" y="4544822"/>
            <a:ext cx="134860" cy="14223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3</a:t>
            </a:r>
          </a:p>
        </p:txBody>
      </p:sp>
      <p:sp>
        <p:nvSpPr>
          <p:cNvPr id="85" name="Rectangle 84">
            <a:extLst>
              <a:ext uri="{FF2B5EF4-FFF2-40B4-BE49-F238E27FC236}">
                <a16:creationId xmlns:a16="http://schemas.microsoft.com/office/drawing/2014/main" id="{74CE9514-C1E9-4E6A-8AC2-C52541EFCB09}"/>
              </a:ext>
            </a:extLst>
          </p:cNvPr>
          <p:cNvSpPr/>
          <p:nvPr/>
        </p:nvSpPr>
        <p:spPr>
          <a:xfrm rot="19068315">
            <a:off x="4899799" y="4409745"/>
            <a:ext cx="134860" cy="14223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1"/>
                </a:solidFill>
              </a:rPr>
              <a:t>4</a:t>
            </a:r>
          </a:p>
        </p:txBody>
      </p:sp>
      <p:sp>
        <p:nvSpPr>
          <p:cNvPr id="86" name="ZoneTexte 85">
            <a:extLst>
              <a:ext uri="{FF2B5EF4-FFF2-40B4-BE49-F238E27FC236}">
                <a16:creationId xmlns:a16="http://schemas.microsoft.com/office/drawing/2014/main" id="{CD05A83C-F0E9-4095-8EF6-65B6D3B25ABA}"/>
              </a:ext>
            </a:extLst>
          </p:cNvPr>
          <p:cNvSpPr txBox="1"/>
          <p:nvPr/>
        </p:nvSpPr>
        <p:spPr>
          <a:xfrm>
            <a:off x="3658097" y="5590406"/>
            <a:ext cx="1513403" cy="577081"/>
          </a:xfrm>
          <a:prstGeom prst="rect">
            <a:avLst/>
          </a:prstGeom>
          <a:noFill/>
        </p:spPr>
        <p:txBody>
          <a:bodyPr wrap="square">
            <a:spAutoFit/>
          </a:bodyPr>
          <a:lstStyle/>
          <a:p>
            <a:pPr algn="ctr"/>
            <a:r>
              <a:rPr lang="fr-FR" sz="1050" b="1">
                <a:latin typeface="Calibri" panose="020F0502020204030204" pitchFamily="34" charset="0"/>
                <a:cs typeface="Calibri" panose="020F0502020204030204" pitchFamily="34" charset="0"/>
              </a:rPr>
              <a:t>Mesure de la couleur de peau initiale à l’aide d’un chromamètre </a:t>
            </a:r>
          </a:p>
        </p:txBody>
      </p:sp>
      <p:pic>
        <p:nvPicPr>
          <p:cNvPr id="87" name="Image 86">
            <a:extLst>
              <a:ext uri="{FF2B5EF4-FFF2-40B4-BE49-F238E27FC236}">
                <a16:creationId xmlns:a16="http://schemas.microsoft.com/office/drawing/2014/main" id="{6FADD4E7-8400-4BC4-8BDA-DFC101C0CB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340577">
            <a:off x="7773598" y="4136183"/>
            <a:ext cx="231669" cy="762674"/>
          </a:xfrm>
          <a:prstGeom prst="rect">
            <a:avLst/>
          </a:prstGeom>
          <a:effectLst>
            <a:outerShdw blurRad="50800" dist="38100" dir="2700000" algn="tl" rotWithShape="0">
              <a:prstClr val="black">
                <a:alpha val="40000"/>
              </a:prstClr>
            </a:outerShdw>
          </a:effectLst>
        </p:spPr>
      </p:pic>
      <p:cxnSp>
        <p:nvCxnSpPr>
          <p:cNvPr id="71" name="Connecteur droit avec flèche 70">
            <a:extLst>
              <a:ext uri="{FF2B5EF4-FFF2-40B4-BE49-F238E27FC236}">
                <a16:creationId xmlns:a16="http://schemas.microsoft.com/office/drawing/2014/main" id="{3FDF602E-8EA2-41B5-B263-02C94F6AB400}"/>
              </a:ext>
            </a:extLst>
          </p:cNvPr>
          <p:cNvCxnSpPr>
            <a:cxnSpLocks/>
          </p:cNvCxnSpPr>
          <p:nvPr/>
        </p:nvCxnSpPr>
        <p:spPr>
          <a:xfrm>
            <a:off x="6678492" y="4927159"/>
            <a:ext cx="5788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6" name="ZoneTexte 65">
            <a:extLst>
              <a:ext uri="{FF2B5EF4-FFF2-40B4-BE49-F238E27FC236}">
                <a16:creationId xmlns:a16="http://schemas.microsoft.com/office/drawing/2014/main" id="{49B9E6C4-0FEF-4ADA-8E75-E43C89FF90D6}"/>
              </a:ext>
            </a:extLst>
          </p:cNvPr>
          <p:cNvSpPr txBox="1"/>
          <p:nvPr/>
        </p:nvSpPr>
        <p:spPr>
          <a:xfrm>
            <a:off x="5134997" y="5584260"/>
            <a:ext cx="1832903" cy="900246"/>
          </a:xfrm>
          <a:prstGeom prst="rect">
            <a:avLst/>
          </a:prstGeom>
          <a:noFill/>
        </p:spPr>
        <p:txBody>
          <a:bodyPr wrap="square">
            <a:spAutoFit/>
          </a:bodyPr>
          <a:lstStyle/>
          <a:p>
            <a:pPr algn="ctr"/>
            <a:r>
              <a:rPr lang="fr-FR" sz="1050" b="1">
                <a:latin typeface="Calibri" panose="020F0502020204030204" pitchFamily="34" charset="0"/>
                <a:cs typeface="Calibri" panose="020F0502020204030204" pitchFamily="34" charset="0"/>
              </a:rPr>
              <a:t>Application de mascara (1&amp;2) et de fond de teint (3&amp;4) +</a:t>
            </a:r>
          </a:p>
          <a:p>
            <a:pPr algn="ctr"/>
            <a:r>
              <a:rPr lang="fr-FR" sz="1050" b="1">
                <a:latin typeface="Calibri" panose="020F0502020204030204" pitchFamily="34" charset="0"/>
                <a:cs typeface="Calibri" panose="020F0502020204030204" pitchFamily="34" charset="0"/>
              </a:rPr>
              <a:t>Mesure de la couleur de peau</a:t>
            </a:r>
          </a:p>
          <a:p>
            <a:pPr algn="ctr"/>
            <a:endParaRPr lang="fr-FR" sz="1050" b="1" dirty="0">
              <a:latin typeface="Calibri" panose="020F0502020204030204" pitchFamily="34" charset="0"/>
              <a:cs typeface="Calibri" panose="020F0502020204030204" pitchFamily="34" charset="0"/>
            </a:endParaRPr>
          </a:p>
        </p:txBody>
      </p:sp>
      <p:sp>
        <p:nvSpPr>
          <p:cNvPr id="109" name="ZoneTexte 108">
            <a:extLst>
              <a:ext uri="{FF2B5EF4-FFF2-40B4-BE49-F238E27FC236}">
                <a16:creationId xmlns:a16="http://schemas.microsoft.com/office/drawing/2014/main" id="{7127DF0E-A097-49F5-AA35-45D3D07024D3}"/>
              </a:ext>
            </a:extLst>
          </p:cNvPr>
          <p:cNvSpPr txBox="1"/>
          <p:nvPr/>
        </p:nvSpPr>
        <p:spPr>
          <a:xfrm>
            <a:off x="7307980" y="5571555"/>
            <a:ext cx="1440010" cy="577081"/>
          </a:xfrm>
          <a:prstGeom prst="rect">
            <a:avLst/>
          </a:prstGeom>
          <a:noFill/>
        </p:spPr>
        <p:txBody>
          <a:bodyPr wrap="square">
            <a:spAutoFit/>
          </a:bodyPr>
          <a:lstStyle/>
          <a:p>
            <a:pPr algn="ctr"/>
            <a:r>
              <a:rPr lang="fr-FR" sz="1050" b="1">
                <a:latin typeface="Calibri" panose="020F0502020204030204" pitchFamily="34" charset="0"/>
                <a:cs typeface="Calibri" panose="020F0502020204030204" pitchFamily="34" charset="0"/>
              </a:rPr>
              <a:t>Application du produit et démaquillage</a:t>
            </a:r>
          </a:p>
        </p:txBody>
      </p:sp>
      <p:cxnSp>
        <p:nvCxnSpPr>
          <p:cNvPr id="119" name="Connecteur droit avec flèche 118">
            <a:extLst>
              <a:ext uri="{FF2B5EF4-FFF2-40B4-BE49-F238E27FC236}">
                <a16:creationId xmlns:a16="http://schemas.microsoft.com/office/drawing/2014/main" id="{EA9BCBDE-C6C5-48C6-B69C-C5962511AF9C}"/>
              </a:ext>
            </a:extLst>
          </p:cNvPr>
          <p:cNvCxnSpPr>
            <a:cxnSpLocks/>
          </p:cNvCxnSpPr>
          <p:nvPr/>
        </p:nvCxnSpPr>
        <p:spPr>
          <a:xfrm>
            <a:off x="4913247" y="4930404"/>
            <a:ext cx="5788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0" name="Connecteur droit avec flèche 119">
            <a:extLst>
              <a:ext uri="{FF2B5EF4-FFF2-40B4-BE49-F238E27FC236}">
                <a16:creationId xmlns:a16="http://schemas.microsoft.com/office/drawing/2014/main" id="{62529611-870C-4353-A4F1-0242AAF62F28}"/>
              </a:ext>
            </a:extLst>
          </p:cNvPr>
          <p:cNvCxnSpPr>
            <a:cxnSpLocks/>
          </p:cNvCxnSpPr>
          <p:nvPr/>
        </p:nvCxnSpPr>
        <p:spPr>
          <a:xfrm>
            <a:off x="8515477" y="4968742"/>
            <a:ext cx="5788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1" name="Image 10">
            <a:extLst>
              <a:ext uri="{FF2B5EF4-FFF2-40B4-BE49-F238E27FC236}">
                <a16:creationId xmlns:a16="http://schemas.microsoft.com/office/drawing/2014/main" id="{0378EE32-BF5C-4480-90E4-502387F59442}"/>
              </a:ext>
            </a:extLst>
          </p:cNvPr>
          <p:cNvPicPr>
            <a:picLocks noChangeAspect="1"/>
          </p:cNvPicPr>
          <p:nvPr/>
        </p:nvPicPr>
        <p:blipFill>
          <a:blip r:embed="rId10"/>
          <a:stretch>
            <a:fillRect/>
          </a:stretch>
        </p:blipFill>
        <p:spPr>
          <a:xfrm>
            <a:off x="10339042" y="98472"/>
            <a:ext cx="1771694" cy="1841679"/>
          </a:xfrm>
          <a:prstGeom prst="rect">
            <a:avLst/>
          </a:prstGeom>
        </p:spPr>
      </p:pic>
      <p:sp>
        <p:nvSpPr>
          <p:cNvPr id="128" name="ZoneTexte 127">
            <a:extLst>
              <a:ext uri="{FF2B5EF4-FFF2-40B4-BE49-F238E27FC236}">
                <a16:creationId xmlns:a16="http://schemas.microsoft.com/office/drawing/2014/main" id="{C28BBB85-6845-4D2A-9046-841D7BBCCCF9}"/>
              </a:ext>
            </a:extLst>
          </p:cNvPr>
          <p:cNvSpPr txBox="1"/>
          <p:nvPr/>
        </p:nvSpPr>
        <p:spPr>
          <a:xfrm>
            <a:off x="10249405" y="2014999"/>
            <a:ext cx="1861159" cy="520655"/>
          </a:xfrm>
          <a:prstGeom prst="rect">
            <a:avLst/>
          </a:prstGeom>
          <a:noFill/>
        </p:spPr>
        <p:txBody>
          <a:bodyPr wrap="square">
            <a:spAutoFit/>
          </a:bodyPr>
          <a:lstStyle/>
          <a:p>
            <a:pPr algn="ctr">
              <a:lnSpc>
                <a:spcPts val="1600"/>
              </a:lnSpc>
            </a:pPr>
            <a:r>
              <a:rPr lang="fr-FR">
                <a:latin typeface="DilleniaUPC" panose="02020603050405020304" pitchFamily="18" charset="-34"/>
                <a:cs typeface="DilleniaUPC" panose="02020603050405020304" pitchFamily="18" charset="-34"/>
              </a:rPr>
              <a:t>Espace chromatique L*a*b utilisé par le chromamètre </a:t>
            </a:r>
          </a:p>
        </p:txBody>
      </p:sp>
    </p:spTree>
    <p:extLst>
      <p:ext uri="{BB962C8B-B14F-4D97-AF65-F5344CB8AC3E}">
        <p14:creationId xmlns:p14="http://schemas.microsoft.com/office/powerpoint/2010/main" val="222074190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82B39-E207-46AF-A7B5-CCB7CA9F05F3}"/>
              </a:ext>
            </a:extLst>
          </p:cNvPr>
          <p:cNvSpPr/>
          <p:nvPr/>
        </p:nvSpPr>
        <p:spPr>
          <a:xfrm>
            <a:off x="0" y="2471152"/>
            <a:ext cx="12192000" cy="4420301"/>
          </a:xfrm>
          <a:prstGeom prst="rect">
            <a:avLst/>
          </a:prstGeom>
          <a:solidFill>
            <a:srgbClr val="DDB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51804" y="640806"/>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Acide glycolique 10 %</a:t>
            </a:r>
          </a:p>
        </p:txBody>
      </p:sp>
      <p:pic>
        <p:nvPicPr>
          <p:cNvPr id="7" name="Image 6" descr="Une image contenant texte&#10;&#10;Description générée automatiquement">
            <a:extLst>
              <a:ext uri="{FF2B5EF4-FFF2-40B4-BE49-F238E27FC236}">
                <a16:creationId xmlns:a16="http://schemas.microsoft.com/office/drawing/2014/main" id="{CEA2F559-812B-438F-A7F6-BE382304D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636" y="1461712"/>
            <a:ext cx="2005899" cy="5278435"/>
          </a:xfrm>
          <a:prstGeom prst="rect">
            <a:avLst/>
          </a:prstGeom>
          <a:effectLst>
            <a:outerShdw blurRad="63500" sx="102000" sy="102000" algn="ctr" rotWithShape="0">
              <a:prstClr val="black">
                <a:alpha val="40000"/>
              </a:prstClr>
            </a:outerShdw>
          </a:effectLst>
        </p:spPr>
      </p:pic>
      <p:pic>
        <p:nvPicPr>
          <p:cNvPr id="2" name="Picture 7" descr="D:\-= WORK =-\BUG AGENCY\NAOS\2020_ETAT_PUR\SLIDES\fleche-18.png">
            <a:extLst>
              <a:ext uri="{FF2B5EF4-FFF2-40B4-BE49-F238E27FC236}">
                <a16:creationId xmlns:a16="http://schemas.microsoft.com/office/drawing/2014/main" id="{A838711D-C625-4E1C-BE74-7CB832CBB44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1" r="20671"/>
          <a:stretch/>
        </p:blipFill>
        <p:spPr bwMode="auto">
          <a:xfrm rot="17433447" flipH="1">
            <a:off x="2855645" y="1273787"/>
            <a:ext cx="663907" cy="127642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DC34790-BC2D-43D0-938D-D323EF36294B}"/>
              </a:ext>
            </a:extLst>
          </p:cNvPr>
          <p:cNvSpPr txBox="1"/>
          <p:nvPr/>
        </p:nvSpPr>
        <p:spPr>
          <a:xfrm>
            <a:off x="3897630" y="1841131"/>
            <a:ext cx="2973953" cy="369332"/>
          </a:xfrm>
          <a:prstGeom prst="rect">
            <a:avLst/>
          </a:prstGeom>
          <a:noFill/>
        </p:spPr>
        <p:txBody>
          <a:bodyPr wrap="square">
            <a:spAutoFit/>
          </a:bodyPr>
          <a:lstStyle/>
          <a:p>
            <a:r>
              <a:rPr lang="fr-FR">
                <a:solidFill>
                  <a:srgbClr val="000000"/>
                </a:solidFill>
                <a:latin typeface="DilleniaUPC" panose="02020603050405020304" pitchFamily="18" charset="-34"/>
                <a:cs typeface="DilleniaUPC" panose="02020603050405020304" pitchFamily="18" charset="-34"/>
              </a:rPr>
              <a:t>Peel</a:t>
            </a:r>
          </a:p>
        </p:txBody>
      </p:sp>
      <p:sp>
        <p:nvSpPr>
          <p:cNvPr id="21" name="ZoneTexte 20">
            <a:extLst>
              <a:ext uri="{FF2B5EF4-FFF2-40B4-BE49-F238E27FC236}">
                <a16:creationId xmlns:a16="http://schemas.microsoft.com/office/drawing/2014/main" id="{2DD5FBAF-9F88-AE4A-8682-1BDE3AE2FF5C}"/>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2" name="Connecteur droit 21">
            <a:extLst>
              <a:ext uri="{FF2B5EF4-FFF2-40B4-BE49-F238E27FC236}">
                <a16:creationId xmlns:a16="http://schemas.microsoft.com/office/drawing/2014/main" id="{BF79BBAF-F092-5D49-A7DF-97CC72AE6E79}"/>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9FE147D0-EDCE-42C1-91DD-4542FC352F94}"/>
              </a:ext>
            </a:extLst>
          </p:cNvPr>
          <p:cNvSpPr txBox="1"/>
          <p:nvPr/>
        </p:nvSpPr>
        <p:spPr>
          <a:xfrm>
            <a:off x="2936504" y="2158640"/>
            <a:ext cx="3417162" cy="584775"/>
          </a:xfrm>
          <a:prstGeom prst="rect">
            <a:avLst/>
          </a:prstGeom>
          <a:solidFill>
            <a:schemeClr val="bg1"/>
          </a:solidFill>
        </p:spPr>
        <p:txBody>
          <a:bodyPr wrap="square">
            <a:spAutoFit/>
          </a:bodyPr>
          <a:lstStyle/>
          <a:p>
            <a:pPr algn="ctr"/>
            <a:r>
              <a:rPr lang="fr-FR" sz="3200" b="1" cap="all">
                <a:solidFill>
                  <a:srgbClr val="DDB0AA"/>
                </a:solidFill>
                <a:latin typeface="DilleniaUPC" panose="02020603050405020304" pitchFamily="18" charset="-34"/>
                <a:cs typeface="DilleniaUPC" panose="02020603050405020304" pitchFamily="18" charset="-34"/>
              </a:rPr>
              <a:t>FICHE ACIDE GLYCOLIQUE</a:t>
            </a:r>
          </a:p>
        </p:txBody>
      </p:sp>
      <p:sp>
        <p:nvSpPr>
          <p:cNvPr id="27" name="ZoneTexte 26">
            <a:extLst>
              <a:ext uri="{FF2B5EF4-FFF2-40B4-BE49-F238E27FC236}">
                <a16:creationId xmlns:a16="http://schemas.microsoft.com/office/drawing/2014/main" id="{57440352-6B63-4AEC-8380-FA3DFB605A38}"/>
              </a:ext>
            </a:extLst>
          </p:cNvPr>
          <p:cNvSpPr txBox="1"/>
          <p:nvPr/>
        </p:nvSpPr>
        <p:spPr>
          <a:xfrm>
            <a:off x="2936503" y="2768534"/>
            <a:ext cx="6133069"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INFORMATIONS GÉNÉRALES</a:t>
            </a:r>
          </a:p>
        </p:txBody>
      </p:sp>
      <p:cxnSp>
        <p:nvCxnSpPr>
          <p:cNvPr id="28" name="Connecteur droit 27">
            <a:extLst>
              <a:ext uri="{FF2B5EF4-FFF2-40B4-BE49-F238E27FC236}">
                <a16:creationId xmlns:a16="http://schemas.microsoft.com/office/drawing/2014/main" id="{077BBEA1-38F4-4964-B74E-6DCDE90707F7}"/>
              </a:ext>
            </a:extLst>
          </p:cNvPr>
          <p:cNvCxnSpPr>
            <a:cxnSpLocks/>
          </p:cNvCxnSpPr>
          <p:nvPr/>
        </p:nvCxnSpPr>
        <p:spPr>
          <a:xfrm>
            <a:off x="3049419" y="3236177"/>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9" name="ZoneTexte 28">
            <a:extLst>
              <a:ext uri="{FF2B5EF4-FFF2-40B4-BE49-F238E27FC236}">
                <a16:creationId xmlns:a16="http://schemas.microsoft.com/office/drawing/2014/main" id="{C113055C-32D9-4136-BE83-E8ECA15F5EDE}"/>
              </a:ext>
            </a:extLst>
          </p:cNvPr>
          <p:cNvSpPr txBox="1"/>
          <p:nvPr/>
        </p:nvSpPr>
        <p:spPr>
          <a:xfrm>
            <a:off x="2936502" y="3245194"/>
            <a:ext cx="8683639" cy="4770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lang="fr-FR" sz="2500">
                <a:solidFill>
                  <a:schemeClr val="bg1"/>
                </a:solidFill>
                <a:latin typeface="DilleniaUPC" panose="02020603050405020304" pitchFamily="18" charset="-34"/>
                <a:cs typeface="DilleniaUPC" panose="02020603050405020304" pitchFamily="18" charset="-34"/>
              </a:rPr>
              <a:t>xx</a:t>
            </a:r>
          </a:p>
        </p:txBody>
      </p:sp>
      <p:sp>
        <p:nvSpPr>
          <p:cNvPr id="30" name="ZoneTexte 29">
            <a:extLst>
              <a:ext uri="{FF2B5EF4-FFF2-40B4-BE49-F238E27FC236}">
                <a16:creationId xmlns:a16="http://schemas.microsoft.com/office/drawing/2014/main" id="{16F07042-BA4C-4690-B0BF-5457697B9BE9}"/>
              </a:ext>
            </a:extLst>
          </p:cNvPr>
          <p:cNvSpPr txBox="1"/>
          <p:nvPr/>
        </p:nvSpPr>
        <p:spPr>
          <a:xfrm>
            <a:off x="2911307" y="3914504"/>
            <a:ext cx="5456515"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MÉCANISMES D’ACTION</a:t>
            </a:r>
          </a:p>
        </p:txBody>
      </p:sp>
      <p:cxnSp>
        <p:nvCxnSpPr>
          <p:cNvPr id="31" name="Connecteur droit 30">
            <a:extLst>
              <a:ext uri="{FF2B5EF4-FFF2-40B4-BE49-F238E27FC236}">
                <a16:creationId xmlns:a16="http://schemas.microsoft.com/office/drawing/2014/main" id="{C9671BEF-B436-4B15-B6B7-050F5C14A12C}"/>
              </a:ext>
            </a:extLst>
          </p:cNvPr>
          <p:cNvCxnSpPr>
            <a:cxnSpLocks/>
          </p:cNvCxnSpPr>
          <p:nvPr/>
        </p:nvCxnSpPr>
        <p:spPr>
          <a:xfrm>
            <a:off x="3015461" y="4398502"/>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2" name="ZoneTexte 31">
            <a:extLst>
              <a:ext uri="{FF2B5EF4-FFF2-40B4-BE49-F238E27FC236}">
                <a16:creationId xmlns:a16="http://schemas.microsoft.com/office/drawing/2014/main" id="{299ABCC4-56BA-4891-9337-247E3071E668}"/>
              </a:ext>
            </a:extLst>
          </p:cNvPr>
          <p:cNvSpPr txBox="1"/>
          <p:nvPr/>
        </p:nvSpPr>
        <p:spPr>
          <a:xfrm>
            <a:off x="2928648" y="4422047"/>
            <a:ext cx="8897047" cy="861774"/>
          </a:xfrm>
          <a:prstGeom prst="rect">
            <a:avLst/>
          </a:prstGeom>
          <a:noFill/>
        </p:spPr>
        <p:txBody>
          <a:bodyPr wrap="square">
            <a:spAutoFit/>
          </a:bodyPr>
          <a:lstStyle/>
          <a:p>
            <a:pPr marR="0" lvl="0" algn="just" defTabSz="685937" rtl="0" eaLnBrk="1" fontAlgn="base" latinLnBrk="0" hangingPunct="1">
              <a:lnSpc>
                <a:spcPct val="100000"/>
              </a:lnSpc>
              <a:spcBef>
                <a:spcPts val="0"/>
              </a:spcBef>
              <a:buClrTx/>
              <a:buSzTx/>
              <a:tabLst/>
              <a:defRPr/>
            </a:pPr>
            <a:r>
              <a:rPr kumimoji="0" lang="fr-FR" sz="2500" b="0" i="0" u="none" strike="noStrike" cap="none" normalizeH="0" baseline="0" noProof="0">
                <a:ln>
                  <a:noFill/>
                </a:ln>
                <a:solidFill>
                  <a:schemeClr val="bg1"/>
                </a:solidFill>
                <a:uLnTx/>
                <a:uFillTx/>
                <a:latin typeface="DilleniaUPC" panose="02020603050405020304" pitchFamily="18" charset="-34"/>
                <a:cs typeface="DilleniaUPC" panose="02020603050405020304" pitchFamily="18" charset="-34"/>
              </a:rPr>
              <a:t>X : </a:t>
            </a:r>
          </a:p>
          <a:p>
            <a:pPr marR="0" lvl="0" algn="just" defTabSz="685937" rtl="0" eaLnBrk="1" fontAlgn="base" latinLnBrk="0" hangingPunct="1">
              <a:lnSpc>
                <a:spcPct val="100000"/>
              </a:lnSpc>
              <a:spcBef>
                <a:spcPts val="0"/>
              </a:spcBef>
              <a:buClrTx/>
              <a:buSzTx/>
              <a:tabLst/>
              <a:defRPr/>
            </a:pPr>
            <a:r>
              <a:rPr kumimoji="0" lang="fr-FR" sz="2500" b="0" i="0" u="none" strike="noStrike" cap="none" normalizeH="0" baseline="0" noProof="0">
                <a:ln>
                  <a:noFill/>
                </a:ln>
                <a:solidFill>
                  <a:schemeClr val="bg1"/>
                </a:solidFill>
                <a:uLnTx/>
                <a:uFillTx/>
                <a:latin typeface="DilleniaUPC" panose="02020603050405020304" pitchFamily="18" charset="-34"/>
                <a:cs typeface="DilleniaUPC" panose="02020603050405020304" pitchFamily="18" charset="-34"/>
              </a:rPr>
              <a:t>X :</a:t>
            </a:r>
          </a:p>
        </p:txBody>
      </p:sp>
      <p:sp>
        <p:nvSpPr>
          <p:cNvPr id="33" name="ZoneTexte 32">
            <a:extLst>
              <a:ext uri="{FF2B5EF4-FFF2-40B4-BE49-F238E27FC236}">
                <a16:creationId xmlns:a16="http://schemas.microsoft.com/office/drawing/2014/main" id="{A8C3DDAF-245F-4D9D-86DC-2BACB90A42A7}"/>
              </a:ext>
            </a:extLst>
          </p:cNvPr>
          <p:cNvSpPr txBox="1"/>
          <p:nvPr/>
        </p:nvSpPr>
        <p:spPr>
          <a:xfrm>
            <a:off x="2936501" y="5841343"/>
            <a:ext cx="3935081"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CONCENTRATION</a:t>
            </a:r>
          </a:p>
        </p:txBody>
      </p:sp>
      <p:cxnSp>
        <p:nvCxnSpPr>
          <p:cNvPr id="34" name="Connecteur droit 33">
            <a:extLst>
              <a:ext uri="{FF2B5EF4-FFF2-40B4-BE49-F238E27FC236}">
                <a16:creationId xmlns:a16="http://schemas.microsoft.com/office/drawing/2014/main" id="{933C9FCA-0DF0-48B2-B702-D7858A2B03E9}"/>
              </a:ext>
            </a:extLst>
          </p:cNvPr>
          <p:cNvCxnSpPr>
            <a:cxnSpLocks/>
          </p:cNvCxnSpPr>
          <p:nvPr/>
        </p:nvCxnSpPr>
        <p:spPr>
          <a:xfrm>
            <a:off x="3049419" y="6311953"/>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5" name="ZoneTexte 34">
            <a:extLst>
              <a:ext uri="{FF2B5EF4-FFF2-40B4-BE49-F238E27FC236}">
                <a16:creationId xmlns:a16="http://schemas.microsoft.com/office/drawing/2014/main" id="{45728415-0066-458F-A214-A9D96B6AADF6}"/>
              </a:ext>
            </a:extLst>
          </p:cNvPr>
          <p:cNvSpPr txBox="1"/>
          <p:nvPr/>
        </p:nvSpPr>
        <p:spPr>
          <a:xfrm>
            <a:off x="2936502" y="6338787"/>
            <a:ext cx="8148265" cy="477054"/>
          </a:xfrm>
          <a:prstGeom prst="rect">
            <a:avLst/>
          </a:prstGeom>
          <a:noFill/>
        </p:spPr>
        <p:txBody>
          <a:bodyPr wrap="square">
            <a:spAutoFit/>
          </a:bodyPr>
          <a:lstStyle>
            <a:defPPr>
              <a:defRPr lang="fr-FR"/>
            </a:defPPr>
            <a:lvl1pPr marR="0" lvl="0" indent="0" algn="just" fontAlgn="auto">
              <a:lnSpc>
                <a:spcPct val="100000"/>
              </a:lnSpc>
              <a:spcBef>
                <a:spcPts val="0"/>
              </a:spcBef>
              <a:spcAft>
                <a:spcPts val="300"/>
              </a:spcAft>
              <a:buClrTx/>
              <a:buSzTx/>
              <a:buFontTx/>
              <a:buNone/>
              <a:tabLst/>
              <a:defRPr sz="2500">
                <a:solidFill>
                  <a:schemeClr val="bg1"/>
                </a:solidFill>
                <a:latin typeface="DilleniaUPC" panose="02020603050405020304" pitchFamily="18" charset="-34"/>
                <a:cs typeface="DilleniaUPC" panose="02020603050405020304" pitchFamily="18" charset="-34"/>
              </a:defRPr>
            </a:lvl1pPr>
          </a:lstStyle>
          <a:p>
            <a:r>
              <a:rPr lang="fr-FR"/>
              <a:t>x</a:t>
            </a:r>
          </a:p>
        </p:txBody>
      </p:sp>
      <p:pic>
        <p:nvPicPr>
          <p:cNvPr id="10" name="Image 9">
            <a:extLst>
              <a:ext uri="{FF2B5EF4-FFF2-40B4-BE49-F238E27FC236}">
                <a16:creationId xmlns:a16="http://schemas.microsoft.com/office/drawing/2014/main" id="{C8BACA9B-5B63-4A9B-AB60-BD9B4EB5BD6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111" b="93556" l="4667" r="96222">
                        <a14:foregroundMark x1="4667" y1="50222" x2="9111" y2="52222"/>
                        <a14:foregroundMark x1="50000" y1="90222" x2="50222" y2="93556"/>
                        <a14:foregroundMark x1="92222" y1="50667" x2="92889" y2="55778"/>
                        <a14:foregroundMark x1="47778" y1="7333" x2="52000" y2="7556"/>
                        <a14:foregroundMark x1="96222" y1="50444" x2="96222" y2="50444"/>
                      </a14:backgroundRemoval>
                    </a14:imgEffect>
                  </a14:imgLayer>
                </a14:imgProps>
              </a:ext>
            </a:extLst>
          </a:blip>
          <a:stretch>
            <a:fillRect/>
          </a:stretch>
        </p:blipFill>
        <p:spPr>
          <a:xfrm>
            <a:off x="3715352" y="1128805"/>
            <a:ext cx="4937660" cy="4937660"/>
          </a:xfrm>
          <a:prstGeom prst="rect">
            <a:avLst/>
          </a:prstGeom>
        </p:spPr>
      </p:pic>
    </p:spTree>
    <p:extLst>
      <p:ext uri="{BB962C8B-B14F-4D97-AF65-F5344CB8AC3E}">
        <p14:creationId xmlns:p14="http://schemas.microsoft.com/office/powerpoint/2010/main" val="3952033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1985FA-4F7B-417B-A167-8A2E21249735}"/>
              </a:ext>
            </a:extLst>
          </p:cNvPr>
          <p:cNvSpPr/>
          <p:nvPr/>
        </p:nvSpPr>
        <p:spPr>
          <a:xfrm rot="16200000">
            <a:off x="-2429141" y="2429141"/>
            <a:ext cx="6858001" cy="1999718"/>
          </a:xfrm>
          <a:prstGeom prst="rect">
            <a:avLst/>
          </a:prstGeom>
          <a:solidFill>
            <a:srgbClr val="90B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22" name="ZoneTexte 21">
            <a:extLst>
              <a:ext uri="{FF2B5EF4-FFF2-40B4-BE49-F238E27FC236}">
                <a16:creationId xmlns:a16="http://schemas.microsoft.com/office/drawing/2014/main" id="{6F332FD0-39EE-4AEF-AFB3-33877DBFFA45}"/>
              </a:ext>
            </a:extLst>
          </p:cNvPr>
          <p:cNvSpPr txBox="1"/>
          <p:nvPr/>
        </p:nvSpPr>
        <p:spPr>
          <a:xfrm>
            <a:off x="242587" y="83286"/>
            <a:ext cx="6800764"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sp>
        <p:nvSpPr>
          <p:cNvPr id="23" name="ZoneTexte 22">
            <a:extLst>
              <a:ext uri="{FF2B5EF4-FFF2-40B4-BE49-F238E27FC236}">
                <a16:creationId xmlns:a16="http://schemas.microsoft.com/office/drawing/2014/main" id="{052709E9-78F5-49D0-9745-CA20C8369C8B}"/>
              </a:ext>
            </a:extLst>
          </p:cNvPr>
          <p:cNvSpPr txBox="1"/>
          <p:nvPr/>
        </p:nvSpPr>
        <p:spPr>
          <a:xfrm>
            <a:off x="838879" y="638570"/>
            <a:ext cx="493265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Lait démaquillant au pH doux</a:t>
            </a:r>
          </a:p>
        </p:txBody>
      </p:sp>
      <p:cxnSp>
        <p:nvCxnSpPr>
          <p:cNvPr id="25" name="Connecteur droit 24">
            <a:extLst>
              <a:ext uri="{FF2B5EF4-FFF2-40B4-BE49-F238E27FC236}">
                <a16:creationId xmlns:a16="http://schemas.microsoft.com/office/drawing/2014/main" id="{981F9661-5FCE-473E-AAF9-691D8B57BA9E}"/>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54550DC0-646F-4F4D-970E-BAABE7F695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075" y="1717705"/>
            <a:ext cx="1481021" cy="4875631"/>
          </a:xfrm>
          <a:prstGeom prst="rect">
            <a:avLst/>
          </a:prstGeom>
          <a:effectLst>
            <a:outerShdw blurRad="50800" dist="38100" dir="2700000" algn="tl" rotWithShape="0">
              <a:prstClr val="black">
                <a:alpha val="40000"/>
              </a:prstClr>
            </a:outerShdw>
          </a:effectLst>
        </p:spPr>
      </p:pic>
      <p:sp>
        <p:nvSpPr>
          <p:cNvPr id="54" name="ZoneTexte 53">
            <a:extLst>
              <a:ext uri="{FF2B5EF4-FFF2-40B4-BE49-F238E27FC236}">
                <a16:creationId xmlns:a16="http://schemas.microsoft.com/office/drawing/2014/main" id="{9E11EE15-7FCC-4C7A-B95F-3752BD0CAF2B}"/>
              </a:ext>
            </a:extLst>
          </p:cNvPr>
          <p:cNvSpPr txBox="1"/>
          <p:nvPr/>
        </p:nvSpPr>
        <p:spPr>
          <a:xfrm>
            <a:off x="3150623" y="1772209"/>
            <a:ext cx="2431469"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graphicFrame>
        <p:nvGraphicFramePr>
          <p:cNvPr id="55" name="Graphique 54">
            <a:extLst>
              <a:ext uri="{FF2B5EF4-FFF2-40B4-BE49-F238E27FC236}">
                <a16:creationId xmlns:a16="http://schemas.microsoft.com/office/drawing/2014/main" id="{1B5BDF30-C0F4-4B52-B9F9-82B794AE5479}"/>
              </a:ext>
            </a:extLst>
          </p:cNvPr>
          <p:cNvGraphicFramePr/>
          <p:nvPr>
            <p:extLst>
              <p:ext uri="{D42A27DB-BD31-4B8C-83A1-F6EECF244321}">
                <p14:modId xmlns:p14="http://schemas.microsoft.com/office/powerpoint/2010/main" val="952008157"/>
              </p:ext>
            </p:extLst>
          </p:nvPr>
        </p:nvGraphicFramePr>
        <p:xfrm>
          <a:off x="3220810" y="2210437"/>
          <a:ext cx="4003346" cy="2983025"/>
        </p:xfrm>
        <a:graphic>
          <a:graphicData uri="http://schemas.openxmlformats.org/drawingml/2006/chart">
            <c:chart xmlns:c="http://schemas.openxmlformats.org/drawingml/2006/chart" xmlns:r="http://schemas.openxmlformats.org/officeDocument/2006/relationships" r:id="rId4"/>
          </a:graphicData>
        </a:graphic>
      </p:graphicFrame>
      <p:sp>
        <p:nvSpPr>
          <p:cNvPr id="56" name="ZoneTexte 55">
            <a:extLst>
              <a:ext uri="{FF2B5EF4-FFF2-40B4-BE49-F238E27FC236}">
                <a16:creationId xmlns:a16="http://schemas.microsoft.com/office/drawing/2014/main" id="{F28F6256-5057-4BD4-AA0F-72364FC20511}"/>
              </a:ext>
            </a:extLst>
          </p:cNvPr>
          <p:cNvSpPr txBox="1"/>
          <p:nvPr/>
        </p:nvSpPr>
        <p:spPr>
          <a:xfrm>
            <a:off x="2966484" y="5288773"/>
            <a:ext cx="8537943" cy="930658"/>
          </a:xfrm>
          <a:prstGeom prst="rect">
            <a:avLst/>
          </a:prstGeom>
          <a:solidFill>
            <a:schemeClr val="bg1"/>
          </a:solidFill>
          <a:ln>
            <a:solidFill>
              <a:srgbClr val="5C98A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90BACC"/>
                </a:solidFill>
              </a:rPr>
              <a:t>Pouvoir nettoyant/démaquillant sur le mascara non waterproof et sur le fond de teint liquide jusqu’à 83,8 % et 67,7 %, respectivement.</a:t>
            </a:r>
          </a:p>
          <a:p>
            <a:r>
              <a:rPr lang="fr-FR" dirty="0">
                <a:solidFill>
                  <a:srgbClr val="90BACC"/>
                </a:solidFill>
                <a:latin typeface="Times New Roman" panose="02020603050405020304" pitchFamily="18" charset="0"/>
                <a:cs typeface="Times New Roman" panose="02020603050405020304" pitchFamily="18" charset="0"/>
              </a:rPr>
              <a:t>→ </a:t>
            </a:r>
            <a:r>
              <a:rPr lang="fr-FR" b="1" dirty="0">
                <a:solidFill>
                  <a:srgbClr val="90BACC"/>
                </a:solidFill>
              </a:rPr>
              <a:t>Le pouvoir démaquillant du produit est prouvé</a:t>
            </a:r>
          </a:p>
        </p:txBody>
      </p:sp>
      <p:graphicFrame>
        <p:nvGraphicFramePr>
          <p:cNvPr id="61" name="Graphique 60">
            <a:extLst>
              <a:ext uri="{FF2B5EF4-FFF2-40B4-BE49-F238E27FC236}">
                <a16:creationId xmlns:a16="http://schemas.microsoft.com/office/drawing/2014/main" id="{5ECB7765-C7DA-406F-9DE5-C52888C7877F}"/>
              </a:ext>
            </a:extLst>
          </p:cNvPr>
          <p:cNvGraphicFramePr/>
          <p:nvPr>
            <p:extLst>
              <p:ext uri="{D42A27DB-BD31-4B8C-83A1-F6EECF244321}">
                <p14:modId xmlns:p14="http://schemas.microsoft.com/office/powerpoint/2010/main" val="1248770521"/>
              </p:ext>
            </p:extLst>
          </p:nvPr>
        </p:nvGraphicFramePr>
        <p:xfrm>
          <a:off x="6933823" y="2228588"/>
          <a:ext cx="3913662" cy="278382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34128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67034D-1401-40FF-8B21-5A5A5D093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86619">
            <a:off x="8969646" y="3711342"/>
            <a:ext cx="2080381" cy="15602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A08B00A-8354-4A62-A6D6-E660DD6B6648}"/>
              </a:ext>
            </a:extLst>
          </p:cNvPr>
          <p:cNvSpPr/>
          <p:nvPr/>
        </p:nvSpPr>
        <p:spPr>
          <a:xfrm>
            <a:off x="2838892" y="4375260"/>
            <a:ext cx="5262271" cy="2218075"/>
          </a:xfrm>
          <a:prstGeom prst="rect">
            <a:avLst/>
          </a:prstGeom>
          <a:solidFill>
            <a:schemeClr val="bg1"/>
          </a:solidFill>
          <a:ln>
            <a:solidFill>
              <a:srgbClr val="7EBBC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ts val="2800"/>
              </a:lnSpc>
              <a:buFont typeface="Wingdings" panose="05000000000000000000" pitchFamily="2" charset="2"/>
              <a:buChar char=""/>
            </a:pPr>
            <a:r>
              <a:rPr lang="fr-FR" sz="2400" dirty="0">
                <a:solidFill>
                  <a:srgbClr val="90BACC"/>
                </a:solidFill>
                <a:latin typeface="DilleniaUPC" panose="02020603050405020304" pitchFamily="18" charset="-34"/>
                <a:ea typeface="Calibri" panose="020F0502020204030204" pitchFamily="34" charset="0"/>
                <a:cs typeface="DilleniaUPC" panose="02020603050405020304" pitchFamily="18" charset="-34"/>
              </a:rPr>
              <a:t>Nettoie entièrement visage et contour des yeux </a:t>
            </a:r>
            <a:r>
              <a:rPr lang="fr-FR" sz="2800" b="1" dirty="0">
                <a:solidFill>
                  <a:srgbClr val="90BACC"/>
                </a:solidFill>
                <a:latin typeface="DilleniaUPC" panose="02020603050405020304" pitchFamily="18" charset="-34"/>
                <a:ea typeface="Calibri" panose="020F0502020204030204" pitchFamily="34" charset="0"/>
                <a:cs typeface="DilleniaUPC" panose="02020603050405020304" pitchFamily="18" charset="-34"/>
              </a:rPr>
              <a:t>100 %</a:t>
            </a:r>
          </a:p>
          <a:p>
            <a:pPr marL="342900" lvl="0" indent="-342900">
              <a:lnSpc>
                <a:spcPts val="2800"/>
              </a:lnSpc>
              <a:buFont typeface="Wingdings" panose="05000000000000000000" pitchFamily="2" charset="2"/>
              <a:buChar char=""/>
            </a:pPr>
            <a:r>
              <a:rPr lang="fr-FR" sz="2400" dirty="0">
                <a:solidFill>
                  <a:srgbClr val="90BACC"/>
                </a:solidFill>
                <a:latin typeface="DilleniaUPC" panose="02020603050405020304" pitchFamily="18" charset="-34"/>
                <a:ea typeface="Calibri" panose="020F0502020204030204" pitchFamily="34" charset="0"/>
                <a:cs typeface="DilleniaUPC" panose="02020603050405020304" pitchFamily="18" charset="-34"/>
              </a:rPr>
              <a:t>Démaquille en douceur	</a:t>
            </a:r>
            <a:r>
              <a:rPr lang="fr-FR" sz="2800" b="1" dirty="0">
                <a:solidFill>
                  <a:srgbClr val="90BACC"/>
                </a:solidFill>
                <a:latin typeface="DilleniaUPC" panose="02020603050405020304" pitchFamily="18" charset="-34"/>
                <a:ea typeface="Calibri" panose="020F0502020204030204" pitchFamily="34" charset="0"/>
                <a:cs typeface="DilleniaUPC" panose="02020603050405020304" pitchFamily="18" charset="-34"/>
              </a:rPr>
              <a:t>100 %</a:t>
            </a:r>
          </a:p>
          <a:p>
            <a:pPr marL="342900" lvl="0" indent="-342900">
              <a:lnSpc>
                <a:spcPts val="2800"/>
              </a:lnSpc>
              <a:buFont typeface="Wingdings" panose="05000000000000000000" pitchFamily="2" charset="2"/>
              <a:buChar char=""/>
            </a:pPr>
            <a:r>
              <a:rPr lang="fr-FR" sz="2400" dirty="0">
                <a:solidFill>
                  <a:srgbClr val="90BACC"/>
                </a:solidFill>
                <a:latin typeface="DilleniaUPC" panose="02020603050405020304" pitchFamily="18" charset="-34"/>
                <a:ea typeface="Calibri" panose="020F0502020204030204" pitchFamily="34" charset="0"/>
                <a:cs typeface="DilleniaUPC" panose="02020603050405020304" pitchFamily="18" charset="-34"/>
              </a:rPr>
              <a:t>Peau propre et nette	</a:t>
            </a:r>
            <a:r>
              <a:rPr lang="fr-FR" sz="2800" b="1" dirty="0">
                <a:solidFill>
                  <a:srgbClr val="90BACC"/>
                </a:solidFill>
                <a:latin typeface="DilleniaUPC" panose="02020603050405020304" pitchFamily="18" charset="-34"/>
                <a:ea typeface="Calibri" panose="020F0502020204030204" pitchFamily="34" charset="0"/>
                <a:cs typeface="DilleniaUPC" panose="02020603050405020304" pitchFamily="18" charset="-34"/>
              </a:rPr>
              <a:t>100 %</a:t>
            </a:r>
          </a:p>
          <a:p>
            <a:pPr marL="342900" lvl="0" indent="-342900">
              <a:lnSpc>
                <a:spcPts val="2800"/>
              </a:lnSpc>
              <a:buFont typeface="Wingdings" panose="05000000000000000000" pitchFamily="2" charset="2"/>
              <a:buChar char=""/>
            </a:pPr>
            <a:r>
              <a:rPr lang="fr-FR" sz="2400" dirty="0">
                <a:solidFill>
                  <a:srgbClr val="90BACC"/>
                </a:solidFill>
                <a:latin typeface="DilleniaUPC" panose="02020603050405020304" pitchFamily="18" charset="-34"/>
                <a:ea typeface="Calibri" panose="020F0502020204030204" pitchFamily="34" charset="0"/>
                <a:cs typeface="DilleniaUPC" panose="02020603050405020304" pitchFamily="18" charset="-34"/>
              </a:rPr>
              <a:t>Peau immédiatement apaisée       </a:t>
            </a:r>
            <a:r>
              <a:rPr lang="fr-FR" sz="2800" b="1" dirty="0">
                <a:solidFill>
                  <a:srgbClr val="90BACC"/>
                </a:solidFill>
                <a:latin typeface="DilleniaUPC" panose="02020603050405020304" pitchFamily="18" charset="-34"/>
                <a:ea typeface="Calibri" panose="020F0502020204030204" pitchFamily="34" charset="0"/>
                <a:cs typeface="DilleniaUPC" panose="02020603050405020304" pitchFamily="18" charset="-34"/>
              </a:rPr>
              <a:t>100 %</a:t>
            </a:r>
          </a:p>
          <a:p>
            <a:pPr marL="342900" lvl="0" indent="-342900">
              <a:lnSpc>
                <a:spcPts val="2800"/>
              </a:lnSpc>
              <a:buFont typeface="Wingdings" panose="05000000000000000000" pitchFamily="2" charset="2"/>
              <a:buChar char=""/>
              <a:tabLst>
                <a:tab pos="3681413" algn="l"/>
              </a:tabLst>
            </a:pPr>
            <a:r>
              <a:rPr lang="fr-FR" sz="2400" dirty="0">
                <a:solidFill>
                  <a:srgbClr val="90BACC"/>
                </a:solidFill>
                <a:latin typeface="DilleniaUPC" panose="02020603050405020304" pitchFamily="18" charset="-34"/>
                <a:ea typeface="Calibri" panose="020F0502020204030204" pitchFamily="34" charset="0"/>
                <a:cs typeface="DilleniaUPC" panose="02020603050405020304" pitchFamily="18" charset="-34"/>
              </a:rPr>
              <a:t>Peau douce et souple        </a:t>
            </a:r>
            <a:r>
              <a:rPr lang="fr-FR" sz="2800" b="1" dirty="0">
                <a:solidFill>
                  <a:srgbClr val="90BACC"/>
                </a:solidFill>
                <a:latin typeface="DilleniaUPC" panose="02020603050405020304" pitchFamily="18" charset="-34"/>
                <a:ea typeface="Calibri" panose="020F0502020204030204" pitchFamily="34" charset="0"/>
                <a:cs typeface="DilleniaUPC" panose="02020603050405020304" pitchFamily="18" charset="-34"/>
              </a:rPr>
              <a:t>100 %</a:t>
            </a:r>
          </a:p>
        </p:txBody>
      </p:sp>
      <p:sp>
        <p:nvSpPr>
          <p:cNvPr id="11" name="ZoneTexte 10">
            <a:extLst>
              <a:ext uri="{FF2B5EF4-FFF2-40B4-BE49-F238E27FC236}">
                <a16:creationId xmlns:a16="http://schemas.microsoft.com/office/drawing/2014/main" id="{486A482E-2F4D-43D9-8CDF-7D5D71D25BE2}"/>
              </a:ext>
            </a:extLst>
          </p:cNvPr>
          <p:cNvSpPr txBox="1"/>
          <p:nvPr/>
        </p:nvSpPr>
        <p:spPr>
          <a:xfrm>
            <a:off x="3832944" y="2292436"/>
            <a:ext cx="7992051" cy="800219"/>
          </a:xfrm>
          <a:prstGeom prst="rect">
            <a:avLst/>
          </a:prstGeom>
          <a:noFill/>
        </p:spPr>
        <p:txBody>
          <a:bodyPr wrap="square">
            <a:spAutoFit/>
          </a:bodyPr>
          <a:lstStyle/>
          <a:p>
            <a:r>
              <a:rPr lang="fr-FR" sz="2300" dirty="0">
                <a:latin typeface="DilleniaUPC" panose="02020603050405020304" pitchFamily="18" charset="-34"/>
                <a:ea typeface="+mn-ea"/>
                <a:cs typeface="DilleniaUPC" panose="02020603050405020304" pitchFamily="18" charset="-34"/>
              </a:rPr>
              <a:t>Test d’utilisation sous contrôle dermatologique et ophtalmologique – 21 jours* </a:t>
            </a:r>
          </a:p>
        </p:txBody>
      </p:sp>
      <p:pic>
        <p:nvPicPr>
          <p:cNvPr id="16" name="Image 15">
            <a:extLst>
              <a:ext uri="{FF2B5EF4-FFF2-40B4-BE49-F238E27FC236}">
                <a16:creationId xmlns:a16="http://schemas.microsoft.com/office/drawing/2014/main" id="{5383F5C7-8FC9-4C22-A365-242CB9421668}"/>
              </a:ext>
            </a:extLst>
          </p:cNvPr>
          <p:cNvPicPr>
            <a:picLocks noChangeAspect="1"/>
          </p:cNvPicPr>
          <p:nvPr/>
        </p:nvPicPr>
        <p:blipFill rotWithShape="1">
          <a:blip r:embed="rId4"/>
          <a:srcRect b="14901"/>
          <a:stretch/>
        </p:blipFill>
        <p:spPr>
          <a:xfrm>
            <a:off x="3288420" y="3025403"/>
            <a:ext cx="483564" cy="443166"/>
          </a:xfrm>
          <a:prstGeom prst="rect">
            <a:avLst/>
          </a:prstGeom>
        </p:spPr>
      </p:pic>
      <p:sp>
        <p:nvSpPr>
          <p:cNvPr id="18" name="ZoneTexte 17">
            <a:extLst>
              <a:ext uri="{FF2B5EF4-FFF2-40B4-BE49-F238E27FC236}">
                <a16:creationId xmlns:a16="http://schemas.microsoft.com/office/drawing/2014/main" id="{948DCB28-86A3-4FCC-B3CC-BD4580277305}"/>
              </a:ext>
            </a:extLst>
          </p:cNvPr>
          <p:cNvSpPr txBox="1"/>
          <p:nvPr/>
        </p:nvSpPr>
        <p:spPr>
          <a:xfrm>
            <a:off x="3832944" y="2961726"/>
            <a:ext cx="7767177" cy="800219"/>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32 volontaires âgés de 20 à 57 ans ayant tous la peau sensible et présentant tous types de peaux</a:t>
            </a:r>
          </a:p>
        </p:txBody>
      </p:sp>
      <p:pic>
        <p:nvPicPr>
          <p:cNvPr id="20" name="Image 19">
            <a:extLst>
              <a:ext uri="{FF2B5EF4-FFF2-40B4-BE49-F238E27FC236}">
                <a16:creationId xmlns:a16="http://schemas.microsoft.com/office/drawing/2014/main" id="{6B6A2F1B-B3A8-4D27-89F8-35E800FB5EE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13461" y="3524965"/>
            <a:ext cx="619484" cy="619484"/>
          </a:xfrm>
          <a:prstGeom prst="rect">
            <a:avLst/>
          </a:prstGeom>
        </p:spPr>
      </p:pic>
      <p:pic>
        <p:nvPicPr>
          <p:cNvPr id="24" name="Image 23">
            <a:extLst>
              <a:ext uri="{FF2B5EF4-FFF2-40B4-BE49-F238E27FC236}">
                <a16:creationId xmlns:a16="http://schemas.microsoft.com/office/drawing/2014/main" id="{9FBBC3C5-9BF4-4936-A38B-72EE04E6A819}"/>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14162" y="2387597"/>
            <a:ext cx="530585" cy="619484"/>
          </a:xfrm>
          <a:prstGeom prst="rect">
            <a:avLst/>
          </a:prstGeom>
        </p:spPr>
      </p:pic>
      <p:sp>
        <p:nvSpPr>
          <p:cNvPr id="26" name="ZoneTexte 25">
            <a:extLst>
              <a:ext uri="{FF2B5EF4-FFF2-40B4-BE49-F238E27FC236}">
                <a16:creationId xmlns:a16="http://schemas.microsoft.com/office/drawing/2014/main" id="{F0359F7D-E8D0-4A21-BCE6-B97889AE6572}"/>
              </a:ext>
            </a:extLst>
          </p:cNvPr>
          <p:cNvSpPr txBox="1"/>
          <p:nvPr/>
        </p:nvSpPr>
        <p:spPr>
          <a:xfrm>
            <a:off x="3844747" y="3593322"/>
            <a:ext cx="7755374" cy="906402"/>
          </a:xfrm>
          <a:prstGeom prst="rect">
            <a:avLst/>
          </a:prstGeom>
          <a:noFill/>
        </p:spPr>
        <p:txBody>
          <a:bodyPr wrap="square">
            <a:spAutoFit/>
          </a:bodyPr>
          <a:lstStyle/>
          <a:p>
            <a:pPr algn="just">
              <a:lnSpc>
                <a:spcPct val="115000"/>
              </a:lnSpc>
              <a:spcAft>
                <a:spcPts val="1000"/>
              </a:spcAft>
            </a:pPr>
            <a:r>
              <a:rPr lang="fr-FR" sz="2300" dirty="0">
                <a:latin typeface="DilleniaUPC" panose="02020603050405020304" pitchFamily="18" charset="-34"/>
                <a:cs typeface="DilleniaUPC" panose="02020603050405020304" pitchFamily="18" charset="-34"/>
              </a:rPr>
              <a:t>Utilisation une fois par jour sur le visage et le contour des yeux (sans rinçage)</a:t>
            </a:r>
          </a:p>
        </p:txBody>
      </p:sp>
      <p:sp>
        <p:nvSpPr>
          <p:cNvPr id="37" name="ZoneTexte 36">
            <a:extLst>
              <a:ext uri="{FF2B5EF4-FFF2-40B4-BE49-F238E27FC236}">
                <a16:creationId xmlns:a16="http://schemas.microsoft.com/office/drawing/2014/main" id="{029B5E9B-BC94-480C-86AA-8C1EA4036274}"/>
              </a:ext>
            </a:extLst>
          </p:cNvPr>
          <p:cNvSpPr txBox="1"/>
          <p:nvPr/>
        </p:nvSpPr>
        <p:spPr>
          <a:xfrm>
            <a:off x="2573079" y="6609213"/>
            <a:ext cx="8498575" cy="307777"/>
          </a:xfrm>
          <a:prstGeom prst="rect">
            <a:avLst/>
          </a:prstGeom>
          <a:noFill/>
        </p:spPr>
        <p:txBody>
          <a:bodyPr wrap="square">
            <a:spAutoFit/>
          </a:bodyPr>
          <a:lstStyle/>
          <a:p>
            <a:r>
              <a:rPr kumimoji="0" lang="fr-FR" sz="1400" b="0" i="1"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*Test d’utilisation sous contrôle dermatologique et ophtalmologique, rapport d’étude 20E2390 – EUROFINS – octobre 2020</a:t>
            </a:r>
          </a:p>
        </p:txBody>
      </p:sp>
      <p:sp>
        <p:nvSpPr>
          <p:cNvPr id="30" name="ZoneTexte 29">
            <a:extLst>
              <a:ext uri="{FF2B5EF4-FFF2-40B4-BE49-F238E27FC236}">
                <a16:creationId xmlns:a16="http://schemas.microsoft.com/office/drawing/2014/main" id="{A48520AE-77E6-42A2-9149-BE257556B919}"/>
              </a:ext>
            </a:extLst>
          </p:cNvPr>
          <p:cNvSpPr txBox="1"/>
          <p:nvPr/>
        </p:nvSpPr>
        <p:spPr>
          <a:xfrm>
            <a:off x="8284684" y="4914140"/>
            <a:ext cx="3762004" cy="1384995"/>
          </a:xfrm>
          <a:prstGeom prst="rect">
            <a:avLst/>
          </a:prstGeom>
          <a:noFill/>
        </p:spPr>
        <p:txBody>
          <a:bodyPr wrap="square">
            <a:spAutoFit/>
          </a:bodyPr>
          <a:lstStyle/>
          <a:p>
            <a:pPr>
              <a:tabLst>
                <a:tab pos="2333625"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Texture soyeuse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100 %</a:t>
            </a:r>
          </a:p>
          <a:p>
            <a:pPr>
              <a:tabLst>
                <a:tab pos="2333625"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Lait onctueux et fondant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100 %</a:t>
            </a:r>
          </a:p>
          <a:p>
            <a:pPr>
              <a:tabLst>
                <a:tab pos="2417763"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Parfum agréable</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88 %</a:t>
            </a:r>
          </a:p>
        </p:txBody>
      </p:sp>
      <p:sp>
        <p:nvSpPr>
          <p:cNvPr id="19" name="Rectangle 18">
            <a:extLst>
              <a:ext uri="{FF2B5EF4-FFF2-40B4-BE49-F238E27FC236}">
                <a16:creationId xmlns:a16="http://schemas.microsoft.com/office/drawing/2014/main" id="{691985FA-4F7B-417B-A167-8A2E21249735}"/>
              </a:ext>
            </a:extLst>
          </p:cNvPr>
          <p:cNvSpPr/>
          <p:nvPr/>
        </p:nvSpPr>
        <p:spPr>
          <a:xfrm rot="16200000">
            <a:off x="-2429141" y="2429141"/>
            <a:ext cx="6858001" cy="1999718"/>
          </a:xfrm>
          <a:prstGeom prst="rect">
            <a:avLst/>
          </a:prstGeom>
          <a:solidFill>
            <a:srgbClr val="90B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22" name="ZoneTexte 21">
            <a:extLst>
              <a:ext uri="{FF2B5EF4-FFF2-40B4-BE49-F238E27FC236}">
                <a16:creationId xmlns:a16="http://schemas.microsoft.com/office/drawing/2014/main" id="{6F332FD0-39EE-4AEF-AFB3-33877DBFFA45}"/>
              </a:ext>
            </a:extLst>
          </p:cNvPr>
          <p:cNvSpPr txBox="1"/>
          <p:nvPr/>
        </p:nvSpPr>
        <p:spPr>
          <a:xfrm>
            <a:off x="242587" y="83286"/>
            <a:ext cx="8592954"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sp>
        <p:nvSpPr>
          <p:cNvPr id="23" name="ZoneTexte 22">
            <a:extLst>
              <a:ext uri="{FF2B5EF4-FFF2-40B4-BE49-F238E27FC236}">
                <a16:creationId xmlns:a16="http://schemas.microsoft.com/office/drawing/2014/main" id="{052709E9-78F5-49D0-9745-CA20C8369C8B}"/>
              </a:ext>
            </a:extLst>
          </p:cNvPr>
          <p:cNvSpPr txBox="1"/>
          <p:nvPr/>
        </p:nvSpPr>
        <p:spPr>
          <a:xfrm>
            <a:off x="838879" y="638570"/>
            <a:ext cx="496184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Lait démaquillant au pH doux</a:t>
            </a:r>
          </a:p>
        </p:txBody>
      </p:sp>
      <p:cxnSp>
        <p:nvCxnSpPr>
          <p:cNvPr id="25" name="Connecteur droit 24">
            <a:extLst>
              <a:ext uri="{FF2B5EF4-FFF2-40B4-BE49-F238E27FC236}">
                <a16:creationId xmlns:a16="http://schemas.microsoft.com/office/drawing/2014/main" id="{981F9661-5FCE-473E-AAF9-691D8B57BA9E}"/>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54550DC0-646F-4F4D-970E-BAABE7F695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3075" y="1717705"/>
            <a:ext cx="1481021" cy="4875631"/>
          </a:xfrm>
          <a:prstGeom prst="rect">
            <a:avLst/>
          </a:prstGeom>
          <a:effectLst>
            <a:outerShdw blurRad="50800" dist="38100" dir="2700000" algn="tl" rotWithShape="0">
              <a:prstClr val="black">
                <a:alpha val="40000"/>
              </a:prstClr>
            </a:outerShdw>
          </a:effectLst>
        </p:spPr>
      </p:pic>
      <p:sp>
        <p:nvSpPr>
          <p:cNvPr id="7" name="ZoneTexte 6">
            <a:extLst>
              <a:ext uri="{FF2B5EF4-FFF2-40B4-BE49-F238E27FC236}">
                <a16:creationId xmlns:a16="http://schemas.microsoft.com/office/drawing/2014/main" id="{EEB56D8F-F480-479C-8D65-A12F68398C63}"/>
              </a:ext>
            </a:extLst>
          </p:cNvPr>
          <p:cNvSpPr txBox="1"/>
          <p:nvPr/>
        </p:nvSpPr>
        <p:spPr>
          <a:xfrm>
            <a:off x="2734096" y="1653385"/>
            <a:ext cx="8705944" cy="584775"/>
          </a:xfrm>
          <a:prstGeom prst="rect">
            <a:avLst/>
          </a:prstGeom>
          <a:noFill/>
        </p:spPr>
        <p:txBody>
          <a:bodyPr wrap="square">
            <a:spAutoFit/>
          </a:bodyPr>
          <a:lstStyle/>
          <a:p>
            <a:pPr>
              <a:tabLst>
                <a:tab pos="3135313" algn="l"/>
              </a:tabLst>
            </a:pPr>
            <a:r>
              <a:rPr lang="fr-FR" sz="3200" b="1" u="none" strike="noStrike" cap="all" dirty="0">
                <a:solidFill>
                  <a:srgbClr val="90BACC"/>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90BACC"/>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8" name="Picture 2" descr="Mycose de l'ongle? N'attendez pas, traitez immédiatement">
            <a:extLst>
              <a:ext uri="{FF2B5EF4-FFF2-40B4-BE49-F238E27FC236}">
                <a16:creationId xmlns:a16="http://schemas.microsoft.com/office/drawing/2014/main" id="{99D3C251-31F7-4CCA-82E4-DE262FA4C393}"/>
              </a:ext>
            </a:extLst>
          </p:cNvPr>
          <p:cNvPicPr>
            <a:picLocks noChangeAspect="1" noChangeArrowheads="1"/>
          </p:cNvPicPr>
          <p:nvPr/>
        </p:nvPicPr>
        <p:blipFill rotWithShape="1">
          <a:blip r:embed="rId10" cstate="print">
            <a:duotone>
              <a:prstClr val="black"/>
              <a:schemeClr val="tx2">
                <a:tint val="45000"/>
                <a:satMod val="400000"/>
              </a:schemeClr>
            </a:duotone>
            <a:extLst>
              <a:ext uri="{28A0092B-C50C-407E-A947-70E740481C1C}">
                <a14:useLocalDpi xmlns:a14="http://schemas.microsoft.com/office/drawing/2010/main" val="0"/>
              </a:ext>
            </a:extLst>
          </a:blip>
          <a:srcRect r="66457"/>
          <a:stretch/>
        </p:blipFill>
        <p:spPr bwMode="auto">
          <a:xfrm>
            <a:off x="8391745" y="1701497"/>
            <a:ext cx="634360" cy="67326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6FFAABF9-8494-4BCA-92F4-030C8AEFB3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0747" y="289970"/>
            <a:ext cx="863093" cy="841043"/>
          </a:xfrm>
          <a:prstGeom prst="rect">
            <a:avLst/>
          </a:prstGeom>
        </p:spPr>
      </p:pic>
      <p:pic>
        <p:nvPicPr>
          <p:cNvPr id="12" name="Image 11">
            <a:extLst>
              <a:ext uri="{FF2B5EF4-FFF2-40B4-BE49-F238E27FC236}">
                <a16:creationId xmlns:a16="http://schemas.microsoft.com/office/drawing/2014/main" id="{BFFA54D9-3C84-4900-A656-CBEB88F9BAA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65124" y="282371"/>
            <a:ext cx="859872" cy="841043"/>
          </a:xfrm>
          <a:prstGeom prst="rect">
            <a:avLst/>
          </a:prstGeom>
        </p:spPr>
      </p:pic>
    </p:spTree>
    <p:extLst>
      <p:ext uri="{BB962C8B-B14F-4D97-AF65-F5344CB8AC3E}">
        <p14:creationId xmlns:p14="http://schemas.microsoft.com/office/powerpoint/2010/main" val="2936364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DE4D0C-8AE0-4332-86AB-C667F14DC362}"/>
              </a:ext>
            </a:extLst>
          </p:cNvPr>
          <p:cNvSpPr/>
          <p:nvPr/>
        </p:nvSpPr>
        <p:spPr>
          <a:xfrm rot="16200000">
            <a:off x="-2429141" y="2429141"/>
            <a:ext cx="6858001" cy="1999718"/>
          </a:xfrm>
          <a:prstGeom prst="rect">
            <a:avLst/>
          </a:prstGeom>
          <a:solidFill>
            <a:srgbClr val="7E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69" name="ZoneTexte 68">
            <a:extLst>
              <a:ext uri="{FF2B5EF4-FFF2-40B4-BE49-F238E27FC236}">
                <a16:creationId xmlns:a16="http://schemas.microsoft.com/office/drawing/2014/main" id="{DDD74C8C-A4A7-47B4-A747-C9113B43DC39}"/>
              </a:ext>
            </a:extLst>
          </p:cNvPr>
          <p:cNvSpPr txBox="1"/>
          <p:nvPr/>
        </p:nvSpPr>
        <p:spPr>
          <a:xfrm>
            <a:off x="2884633" y="1999395"/>
            <a:ext cx="4381136" cy="584775"/>
          </a:xfrm>
          <a:prstGeom prst="rect">
            <a:avLst/>
          </a:prstGeom>
          <a:noFill/>
        </p:spPr>
        <p:txBody>
          <a:bodyPr wrap="square">
            <a:spAutoFit/>
          </a:bodyPr>
          <a:lstStyle/>
          <a:p>
            <a:pPr>
              <a:spcAft>
                <a:spcPts val="600"/>
              </a:spcAft>
            </a:pPr>
            <a:r>
              <a:rPr lang="fr-FR" sz="3200" b="1" cap="all">
                <a:solidFill>
                  <a:srgbClr val="7EBBC3"/>
                </a:solidFill>
                <a:latin typeface="DilleniaUPC" panose="02020603050405020304" pitchFamily="18" charset="-34"/>
                <a:cs typeface="DilleniaUPC" panose="02020603050405020304" pitchFamily="18" charset="-34"/>
              </a:rPr>
              <a:t>COMPOSITION</a:t>
            </a:r>
          </a:p>
        </p:txBody>
      </p:sp>
      <p:pic>
        <p:nvPicPr>
          <p:cNvPr id="70" name="Image 69">
            <a:extLst>
              <a:ext uri="{FF2B5EF4-FFF2-40B4-BE49-F238E27FC236}">
                <a16:creationId xmlns:a16="http://schemas.microsoft.com/office/drawing/2014/main" id="{8C5CF0C5-C21F-4993-9776-C8EC0907931C}"/>
              </a:ext>
            </a:extLst>
          </p:cNvPr>
          <p:cNvPicPr>
            <a:picLocks noChangeAspect="1"/>
          </p:cNvPicPr>
          <p:nvPr/>
        </p:nvPicPr>
        <p:blipFill rotWithShape="1">
          <a:blip r:embed="rId3">
            <a:grayscl/>
          </a:blip>
          <a:srcRect l="33963" t="20906" r="32803" b="44720"/>
          <a:stretch/>
        </p:blipFill>
        <p:spPr>
          <a:xfrm>
            <a:off x="7888383" y="136277"/>
            <a:ext cx="520763" cy="581734"/>
          </a:xfrm>
          <a:prstGeom prst="rect">
            <a:avLst/>
          </a:prstGeom>
        </p:spPr>
      </p:pic>
      <p:sp>
        <p:nvSpPr>
          <p:cNvPr id="71" name="ZoneTexte 70">
            <a:extLst>
              <a:ext uri="{FF2B5EF4-FFF2-40B4-BE49-F238E27FC236}">
                <a16:creationId xmlns:a16="http://schemas.microsoft.com/office/drawing/2014/main" id="{C16C6769-FE2A-48D4-B5D3-178AD243E2AC}"/>
              </a:ext>
            </a:extLst>
          </p:cNvPr>
          <p:cNvSpPr txBox="1"/>
          <p:nvPr/>
        </p:nvSpPr>
        <p:spPr>
          <a:xfrm>
            <a:off x="8457035" y="266085"/>
            <a:ext cx="2868264"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10 ingrédients*</a:t>
            </a:r>
          </a:p>
        </p:txBody>
      </p:sp>
      <p:sp>
        <p:nvSpPr>
          <p:cNvPr id="72" name="ZoneTexte 71">
            <a:extLst>
              <a:ext uri="{FF2B5EF4-FFF2-40B4-BE49-F238E27FC236}">
                <a16:creationId xmlns:a16="http://schemas.microsoft.com/office/drawing/2014/main" id="{6EFE025B-206B-4AF3-B573-7CBE80BFB084}"/>
              </a:ext>
            </a:extLst>
          </p:cNvPr>
          <p:cNvSpPr txBox="1"/>
          <p:nvPr/>
        </p:nvSpPr>
        <p:spPr>
          <a:xfrm>
            <a:off x="8502263" y="736491"/>
            <a:ext cx="3137899"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99 % biomimétiques</a:t>
            </a:r>
          </a:p>
        </p:txBody>
      </p:sp>
      <p:pic>
        <p:nvPicPr>
          <p:cNvPr id="73" name="Picture 2" descr="Biomimetic materials app icon copying natural Vector Image">
            <a:extLst>
              <a:ext uri="{FF2B5EF4-FFF2-40B4-BE49-F238E27FC236}">
                <a16:creationId xmlns:a16="http://schemas.microsoft.com/office/drawing/2014/main" id="{6FEAAF79-4513-404A-9528-A000A52B46B1}"/>
              </a:ext>
            </a:extLst>
          </p:cNvPr>
          <p:cNvPicPr>
            <a:picLocks noChangeAspect="1" noChangeArrowheads="1"/>
          </p:cNvPicPr>
          <p:nvPr/>
        </p:nvPicPr>
        <p:blipFill rotWithShape="1">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ackgroundRemoval t="9074" b="90000" l="10000" r="90000">
                        <a14:foregroundMark x1="51600" y1="9074" x2="51600" y2="9074"/>
                        <a14:backgroundMark x1="30600" y1="24907" x2="37200" y2="20000"/>
                        <a14:backgroundMark x1="49400" y1="14630" x2="65200" y2="18148"/>
                        <a14:backgroundMark x1="65200" y1="18148" x2="71500" y2="22407"/>
                        <a14:backgroundMark x1="71500" y1="22407" x2="76900" y2="37500"/>
                        <a14:backgroundMark x1="73500" y1="55833" x2="69700" y2="62037"/>
                        <a14:backgroundMark x1="69700" y1="62037" x2="61500" y2="66019"/>
                        <a14:backgroundMark x1="61500" y1="66019" x2="45500" y2="66019"/>
                        <a14:backgroundMark x1="45500" y1="66019" x2="37500" y2="63519"/>
                        <a14:backgroundMark x1="37500" y1="63519" x2="29500" y2="58611"/>
                        <a14:backgroundMark x1="29500" y1="58611" x2="25300" y2="51574"/>
                        <a14:backgroundMark x1="25300" y1="51574" x2="23400" y2="36111"/>
                        <a14:backgroundMark x1="23400" y1="36111" x2="26500" y2="27130"/>
                        <a14:backgroundMark x1="26500" y1="27130" x2="31600" y2="20926"/>
                        <a14:backgroundMark x1="31600" y1="20926" x2="33800" y2="19444"/>
                        <a14:backgroundMark x1="51600" y1="15741" x2="69200" y2="22130"/>
                        <a14:backgroundMark x1="69200" y1="22130" x2="75600" y2="29352"/>
                        <a14:backgroundMark x1="68700" y1="28426" x2="56000" y2="18981"/>
                        <a14:backgroundMark x1="56000" y1="18981" x2="53000" y2="17963"/>
                        <a14:backgroundMark x1="42600" y1="13796" x2="34000" y2="14259"/>
                        <a14:backgroundMark x1="34000" y1="14259" x2="62500" y2="9074"/>
                        <a14:backgroundMark x1="64900" y1="13611" x2="75400" y2="30833"/>
                        <a14:backgroundMark x1="75400" y1="30833" x2="77600" y2="47685"/>
                        <a14:backgroundMark x1="77600" y1="47685" x2="77400" y2="49630"/>
                        <a14:backgroundMark x1="67600" y1="50833" x2="65000" y2="60556"/>
                        <a14:backgroundMark x1="30000" y1="47963" x2="30900" y2="55185"/>
                        <a14:backgroundMark x1="30900" y1="55185" x2="32600" y2="58981"/>
                        <a14:backgroundMark x1="44600" y1="49444" x2="44600" y2="49444"/>
                        <a14:backgroundMark x1="43600" y1="49444" x2="44600" y2="50556"/>
                        <a14:backgroundMark x1="57000" y1="48426" x2="55300" y2="55463"/>
                        <a14:backgroundMark x1="55300" y1="55463" x2="56700" y2="55093"/>
                        <a14:backgroundMark x1="63300" y1="41019" x2="58500" y2="42500"/>
                        <a14:backgroundMark x1="55900" y1="29074" x2="54500" y2="34074"/>
                        <a14:backgroundMark x1="48700" y1="21481" x2="46300" y2="18241"/>
                        <a14:backgroundMark x1="51400" y1="23148" x2="57700" y2="21296"/>
                        <a14:backgroundMark x1="51600" y1="9167" x2="51600" y2="9167"/>
                        <a14:backgroundMark x1="43900" y1="31389" x2="43900" y2="31389"/>
                        <a14:backgroundMark x1="43600" y1="28426" x2="42500" y2="30833"/>
                        <a14:backgroundMark x1="44900" y1="36852" x2="45200" y2="38519"/>
                        <a14:backgroundMark x1="51600" y1="40463" x2="50800" y2="43889"/>
                        <a14:backgroundMark x1="42600" y1="49352" x2="42800" y2="52778"/>
                        <a14:backgroundMark x1="38200" y1="41296" x2="38300" y2="43148"/>
                        <a14:backgroundMark x1="35800" y1="41296" x2="40700" y2="42037"/>
                        <a14:backgroundMark x1="38300" y1="35278" x2="38300" y2="35278"/>
                        <a14:backgroundMark x1="55300" y1="38241" x2="55300" y2="38241"/>
                        <a14:backgroundMark x1="49500" y1="47685" x2="49500" y2="47685"/>
                        <a14:backgroundMark x1="69500" y1="49630" x2="75300" y2="60278"/>
                      </a14:backgroundRemoval>
                    </a14:imgEffect>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l="21990" t="18252" r="24947" b="35516"/>
          <a:stretch/>
        </p:blipFill>
        <p:spPr bwMode="auto">
          <a:xfrm>
            <a:off x="8067343" y="719674"/>
            <a:ext cx="507248" cy="477304"/>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4F63FFB1-736B-4376-9B7B-8F4A880E85DC}"/>
              </a:ext>
            </a:extLst>
          </p:cNvPr>
          <p:cNvSpPr/>
          <p:nvPr/>
        </p:nvSpPr>
        <p:spPr>
          <a:xfrm>
            <a:off x="7731824" y="183747"/>
            <a:ext cx="4318686" cy="1671027"/>
          </a:xfrm>
          <a:prstGeom prst="rect">
            <a:avLst/>
          </a:prstGeom>
          <a:noFill/>
          <a:ln>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endParaRPr lang="fr-FR" b="1" dirty="0">
              <a:solidFill>
                <a:srgbClr val="7EBBC3"/>
              </a:solidFill>
              <a:effectLst/>
              <a:latin typeface="+mj-lt"/>
              <a:ea typeface="Calibri" panose="020F0502020204030204" pitchFamily="34" charset="0"/>
              <a:cs typeface="Times New Roman" panose="02020603050405020304" pitchFamily="18" charset="0"/>
            </a:endParaRPr>
          </a:p>
        </p:txBody>
      </p:sp>
      <p:pic>
        <p:nvPicPr>
          <p:cNvPr id="75" name="Image 74">
            <a:extLst>
              <a:ext uri="{FF2B5EF4-FFF2-40B4-BE49-F238E27FC236}">
                <a16:creationId xmlns:a16="http://schemas.microsoft.com/office/drawing/2014/main" id="{FB2D9A23-65A0-4EB4-949E-E8DAABB9F99D}"/>
              </a:ext>
            </a:extLst>
          </p:cNvPr>
          <p:cNvPicPr>
            <a:picLocks noChangeAspect="1"/>
          </p:cNvPicPr>
          <p:nvPr/>
        </p:nvPicPr>
        <p:blipFill rotWithShape="1">
          <a:blip r:embed="rId6">
            <a:extLst>
              <a:ext uri="{28A0092B-C50C-407E-A947-70E740481C1C}">
                <a14:useLocalDpi xmlns:a14="http://schemas.microsoft.com/office/drawing/2010/main"/>
              </a:ext>
            </a:extLst>
          </a:blip>
          <a:srcRect l="24033" t="19216" r="20261" b="23382"/>
          <a:stretch/>
        </p:blipFill>
        <p:spPr>
          <a:xfrm flipH="1">
            <a:off x="2957972" y="5326077"/>
            <a:ext cx="240670" cy="254000"/>
          </a:xfrm>
          <a:prstGeom prst="rect">
            <a:avLst/>
          </a:prstGeom>
        </p:spPr>
      </p:pic>
      <p:pic>
        <p:nvPicPr>
          <p:cNvPr id="76" name="Image 75">
            <a:extLst>
              <a:ext uri="{FF2B5EF4-FFF2-40B4-BE49-F238E27FC236}">
                <a16:creationId xmlns:a16="http://schemas.microsoft.com/office/drawing/2014/main" id="{DDA9F0D5-EB09-4D3B-BF6F-FC479445E0F9}"/>
              </a:ext>
            </a:extLst>
          </p:cNvPr>
          <p:cNvPicPr>
            <a:picLocks noChangeAspect="1"/>
          </p:cNvPicPr>
          <p:nvPr/>
        </p:nvPicPr>
        <p:blipFill rotWithShape="1">
          <a:blip r:embed="rId6">
            <a:extLst>
              <a:ext uri="{28A0092B-C50C-407E-A947-70E740481C1C}">
                <a14:useLocalDpi xmlns:a14="http://schemas.microsoft.com/office/drawing/2010/main"/>
              </a:ext>
            </a:extLst>
          </a:blip>
          <a:srcRect l="24033" t="19216" r="20261" b="23382"/>
          <a:stretch/>
        </p:blipFill>
        <p:spPr>
          <a:xfrm flipH="1">
            <a:off x="2957972" y="3760721"/>
            <a:ext cx="240670" cy="254000"/>
          </a:xfrm>
          <a:prstGeom prst="rect">
            <a:avLst/>
          </a:prstGeom>
        </p:spPr>
      </p:pic>
      <p:sp>
        <p:nvSpPr>
          <p:cNvPr id="77" name="ZoneTexte 76">
            <a:extLst>
              <a:ext uri="{FF2B5EF4-FFF2-40B4-BE49-F238E27FC236}">
                <a16:creationId xmlns:a16="http://schemas.microsoft.com/office/drawing/2014/main" id="{9390288E-2452-4105-99D5-E2E4F0505354}"/>
              </a:ext>
            </a:extLst>
          </p:cNvPr>
          <p:cNvSpPr txBox="1"/>
          <p:nvPr/>
        </p:nvSpPr>
        <p:spPr>
          <a:xfrm>
            <a:off x="6263394" y="2498160"/>
            <a:ext cx="5936570" cy="800219"/>
          </a:xfrm>
          <a:prstGeom prst="rect">
            <a:avLst/>
          </a:prstGeom>
          <a:noFill/>
        </p:spPr>
        <p:txBody>
          <a:bodyPr wrap="square">
            <a:spAutoFit/>
          </a:bodyPr>
          <a:lstStyle/>
          <a:p>
            <a:r>
              <a:rPr lang="fr-FR" sz="2300" b="1" dirty="0">
                <a:solidFill>
                  <a:prstClr val="black"/>
                </a:solidFill>
                <a:latin typeface="DilleniaUPC" panose="02020603050405020304" pitchFamily="18" charset="-34"/>
                <a:ea typeface="+mn-ea"/>
                <a:cs typeface="DilleniaUPC" panose="02020603050405020304" pitchFamily="18" charset="-34"/>
              </a:rPr>
              <a:t>Eau biomimétique</a:t>
            </a:r>
            <a:r>
              <a:rPr lang="fr-FR" sz="2300" dirty="0">
                <a:solidFill>
                  <a:prstClr val="black"/>
                </a:solidFill>
                <a:latin typeface="DilleniaUPC" panose="02020603050405020304" pitchFamily="18" charset="-34"/>
                <a:ea typeface="+mn-ea"/>
                <a:cs typeface="DilleniaUPC" panose="02020603050405020304" pitchFamily="18" charset="-34"/>
              </a:rPr>
              <a:t> offrant une très bonne affinité avec la peau afin d’en </a:t>
            </a:r>
            <a:r>
              <a:rPr lang="fr-FR" sz="2300" b="1" dirty="0">
                <a:solidFill>
                  <a:prstClr val="black"/>
                </a:solidFill>
                <a:latin typeface="DilleniaUPC" panose="02020603050405020304" pitchFamily="18" charset="-34"/>
                <a:ea typeface="+mn-ea"/>
                <a:cs typeface="DilleniaUPC" panose="02020603050405020304" pitchFamily="18" charset="-34"/>
              </a:rPr>
              <a:t>préserver l’équilibre</a:t>
            </a:r>
            <a:r>
              <a:rPr lang="fr-FR" sz="2300" dirty="0">
                <a:solidFill>
                  <a:prstClr val="black"/>
                </a:solidFill>
                <a:latin typeface="DilleniaUPC" panose="02020603050405020304" pitchFamily="18" charset="-34"/>
                <a:ea typeface="+mn-ea"/>
                <a:cs typeface="DilleniaUPC" panose="02020603050405020304" pitchFamily="18" charset="-34"/>
              </a:rPr>
              <a:t>.</a:t>
            </a:r>
          </a:p>
        </p:txBody>
      </p:sp>
      <p:sp>
        <p:nvSpPr>
          <p:cNvPr id="78" name="ZoneTexte 77">
            <a:extLst>
              <a:ext uri="{FF2B5EF4-FFF2-40B4-BE49-F238E27FC236}">
                <a16:creationId xmlns:a16="http://schemas.microsoft.com/office/drawing/2014/main" id="{CD6B1171-359D-4A37-A5CD-5A98C31F06A4}"/>
              </a:ext>
            </a:extLst>
          </p:cNvPr>
          <p:cNvSpPr txBox="1"/>
          <p:nvPr/>
        </p:nvSpPr>
        <p:spPr>
          <a:xfrm>
            <a:off x="6266151" y="3510447"/>
            <a:ext cx="5781409" cy="11541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Dérivés de végétaux, ils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respectent le film hydrolipidique naturel</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de la peau pour la nettoyer sans l’abîmer (sélection de tensioactifs bien plus doux que les composés des sulfates).</a:t>
            </a:r>
          </a:p>
        </p:txBody>
      </p:sp>
      <p:sp>
        <p:nvSpPr>
          <p:cNvPr id="79" name="ZoneTexte 78">
            <a:extLst>
              <a:ext uri="{FF2B5EF4-FFF2-40B4-BE49-F238E27FC236}">
                <a16:creationId xmlns:a16="http://schemas.microsoft.com/office/drawing/2014/main" id="{5E931536-FA84-4244-8A0E-70A2FA269B3B}"/>
              </a:ext>
            </a:extLst>
          </p:cNvPr>
          <p:cNvSpPr txBox="1"/>
          <p:nvPr/>
        </p:nvSpPr>
        <p:spPr>
          <a:xfrm>
            <a:off x="6263393" y="4896318"/>
            <a:ext cx="5849486"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00" b="0" i="0" u="none" strike="noStrike" cap="none" normalizeH="0" baseline="0" noProof="0" dirty="0">
                <a:ln>
                  <a:noFill/>
                </a:ln>
                <a:solidFill>
                  <a:prstClr val="black"/>
                </a:solidFill>
                <a:uLnTx/>
                <a:uFillTx/>
                <a:latin typeface="DilleniaUPC" panose="02020603050405020304" pitchFamily="18" charset="-34"/>
                <a:cs typeface="DilleniaUPC" panose="02020603050405020304" pitchFamily="18" charset="-34"/>
              </a:rPr>
              <a:t>GLUCONATE DE CUIVRE : donne au gel sa </a:t>
            </a:r>
            <a:r>
              <a:rPr kumimoji="0" lang="fr-FR" sz="2100" b="1" i="0" u="none" strike="noStrike" cap="none" normalizeH="0" baseline="0" noProof="0" dirty="0">
                <a:ln>
                  <a:noFill/>
                </a:ln>
                <a:solidFill>
                  <a:prstClr val="black"/>
                </a:solidFill>
                <a:uLnTx/>
                <a:uFillTx/>
                <a:latin typeface="DilleniaUPC" panose="02020603050405020304" pitchFamily="18" charset="-34"/>
                <a:cs typeface="DilleniaUPC" panose="02020603050405020304" pitchFamily="18" charset="-34"/>
              </a:rPr>
              <a:t>couleur bleutée</a:t>
            </a:r>
            <a:r>
              <a:rPr kumimoji="0" lang="fr-FR" sz="2100" b="0" i="0" u="none" strike="noStrike" cap="none" normalizeH="0" baseline="0" noProof="0" dirty="0">
                <a:ln>
                  <a:noFill/>
                </a:ln>
                <a:solidFill>
                  <a:prstClr val="black"/>
                </a:solidFill>
                <a:uLnTx/>
                <a:uFillTx/>
                <a:latin typeface="DilleniaUPC" panose="02020603050405020304" pitchFamily="18" charset="-34"/>
                <a:cs typeface="DilleniaUPC" panose="02020603050405020304" pitchFamily="18" charset="-34"/>
              </a:rPr>
              <a:t> naturelle et possède des </a:t>
            </a:r>
            <a:r>
              <a:rPr kumimoji="0" lang="fr-FR" sz="2100" b="1" i="0" u="none" strike="noStrike" cap="none" normalizeH="0" baseline="0" noProof="0" dirty="0">
                <a:ln>
                  <a:noFill/>
                </a:ln>
                <a:solidFill>
                  <a:prstClr val="black"/>
                </a:solidFill>
                <a:uLnTx/>
                <a:uFillTx/>
                <a:latin typeface="DilleniaUPC" panose="02020603050405020304" pitchFamily="18" charset="-34"/>
                <a:cs typeface="DilleniaUPC" panose="02020603050405020304" pitchFamily="18" charset="-34"/>
              </a:rPr>
              <a:t>propriétés purifiantes</a:t>
            </a:r>
            <a:r>
              <a:rPr kumimoji="0" lang="fr-FR" sz="2100" b="0" i="0" u="none" strike="noStrike" cap="none" normalizeH="0" baseline="0" noProof="0" dirty="0">
                <a:ln>
                  <a:noFill/>
                </a:ln>
                <a:solidFill>
                  <a:prstClr val="black"/>
                </a:solidFill>
                <a:uLnTx/>
                <a:uFillTx/>
                <a:latin typeface="DilleniaUPC" panose="02020603050405020304" pitchFamily="18" charset="-34"/>
                <a:cs typeface="DilleniaUPC" panose="02020603050405020304" pitchFamily="18" charset="-3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100" dirty="0">
                <a:solidFill>
                  <a:prstClr val="black"/>
                </a:solidFill>
                <a:latin typeface="DilleniaUPC" panose="02020603050405020304" pitchFamily="18" charset="-34"/>
                <a:cs typeface="DilleniaUPC" panose="02020603050405020304" pitchFamily="18" charset="-34"/>
              </a:rPr>
              <a:t>CAPRYLOYL GLYCINE : lipide aminoacide qui </a:t>
            </a:r>
            <a:r>
              <a:rPr lang="fr-FR" sz="2100" b="1" dirty="0">
                <a:solidFill>
                  <a:prstClr val="black"/>
                </a:solidFill>
                <a:latin typeface="DilleniaUPC" panose="02020603050405020304" pitchFamily="18" charset="-34"/>
                <a:cs typeface="DilleniaUPC" panose="02020603050405020304" pitchFamily="18" charset="-34"/>
              </a:rPr>
              <a:t>inhibe</a:t>
            </a:r>
            <a:r>
              <a:rPr lang="fr-FR" sz="2100" dirty="0">
                <a:solidFill>
                  <a:prstClr val="black"/>
                </a:solidFill>
                <a:latin typeface="DilleniaUPC" panose="02020603050405020304" pitchFamily="18" charset="-34"/>
                <a:cs typeface="DilleniaUPC" panose="02020603050405020304" pitchFamily="18" charset="-34"/>
              </a:rPr>
              <a:t> la </a:t>
            </a:r>
            <a:r>
              <a:rPr lang="fr-FR" sz="2100" b="1" dirty="0">
                <a:solidFill>
                  <a:prstClr val="black"/>
                </a:solidFill>
                <a:latin typeface="DilleniaUPC" panose="02020603050405020304" pitchFamily="18" charset="-34"/>
                <a:cs typeface="DilleniaUPC" panose="02020603050405020304" pitchFamily="18" charset="-34"/>
              </a:rPr>
              <a:t>5-</a:t>
            </a:r>
            <a:r>
              <a:rPr lang="fr-FR" sz="2100" b="1" dirty="0">
                <a:solidFill>
                  <a:prstClr val="black"/>
                </a:solidFill>
                <a:latin typeface="+mj-lt"/>
                <a:cs typeface="DilleniaUPC" panose="02020603050405020304" pitchFamily="18" charset="-34"/>
              </a:rPr>
              <a:t>α</a:t>
            </a:r>
            <a:r>
              <a:rPr lang="fr-FR" sz="2100" b="1" dirty="0">
                <a:solidFill>
                  <a:prstClr val="black"/>
                </a:solidFill>
                <a:latin typeface="DilleniaUPC" panose="02020603050405020304" pitchFamily="18" charset="-34"/>
                <a:cs typeface="DilleniaUPC" panose="02020603050405020304" pitchFamily="18" charset="-34"/>
              </a:rPr>
              <a:t>-réductase</a:t>
            </a:r>
            <a:r>
              <a:rPr lang="fr-FR" sz="2100" dirty="0">
                <a:solidFill>
                  <a:prstClr val="black"/>
                </a:solidFill>
                <a:latin typeface="DilleniaUPC" panose="02020603050405020304" pitchFamily="18" charset="-34"/>
                <a:cs typeface="DilleniaUPC" panose="02020603050405020304" pitchFamily="18" charset="-34"/>
              </a:rPr>
              <a:t> (enzyme impliquée dans la production de sébum). </a:t>
            </a:r>
          </a:p>
        </p:txBody>
      </p:sp>
      <p:grpSp>
        <p:nvGrpSpPr>
          <p:cNvPr id="80" name="Groupe 79">
            <a:extLst>
              <a:ext uri="{FF2B5EF4-FFF2-40B4-BE49-F238E27FC236}">
                <a16:creationId xmlns:a16="http://schemas.microsoft.com/office/drawing/2014/main" id="{538361E0-727D-4869-87EC-580F5F2FCDCB}"/>
              </a:ext>
            </a:extLst>
          </p:cNvPr>
          <p:cNvGrpSpPr/>
          <p:nvPr/>
        </p:nvGrpSpPr>
        <p:grpSpPr>
          <a:xfrm>
            <a:off x="2957972" y="2711863"/>
            <a:ext cx="3104116" cy="954107"/>
            <a:chOff x="2982661" y="3187910"/>
            <a:chExt cx="3104116" cy="954107"/>
          </a:xfrm>
        </p:grpSpPr>
        <p:pic>
          <p:nvPicPr>
            <p:cNvPr id="81" name="Image 80">
              <a:extLst>
                <a:ext uri="{FF2B5EF4-FFF2-40B4-BE49-F238E27FC236}">
                  <a16:creationId xmlns:a16="http://schemas.microsoft.com/office/drawing/2014/main" id="{4ABB45BF-809D-4686-9FCF-7C68C7BF0982}"/>
                </a:ext>
              </a:extLst>
            </p:cNvPr>
            <p:cNvPicPr>
              <a:picLocks noChangeAspect="1"/>
            </p:cNvPicPr>
            <p:nvPr/>
          </p:nvPicPr>
          <p:blipFill rotWithShape="1">
            <a:blip r:embed="rId6">
              <a:extLst>
                <a:ext uri="{28A0092B-C50C-407E-A947-70E740481C1C}">
                  <a14:useLocalDpi xmlns:a14="http://schemas.microsoft.com/office/drawing/2010/main"/>
                </a:ext>
              </a:extLst>
            </a:blip>
            <a:srcRect l="24033" t="19216" r="20261" b="23382"/>
            <a:stretch/>
          </p:blipFill>
          <p:spPr>
            <a:xfrm flipH="1">
              <a:off x="2982661" y="3324501"/>
              <a:ext cx="240670" cy="254000"/>
            </a:xfrm>
            <a:prstGeom prst="rect">
              <a:avLst/>
            </a:prstGeom>
          </p:spPr>
        </p:pic>
        <p:sp>
          <p:nvSpPr>
            <p:cNvPr id="82" name="ZoneTexte 81">
              <a:extLst>
                <a:ext uri="{FF2B5EF4-FFF2-40B4-BE49-F238E27FC236}">
                  <a16:creationId xmlns:a16="http://schemas.microsoft.com/office/drawing/2014/main" id="{C3E13976-6A3C-452A-8AE3-080C1C63529C}"/>
                </a:ext>
              </a:extLst>
            </p:cNvPr>
            <p:cNvSpPr txBox="1"/>
            <p:nvPr/>
          </p:nvSpPr>
          <p:spPr>
            <a:xfrm>
              <a:off x="3231798" y="3187910"/>
              <a:ext cx="285497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all" normalizeH="0" baseline="0" noProof="0" dirty="0">
                  <a:ln>
                    <a:noFill/>
                  </a:ln>
                  <a:solidFill>
                    <a:srgbClr val="7EBBC3"/>
                  </a:solidFill>
                  <a:uLnTx/>
                  <a:uFillTx/>
                  <a:latin typeface="DilleniaUPC" panose="02020603050405020304" pitchFamily="18" charset="-34"/>
                  <a:ea typeface="+mn-ea"/>
                  <a:cs typeface="DilleniaUPC" panose="02020603050405020304" pitchFamily="18" charset="-34"/>
                </a:rPr>
                <a:t>Eau </a:t>
              </a:r>
              <a:r>
                <a:rPr kumimoji="0" lang="fr-FR" sz="2800" b="0" i="0" u="none" strike="noStrike" cap="all" normalizeH="0" baseline="0" noProof="0" dirty="0" err="1">
                  <a:ln>
                    <a:noFill/>
                  </a:ln>
                  <a:solidFill>
                    <a:srgbClr val="7EBBC3"/>
                  </a:solidFill>
                  <a:uLnTx/>
                  <a:uFillTx/>
                  <a:latin typeface="DilleniaUPC" panose="02020603050405020304" pitchFamily="18" charset="-34"/>
                  <a:ea typeface="+mn-ea"/>
                  <a:cs typeface="DilleniaUPC" panose="02020603050405020304" pitchFamily="18" charset="-34"/>
                </a:rPr>
                <a:t>isodermique</a:t>
              </a:r>
              <a:endParaRPr kumimoji="0" lang="fr-FR" sz="2800" b="0" i="0" u="none" strike="noStrike" cap="all" normalizeH="0" baseline="0" noProof="0" dirty="0">
                <a:ln>
                  <a:noFill/>
                </a:ln>
                <a:solidFill>
                  <a:srgbClr val="7EBBC3"/>
                </a:solidFill>
                <a:uLnTx/>
                <a:uFillTx/>
                <a:latin typeface="DilleniaUPC" panose="02020603050405020304" pitchFamily="18" charset="-34"/>
                <a:ea typeface="+mn-ea"/>
                <a:cs typeface="DilleniaUPC" panose="02020603050405020304" pitchFamily="18" charset="-34"/>
              </a:endParaRPr>
            </a:p>
          </p:txBody>
        </p:sp>
      </p:grpSp>
      <p:sp>
        <p:nvSpPr>
          <p:cNvPr id="83" name="ZoneTexte 82">
            <a:extLst>
              <a:ext uri="{FF2B5EF4-FFF2-40B4-BE49-F238E27FC236}">
                <a16:creationId xmlns:a16="http://schemas.microsoft.com/office/drawing/2014/main" id="{91C7DCD7-1C98-4FE9-8498-9EB0598E240B}"/>
              </a:ext>
            </a:extLst>
          </p:cNvPr>
          <p:cNvSpPr txBox="1"/>
          <p:nvPr/>
        </p:nvSpPr>
        <p:spPr>
          <a:xfrm>
            <a:off x="3207109" y="3626111"/>
            <a:ext cx="2854979" cy="1384995"/>
          </a:xfrm>
          <a:prstGeom prst="rect">
            <a:avLst/>
          </a:prstGeom>
          <a:noFill/>
        </p:spPr>
        <p:txBody>
          <a:bodyPr wrap="square">
            <a:spAutoFit/>
          </a:bodyPr>
          <a:lstStyle/>
          <a:p>
            <a:r>
              <a:rPr kumimoji="0" lang="fr-FR" sz="2800" b="0" i="0" u="none" strike="noStrike" cap="all" normalizeH="0" baseline="0" noProof="0" dirty="0">
                <a:ln>
                  <a:noFill/>
                </a:ln>
                <a:solidFill>
                  <a:srgbClr val="7EBBC3"/>
                </a:solidFill>
                <a:uLnTx/>
                <a:uFillTx/>
                <a:latin typeface="DilleniaUPC" panose="02020603050405020304" pitchFamily="18" charset="-34"/>
                <a:ea typeface="+mn-ea"/>
                <a:cs typeface="DilleniaUPC" panose="02020603050405020304" pitchFamily="18" charset="-34"/>
              </a:rPr>
              <a:t>AGENTS DE Nettoyage doux </a:t>
            </a:r>
            <a:r>
              <a:rPr kumimoji="0" lang="fr-FR" b="0" i="0" u="none" strike="noStrike" normalizeH="0" baseline="0" noProof="0" dirty="0">
                <a:ln>
                  <a:noFill/>
                </a:ln>
                <a:solidFill>
                  <a:srgbClr val="7EBBC3"/>
                </a:solidFill>
                <a:uLnTx/>
                <a:uFillTx/>
                <a:latin typeface="DilleniaUPC" panose="02020603050405020304" pitchFamily="18" charset="-34"/>
                <a:ea typeface="+mn-ea"/>
                <a:cs typeface="DilleniaUPC" panose="02020603050405020304" pitchFamily="18" charset="-34"/>
              </a:rPr>
              <a:t>(sans sulfates)</a:t>
            </a:r>
          </a:p>
        </p:txBody>
      </p:sp>
      <p:sp>
        <p:nvSpPr>
          <p:cNvPr id="84" name="ZoneTexte 83">
            <a:extLst>
              <a:ext uri="{FF2B5EF4-FFF2-40B4-BE49-F238E27FC236}">
                <a16:creationId xmlns:a16="http://schemas.microsoft.com/office/drawing/2014/main" id="{1BE65997-1F89-44A5-A1E7-3762B086CC69}"/>
              </a:ext>
            </a:extLst>
          </p:cNvPr>
          <p:cNvSpPr txBox="1"/>
          <p:nvPr/>
        </p:nvSpPr>
        <p:spPr>
          <a:xfrm>
            <a:off x="3207109" y="5204800"/>
            <a:ext cx="3017897" cy="523220"/>
          </a:xfrm>
          <a:prstGeom prst="rect">
            <a:avLst/>
          </a:prstGeom>
          <a:noFill/>
        </p:spPr>
        <p:txBody>
          <a:bodyPr wrap="square">
            <a:spAutoFit/>
          </a:bodyPr>
          <a:lstStyle/>
          <a:p>
            <a:r>
              <a:rPr kumimoji="0" lang="fr-FR" sz="2800" b="0" i="0" u="none" strike="noStrike" cap="all" normalizeH="0" baseline="0" noProof="0">
                <a:ln>
                  <a:noFill/>
                </a:ln>
                <a:solidFill>
                  <a:srgbClr val="7EBBC3"/>
                </a:solidFill>
                <a:uLnTx/>
                <a:uFillTx/>
                <a:latin typeface="DilleniaUPC" panose="02020603050405020304" pitchFamily="18" charset="-34"/>
                <a:ea typeface="+mn-ea"/>
                <a:cs typeface="DilleniaUPC" panose="02020603050405020304" pitchFamily="18" charset="-34"/>
              </a:rPr>
              <a:t>INGRÉDIENTS purifiants</a:t>
            </a:r>
          </a:p>
        </p:txBody>
      </p:sp>
      <p:cxnSp>
        <p:nvCxnSpPr>
          <p:cNvPr id="85" name="Connecteur droit 84">
            <a:extLst>
              <a:ext uri="{FF2B5EF4-FFF2-40B4-BE49-F238E27FC236}">
                <a16:creationId xmlns:a16="http://schemas.microsoft.com/office/drawing/2014/main" id="{CC634D3C-7406-466C-9940-B7E9492D1422}"/>
              </a:ext>
            </a:extLst>
          </p:cNvPr>
          <p:cNvCxnSpPr>
            <a:cxnSpLocks/>
          </p:cNvCxnSpPr>
          <p:nvPr/>
        </p:nvCxnSpPr>
        <p:spPr>
          <a:xfrm>
            <a:off x="6164120" y="2633846"/>
            <a:ext cx="0" cy="679255"/>
          </a:xfrm>
          <a:prstGeom prst="line">
            <a:avLst/>
          </a:prstGeom>
          <a:ln>
            <a:solidFill>
              <a:srgbClr val="7EBBC3"/>
            </a:solidFill>
          </a:ln>
        </p:spPr>
        <p:style>
          <a:lnRef idx="1">
            <a:schemeClr val="dk1"/>
          </a:lnRef>
          <a:fillRef idx="0">
            <a:schemeClr val="dk1"/>
          </a:fillRef>
          <a:effectRef idx="0">
            <a:schemeClr val="dk1"/>
          </a:effectRef>
          <a:fontRef idx="minor">
            <a:schemeClr val="tx1"/>
          </a:fontRef>
        </p:style>
      </p:cxnSp>
      <p:cxnSp>
        <p:nvCxnSpPr>
          <p:cNvPr id="86" name="Connecteur droit 85">
            <a:extLst>
              <a:ext uri="{FF2B5EF4-FFF2-40B4-BE49-F238E27FC236}">
                <a16:creationId xmlns:a16="http://schemas.microsoft.com/office/drawing/2014/main" id="{3988D365-A38A-4C98-8A4E-10BCA6497569}"/>
              </a:ext>
            </a:extLst>
          </p:cNvPr>
          <p:cNvCxnSpPr>
            <a:cxnSpLocks/>
          </p:cNvCxnSpPr>
          <p:nvPr/>
        </p:nvCxnSpPr>
        <p:spPr>
          <a:xfrm>
            <a:off x="6164120" y="3580239"/>
            <a:ext cx="0" cy="1014578"/>
          </a:xfrm>
          <a:prstGeom prst="line">
            <a:avLst/>
          </a:prstGeom>
          <a:ln>
            <a:solidFill>
              <a:srgbClr val="7EBBC3"/>
            </a:solidFill>
          </a:ln>
        </p:spPr>
        <p:style>
          <a:lnRef idx="1">
            <a:schemeClr val="dk1"/>
          </a:lnRef>
          <a:fillRef idx="0">
            <a:schemeClr val="dk1"/>
          </a:fillRef>
          <a:effectRef idx="0">
            <a:schemeClr val="dk1"/>
          </a:effectRef>
          <a:fontRef idx="minor">
            <a:schemeClr val="tx1"/>
          </a:fontRef>
        </p:style>
      </p:cxnSp>
      <p:cxnSp>
        <p:nvCxnSpPr>
          <p:cNvPr id="87" name="Connecteur droit 86">
            <a:extLst>
              <a:ext uri="{FF2B5EF4-FFF2-40B4-BE49-F238E27FC236}">
                <a16:creationId xmlns:a16="http://schemas.microsoft.com/office/drawing/2014/main" id="{34E7EAAB-76FD-4FD7-91DE-45737F47FB10}"/>
              </a:ext>
            </a:extLst>
          </p:cNvPr>
          <p:cNvCxnSpPr>
            <a:cxnSpLocks/>
          </p:cNvCxnSpPr>
          <p:nvPr/>
        </p:nvCxnSpPr>
        <p:spPr>
          <a:xfrm>
            <a:off x="6164120" y="4949415"/>
            <a:ext cx="0" cy="1303464"/>
          </a:xfrm>
          <a:prstGeom prst="line">
            <a:avLst/>
          </a:prstGeom>
          <a:ln>
            <a:solidFill>
              <a:srgbClr val="7EBBC3"/>
            </a:solidFill>
          </a:ln>
        </p:spPr>
        <p:style>
          <a:lnRef idx="1">
            <a:schemeClr val="dk1"/>
          </a:lnRef>
          <a:fillRef idx="0">
            <a:schemeClr val="dk1"/>
          </a:fillRef>
          <a:effectRef idx="0">
            <a:schemeClr val="dk1"/>
          </a:effectRef>
          <a:fontRef idx="minor">
            <a:schemeClr val="tx1"/>
          </a:fontRef>
        </p:style>
      </p:cxnSp>
      <p:pic>
        <p:nvPicPr>
          <p:cNvPr id="2" name="Picture 2" descr="Recycler Vert Logo - Image gratuite sur Pixabay">
            <a:extLst>
              <a:ext uri="{FF2B5EF4-FFF2-40B4-BE49-F238E27FC236}">
                <a16:creationId xmlns:a16="http://schemas.microsoft.com/office/drawing/2014/main" id="{7D5340FF-1F9D-4BD0-B8E3-DBFEF7DBC7A4}"/>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8383" y="1287224"/>
            <a:ext cx="474652" cy="477304"/>
          </a:xfrm>
          <a:prstGeom prst="rect">
            <a:avLst/>
          </a:prstGeom>
          <a:noFill/>
          <a:extLst>
            <a:ext uri="{909E8E84-426E-40DD-AFC4-6F175D3DCCD1}">
              <a14:hiddenFill xmlns:a14="http://schemas.microsoft.com/office/drawing/2010/main">
                <a:solidFill>
                  <a:srgbClr val="FFFFFF"/>
                </a:solidFill>
              </a14:hiddenFill>
            </a:ext>
          </a:extLst>
        </p:spPr>
      </p:pic>
      <p:sp>
        <p:nvSpPr>
          <p:cNvPr id="91" name="ZoneTexte 90">
            <a:extLst>
              <a:ext uri="{FF2B5EF4-FFF2-40B4-BE49-F238E27FC236}">
                <a16:creationId xmlns:a16="http://schemas.microsoft.com/office/drawing/2014/main" id="{F6FD2272-A7E7-4D98-B6C1-F07C05DC7864}"/>
              </a:ext>
            </a:extLst>
          </p:cNvPr>
          <p:cNvSpPr txBox="1"/>
          <p:nvPr/>
        </p:nvSpPr>
        <p:spPr>
          <a:xfrm>
            <a:off x="8503330" y="1246477"/>
            <a:ext cx="3686823" cy="492443"/>
          </a:xfrm>
          <a:prstGeom prst="rect">
            <a:avLst/>
          </a:prstGeom>
          <a:noFill/>
        </p:spPr>
        <p:txBody>
          <a:bodyPr wrap="square">
            <a:spAutoFit/>
          </a:bodyPr>
          <a:lstStyle/>
          <a:p>
            <a:r>
              <a:rPr lang="fr-FR" sz="2600" dirty="0">
                <a:solidFill>
                  <a:schemeClr val="tx1">
                    <a:lumMod val="50000"/>
                    <a:lumOff val="50000"/>
                  </a:schemeClr>
                </a:solidFill>
                <a:latin typeface="DilleniaUPC" panose="02020603050405020304" pitchFamily="18" charset="-34"/>
                <a:cs typeface="DilleniaUPC" panose="02020603050405020304" pitchFamily="18" charset="-34"/>
              </a:rPr>
              <a:t>Formule facilement biodégradable**</a:t>
            </a:r>
          </a:p>
        </p:txBody>
      </p:sp>
      <p:sp>
        <p:nvSpPr>
          <p:cNvPr id="4" name="Rectangle 3">
            <a:extLst>
              <a:ext uri="{FF2B5EF4-FFF2-40B4-BE49-F238E27FC236}">
                <a16:creationId xmlns:a16="http://schemas.microsoft.com/office/drawing/2014/main" id="{0A8F1B2E-84FD-40C6-9165-0F629A60BA66}"/>
              </a:ext>
            </a:extLst>
          </p:cNvPr>
          <p:cNvSpPr/>
          <p:nvPr/>
        </p:nvSpPr>
        <p:spPr>
          <a:xfrm>
            <a:off x="8363686" y="1854775"/>
            <a:ext cx="3737062" cy="584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900"/>
              </a:lnSpc>
              <a:spcAft>
                <a:spcPts val="300"/>
              </a:spcAft>
            </a:pPr>
            <a:r>
              <a:rPr lang="fr-FR" sz="1000" dirty="0">
                <a:solidFill>
                  <a:schemeClr val="tx1">
                    <a:lumMod val="65000"/>
                    <a:lumOff val="35000"/>
                  </a:schemeClr>
                </a:solidFill>
                <a:latin typeface="DilleniaUPC" panose="02020603050405020304" pitchFamily="18" charset="-34"/>
                <a:cs typeface="DilleniaUPC" panose="02020603050405020304" pitchFamily="18" charset="-34"/>
              </a:rPr>
              <a:t>* Eau </a:t>
            </a:r>
            <a:r>
              <a:rPr lang="fr-FR" sz="1000" dirty="0" err="1">
                <a:solidFill>
                  <a:schemeClr val="tx1">
                    <a:lumMod val="65000"/>
                    <a:lumOff val="35000"/>
                  </a:schemeClr>
                </a:solidFill>
                <a:latin typeface="DilleniaUPC" panose="02020603050405020304" pitchFamily="18" charset="-34"/>
                <a:cs typeface="DilleniaUPC" panose="02020603050405020304" pitchFamily="18" charset="-34"/>
              </a:rPr>
              <a:t>isodermique</a:t>
            </a:r>
            <a:r>
              <a:rPr lang="fr-FR" sz="1000" dirty="0">
                <a:solidFill>
                  <a:schemeClr val="tx1">
                    <a:lumMod val="65000"/>
                    <a:lumOff val="35000"/>
                  </a:schemeClr>
                </a:solidFill>
                <a:latin typeface="DilleniaUPC" panose="02020603050405020304" pitchFamily="18" charset="-34"/>
                <a:cs typeface="DilleniaUPC" panose="02020603050405020304" pitchFamily="18" charset="-34"/>
              </a:rPr>
              <a:t> (AQUA/WATER/EAU, DISODIUM ADENOSINE TRISPHOSPHATE, CARNOSINE, LAMINARIA DIGITATA EXTRACT) = 1 ingrédient</a:t>
            </a:r>
          </a:p>
          <a:p>
            <a:pPr algn="just">
              <a:lnSpc>
                <a:spcPts val="900"/>
              </a:lnSpc>
            </a:pPr>
            <a:r>
              <a:rPr lang="fr-FR" sz="1000" dirty="0">
                <a:solidFill>
                  <a:schemeClr val="tx1">
                    <a:lumMod val="65000"/>
                    <a:lumOff val="35000"/>
                  </a:schemeClr>
                </a:solidFill>
                <a:latin typeface="DilleniaUPC" panose="02020603050405020304" pitchFamily="18" charset="-34"/>
                <a:cs typeface="DilleniaUPC" panose="02020603050405020304" pitchFamily="18" charset="-34"/>
              </a:rPr>
              <a:t>** EVALUATION OF READY BIODEGRADABILITY </a:t>
            </a:r>
            <a:r>
              <a:rPr lang="fr-FR" sz="1000" dirty="0" err="1">
                <a:solidFill>
                  <a:schemeClr val="tx1">
                    <a:lumMod val="65000"/>
                    <a:lumOff val="35000"/>
                  </a:schemeClr>
                </a:solidFill>
                <a:latin typeface="DilleniaUPC" panose="02020603050405020304" pitchFamily="18" charset="-34"/>
                <a:cs typeface="DilleniaUPC" panose="02020603050405020304" pitchFamily="18" charset="-34"/>
              </a:rPr>
              <a:t>following</a:t>
            </a:r>
            <a:r>
              <a:rPr lang="fr-FR" sz="1000" dirty="0">
                <a:solidFill>
                  <a:schemeClr val="tx1">
                    <a:lumMod val="65000"/>
                    <a:lumOff val="35000"/>
                  </a:schemeClr>
                </a:solidFill>
                <a:latin typeface="DilleniaUPC" panose="02020603050405020304" pitchFamily="18" charset="-34"/>
                <a:cs typeface="DilleniaUPC" panose="02020603050405020304" pitchFamily="18" charset="-34"/>
              </a:rPr>
              <a:t> the OECD 301 B Guideline (évaluation du niveau de biodégradabilité selon les directives 301 B de l’OCDE) – Rapport d’essai 20FYBA0528 – EUROFINS – 20/04/2020</a:t>
            </a:r>
          </a:p>
        </p:txBody>
      </p:sp>
      <p:sp>
        <p:nvSpPr>
          <p:cNvPr id="34" name="ZoneTexte 33">
            <a:extLst>
              <a:ext uri="{FF2B5EF4-FFF2-40B4-BE49-F238E27FC236}">
                <a16:creationId xmlns:a16="http://schemas.microsoft.com/office/drawing/2014/main" id="{52F0CC84-C661-4DE6-A4F1-B14BCB160B07}"/>
              </a:ext>
            </a:extLst>
          </p:cNvPr>
          <p:cNvSpPr txBox="1"/>
          <p:nvPr/>
        </p:nvSpPr>
        <p:spPr>
          <a:xfrm>
            <a:off x="906345" y="592882"/>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Gel nettoyant purifiant</a:t>
            </a:r>
          </a:p>
        </p:txBody>
      </p:sp>
      <p:sp>
        <p:nvSpPr>
          <p:cNvPr id="35" name="ZoneTexte 34">
            <a:extLst>
              <a:ext uri="{FF2B5EF4-FFF2-40B4-BE49-F238E27FC236}">
                <a16:creationId xmlns:a16="http://schemas.microsoft.com/office/drawing/2014/main" id="{CF8223A6-CED3-4715-A93E-A024FD960419}"/>
              </a:ext>
            </a:extLst>
          </p:cNvPr>
          <p:cNvSpPr txBox="1"/>
          <p:nvPr/>
        </p:nvSpPr>
        <p:spPr>
          <a:xfrm>
            <a:off x="242587" y="83286"/>
            <a:ext cx="6825478"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36" name="Connecteur droit 35">
            <a:extLst>
              <a:ext uri="{FF2B5EF4-FFF2-40B4-BE49-F238E27FC236}">
                <a16:creationId xmlns:a16="http://schemas.microsoft.com/office/drawing/2014/main" id="{CD93D62E-2269-479B-916E-217688A7D681}"/>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pic>
        <p:nvPicPr>
          <p:cNvPr id="6" name="Image 5" descr="Une image contenant horloge, objet&#10;&#10;Description générée automatiquement">
            <a:extLst>
              <a:ext uri="{FF2B5EF4-FFF2-40B4-BE49-F238E27FC236}">
                <a16:creationId xmlns:a16="http://schemas.microsoft.com/office/drawing/2014/main" id="{673083F9-5506-487E-AC95-689F889534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0369" y="1758217"/>
            <a:ext cx="1469275" cy="48917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5997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BA11101-5891-4043-A740-DFEA02AA7FF4}"/>
              </a:ext>
            </a:extLst>
          </p:cNvPr>
          <p:cNvSpPr/>
          <p:nvPr/>
        </p:nvSpPr>
        <p:spPr>
          <a:xfrm rot="16200000">
            <a:off x="-2429141" y="2429141"/>
            <a:ext cx="6858001" cy="1999718"/>
          </a:xfrm>
          <a:prstGeom prst="rect">
            <a:avLst/>
          </a:prstGeom>
          <a:solidFill>
            <a:srgbClr val="7E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38" name="ZoneTexte 37">
            <a:extLst>
              <a:ext uri="{FF2B5EF4-FFF2-40B4-BE49-F238E27FC236}">
                <a16:creationId xmlns:a16="http://schemas.microsoft.com/office/drawing/2014/main" id="{0510A747-4566-4863-A3E3-0EB1B856F5B8}"/>
              </a:ext>
            </a:extLst>
          </p:cNvPr>
          <p:cNvSpPr txBox="1"/>
          <p:nvPr/>
        </p:nvSpPr>
        <p:spPr>
          <a:xfrm>
            <a:off x="4268075" y="2778819"/>
            <a:ext cx="5224956" cy="1915909"/>
          </a:xfrm>
          <a:prstGeom prst="rect">
            <a:avLst/>
          </a:prstGeom>
          <a:noFill/>
        </p:spPr>
        <p:txBody>
          <a:bodyPr wrap="square">
            <a:spAutoFit/>
          </a:bodyPr>
          <a:lstStyle/>
          <a:p>
            <a:pPr algn="ctr">
              <a:lnSpc>
                <a:spcPts val="2000"/>
              </a:lnSpc>
            </a:pPr>
            <a:r>
              <a:rPr lang="fr-FR" sz="2400" b="1">
                <a:latin typeface="DilleniaUPC" panose="02020603050405020304" pitchFamily="18" charset="-34"/>
                <a:cs typeface="DilleniaUPC" panose="02020603050405020304" pitchFamily="18" charset="-34"/>
              </a:rPr>
              <a:t>INGRÉDIENTS </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AQUA/WATER/EAU</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SODIUM LAUROYL SARCOSINATE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COCO-BETAINE</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SODIUM CITRATE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SODIUM COCOYL GLUTAMATE</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CITRIC ACID</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CAPRYLOYL GLYCINE</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PROPANEDIOL</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FRAGRANCE (PARFUM)</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COPPER GLUCONATE</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LAMINARIA DIGITATA EXTRACT</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CARNOSINE</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DISODIUM ADENOSINE TRIPHOSPHATE</a:t>
            </a:r>
            <a:r>
              <a:rPr lang="fr-FR" sz="2400">
                <a:latin typeface="DilleniaUPC" panose="02020603050405020304" pitchFamily="18" charset="-34"/>
                <a:cs typeface="DilleniaUPC" panose="02020603050405020304" pitchFamily="18" charset="-34"/>
              </a:rPr>
              <a:t>.</a:t>
            </a:r>
          </a:p>
        </p:txBody>
      </p:sp>
      <p:pic>
        <p:nvPicPr>
          <p:cNvPr id="9" name="Image 8">
            <a:extLst>
              <a:ext uri="{FF2B5EF4-FFF2-40B4-BE49-F238E27FC236}">
                <a16:creationId xmlns:a16="http://schemas.microsoft.com/office/drawing/2014/main" id="{4A88BC6C-7612-4D70-9697-62B350EF72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8251" y="470214"/>
            <a:ext cx="2197852" cy="1550380"/>
          </a:xfrm>
          <a:prstGeom prst="rect">
            <a:avLst/>
          </a:prstGeom>
        </p:spPr>
      </p:pic>
      <p:sp>
        <p:nvSpPr>
          <p:cNvPr id="25" name="ZoneTexte 24">
            <a:extLst>
              <a:ext uri="{FF2B5EF4-FFF2-40B4-BE49-F238E27FC236}">
                <a16:creationId xmlns:a16="http://schemas.microsoft.com/office/drawing/2014/main" id="{802B3261-5B91-47A3-AD11-DBD53F7C6473}"/>
              </a:ext>
            </a:extLst>
          </p:cNvPr>
          <p:cNvSpPr txBox="1"/>
          <p:nvPr/>
        </p:nvSpPr>
        <p:spPr>
          <a:xfrm>
            <a:off x="906345" y="592882"/>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Gel nettoyant purifiant</a:t>
            </a:r>
          </a:p>
        </p:txBody>
      </p:sp>
      <p:sp>
        <p:nvSpPr>
          <p:cNvPr id="26" name="ZoneTexte 25">
            <a:extLst>
              <a:ext uri="{FF2B5EF4-FFF2-40B4-BE49-F238E27FC236}">
                <a16:creationId xmlns:a16="http://schemas.microsoft.com/office/drawing/2014/main" id="{938650BE-D2A8-467F-8F7C-46452D15F723}"/>
              </a:ext>
            </a:extLst>
          </p:cNvPr>
          <p:cNvSpPr txBox="1"/>
          <p:nvPr/>
        </p:nvSpPr>
        <p:spPr>
          <a:xfrm>
            <a:off x="242586" y="83286"/>
            <a:ext cx="6820133"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27" name="Connecteur droit 26">
            <a:extLst>
              <a:ext uri="{FF2B5EF4-FFF2-40B4-BE49-F238E27FC236}">
                <a16:creationId xmlns:a16="http://schemas.microsoft.com/office/drawing/2014/main" id="{D499302B-C81A-4F4E-A166-E5E607D3B290}"/>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pic>
        <p:nvPicPr>
          <p:cNvPr id="16" name="Image 15" descr="Une image contenant horloge, objet&#10;&#10;Description générée automatiquement">
            <a:extLst>
              <a:ext uri="{FF2B5EF4-FFF2-40B4-BE49-F238E27FC236}">
                <a16:creationId xmlns:a16="http://schemas.microsoft.com/office/drawing/2014/main" id="{B524F00E-5B15-4F26-BAA6-764285949B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0369" y="1758217"/>
            <a:ext cx="1469275" cy="4891784"/>
          </a:xfrm>
          <a:prstGeom prst="rect">
            <a:avLst/>
          </a:prstGeom>
          <a:effectLst>
            <a:outerShdw blurRad="50800" dist="38100" dir="2700000" algn="tl" rotWithShape="0">
              <a:prstClr val="black">
                <a:alpha val="40000"/>
              </a:prstClr>
            </a:outerShdw>
          </a:effectLst>
        </p:spPr>
      </p:pic>
      <p:sp>
        <p:nvSpPr>
          <p:cNvPr id="17" name="ZoneTexte 16">
            <a:extLst>
              <a:ext uri="{FF2B5EF4-FFF2-40B4-BE49-F238E27FC236}">
                <a16:creationId xmlns:a16="http://schemas.microsoft.com/office/drawing/2014/main" id="{1FB05E2A-0FD9-49EE-81FE-CA28E0532201}"/>
              </a:ext>
            </a:extLst>
          </p:cNvPr>
          <p:cNvSpPr txBox="1"/>
          <p:nvPr/>
        </p:nvSpPr>
        <p:spPr>
          <a:xfrm>
            <a:off x="2941228" y="1774373"/>
            <a:ext cx="5409499" cy="584775"/>
          </a:xfrm>
          <a:prstGeom prst="rect">
            <a:avLst/>
          </a:prstGeom>
          <a:noFill/>
        </p:spPr>
        <p:txBody>
          <a:bodyPr wrap="square">
            <a:spAutoFit/>
          </a:bodyPr>
          <a:lstStyle/>
          <a:p>
            <a:pPr>
              <a:spcAft>
                <a:spcPts val="600"/>
              </a:spcAft>
            </a:pPr>
            <a:r>
              <a:rPr lang="fr-FR" sz="3200" b="1" cap="all">
                <a:solidFill>
                  <a:srgbClr val="7EBBC3"/>
                </a:solidFill>
                <a:latin typeface="DilleniaUPC" panose="02020603050405020304" pitchFamily="18" charset="-34"/>
                <a:cs typeface="DilleniaUPC" panose="02020603050405020304" pitchFamily="18" charset="-34"/>
              </a:rPr>
              <a:t>TRANSPARENCE TOTALE</a:t>
            </a:r>
          </a:p>
        </p:txBody>
      </p:sp>
      <p:grpSp>
        <p:nvGrpSpPr>
          <p:cNvPr id="18" name="Groupe 17">
            <a:extLst>
              <a:ext uri="{FF2B5EF4-FFF2-40B4-BE49-F238E27FC236}">
                <a16:creationId xmlns:a16="http://schemas.microsoft.com/office/drawing/2014/main" id="{F7B27E31-6151-425E-A625-C62D90A53DF9}"/>
              </a:ext>
            </a:extLst>
          </p:cNvPr>
          <p:cNvGrpSpPr/>
          <p:nvPr/>
        </p:nvGrpSpPr>
        <p:grpSpPr>
          <a:xfrm>
            <a:off x="4170936" y="4948975"/>
            <a:ext cx="6792221" cy="799270"/>
            <a:chOff x="4392044" y="5644597"/>
            <a:chExt cx="6792221" cy="799270"/>
          </a:xfrm>
        </p:grpSpPr>
        <p:sp>
          <p:nvSpPr>
            <p:cNvPr id="19" name="ZoneTexte 18">
              <a:extLst>
                <a:ext uri="{FF2B5EF4-FFF2-40B4-BE49-F238E27FC236}">
                  <a16:creationId xmlns:a16="http://schemas.microsoft.com/office/drawing/2014/main" id="{EF997BEE-D4B2-41C4-8A70-03B6630E4D34}"/>
                </a:ext>
              </a:extLst>
            </p:cNvPr>
            <p:cNvSpPr txBox="1"/>
            <p:nvPr/>
          </p:nvSpPr>
          <p:spPr>
            <a:xfrm>
              <a:off x="4599760" y="5644597"/>
              <a:ext cx="2501901" cy="461665"/>
            </a:xfrm>
            <a:prstGeom prst="rect">
              <a:avLst/>
            </a:prstGeom>
            <a:noFill/>
          </p:spPr>
          <p:txBody>
            <a:bodyPr wrap="square">
              <a:spAutoFit/>
            </a:bodyPr>
            <a:lstStyle/>
            <a:p>
              <a:r>
                <a:rPr lang="fr-FR" sz="2400" b="1">
                  <a:solidFill>
                    <a:srgbClr val="2B909D"/>
                  </a:solidFill>
                  <a:latin typeface="DilleniaUPC" panose="02020603050405020304" pitchFamily="18" charset="-34"/>
                  <a:cs typeface="DilleniaUPC" panose="02020603050405020304" pitchFamily="18" charset="-34"/>
                </a:rPr>
                <a:t>Actions spécifiques du produit</a:t>
              </a:r>
            </a:p>
          </p:txBody>
        </p:sp>
        <p:pic>
          <p:nvPicPr>
            <p:cNvPr id="20" name="Image 19">
              <a:extLst>
                <a:ext uri="{FF2B5EF4-FFF2-40B4-BE49-F238E27FC236}">
                  <a16:creationId xmlns:a16="http://schemas.microsoft.com/office/drawing/2014/main" id="{53B3F55B-C234-477E-AC95-C390E3F49E05}"/>
                </a:ext>
              </a:extLst>
            </p:cNvPr>
            <p:cNvPicPr>
              <a:picLocks noChangeAspect="1"/>
            </p:cNvPicPr>
            <p:nvPr/>
          </p:nvPicPr>
          <p:blipFill>
            <a:blip r:embed="rId5"/>
            <a:stretch>
              <a:fillRect/>
            </a:stretch>
          </p:blipFill>
          <p:spPr>
            <a:xfrm>
              <a:off x="5777727" y="6102931"/>
              <a:ext cx="262946" cy="255539"/>
            </a:xfrm>
            <a:prstGeom prst="rect">
              <a:avLst/>
            </a:prstGeom>
          </p:spPr>
        </p:pic>
        <p:pic>
          <p:nvPicPr>
            <p:cNvPr id="21" name="Image 20">
              <a:extLst>
                <a:ext uri="{FF2B5EF4-FFF2-40B4-BE49-F238E27FC236}">
                  <a16:creationId xmlns:a16="http://schemas.microsoft.com/office/drawing/2014/main" id="{C079C5CF-B299-41BF-97FA-A1C54A6C33BA}"/>
                </a:ext>
              </a:extLst>
            </p:cNvPr>
            <p:cNvPicPr>
              <a:picLocks noChangeAspect="1"/>
            </p:cNvPicPr>
            <p:nvPr/>
          </p:nvPicPr>
          <p:blipFill>
            <a:blip r:embed="rId6"/>
            <a:stretch>
              <a:fillRect/>
            </a:stretch>
          </p:blipFill>
          <p:spPr>
            <a:xfrm>
              <a:off x="4392044" y="5748430"/>
              <a:ext cx="246439" cy="209658"/>
            </a:xfrm>
            <a:prstGeom prst="rect">
              <a:avLst/>
            </a:prstGeom>
          </p:spPr>
        </p:pic>
        <p:pic>
          <p:nvPicPr>
            <p:cNvPr id="22" name="Image 21">
              <a:extLst>
                <a:ext uri="{FF2B5EF4-FFF2-40B4-BE49-F238E27FC236}">
                  <a16:creationId xmlns:a16="http://schemas.microsoft.com/office/drawing/2014/main" id="{977757A6-961A-4694-8225-10499DA2BED7}"/>
                </a:ext>
              </a:extLst>
            </p:cNvPr>
            <p:cNvPicPr>
              <a:picLocks noChangeAspect="1"/>
            </p:cNvPicPr>
            <p:nvPr/>
          </p:nvPicPr>
          <p:blipFill>
            <a:blip r:embed="rId7"/>
            <a:stretch>
              <a:fillRect/>
            </a:stretch>
          </p:blipFill>
          <p:spPr>
            <a:xfrm>
              <a:off x="7078937" y="5736024"/>
              <a:ext cx="240518" cy="251619"/>
            </a:xfrm>
            <a:prstGeom prst="rect">
              <a:avLst/>
            </a:prstGeom>
          </p:spPr>
        </p:pic>
        <p:sp>
          <p:nvSpPr>
            <p:cNvPr id="23" name="ZoneTexte 22">
              <a:extLst>
                <a:ext uri="{FF2B5EF4-FFF2-40B4-BE49-F238E27FC236}">
                  <a16:creationId xmlns:a16="http://schemas.microsoft.com/office/drawing/2014/main" id="{85F5F7B8-77E5-43F7-811C-CDACFE0F2C68}"/>
                </a:ext>
              </a:extLst>
            </p:cNvPr>
            <p:cNvSpPr txBox="1"/>
            <p:nvPr/>
          </p:nvSpPr>
          <p:spPr>
            <a:xfrm>
              <a:off x="7283828" y="5644597"/>
              <a:ext cx="3900437" cy="461665"/>
            </a:xfrm>
            <a:prstGeom prst="rect">
              <a:avLst/>
            </a:prstGeom>
            <a:noFill/>
          </p:spPr>
          <p:txBody>
            <a:bodyPr wrap="square">
              <a:spAutoFit/>
            </a:bodyPr>
            <a:lstStyle>
              <a:defPPr>
                <a:defRPr lang="fr-FR"/>
              </a:defPPr>
              <a:lvl1pPr>
                <a:defRPr sz="2000" b="1">
                  <a:solidFill>
                    <a:srgbClr val="2B909D"/>
                  </a:solidFill>
                  <a:latin typeface="DilleniaUPC" panose="02020603050405020304" pitchFamily="18" charset="-34"/>
                  <a:cs typeface="DilleniaUPC" panose="02020603050405020304" pitchFamily="18" charset="-34"/>
                </a:defRPr>
              </a:lvl1pPr>
            </a:lstStyle>
            <a:p>
              <a:r>
                <a:rPr lang="fr-FR" sz="2400">
                  <a:solidFill>
                    <a:srgbClr val="F07189"/>
                  </a:solidFill>
                </a:rPr>
                <a:t>Texture et sensorialité</a:t>
              </a:r>
            </a:p>
          </p:txBody>
        </p:sp>
        <p:sp>
          <p:nvSpPr>
            <p:cNvPr id="24" name="ZoneTexte 23">
              <a:extLst>
                <a:ext uri="{FF2B5EF4-FFF2-40B4-BE49-F238E27FC236}">
                  <a16:creationId xmlns:a16="http://schemas.microsoft.com/office/drawing/2014/main" id="{9D890226-695F-4263-AAB1-644EC70D6F36}"/>
                </a:ext>
              </a:extLst>
            </p:cNvPr>
            <p:cNvSpPr txBox="1"/>
            <p:nvPr/>
          </p:nvSpPr>
          <p:spPr>
            <a:xfrm>
              <a:off x="6131756" y="5982202"/>
              <a:ext cx="4786730" cy="461665"/>
            </a:xfrm>
            <a:prstGeom prst="rect">
              <a:avLst/>
            </a:prstGeom>
            <a:noFill/>
          </p:spPr>
          <p:txBody>
            <a:bodyPr wrap="square">
              <a:spAutoFit/>
            </a:bodyPr>
            <a:lstStyle/>
            <a:p>
              <a:r>
                <a:rPr lang="fr-FR" sz="2400" b="1" dirty="0">
                  <a:solidFill>
                    <a:srgbClr val="686F98"/>
                  </a:solidFill>
                  <a:latin typeface="DilleniaUPC" panose="02020603050405020304" pitchFamily="18" charset="-34"/>
                  <a:cs typeface="DilleniaUPC" panose="02020603050405020304" pitchFamily="18" charset="-34"/>
                </a:rPr>
                <a:t>Application et système de pénétration de la peau</a:t>
              </a:r>
            </a:p>
          </p:txBody>
        </p:sp>
      </p:grpSp>
    </p:spTree>
    <p:extLst>
      <p:ext uri="{BB962C8B-B14F-4D97-AF65-F5344CB8AC3E}">
        <p14:creationId xmlns:p14="http://schemas.microsoft.com/office/powerpoint/2010/main" val="4182645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C9D6E1-26C1-4666-8432-4B6DA7392EFB}"/>
              </a:ext>
            </a:extLst>
          </p:cNvPr>
          <p:cNvSpPr/>
          <p:nvPr/>
        </p:nvSpPr>
        <p:spPr>
          <a:xfrm rot="16200000">
            <a:off x="-2429141" y="2429141"/>
            <a:ext cx="6858001" cy="1999718"/>
          </a:xfrm>
          <a:prstGeom prst="rect">
            <a:avLst/>
          </a:prstGeom>
          <a:solidFill>
            <a:srgbClr val="7E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34" name="Rectangle 33">
            <a:extLst>
              <a:ext uri="{FF2B5EF4-FFF2-40B4-BE49-F238E27FC236}">
                <a16:creationId xmlns:a16="http://schemas.microsoft.com/office/drawing/2014/main" id="{69E56641-5F5F-4A80-A2D2-52E806DCDC64}"/>
              </a:ext>
            </a:extLst>
          </p:cNvPr>
          <p:cNvSpPr/>
          <p:nvPr/>
        </p:nvSpPr>
        <p:spPr>
          <a:xfrm>
            <a:off x="2966485" y="4426417"/>
            <a:ext cx="4977836" cy="1894610"/>
          </a:xfrm>
          <a:prstGeom prst="rect">
            <a:avLst/>
          </a:prstGeom>
          <a:solidFill>
            <a:schemeClr val="bg1"/>
          </a:solidFill>
          <a:ln>
            <a:solidFill>
              <a:srgbClr val="7EBBC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ts val="2800"/>
              </a:lnSpc>
              <a:buFont typeface="Wingdings" panose="05000000000000000000" pitchFamily="2" charset="2"/>
              <a:buChar char=""/>
            </a:pPr>
            <a:r>
              <a:rPr lang="fr-FR" sz="2400" dirty="0">
                <a:solidFill>
                  <a:srgbClr val="7EBBC3"/>
                </a:solidFill>
                <a:latin typeface="DilleniaUPC" panose="02020603050405020304" pitchFamily="18" charset="-34"/>
                <a:ea typeface="Calibri" panose="020F0502020204030204" pitchFamily="34" charset="0"/>
                <a:cs typeface="DilleniaUPC" panose="02020603050405020304" pitchFamily="18" charset="-34"/>
              </a:rPr>
              <a:t>Peau propre et nette 	</a:t>
            </a:r>
            <a:r>
              <a:rPr lang="fr-FR" sz="2800" b="1" dirty="0">
                <a:solidFill>
                  <a:srgbClr val="7EBBC3"/>
                </a:solidFill>
                <a:latin typeface="DilleniaUPC" panose="02020603050405020304" pitchFamily="18" charset="-34"/>
                <a:ea typeface="Calibri" panose="020F0502020204030204" pitchFamily="34" charset="0"/>
                <a:cs typeface="DilleniaUPC" panose="02020603050405020304" pitchFamily="18" charset="-34"/>
              </a:rPr>
              <a:t>83 %</a:t>
            </a:r>
          </a:p>
          <a:p>
            <a:pPr marL="342900" lvl="0" indent="-342900">
              <a:lnSpc>
                <a:spcPts val="2800"/>
              </a:lnSpc>
              <a:buFont typeface="Wingdings" panose="05000000000000000000" pitchFamily="2" charset="2"/>
              <a:buChar char=""/>
            </a:pPr>
            <a:r>
              <a:rPr lang="fr-FR" sz="2400" dirty="0">
                <a:solidFill>
                  <a:srgbClr val="7EBBC3"/>
                </a:solidFill>
                <a:latin typeface="DilleniaUPC" panose="02020603050405020304" pitchFamily="18" charset="-34"/>
                <a:ea typeface="Calibri" panose="020F0502020204030204" pitchFamily="34" charset="0"/>
                <a:cs typeface="DilleniaUPC" panose="02020603050405020304" pitchFamily="18" charset="-34"/>
              </a:rPr>
              <a:t>Peau purifiée 		</a:t>
            </a:r>
            <a:r>
              <a:rPr lang="fr-FR" sz="2800" b="1" dirty="0">
                <a:solidFill>
                  <a:srgbClr val="7EBBC3"/>
                </a:solidFill>
                <a:latin typeface="DilleniaUPC" panose="02020603050405020304" pitchFamily="18" charset="-34"/>
                <a:ea typeface="Calibri" panose="020F0502020204030204" pitchFamily="34" charset="0"/>
                <a:cs typeface="DilleniaUPC" panose="02020603050405020304" pitchFamily="18" charset="-34"/>
              </a:rPr>
              <a:t>78 %</a:t>
            </a:r>
          </a:p>
          <a:p>
            <a:pPr marL="342900" lvl="0" indent="-342900">
              <a:lnSpc>
                <a:spcPts val="2800"/>
              </a:lnSpc>
              <a:buFont typeface="Wingdings" panose="05000000000000000000" pitchFamily="2" charset="2"/>
              <a:buChar char=""/>
            </a:pPr>
            <a:r>
              <a:rPr lang="fr-FR" sz="2400" dirty="0">
                <a:solidFill>
                  <a:srgbClr val="7EBBC3"/>
                </a:solidFill>
                <a:latin typeface="DilleniaUPC" panose="02020603050405020304" pitchFamily="18" charset="-34"/>
                <a:ea typeface="Calibri" panose="020F0502020204030204" pitchFamily="34" charset="0"/>
                <a:cs typeface="DilleniaUPC" panose="02020603050405020304" pitchFamily="18" charset="-34"/>
              </a:rPr>
              <a:t>La peau ne brille plus 	</a:t>
            </a:r>
            <a:r>
              <a:rPr lang="fr-FR" sz="2800" b="1" dirty="0">
                <a:solidFill>
                  <a:srgbClr val="7EBBC3"/>
                </a:solidFill>
                <a:latin typeface="DilleniaUPC" panose="02020603050405020304" pitchFamily="18" charset="-34"/>
                <a:ea typeface="Calibri" panose="020F0502020204030204" pitchFamily="34" charset="0"/>
                <a:cs typeface="DilleniaUPC" panose="02020603050405020304" pitchFamily="18" charset="-34"/>
              </a:rPr>
              <a:t>91 %</a:t>
            </a:r>
          </a:p>
          <a:p>
            <a:pPr marL="342900" lvl="0" indent="-342900">
              <a:lnSpc>
                <a:spcPts val="2800"/>
              </a:lnSpc>
              <a:buFont typeface="Wingdings" panose="05000000000000000000" pitchFamily="2" charset="2"/>
              <a:buChar char=""/>
            </a:pPr>
            <a:r>
              <a:rPr lang="fr-FR" sz="2400" dirty="0">
                <a:solidFill>
                  <a:srgbClr val="7EBBC3"/>
                </a:solidFill>
                <a:latin typeface="DilleniaUPC" panose="02020603050405020304" pitchFamily="18" charset="-34"/>
                <a:ea typeface="Calibri" panose="020F0502020204030204" pitchFamily="34" charset="0"/>
                <a:cs typeface="DilleniaUPC" panose="02020603050405020304" pitchFamily="18" charset="-34"/>
              </a:rPr>
              <a:t>Peau plus fraîche 	</a:t>
            </a:r>
            <a:r>
              <a:rPr lang="fr-FR" sz="2800" b="1" dirty="0">
                <a:solidFill>
                  <a:srgbClr val="7EBBC3"/>
                </a:solidFill>
                <a:latin typeface="DilleniaUPC" panose="02020603050405020304" pitchFamily="18" charset="-34"/>
                <a:ea typeface="Calibri" panose="020F0502020204030204" pitchFamily="34" charset="0"/>
                <a:cs typeface="DilleniaUPC" panose="02020603050405020304" pitchFamily="18" charset="-34"/>
              </a:rPr>
              <a:t>74 %</a:t>
            </a:r>
          </a:p>
          <a:p>
            <a:pPr marL="342900" lvl="0" indent="-342900">
              <a:lnSpc>
                <a:spcPts val="2800"/>
              </a:lnSpc>
              <a:buFont typeface="Wingdings" panose="05000000000000000000" pitchFamily="2" charset="2"/>
              <a:buChar char=""/>
            </a:pPr>
            <a:r>
              <a:rPr lang="fr-FR" sz="2400" dirty="0">
                <a:solidFill>
                  <a:srgbClr val="7EBBC3"/>
                </a:solidFill>
                <a:latin typeface="DilleniaUPC" panose="02020603050405020304" pitchFamily="18" charset="-34"/>
                <a:ea typeface="Calibri" panose="020F0502020204030204" pitchFamily="34" charset="0"/>
                <a:cs typeface="DilleniaUPC" panose="02020603050405020304" pitchFamily="18" charset="-34"/>
              </a:rPr>
              <a:t>Peau plus douce et plus souple </a:t>
            </a:r>
            <a:r>
              <a:rPr lang="fr-FR" sz="2800" b="1" dirty="0">
                <a:solidFill>
                  <a:srgbClr val="7EBBC3"/>
                </a:solidFill>
                <a:latin typeface="DilleniaUPC" panose="02020603050405020304" pitchFamily="18" charset="-34"/>
                <a:ea typeface="Calibri" panose="020F0502020204030204" pitchFamily="34" charset="0"/>
                <a:cs typeface="DilleniaUPC" panose="02020603050405020304" pitchFamily="18" charset="-34"/>
              </a:rPr>
              <a:t>70 %</a:t>
            </a:r>
          </a:p>
        </p:txBody>
      </p:sp>
      <p:sp>
        <p:nvSpPr>
          <p:cNvPr id="35" name="ZoneTexte 34">
            <a:extLst>
              <a:ext uri="{FF2B5EF4-FFF2-40B4-BE49-F238E27FC236}">
                <a16:creationId xmlns:a16="http://schemas.microsoft.com/office/drawing/2014/main" id="{948358C8-5804-44B7-9218-A28C2BCD2DC5}"/>
              </a:ext>
            </a:extLst>
          </p:cNvPr>
          <p:cNvSpPr txBox="1"/>
          <p:nvPr/>
        </p:nvSpPr>
        <p:spPr>
          <a:xfrm>
            <a:off x="3892724" y="2468887"/>
            <a:ext cx="7738907" cy="800219"/>
          </a:xfrm>
          <a:prstGeom prst="rect">
            <a:avLst/>
          </a:prstGeom>
          <a:noFill/>
        </p:spPr>
        <p:txBody>
          <a:bodyPr wrap="square">
            <a:spAutoFit/>
          </a:bodyPr>
          <a:lstStyle/>
          <a:p>
            <a:r>
              <a:rPr lang="fr-FR" sz="2300" dirty="0">
                <a:latin typeface="DilleniaUPC" panose="02020603050405020304" pitchFamily="18" charset="-34"/>
                <a:ea typeface="+mn-ea"/>
                <a:cs typeface="DilleniaUPC" panose="02020603050405020304" pitchFamily="18" charset="-34"/>
              </a:rPr>
              <a:t>Test d’utilisation sous contrôle dermatologique et ophtalmologique – 14 jours </a:t>
            </a:r>
          </a:p>
        </p:txBody>
      </p:sp>
      <p:pic>
        <p:nvPicPr>
          <p:cNvPr id="36" name="Image 35">
            <a:extLst>
              <a:ext uri="{FF2B5EF4-FFF2-40B4-BE49-F238E27FC236}">
                <a16:creationId xmlns:a16="http://schemas.microsoft.com/office/drawing/2014/main" id="{DE1D62C9-AD29-44B8-9D37-06334187B017}"/>
              </a:ext>
            </a:extLst>
          </p:cNvPr>
          <p:cNvPicPr>
            <a:picLocks noChangeAspect="1"/>
          </p:cNvPicPr>
          <p:nvPr/>
        </p:nvPicPr>
        <p:blipFill rotWithShape="1">
          <a:blip r:embed="rId3"/>
          <a:srcRect b="14901"/>
          <a:stretch/>
        </p:blipFill>
        <p:spPr>
          <a:xfrm>
            <a:off x="3337582" y="3180588"/>
            <a:ext cx="483564" cy="443166"/>
          </a:xfrm>
          <a:prstGeom prst="rect">
            <a:avLst/>
          </a:prstGeom>
        </p:spPr>
      </p:pic>
      <p:sp>
        <p:nvSpPr>
          <p:cNvPr id="38" name="ZoneTexte 37">
            <a:extLst>
              <a:ext uri="{FF2B5EF4-FFF2-40B4-BE49-F238E27FC236}">
                <a16:creationId xmlns:a16="http://schemas.microsoft.com/office/drawing/2014/main" id="{EDB3E44E-8702-4814-8C9B-76591D44FD5D}"/>
              </a:ext>
            </a:extLst>
          </p:cNvPr>
          <p:cNvSpPr txBox="1"/>
          <p:nvPr/>
        </p:nvSpPr>
        <p:spPr>
          <a:xfrm>
            <a:off x="3882107" y="3233874"/>
            <a:ext cx="6096000"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23 volontaires âgés de 21 à 44 ans</a:t>
            </a:r>
          </a:p>
        </p:txBody>
      </p:sp>
      <p:pic>
        <p:nvPicPr>
          <p:cNvPr id="40" name="Image 39">
            <a:extLst>
              <a:ext uri="{FF2B5EF4-FFF2-40B4-BE49-F238E27FC236}">
                <a16:creationId xmlns:a16="http://schemas.microsoft.com/office/drawing/2014/main" id="{B931D8C9-C683-4BB0-A56F-BA1CC23E20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62623" y="3680150"/>
            <a:ext cx="619484" cy="619484"/>
          </a:xfrm>
          <a:prstGeom prst="rect">
            <a:avLst/>
          </a:prstGeom>
        </p:spPr>
      </p:pic>
      <p:pic>
        <p:nvPicPr>
          <p:cNvPr id="42" name="Image 41">
            <a:extLst>
              <a:ext uri="{FF2B5EF4-FFF2-40B4-BE49-F238E27FC236}">
                <a16:creationId xmlns:a16="http://schemas.microsoft.com/office/drawing/2014/main" id="{45BF7C6B-50C6-4828-BE1D-0DA6CFEC0AD8}"/>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542782"/>
            <a:ext cx="530585" cy="619484"/>
          </a:xfrm>
          <a:prstGeom prst="rect">
            <a:avLst/>
          </a:prstGeom>
        </p:spPr>
      </p:pic>
      <p:sp>
        <p:nvSpPr>
          <p:cNvPr id="43" name="ZoneTexte 42">
            <a:extLst>
              <a:ext uri="{FF2B5EF4-FFF2-40B4-BE49-F238E27FC236}">
                <a16:creationId xmlns:a16="http://schemas.microsoft.com/office/drawing/2014/main" id="{ECCE66DC-CE90-4FAC-BEFF-88E31DDEB3FA}"/>
              </a:ext>
            </a:extLst>
          </p:cNvPr>
          <p:cNvSpPr txBox="1"/>
          <p:nvPr/>
        </p:nvSpPr>
        <p:spPr>
          <a:xfrm>
            <a:off x="3893909" y="3748507"/>
            <a:ext cx="6096000" cy="499367"/>
          </a:xfrm>
          <a:prstGeom prst="rect">
            <a:avLst/>
          </a:prstGeom>
          <a:noFill/>
        </p:spPr>
        <p:txBody>
          <a:bodyPr wrap="square">
            <a:spAutoFit/>
          </a:bodyPr>
          <a:lstStyle/>
          <a:p>
            <a:pPr algn="just">
              <a:lnSpc>
                <a:spcPct val="115000"/>
              </a:lnSpc>
              <a:spcAft>
                <a:spcPts val="1000"/>
              </a:spcAft>
            </a:pPr>
            <a:r>
              <a:rPr lang="fr-FR" sz="2300" dirty="0">
                <a:latin typeface="DilleniaUPC" panose="02020603050405020304" pitchFamily="18" charset="-34"/>
                <a:cs typeface="DilleniaUPC" panose="02020603050405020304" pitchFamily="18" charset="-34"/>
              </a:rPr>
              <a:t>Utilisation deux fois par jour sur le visage</a:t>
            </a:r>
          </a:p>
        </p:txBody>
      </p:sp>
      <p:pic>
        <p:nvPicPr>
          <p:cNvPr id="44" name="Image 43">
            <a:extLst>
              <a:ext uri="{FF2B5EF4-FFF2-40B4-BE49-F238E27FC236}">
                <a16:creationId xmlns:a16="http://schemas.microsoft.com/office/drawing/2014/main" id="{D37CD856-D5E7-4F6A-A2F0-A65A08EEB270}"/>
              </a:ext>
            </a:extLst>
          </p:cNvPr>
          <p:cNvPicPr>
            <a:picLocks noChangeAspect="1"/>
          </p:cNvPicPr>
          <p:nvPr/>
        </p:nvPicPr>
        <p:blipFill rotWithShape="1">
          <a:blip r:embed="rId8"/>
          <a:srcRect l="6059" b="15411"/>
          <a:stretch/>
        </p:blipFill>
        <p:spPr>
          <a:xfrm rot="18674883" flipH="1">
            <a:off x="9209228" y="3881354"/>
            <a:ext cx="1659678" cy="1494449"/>
          </a:xfrm>
          <a:prstGeom prst="rect">
            <a:avLst/>
          </a:prstGeom>
        </p:spPr>
      </p:pic>
      <p:sp>
        <p:nvSpPr>
          <p:cNvPr id="45" name="ZoneTexte 44">
            <a:extLst>
              <a:ext uri="{FF2B5EF4-FFF2-40B4-BE49-F238E27FC236}">
                <a16:creationId xmlns:a16="http://schemas.microsoft.com/office/drawing/2014/main" id="{15532441-5A0A-4FC5-86FD-2C047A535D50}"/>
              </a:ext>
            </a:extLst>
          </p:cNvPr>
          <p:cNvSpPr txBox="1"/>
          <p:nvPr/>
        </p:nvSpPr>
        <p:spPr>
          <a:xfrm>
            <a:off x="8091377" y="5170804"/>
            <a:ext cx="3965943" cy="1323439"/>
          </a:xfrm>
          <a:prstGeom prst="rect">
            <a:avLst/>
          </a:prstGeom>
          <a:noFill/>
        </p:spPr>
        <p:txBody>
          <a:bodyPr wrap="square">
            <a:spAutoFit/>
          </a:bodyPr>
          <a:lstStyle/>
          <a:p>
            <a:r>
              <a:rPr lang="fr-FR" sz="2400" dirty="0">
                <a:solidFill>
                  <a:schemeClr val="tx1">
                    <a:lumMod val="75000"/>
                    <a:lumOff val="25000"/>
                  </a:schemeClr>
                </a:solidFill>
                <a:latin typeface="DilleniaUPC" panose="02020603050405020304" pitchFamily="18" charset="-34"/>
                <a:cs typeface="DilleniaUPC" panose="02020603050405020304" pitchFamily="18" charset="-34"/>
              </a:rPr>
              <a:t>Texture agréable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100 %</a:t>
            </a:r>
          </a:p>
          <a:p>
            <a:pPr>
              <a:tabLst>
                <a:tab pos="2157413"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Mousse douce &amp; onctueuse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100 %</a:t>
            </a:r>
          </a:p>
        </p:txBody>
      </p:sp>
      <p:sp>
        <p:nvSpPr>
          <p:cNvPr id="2" name="ZoneTexte 1">
            <a:extLst>
              <a:ext uri="{FF2B5EF4-FFF2-40B4-BE49-F238E27FC236}">
                <a16:creationId xmlns:a16="http://schemas.microsoft.com/office/drawing/2014/main" id="{A708BB2D-9408-4702-9472-6D482D2A9A2C}"/>
              </a:ext>
            </a:extLst>
          </p:cNvPr>
          <p:cNvSpPr txBox="1"/>
          <p:nvPr/>
        </p:nvSpPr>
        <p:spPr>
          <a:xfrm>
            <a:off x="2709644" y="6603191"/>
            <a:ext cx="8794784" cy="307777"/>
          </a:xfrm>
          <a:prstGeom prst="rect">
            <a:avLst/>
          </a:prstGeom>
          <a:noFill/>
        </p:spPr>
        <p:txBody>
          <a:bodyPr wrap="square">
            <a:spAutoFit/>
          </a:bodyPr>
          <a:lstStyle/>
          <a:p>
            <a:r>
              <a:rPr kumimoji="0" lang="fr-FR" sz="1400" b="0" i="1"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*Test d’utilisation sous contrôle dermatologique et ophtalmologique, rapport d’étude 563388F01 – EUROFINS – octobre 2013</a:t>
            </a:r>
          </a:p>
        </p:txBody>
      </p:sp>
      <p:sp>
        <p:nvSpPr>
          <p:cNvPr id="19" name="ZoneTexte 18">
            <a:extLst>
              <a:ext uri="{FF2B5EF4-FFF2-40B4-BE49-F238E27FC236}">
                <a16:creationId xmlns:a16="http://schemas.microsoft.com/office/drawing/2014/main" id="{17EA897D-9888-4559-9991-952393F11E2F}"/>
              </a:ext>
            </a:extLst>
          </p:cNvPr>
          <p:cNvSpPr txBox="1"/>
          <p:nvPr/>
        </p:nvSpPr>
        <p:spPr>
          <a:xfrm>
            <a:off x="906345" y="592882"/>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Gel nettoyant purifiant</a:t>
            </a:r>
          </a:p>
        </p:txBody>
      </p:sp>
      <p:sp>
        <p:nvSpPr>
          <p:cNvPr id="20" name="ZoneTexte 19">
            <a:extLst>
              <a:ext uri="{FF2B5EF4-FFF2-40B4-BE49-F238E27FC236}">
                <a16:creationId xmlns:a16="http://schemas.microsoft.com/office/drawing/2014/main" id="{341DDD53-7431-4F83-8E29-A03698BCE57C}"/>
              </a:ext>
            </a:extLst>
          </p:cNvPr>
          <p:cNvSpPr txBox="1"/>
          <p:nvPr/>
        </p:nvSpPr>
        <p:spPr>
          <a:xfrm>
            <a:off x="242586" y="83286"/>
            <a:ext cx="6615413"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21" name="Connecteur droit 20">
            <a:extLst>
              <a:ext uri="{FF2B5EF4-FFF2-40B4-BE49-F238E27FC236}">
                <a16:creationId xmlns:a16="http://schemas.microsoft.com/office/drawing/2014/main" id="{BF43AEC6-278F-4C0C-9FF3-97197411A8A9}"/>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horloge, objet&#10;&#10;Description générée automatiquement">
            <a:extLst>
              <a:ext uri="{FF2B5EF4-FFF2-40B4-BE49-F238E27FC236}">
                <a16:creationId xmlns:a16="http://schemas.microsoft.com/office/drawing/2014/main" id="{4E86A01C-F3EC-4E92-AE9E-C77D3933D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0369" y="1758217"/>
            <a:ext cx="1469275" cy="4891784"/>
          </a:xfrm>
          <a:prstGeom prst="rect">
            <a:avLst/>
          </a:prstGeom>
          <a:effectLst>
            <a:outerShdw blurRad="50800" dist="38100" dir="2700000" algn="tl" rotWithShape="0">
              <a:prstClr val="black">
                <a:alpha val="40000"/>
              </a:prstClr>
            </a:outerShdw>
          </a:effectLst>
        </p:spPr>
      </p:pic>
      <p:sp>
        <p:nvSpPr>
          <p:cNvPr id="12" name="ZoneTexte 11">
            <a:extLst>
              <a:ext uri="{FF2B5EF4-FFF2-40B4-BE49-F238E27FC236}">
                <a16:creationId xmlns:a16="http://schemas.microsoft.com/office/drawing/2014/main" id="{6866E262-A53C-467A-A4CD-26E0227A03B5}"/>
              </a:ext>
            </a:extLst>
          </p:cNvPr>
          <p:cNvSpPr txBox="1"/>
          <p:nvPr/>
        </p:nvSpPr>
        <p:spPr>
          <a:xfrm>
            <a:off x="2497566" y="1671210"/>
            <a:ext cx="8007152" cy="584775"/>
          </a:xfrm>
          <a:prstGeom prst="rect">
            <a:avLst/>
          </a:prstGeom>
          <a:noFill/>
        </p:spPr>
        <p:txBody>
          <a:bodyPr wrap="square">
            <a:spAutoFit/>
          </a:bodyPr>
          <a:lstStyle/>
          <a:p>
            <a:pPr>
              <a:tabLst>
                <a:tab pos="3135313" algn="l"/>
              </a:tabLst>
            </a:pPr>
            <a:r>
              <a:rPr lang="fr-FR" sz="3200" b="1" u="none" strike="noStrike" cap="all" dirty="0">
                <a:solidFill>
                  <a:srgbClr val="7EBBC3"/>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7EBBC3"/>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13" name="Picture 2" descr="Mycose de l'ongle? N'attendez pas, traitez immédiatement">
            <a:extLst>
              <a:ext uri="{FF2B5EF4-FFF2-40B4-BE49-F238E27FC236}">
                <a16:creationId xmlns:a16="http://schemas.microsoft.com/office/drawing/2014/main" id="{D1B7C153-C7E0-4BB2-835B-60348D03330C}"/>
              </a:ext>
            </a:extLst>
          </p:cNvPr>
          <p:cNvPicPr>
            <a:picLocks noChangeAspect="1" noChangeArrowheads="1"/>
          </p:cNvPicPr>
          <p:nvPr/>
        </p:nvPicPr>
        <p:blipFill rotWithShape="1">
          <a:blip r:embed="rId10" cstate="print">
            <a:duotone>
              <a:prstClr val="black"/>
              <a:schemeClr val="tx2">
                <a:tint val="45000"/>
                <a:satMod val="400000"/>
              </a:schemeClr>
            </a:duotone>
            <a:extLst>
              <a:ext uri="{28A0092B-C50C-407E-A947-70E740481C1C}">
                <a14:useLocalDpi xmlns:a14="http://schemas.microsoft.com/office/drawing/2010/main" val="0"/>
              </a:ext>
            </a:extLst>
          </a:blip>
          <a:srcRect r="66457"/>
          <a:stretch/>
        </p:blipFill>
        <p:spPr bwMode="auto">
          <a:xfrm>
            <a:off x="8091377" y="1654541"/>
            <a:ext cx="634360" cy="673264"/>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E85CDA4A-4F4D-49D9-9F50-F699C2C4A4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65124" y="282371"/>
            <a:ext cx="859872" cy="841043"/>
          </a:xfrm>
          <a:prstGeom prst="rect">
            <a:avLst/>
          </a:prstGeom>
        </p:spPr>
      </p:pic>
    </p:spTree>
    <p:extLst>
      <p:ext uri="{BB962C8B-B14F-4D97-AF65-F5344CB8AC3E}">
        <p14:creationId xmlns:p14="http://schemas.microsoft.com/office/powerpoint/2010/main" val="2410720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a:extLst>
              <a:ext uri="{FF2B5EF4-FFF2-40B4-BE49-F238E27FC236}">
                <a16:creationId xmlns:a16="http://schemas.microsoft.com/office/drawing/2014/main" id="{4A540FF3-FB3E-5D43-8F9B-893DF20C921E}"/>
              </a:ext>
            </a:extLst>
          </p:cNvPr>
          <p:cNvSpPr txBox="1"/>
          <p:nvPr/>
        </p:nvSpPr>
        <p:spPr>
          <a:xfrm>
            <a:off x="235198" y="12020"/>
            <a:ext cx="10695072" cy="784830"/>
          </a:xfrm>
          <a:prstGeom prst="rect">
            <a:avLst/>
          </a:prstGeom>
          <a:noFill/>
        </p:spPr>
        <p:txBody>
          <a:bodyPr wrap="square" rtlCol="0">
            <a:spAutoFit/>
          </a:bodyPr>
          <a:lstStyle/>
          <a:p>
            <a:pPr>
              <a:lnSpc>
                <a:spcPts val="5400"/>
              </a:lnSpc>
            </a:pPr>
            <a:r>
              <a:rPr lang="fr-FR" sz="4400" b="1" dirty="0">
                <a:solidFill>
                  <a:srgbClr val="000000"/>
                </a:solidFill>
                <a:latin typeface="DilleniaUPC" panose="02020603050405020304" pitchFamily="18" charset="-34"/>
                <a:cs typeface="DilleniaUPC" panose="02020603050405020304" pitchFamily="18" charset="-34"/>
              </a:rPr>
              <a:t>LES COSMÉTIQUES « À L’ÉTAT PUR »</a:t>
            </a:r>
          </a:p>
        </p:txBody>
      </p:sp>
      <p:cxnSp>
        <p:nvCxnSpPr>
          <p:cNvPr id="16" name="Connecteur droit 15">
            <a:extLst>
              <a:ext uri="{FF2B5EF4-FFF2-40B4-BE49-F238E27FC236}">
                <a16:creationId xmlns:a16="http://schemas.microsoft.com/office/drawing/2014/main" id="{74C918AF-5348-DA46-86FA-1EF98388CA3A}"/>
              </a:ext>
            </a:extLst>
          </p:cNvPr>
          <p:cNvCxnSpPr/>
          <p:nvPr/>
        </p:nvCxnSpPr>
        <p:spPr>
          <a:xfrm>
            <a:off x="304784" y="864395"/>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E89F5C2D-B6FF-40A7-A793-6E678D4C7B78}"/>
              </a:ext>
            </a:extLst>
          </p:cNvPr>
          <p:cNvSpPr txBox="1"/>
          <p:nvPr/>
        </p:nvSpPr>
        <p:spPr>
          <a:xfrm>
            <a:off x="1717104" y="4265624"/>
            <a:ext cx="9429117" cy="1692771"/>
          </a:xfrm>
          <a:prstGeom prst="rect">
            <a:avLst/>
          </a:prstGeom>
          <a:solidFill>
            <a:srgbClr val="76A4B0">
              <a:alpha val="63137"/>
            </a:srgbClr>
          </a:solidFill>
        </p:spPr>
        <p:txBody>
          <a:bodyPr wrap="square">
            <a:spAutoFit/>
          </a:bodyPr>
          <a:lstStyle/>
          <a:p>
            <a:pPr algn="ctr">
              <a:spcAft>
                <a:spcPts val="1200"/>
              </a:spcAft>
              <a:tabLst>
                <a:tab pos="446088" algn="l"/>
                <a:tab pos="722313" algn="l"/>
              </a:tabLst>
            </a:pPr>
            <a:r>
              <a:rPr lang="fr-FR" sz="2800" b="1" dirty="0">
                <a:solidFill>
                  <a:schemeClr val="bg1"/>
                </a:solidFill>
                <a:latin typeface="DilleniaUPC" panose="02020603050405020304" pitchFamily="18" charset="-34"/>
                <a:cs typeface="DilleniaUPC" panose="02020603050405020304" pitchFamily="18" charset="-34"/>
              </a:rPr>
              <a:t>        1 Actif Pur pour 1 problème de peau </a:t>
            </a:r>
          </a:p>
          <a:p>
            <a:pPr algn="ctr">
              <a:spcAft>
                <a:spcPts val="1200"/>
              </a:spcAft>
              <a:tabLst>
                <a:tab pos="446088" algn="l"/>
                <a:tab pos="722313" algn="l"/>
              </a:tabLst>
            </a:pPr>
            <a:r>
              <a:rPr lang="fr-FR" sz="2800" b="1" dirty="0">
                <a:solidFill>
                  <a:schemeClr val="bg1"/>
                </a:solidFill>
                <a:latin typeface="DilleniaUPC" panose="02020603050405020304" pitchFamily="18" charset="-34"/>
                <a:cs typeface="DilleniaUPC" panose="02020603050405020304" pitchFamily="18" charset="-34"/>
              </a:rPr>
              <a:t> Molécules sélectionnées selon la littérature scientifique</a:t>
            </a:r>
          </a:p>
          <a:p>
            <a:pPr algn="ctr">
              <a:spcAft>
                <a:spcPts val="1200"/>
              </a:spcAft>
              <a:tabLst>
                <a:tab pos="446088" algn="l"/>
                <a:tab pos="722313" algn="l"/>
              </a:tabLst>
            </a:pPr>
            <a:r>
              <a:rPr lang="fr-FR" sz="2800" b="1" dirty="0">
                <a:solidFill>
                  <a:schemeClr val="bg1"/>
                </a:solidFill>
                <a:latin typeface="DilleniaUPC" panose="02020603050405020304" pitchFamily="18" charset="-34"/>
                <a:cs typeface="DilleniaUPC" panose="02020603050405020304" pitchFamily="18" charset="-34"/>
              </a:rPr>
              <a:t> Rituel beauté en toute simplicité</a:t>
            </a:r>
          </a:p>
        </p:txBody>
      </p:sp>
      <p:pic>
        <p:nvPicPr>
          <p:cNvPr id="6" name="Picture 3">
            <a:extLst>
              <a:ext uri="{FF2B5EF4-FFF2-40B4-BE49-F238E27FC236}">
                <a16:creationId xmlns:a16="http://schemas.microsoft.com/office/drawing/2014/main" id="{ED872501-7059-42EC-AB23-DAE6CCEA3FB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6864" y="1339684"/>
            <a:ext cx="6942732" cy="146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a:extLst>
              <a:ext uri="{FF2B5EF4-FFF2-40B4-BE49-F238E27FC236}">
                <a16:creationId xmlns:a16="http://schemas.microsoft.com/office/drawing/2014/main" id="{FE19AB6A-92D3-4E70-9637-736D0F563C2C}"/>
              </a:ext>
            </a:extLst>
          </p:cNvPr>
          <p:cNvSpPr txBox="1"/>
          <p:nvPr/>
        </p:nvSpPr>
        <p:spPr>
          <a:xfrm>
            <a:off x="482311" y="2778184"/>
            <a:ext cx="1091184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tab pos="446088" algn="l"/>
                <a:tab pos="722313" algn="l"/>
              </a:tabLst>
              <a:defRPr/>
            </a:pPr>
            <a:r>
              <a:rPr kumimoji="0" lang="fr-FR" sz="28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ETAT PUR est née d’une contradiction : la séparation des actifs de la base de soin.</a:t>
            </a:r>
          </a:p>
        </p:txBody>
      </p:sp>
      <p:sp>
        <p:nvSpPr>
          <p:cNvPr id="11" name="ZoneTexte 10">
            <a:extLst>
              <a:ext uri="{FF2B5EF4-FFF2-40B4-BE49-F238E27FC236}">
                <a16:creationId xmlns:a16="http://schemas.microsoft.com/office/drawing/2014/main" id="{26822A8A-E350-4F66-B16E-FE9CC30C27FA}"/>
              </a:ext>
            </a:extLst>
          </p:cNvPr>
          <p:cNvSpPr txBox="1"/>
          <p:nvPr/>
        </p:nvSpPr>
        <p:spPr>
          <a:xfrm>
            <a:off x="2594344" y="3742404"/>
            <a:ext cx="7091916" cy="523220"/>
          </a:xfrm>
          <a:prstGeom prst="rect">
            <a:avLst/>
          </a:prstGeom>
          <a:noFill/>
        </p:spPr>
        <p:txBody>
          <a:bodyPr wrap="square">
            <a:spAutoFit/>
          </a:bodyPr>
          <a:lstStyle/>
          <a:p>
            <a:pPr algn="ctr"/>
            <a:r>
              <a:rPr kumimoji="0" lang="fr-FR" sz="2800" b="1" i="0" u="none" strike="noStrike" cap="none" normalizeH="0" baseline="0" noProof="0" dirty="0">
                <a:ln>
                  <a:noFill/>
                </a:ln>
                <a:solidFill>
                  <a:srgbClr val="76A4B0"/>
                </a:solidFill>
                <a:uLnTx/>
                <a:uFillTx/>
                <a:latin typeface="DilleniaUPC" panose="02020603050405020304" pitchFamily="18" charset="-34"/>
                <a:ea typeface="+mn-ea"/>
                <a:cs typeface="DilleniaUPC" panose="02020603050405020304" pitchFamily="18" charset="-34"/>
              </a:rPr>
              <a:t>DES PROMESSES TENUES : </a:t>
            </a:r>
          </a:p>
        </p:txBody>
      </p:sp>
      <p:pic>
        <p:nvPicPr>
          <p:cNvPr id="12" name="Image 11">
            <a:extLst>
              <a:ext uri="{FF2B5EF4-FFF2-40B4-BE49-F238E27FC236}">
                <a16:creationId xmlns:a16="http://schemas.microsoft.com/office/drawing/2014/main" id="{6A83D9DF-CB1A-41C5-A533-2B9F670F5342}"/>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backgroundRemoval t="24823" b="73050" l="25424" r="73850">
                        <a14:foregroundMark x1="67554" y1="35461" x2="67554" y2="35461"/>
                        <a14:foregroundMark x1="60291" y1="70449" x2="60291" y2="70449"/>
                        <a14:foregroundMark x1="63438" y1="65248" x2="56174" y2="59338"/>
                        <a14:foregroundMark x1="41889" y1="59338" x2="39952" y2="62411"/>
                        <a14:foregroundMark x1="33656" y1="35461" x2="35835" y2="41371"/>
                        <a14:foregroundMark x1="70460" y1="31442" x2="41889" y2="59338"/>
                        <a14:foregroundMark x1="35835" y1="36407" x2="41889" y2="71395"/>
                        <a14:foregroundMark x1="36804" y1="64303" x2="36804" y2="64303"/>
                        <a14:foregroundMark x1="29540" y1="68322" x2="29540" y2="68322"/>
                        <a14:foregroundMark x1="28571" y1="70449" x2="28571" y2="70449"/>
                        <a14:foregroundMark x1="26634" y1="73286" x2="26634" y2="73286"/>
                        <a14:foregroundMark x1="74092" y1="31442" x2="74092" y2="31442"/>
                        <a14:foregroundMark x1="27361" y1="69976" x2="26634" y2="69976"/>
                        <a14:foregroundMark x1="34383" y1="25296" x2="34383" y2="25296"/>
                        <a14:foregroundMark x1="30508" y1="25296" x2="30508" y2="25296"/>
                        <a14:foregroundMark x1="74092" y1="69976" x2="74092" y2="69976"/>
                        <a14:foregroundMark x1="26634" y1="29078" x2="26634" y2="29078"/>
                        <a14:foregroundMark x1="25424" y1="29787" x2="25424" y2="29787"/>
                      </a14:backgroundRemoval>
                    </a14:imgEffect>
                  </a14:imgLayer>
                </a14:imgProps>
              </a:ext>
              <a:ext uri="{28A0092B-C50C-407E-A947-70E740481C1C}">
                <a14:useLocalDpi xmlns:a14="http://schemas.microsoft.com/office/drawing/2010/main"/>
              </a:ext>
            </a:extLst>
          </a:blip>
          <a:srcRect l="24033" t="19216" r="20261" b="23382"/>
          <a:stretch/>
        </p:blipFill>
        <p:spPr>
          <a:xfrm flipH="1">
            <a:off x="3494395" y="4424179"/>
            <a:ext cx="240670" cy="254000"/>
          </a:xfrm>
          <a:prstGeom prst="rect">
            <a:avLst/>
          </a:prstGeom>
        </p:spPr>
      </p:pic>
      <p:pic>
        <p:nvPicPr>
          <p:cNvPr id="25" name="Image 24">
            <a:extLst>
              <a:ext uri="{FF2B5EF4-FFF2-40B4-BE49-F238E27FC236}">
                <a16:creationId xmlns:a16="http://schemas.microsoft.com/office/drawing/2014/main" id="{F5239A93-AB3E-4AAF-96F0-82B26109A27A}"/>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backgroundRemoval t="24823" b="73050" l="25424" r="73850">
                        <a14:foregroundMark x1="67554" y1="35461" x2="67554" y2="35461"/>
                        <a14:foregroundMark x1="60291" y1="70449" x2="60291" y2="70449"/>
                        <a14:foregroundMark x1="63438" y1="65248" x2="56174" y2="59338"/>
                        <a14:foregroundMark x1="41889" y1="59338" x2="39952" y2="62411"/>
                        <a14:foregroundMark x1="33656" y1="35461" x2="35835" y2="41371"/>
                        <a14:foregroundMark x1="70460" y1="31442" x2="41889" y2="59338"/>
                        <a14:foregroundMark x1="35835" y1="36407" x2="41889" y2="71395"/>
                        <a14:foregroundMark x1="36804" y1="64303" x2="36804" y2="64303"/>
                        <a14:foregroundMark x1="29540" y1="68322" x2="29540" y2="68322"/>
                        <a14:foregroundMark x1="28571" y1="70449" x2="28571" y2="70449"/>
                        <a14:foregroundMark x1="26634" y1="73286" x2="26634" y2="73286"/>
                        <a14:foregroundMark x1="74092" y1="31442" x2="74092" y2="31442"/>
                        <a14:foregroundMark x1="27361" y1="69976" x2="26634" y2="69976"/>
                        <a14:foregroundMark x1="34383" y1="25296" x2="34383" y2="25296"/>
                        <a14:foregroundMark x1="30508" y1="25296" x2="30508" y2="25296"/>
                        <a14:foregroundMark x1="74092" y1="69976" x2="74092" y2="69976"/>
                        <a14:foregroundMark x1="26634" y1="29078" x2="26634" y2="29078"/>
                        <a14:foregroundMark x1="25424" y1="29787" x2="25424" y2="29787"/>
                      </a14:backgroundRemoval>
                    </a14:imgEffect>
                  </a14:imgLayer>
                </a14:imgProps>
              </a:ext>
              <a:ext uri="{28A0092B-C50C-407E-A947-70E740481C1C}">
                <a14:useLocalDpi xmlns:a14="http://schemas.microsoft.com/office/drawing/2010/main"/>
              </a:ext>
            </a:extLst>
          </a:blip>
          <a:srcRect l="24033" t="19216" r="20261" b="23382"/>
          <a:stretch/>
        </p:blipFill>
        <p:spPr>
          <a:xfrm flipH="1">
            <a:off x="1717104" y="5034471"/>
            <a:ext cx="212160" cy="223911"/>
          </a:xfrm>
          <a:prstGeom prst="rect">
            <a:avLst/>
          </a:prstGeom>
        </p:spPr>
      </p:pic>
      <p:pic>
        <p:nvPicPr>
          <p:cNvPr id="27" name="Image 26">
            <a:extLst>
              <a:ext uri="{FF2B5EF4-FFF2-40B4-BE49-F238E27FC236}">
                <a16:creationId xmlns:a16="http://schemas.microsoft.com/office/drawing/2014/main" id="{7743A5F9-0166-495F-9820-69E5B708F9F9}"/>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backgroundRemoval t="24823" b="73050" l="25424" r="73850">
                        <a14:foregroundMark x1="67554" y1="35461" x2="67554" y2="35461"/>
                        <a14:foregroundMark x1="60291" y1="70449" x2="60291" y2="70449"/>
                        <a14:foregroundMark x1="63438" y1="65248" x2="56174" y2="59338"/>
                        <a14:foregroundMark x1="41889" y1="59338" x2="39952" y2="62411"/>
                        <a14:foregroundMark x1="33656" y1="35461" x2="35835" y2="41371"/>
                        <a14:foregroundMark x1="70460" y1="31442" x2="41889" y2="59338"/>
                        <a14:foregroundMark x1="35835" y1="36407" x2="41889" y2="71395"/>
                        <a14:foregroundMark x1="36804" y1="64303" x2="36804" y2="64303"/>
                        <a14:foregroundMark x1="29540" y1="68322" x2="29540" y2="68322"/>
                        <a14:foregroundMark x1="28571" y1="70449" x2="28571" y2="70449"/>
                        <a14:foregroundMark x1="26634" y1="73286" x2="26634" y2="73286"/>
                        <a14:foregroundMark x1="74092" y1="31442" x2="74092" y2="31442"/>
                        <a14:foregroundMark x1="27361" y1="69976" x2="26634" y2="69976"/>
                        <a14:foregroundMark x1="34383" y1="25296" x2="34383" y2="25296"/>
                        <a14:foregroundMark x1="30508" y1="25296" x2="30508" y2="25296"/>
                        <a14:foregroundMark x1="74092" y1="69976" x2="74092" y2="69976"/>
                        <a14:foregroundMark x1="26634" y1="29078" x2="26634" y2="29078"/>
                        <a14:foregroundMark x1="25424" y1="29787" x2="25424" y2="29787"/>
                      </a14:backgroundRemoval>
                    </a14:imgEffect>
                  </a14:imgLayer>
                </a14:imgProps>
              </a:ext>
              <a:ext uri="{28A0092B-C50C-407E-A947-70E740481C1C}">
                <a14:useLocalDpi xmlns:a14="http://schemas.microsoft.com/office/drawing/2010/main"/>
              </a:ext>
            </a:extLst>
          </a:blip>
          <a:srcRect l="24033" t="19216" r="20261" b="23382"/>
          <a:stretch/>
        </p:blipFill>
        <p:spPr>
          <a:xfrm flipH="1">
            <a:off x="3494395" y="5602368"/>
            <a:ext cx="240670" cy="254000"/>
          </a:xfrm>
          <a:prstGeom prst="rect">
            <a:avLst/>
          </a:prstGeom>
        </p:spPr>
      </p:pic>
    </p:spTree>
    <p:extLst>
      <p:ext uri="{BB962C8B-B14F-4D97-AF65-F5344CB8AC3E}">
        <p14:creationId xmlns:p14="http://schemas.microsoft.com/office/powerpoint/2010/main" val="803898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275D43A1-354D-4540-B6F0-7C0EC2A09279}"/>
              </a:ext>
            </a:extLst>
          </p:cNvPr>
          <p:cNvSpPr txBox="1"/>
          <p:nvPr/>
        </p:nvSpPr>
        <p:spPr>
          <a:xfrm>
            <a:off x="2793956" y="1878338"/>
            <a:ext cx="5052583" cy="584775"/>
          </a:xfrm>
          <a:prstGeom prst="rect">
            <a:avLst/>
          </a:prstGeom>
          <a:noFill/>
        </p:spPr>
        <p:txBody>
          <a:bodyPr wrap="square">
            <a:spAutoFit/>
          </a:bodyPr>
          <a:lstStyle/>
          <a:p>
            <a:pPr>
              <a:spcAft>
                <a:spcPts val="600"/>
              </a:spcAft>
            </a:pPr>
            <a:r>
              <a:rPr lang="fr-FR" sz="3200" b="1" cap="all">
                <a:solidFill>
                  <a:srgbClr val="7EBBC3"/>
                </a:solidFill>
                <a:latin typeface="DilleniaUPC" panose="02020603050405020304" pitchFamily="18" charset="-34"/>
                <a:cs typeface="DilleniaUPC" panose="02020603050405020304" pitchFamily="18" charset="-34"/>
              </a:rPr>
              <a:t>COMPOSITION</a:t>
            </a:r>
          </a:p>
        </p:txBody>
      </p:sp>
      <p:pic>
        <p:nvPicPr>
          <p:cNvPr id="20" name="Image 19">
            <a:extLst>
              <a:ext uri="{FF2B5EF4-FFF2-40B4-BE49-F238E27FC236}">
                <a16:creationId xmlns:a16="http://schemas.microsoft.com/office/drawing/2014/main" id="{2CEAAF4D-7348-4C62-BC34-E8C002864EFA}"/>
              </a:ext>
            </a:extLst>
          </p:cNvPr>
          <p:cNvPicPr>
            <a:picLocks noChangeAspect="1"/>
          </p:cNvPicPr>
          <p:nvPr/>
        </p:nvPicPr>
        <p:blipFill rotWithShape="1">
          <a:blip r:embed="rId3">
            <a:grayscl/>
          </a:blip>
          <a:srcRect l="33963" t="20906" r="32803" b="44720"/>
          <a:stretch/>
        </p:blipFill>
        <p:spPr>
          <a:xfrm>
            <a:off x="7554859" y="192284"/>
            <a:ext cx="520763" cy="581734"/>
          </a:xfrm>
          <a:prstGeom prst="rect">
            <a:avLst/>
          </a:prstGeom>
        </p:spPr>
      </p:pic>
      <p:sp>
        <p:nvSpPr>
          <p:cNvPr id="21" name="ZoneTexte 20">
            <a:extLst>
              <a:ext uri="{FF2B5EF4-FFF2-40B4-BE49-F238E27FC236}">
                <a16:creationId xmlns:a16="http://schemas.microsoft.com/office/drawing/2014/main" id="{2C6821B8-F341-4B74-9015-028760968B92}"/>
              </a:ext>
            </a:extLst>
          </p:cNvPr>
          <p:cNvSpPr txBox="1"/>
          <p:nvPr/>
        </p:nvSpPr>
        <p:spPr>
          <a:xfrm>
            <a:off x="8052091" y="354760"/>
            <a:ext cx="2605013"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12 ingrédients*</a:t>
            </a:r>
          </a:p>
        </p:txBody>
      </p:sp>
      <p:sp>
        <p:nvSpPr>
          <p:cNvPr id="22" name="ZoneTexte 21">
            <a:extLst>
              <a:ext uri="{FF2B5EF4-FFF2-40B4-BE49-F238E27FC236}">
                <a16:creationId xmlns:a16="http://schemas.microsoft.com/office/drawing/2014/main" id="{46E11819-7D3A-4F56-85BE-CB27BAFF9EB4}"/>
              </a:ext>
            </a:extLst>
          </p:cNvPr>
          <p:cNvSpPr txBox="1"/>
          <p:nvPr/>
        </p:nvSpPr>
        <p:spPr>
          <a:xfrm>
            <a:off x="8052091" y="832737"/>
            <a:ext cx="3196886"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99,8 % biomimétiques</a:t>
            </a:r>
          </a:p>
        </p:txBody>
      </p:sp>
      <p:pic>
        <p:nvPicPr>
          <p:cNvPr id="23" name="Picture 2" descr="Biomimetic materials app icon copying natural Vector Image">
            <a:extLst>
              <a:ext uri="{FF2B5EF4-FFF2-40B4-BE49-F238E27FC236}">
                <a16:creationId xmlns:a16="http://schemas.microsoft.com/office/drawing/2014/main" id="{5A110BA5-24CC-4565-93FA-A2894D18CDAB}"/>
              </a:ext>
            </a:extLst>
          </p:cNvPr>
          <p:cNvPicPr>
            <a:picLocks noChangeAspect="1" noChangeArrowheads="1"/>
          </p:cNvPicPr>
          <p:nvPr/>
        </p:nvPicPr>
        <p:blipFill rotWithShape="1">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ackgroundRemoval t="9074" b="90000" l="10000" r="90000">
                        <a14:foregroundMark x1="51600" y1="9074" x2="51600" y2="9074"/>
                        <a14:backgroundMark x1="30600" y1="24907" x2="37200" y2="20000"/>
                        <a14:backgroundMark x1="49400" y1="14630" x2="65200" y2="18148"/>
                        <a14:backgroundMark x1="65200" y1="18148" x2="71500" y2="22407"/>
                        <a14:backgroundMark x1="71500" y1="22407" x2="76900" y2="37500"/>
                        <a14:backgroundMark x1="73500" y1="55833" x2="69700" y2="62037"/>
                        <a14:backgroundMark x1="69700" y1="62037" x2="61500" y2="66019"/>
                        <a14:backgroundMark x1="61500" y1="66019" x2="45500" y2="66019"/>
                        <a14:backgroundMark x1="45500" y1="66019" x2="37500" y2="63519"/>
                        <a14:backgroundMark x1="37500" y1="63519" x2="29500" y2="58611"/>
                        <a14:backgroundMark x1="29500" y1="58611" x2="25300" y2="51574"/>
                        <a14:backgroundMark x1="25300" y1="51574" x2="23400" y2="36111"/>
                        <a14:backgroundMark x1="23400" y1="36111" x2="26500" y2="27130"/>
                        <a14:backgroundMark x1="26500" y1="27130" x2="31600" y2="20926"/>
                        <a14:backgroundMark x1="31600" y1="20926" x2="33800" y2="19444"/>
                        <a14:backgroundMark x1="51600" y1="15741" x2="69200" y2="22130"/>
                        <a14:backgroundMark x1="69200" y1="22130" x2="75600" y2="29352"/>
                        <a14:backgroundMark x1="68700" y1="28426" x2="56000" y2="18981"/>
                        <a14:backgroundMark x1="56000" y1="18981" x2="53000" y2="17963"/>
                        <a14:backgroundMark x1="42600" y1="13796" x2="34000" y2="14259"/>
                        <a14:backgroundMark x1="34000" y1="14259" x2="62500" y2="9074"/>
                        <a14:backgroundMark x1="64900" y1="13611" x2="75400" y2="30833"/>
                        <a14:backgroundMark x1="75400" y1="30833" x2="77600" y2="47685"/>
                        <a14:backgroundMark x1="77600" y1="47685" x2="77400" y2="49630"/>
                        <a14:backgroundMark x1="67600" y1="50833" x2="65000" y2="60556"/>
                        <a14:backgroundMark x1="30000" y1="47963" x2="30900" y2="55185"/>
                        <a14:backgroundMark x1="30900" y1="55185" x2="32600" y2="58981"/>
                        <a14:backgroundMark x1="44600" y1="49444" x2="44600" y2="49444"/>
                        <a14:backgroundMark x1="43600" y1="49444" x2="44600" y2="50556"/>
                        <a14:backgroundMark x1="57000" y1="48426" x2="55300" y2="55463"/>
                        <a14:backgroundMark x1="55300" y1="55463" x2="56700" y2="55093"/>
                        <a14:backgroundMark x1="63300" y1="41019" x2="58500" y2="42500"/>
                        <a14:backgroundMark x1="55900" y1="29074" x2="54500" y2="34074"/>
                        <a14:backgroundMark x1="48700" y1="21481" x2="46300" y2="18241"/>
                        <a14:backgroundMark x1="51400" y1="23148" x2="57700" y2="21296"/>
                        <a14:backgroundMark x1="51600" y1="9167" x2="51600" y2="9167"/>
                        <a14:backgroundMark x1="43900" y1="31389" x2="43900" y2="31389"/>
                        <a14:backgroundMark x1="43600" y1="28426" x2="42500" y2="30833"/>
                        <a14:backgroundMark x1="44900" y1="36852" x2="45200" y2="38519"/>
                        <a14:backgroundMark x1="51600" y1="40463" x2="50800" y2="43889"/>
                        <a14:backgroundMark x1="42600" y1="49352" x2="42800" y2="52778"/>
                        <a14:backgroundMark x1="38200" y1="41296" x2="38300" y2="43148"/>
                        <a14:backgroundMark x1="35800" y1="41296" x2="40700" y2="42037"/>
                        <a14:backgroundMark x1="38300" y1="35278" x2="38300" y2="35278"/>
                        <a14:backgroundMark x1="55300" y1="38241" x2="55300" y2="38241"/>
                        <a14:backgroundMark x1="49500" y1="47685" x2="49500" y2="47685"/>
                        <a14:backgroundMark x1="69500" y1="49630" x2="75300" y2="60278"/>
                      </a14:backgroundRemoval>
                    </a14:imgEffect>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l="21990" t="18252" r="24947" b="35516"/>
          <a:stretch/>
        </p:blipFill>
        <p:spPr bwMode="auto">
          <a:xfrm>
            <a:off x="7670445" y="847820"/>
            <a:ext cx="507248" cy="47730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9AAED841-920C-44E8-8A08-591E92453C5A}"/>
              </a:ext>
            </a:extLst>
          </p:cNvPr>
          <p:cNvSpPr/>
          <p:nvPr/>
        </p:nvSpPr>
        <p:spPr>
          <a:xfrm>
            <a:off x="7461020" y="271037"/>
            <a:ext cx="4562079" cy="1630870"/>
          </a:xfrm>
          <a:prstGeom prst="rect">
            <a:avLst/>
          </a:prstGeom>
          <a:noFill/>
          <a:ln>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endParaRPr lang="fr-FR" b="1" dirty="0">
              <a:solidFill>
                <a:srgbClr val="7EBBC3"/>
              </a:solidFill>
              <a:effectLst/>
              <a:latin typeface="+mj-lt"/>
              <a:ea typeface="Calibri" panose="020F0502020204030204" pitchFamily="34" charset="0"/>
              <a:cs typeface="Times New Roman" panose="02020603050405020304" pitchFamily="18" charset="0"/>
            </a:endParaRPr>
          </a:p>
        </p:txBody>
      </p:sp>
      <p:pic>
        <p:nvPicPr>
          <p:cNvPr id="25" name="Image 24">
            <a:extLst>
              <a:ext uri="{FF2B5EF4-FFF2-40B4-BE49-F238E27FC236}">
                <a16:creationId xmlns:a16="http://schemas.microsoft.com/office/drawing/2014/main" id="{87CF606C-2592-453D-84E3-619C940B8237}"/>
              </a:ext>
            </a:extLst>
          </p:cNvPr>
          <p:cNvPicPr>
            <a:picLocks noChangeAspect="1"/>
          </p:cNvPicPr>
          <p:nvPr/>
        </p:nvPicPr>
        <p:blipFill rotWithShape="1">
          <a:blip r:embed="rId6">
            <a:extLst>
              <a:ext uri="{28A0092B-C50C-407E-A947-70E740481C1C}">
                <a14:useLocalDpi xmlns:a14="http://schemas.microsoft.com/office/drawing/2010/main"/>
              </a:ext>
            </a:extLst>
          </a:blip>
          <a:srcRect l="24033" t="19216" r="20261" b="23382"/>
          <a:stretch/>
        </p:blipFill>
        <p:spPr>
          <a:xfrm flipH="1">
            <a:off x="2673621" y="4430709"/>
            <a:ext cx="240670" cy="254000"/>
          </a:xfrm>
          <a:prstGeom prst="rect">
            <a:avLst/>
          </a:prstGeom>
        </p:spPr>
      </p:pic>
      <p:pic>
        <p:nvPicPr>
          <p:cNvPr id="26" name="Image 25">
            <a:extLst>
              <a:ext uri="{FF2B5EF4-FFF2-40B4-BE49-F238E27FC236}">
                <a16:creationId xmlns:a16="http://schemas.microsoft.com/office/drawing/2014/main" id="{6CFDD06B-E685-4C11-83E7-12DCFDAB957E}"/>
              </a:ext>
            </a:extLst>
          </p:cNvPr>
          <p:cNvPicPr>
            <a:picLocks noChangeAspect="1"/>
          </p:cNvPicPr>
          <p:nvPr/>
        </p:nvPicPr>
        <p:blipFill rotWithShape="1">
          <a:blip r:embed="rId6">
            <a:extLst>
              <a:ext uri="{28A0092B-C50C-407E-A947-70E740481C1C}">
                <a14:useLocalDpi xmlns:a14="http://schemas.microsoft.com/office/drawing/2010/main"/>
              </a:ext>
            </a:extLst>
          </a:blip>
          <a:srcRect l="24033" t="19216" r="20261" b="23382"/>
          <a:stretch/>
        </p:blipFill>
        <p:spPr>
          <a:xfrm flipH="1">
            <a:off x="2650929" y="3536200"/>
            <a:ext cx="240670" cy="254000"/>
          </a:xfrm>
          <a:prstGeom prst="rect">
            <a:avLst/>
          </a:prstGeom>
        </p:spPr>
      </p:pic>
      <p:grpSp>
        <p:nvGrpSpPr>
          <p:cNvPr id="30" name="Groupe 29">
            <a:extLst>
              <a:ext uri="{FF2B5EF4-FFF2-40B4-BE49-F238E27FC236}">
                <a16:creationId xmlns:a16="http://schemas.microsoft.com/office/drawing/2014/main" id="{CE036391-ACA6-49E8-B78E-015495C2C9FB}"/>
              </a:ext>
            </a:extLst>
          </p:cNvPr>
          <p:cNvGrpSpPr/>
          <p:nvPr/>
        </p:nvGrpSpPr>
        <p:grpSpPr>
          <a:xfrm>
            <a:off x="2650929" y="2665125"/>
            <a:ext cx="3196033" cy="954107"/>
            <a:chOff x="2650929" y="3171326"/>
            <a:chExt cx="3196033" cy="954107"/>
          </a:xfrm>
        </p:grpSpPr>
        <p:pic>
          <p:nvPicPr>
            <p:cNvPr id="31" name="Image 30">
              <a:extLst>
                <a:ext uri="{FF2B5EF4-FFF2-40B4-BE49-F238E27FC236}">
                  <a16:creationId xmlns:a16="http://schemas.microsoft.com/office/drawing/2014/main" id="{286F7BF5-8082-4695-8754-9B9CBDC57DC0}"/>
                </a:ext>
              </a:extLst>
            </p:cNvPr>
            <p:cNvPicPr>
              <a:picLocks noChangeAspect="1"/>
            </p:cNvPicPr>
            <p:nvPr/>
          </p:nvPicPr>
          <p:blipFill rotWithShape="1">
            <a:blip r:embed="rId6">
              <a:extLst>
                <a:ext uri="{28A0092B-C50C-407E-A947-70E740481C1C}">
                  <a14:useLocalDpi xmlns:a14="http://schemas.microsoft.com/office/drawing/2010/main"/>
                </a:ext>
              </a:extLst>
            </a:blip>
            <a:srcRect l="24033" t="19216" r="20261" b="23382"/>
            <a:stretch/>
          </p:blipFill>
          <p:spPr>
            <a:xfrm flipH="1">
              <a:off x="2650929" y="3333983"/>
              <a:ext cx="240670" cy="254000"/>
            </a:xfrm>
            <a:prstGeom prst="rect">
              <a:avLst/>
            </a:prstGeom>
          </p:spPr>
        </p:pic>
        <p:sp>
          <p:nvSpPr>
            <p:cNvPr id="32" name="ZoneTexte 31">
              <a:extLst>
                <a:ext uri="{FF2B5EF4-FFF2-40B4-BE49-F238E27FC236}">
                  <a16:creationId xmlns:a16="http://schemas.microsoft.com/office/drawing/2014/main" id="{22AFFFE1-A354-4395-B5C0-37A5EA59C3E1}"/>
                </a:ext>
              </a:extLst>
            </p:cNvPr>
            <p:cNvSpPr txBox="1"/>
            <p:nvPr/>
          </p:nvSpPr>
          <p:spPr>
            <a:xfrm>
              <a:off x="2891599" y="3171326"/>
              <a:ext cx="295536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all" normalizeH="0" baseline="0" noProof="0" dirty="0">
                  <a:ln>
                    <a:noFill/>
                  </a:ln>
                  <a:solidFill>
                    <a:srgbClr val="7EBBC3"/>
                  </a:solidFill>
                  <a:uLnTx/>
                  <a:uFillTx/>
                  <a:latin typeface="DilleniaUPC" panose="02020603050405020304" pitchFamily="18" charset="-34"/>
                  <a:ea typeface="+mn-ea"/>
                  <a:cs typeface="DilleniaUPC" panose="02020603050405020304" pitchFamily="18" charset="-34"/>
                </a:rPr>
                <a:t>Eau </a:t>
              </a:r>
              <a:r>
                <a:rPr kumimoji="0" lang="fr-FR" sz="2800" b="0" i="0" u="none" strike="noStrike" cap="all" normalizeH="0" baseline="0" noProof="0" dirty="0" err="1">
                  <a:ln>
                    <a:noFill/>
                  </a:ln>
                  <a:solidFill>
                    <a:srgbClr val="7EBBC3"/>
                  </a:solidFill>
                  <a:uLnTx/>
                  <a:uFillTx/>
                  <a:latin typeface="DilleniaUPC" panose="02020603050405020304" pitchFamily="18" charset="-34"/>
                  <a:ea typeface="+mn-ea"/>
                  <a:cs typeface="DilleniaUPC" panose="02020603050405020304" pitchFamily="18" charset="-34"/>
                </a:rPr>
                <a:t>isodermique</a:t>
              </a:r>
              <a:endParaRPr kumimoji="0" lang="fr-FR" sz="2800" b="0" i="0" u="none" strike="noStrike" cap="all" normalizeH="0" baseline="0" noProof="0" dirty="0">
                <a:ln>
                  <a:noFill/>
                </a:ln>
                <a:solidFill>
                  <a:srgbClr val="7EBBC3"/>
                </a:solidFill>
                <a:uLnTx/>
                <a:uFillTx/>
                <a:latin typeface="DilleniaUPC" panose="02020603050405020304" pitchFamily="18" charset="-34"/>
                <a:ea typeface="+mn-ea"/>
                <a:cs typeface="DilleniaUPC" panose="02020603050405020304" pitchFamily="18" charset="-34"/>
              </a:endParaRPr>
            </a:p>
          </p:txBody>
        </p:sp>
      </p:grpSp>
      <p:sp>
        <p:nvSpPr>
          <p:cNvPr id="33" name="ZoneTexte 32">
            <a:extLst>
              <a:ext uri="{FF2B5EF4-FFF2-40B4-BE49-F238E27FC236}">
                <a16:creationId xmlns:a16="http://schemas.microsoft.com/office/drawing/2014/main" id="{347833DA-EAFB-4251-A976-2142B327D58D}"/>
              </a:ext>
            </a:extLst>
          </p:cNvPr>
          <p:cNvSpPr txBox="1"/>
          <p:nvPr/>
        </p:nvSpPr>
        <p:spPr>
          <a:xfrm>
            <a:off x="2903697" y="3401590"/>
            <a:ext cx="3553022" cy="523220"/>
          </a:xfrm>
          <a:prstGeom prst="rect">
            <a:avLst/>
          </a:prstGeom>
          <a:noFill/>
        </p:spPr>
        <p:txBody>
          <a:bodyPr wrap="square">
            <a:spAutoFit/>
          </a:bodyPr>
          <a:lstStyle/>
          <a:p>
            <a:r>
              <a:rPr kumimoji="0" lang="fr-FR" sz="2800" b="0" i="0" u="none" strike="noStrike" cap="all" normalizeH="0" baseline="0" noProof="0" dirty="0">
                <a:ln>
                  <a:noFill/>
                </a:ln>
                <a:solidFill>
                  <a:srgbClr val="7EBBC3"/>
                </a:solidFill>
                <a:uLnTx/>
                <a:uFillTx/>
                <a:latin typeface="DilleniaUPC" panose="02020603050405020304" pitchFamily="18" charset="-34"/>
                <a:ea typeface="+mn-ea"/>
                <a:cs typeface="DilleniaUPC" panose="02020603050405020304" pitchFamily="18" charset="-34"/>
              </a:rPr>
              <a:t>TECHNOLOGIE MICELLAIRE</a:t>
            </a:r>
          </a:p>
        </p:txBody>
      </p:sp>
      <p:sp>
        <p:nvSpPr>
          <p:cNvPr id="34" name="ZoneTexte 33">
            <a:extLst>
              <a:ext uri="{FF2B5EF4-FFF2-40B4-BE49-F238E27FC236}">
                <a16:creationId xmlns:a16="http://schemas.microsoft.com/office/drawing/2014/main" id="{79FED4F5-43B4-4BF6-A36F-E1C732808849}"/>
              </a:ext>
            </a:extLst>
          </p:cNvPr>
          <p:cNvSpPr txBox="1"/>
          <p:nvPr/>
        </p:nvSpPr>
        <p:spPr>
          <a:xfrm>
            <a:off x="2903697" y="4288535"/>
            <a:ext cx="3017897" cy="523220"/>
          </a:xfrm>
          <a:prstGeom prst="rect">
            <a:avLst/>
          </a:prstGeom>
          <a:noFill/>
        </p:spPr>
        <p:txBody>
          <a:bodyPr wrap="square">
            <a:spAutoFit/>
          </a:bodyPr>
          <a:lstStyle/>
          <a:p>
            <a:r>
              <a:rPr kumimoji="0" lang="fr-FR" sz="2800" b="0" i="0" u="none" strike="noStrike" cap="all" normalizeH="0" baseline="0" noProof="0">
                <a:ln>
                  <a:noFill/>
                </a:ln>
                <a:solidFill>
                  <a:srgbClr val="7EBBC3"/>
                </a:solidFill>
                <a:uLnTx/>
                <a:uFillTx/>
                <a:latin typeface="DilleniaUPC" panose="02020603050405020304" pitchFamily="18" charset="-34"/>
                <a:ea typeface="+mn-ea"/>
                <a:cs typeface="DilleniaUPC" panose="02020603050405020304" pitchFamily="18" charset="-34"/>
              </a:rPr>
              <a:t>INGRÉDIENTS purifiants</a:t>
            </a:r>
          </a:p>
        </p:txBody>
      </p:sp>
      <p:grpSp>
        <p:nvGrpSpPr>
          <p:cNvPr id="8" name="Groupe 7">
            <a:extLst>
              <a:ext uri="{FF2B5EF4-FFF2-40B4-BE49-F238E27FC236}">
                <a16:creationId xmlns:a16="http://schemas.microsoft.com/office/drawing/2014/main" id="{329052E3-8B68-4810-8E92-887991ACE176}"/>
              </a:ext>
            </a:extLst>
          </p:cNvPr>
          <p:cNvGrpSpPr/>
          <p:nvPr/>
        </p:nvGrpSpPr>
        <p:grpSpPr>
          <a:xfrm>
            <a:off x="6039948" y="2467997"/>
            <a:ext cx="6003190" cy="783051"/>
            <a:chOff x="6635125" y="2881077"/>
            <a:chExt cx="5556874" cy="783051"/>
          </a:xfrm>
        </p:grpSpPr>
        <p:sp>
          <p:nvSpPr>
            <p:cNvPr id="27" name="ZoneTexte 26">
              <a:extLst>
                <a:ext uri="{FF2B5EF4-FFF2-40B4-BE49-F238E27FC236}">
                  <a16:creationId xmlns:a16="http://schemas.microsoft.com/office/drawing/2014/main" id="{304022A0-F590-4B09-A51D-1803D74F3053}"/>
                </a:ext>
              </a:extLst>
            </p:cNvPr>
            <p:cNvSpPr txBox="1"/>
            <p:nvPr/>
          </p:nvSpPr>
          <p:spPr>
            <a:xfrm>
              <a:off x="6734398" y="2881077"/>
              <a:ext cx="5457601" cy="769441"/>
            </a:xfrm>
            <a:prstGeom prst="rect">
              <a:avLst/>
            </a:prstGeom>
            <a:noFill/>
          </p:spPr>
          <p:txBody>
            <a:bodyPr wrap="square">
              <a:spAutoFit/>
            </a:bodyPr>
            <a:lstStyle/>
            <a:p>
              <a:r>
                <a:rPr lang="fr-FR" sz="2200" b="1" dirty="0">
                  <a:solidFill>
                    <a:prstClr val="black"/>
                  </a:solidFill>
                  <a:latin typeface="DilleniaUPC" panose="02020603050405020304" pitchFamily="18" charset="-34"/>
                  <a:ea typeface="+mn-ea"/>
                  <a:cs typeface="DilleniaUPC" panose="02020603050405020304" pitchFamily="18" charset="-34"/>
                </a:rPr>
                <a:t>Eau biomimétique</a:t>
              </a:r>
              <a:r>
                <a:rPr lang="fr-FR" sz="2200" dirty="0">
                  <a:solidFill>
                    <a:prstClr val="black"/>
                  </a:solidFill>
                  <a:latin typeface="DilleniaUPC" panose="02020603050405020304" pitchFamily="18" charset="-34"/>
                  <a:ea typeface="+mn-ea"/>
                  <a:cs typeface="DilleniaUPC" panose="02020603050405020304" pitchFamily="18" charset="-34"/>
                </a:rPr>
                <a:t> offrant une très bonne affinité avec la peau afin d’en </a:t>
              </a:r>
              <a:r>
                <a:rPr lang="fr-FR" sz="2200" b="1" dirty="0">
                  <a:solidFill>
                    <a:prstClr val="black"/>
                  </a:solidFill>
                  <a:latin typeface="DilleniaUPC" panose="02020603050405020304" pitchFamily="18" charset="-34"/>
                  <a:ea typeface="+mn-ea"/>
                  <a:cs typeface="DilleniaUPC" panose="02020603050405020304" pitchFamily="18" charset="-34"/>
                </a:rPr>
                <a:t>préserver l’équilibre</a:t>
              </a:r>
              <a:r>
                <a:rPr lang="fr-FR" sz="2200" dirty="0">
                  <a:solidFill>
                    <a:prstClr val="black"/>
                  </a:solidFill>
                  <a:latin typeface="DilleniaUPC" panose="02020603050405020304" pitchFamily="18" charset="-34"/>
                  <a:ea typeface="+mn-ea"/>
                  <a:cs typeface="DilleniaUPC" panose="02020603050405020304" pitchFamily="18" charset="-34"/>
                </a:rPr>
                <a:t>.</a:t>
              </a:r>
            </a:p>
          </p:txBody>
        </p:sp>
        <p:cxnSp>
          <p:nvCxnSpPr>
            <p:cNvPr id="35" name="Connecteur droit 34">
              <a:extLst>
                <a:ext uri="{FF2B5EF4-FFF2-40B4-BE49-F238E27FC236}">
                  <a16:creationId xmlns:a16="http://schemas.microsoft.com/office/drawing/2014/main" id="{47AE38DA-D373-4F77-83DC-10FF8C7291AD}"/>
                </a:ext>
              </a:extLst>
            </p:cNvPr>
            <p:cNvCxnSpPr>
              <a:cxnSpLocks/>
            </p:cNvCxnSpPr>
            <p:nvPr/>
          </p:nvCxnSpPr>
          <p:spPr>
            <a:xfrm>
              <a:off x="6635125" y="2984873"/>
              <a:ext cx="0" cy="679255"/>
            </a:xfrm>
            <a:prstGeom prst="line">
              <a:avLst/>
            </a:prstGeom>
            <a:ln>
              <a:solidFill>
                <a:srgbClr val="7EBBC3"/>
              </a:solidFill>
            </a:ln>
          </p:spPr>
          <p:style>
            <a:lnRef idx="1">
              <a:schemeClr val="dk1"/>
            </a:lnRef>
            <a:fillRef idx="0">
              <a:schemeClr val="dk1"/>
            </a:fillRef>
            <a:effectRef idx="0">
              <a:schemeClr val="dk1"/>
            </a:effectRef>
            <a:fontRef idx="minor">
              <a:schemeClr val="tx1"/>
            </a:fontRef>
          </p:style>
        </p:cxnSp>
      </p:grpSp>
      <p:grpSp>
        <p:nvGrpSpPr>
          <p:cNvPr id="9" name="Groupe 8">
            <a:extLst>
              <a:ext uri="{FF2B5EF4-FFF2-40B4-BE49-F238E27FC236}">
                <a16:creationId xmlns:a16="http://schemas.microsoft.com/office/drawing/2014/main" id="{FDEF53E7-C765-4E98-AC8B-550A4D40EF6B}"/>
              </a:ext>
            </a:extLst>
          </p:cNvPr>
          <p:cNvGrpSpPr/>
          <p:nvPr/>
        </p:nvGrpSpPr>
        <p:grpSpPr>
          <a:xfrm>
            <a:off x="6038299" y="3306149"/>
            <a:ext cx="5951672" cy="1107996"/>
            <a:chOff x="6633476" y="3761772"/>
            <a:chExt cx="5509310" cy="1107996"/>
          </a:xfrm>
        </p:grpSpPr>
        <p:sp>
          <p:nvSpPr>
            <p:cNvPr id="28" name="ZoneTexte 27">
              <a:extLst>
                <a:ext uri="{FF2B5EF4-FFF2-40B4-BE49-F238E27FC236}">
                  <a16:creationId xmlns:a16="http://schemas.microsoft.com/office/drawing/2014/main" id="{0D23A22A-5E70-4A20-B82B-F14CF3C70D34}"/>
                </a:ext>
              </a:extLst>
            </p:cNvPr>
            <p:cNvSpPr txBox="1"/>
            <p:nvPr/>
          </p:nvSpPr>
          <p:spPr>
            <a:xfrm>
              <a:off x="6687943" y="3761772"/>
              <a:ext cx="5454843"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fr-FR" sz="22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Dotées d'une composition inspirée des lipides cutanés, les micelles sont des </a:t>
              </a:r>
              <a:r>
                <a:rPr kumimoji="0" lang="fr-FR" sz="2200" b="1"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rPr>
                <a:t>micro-gouttelettes</a:t>
              </a:r>
              <a:r>
                <a:rPr kumimoji="0" lang="fr-FR" sz="22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nettoyantes invisibles</a:t>
              </a:r>
              <a:r>
                <a:rPr kumimoji="0" lang="fr-FR" sz="22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t>
              </a:r>
            </a:p>
          </p:txBody>
        </p:sp>
        <p:cxnSp>
          <p:nvCxnSpPr>
            <p:cNvPr id="36" name="Connecteur droit 35">
              <a:extLst>
                <a:ext uri="{FF2B5EF4-FFF2-40B4-BE49-F238E27FC236}">
                  <a16:creationId xmlns:a16="http://schemas.microsoft.com/office/drawing/2014/main" id="{416BEEAB-5B03-4EA6-97F8-0BC851AEE26F}"/>
                </a:ext>
              </a:extLst>
            </p:cNvPr>
            <p:cNvCxnSpPr>
              <a:cxnSpLocks/>
            </p:cNvCxnSpPr>
            <p:nvPr/>
          </p:nvCxnSpPr>
          <p:spPr>
            <a:xfrm>
              <a:off x="6633476" y="4026298"/>
              <a:ext cx="0" cy="569092"/>
            </a:xfrm>
            <a:prstGeom prst="line">
              <a:avLst/>
            </a:prstGeom>
            <a:ln>
              <a:solidFill>
                <a:srgbClr val="7EBBC3"/>
              </a:solidFill>
            </a:ln>
          </p:spPr>
          <p:style>
            <a:lnRef idx="1">
              <a:schemeClr val="dk1"/>
            </a:lnRef>
            <a:fillRef idx="0">
              <a:schemeClr val="dk1"/>
            </a:fillRef>
            <a:effectRef idx="0">
              <a:schemeClr val="dk1"/>
            </a:effectRef>
            <a:fontRef idx="minor">
              <a:schemeClr val="tx1"/>
            </a:fontRef>
          </p:style>
        </p:cxnSp>
      </p:grpSp>
      <p:grpSp>
        <p:nvGrpSpPr>
          <p:cNvPr id="11" name="Groupe 10">
            <a:extLst>
              <a:ext uri="{FF2B5EF4-FFF2-40B4-BE49-F238E27FC236}">
                <a16:creationId xmlns:a16="http://schemas.microsoft.com/office/drawing/2014/main" id="{078C5ED8-0D50-446F-9444-D051E339EF18}"/>
              </a:ext>
            </a:extLst>
          </p:cNvPr>
          <p:cNvGrpSpPr/>
          <p:nvPr/>
        </p:nvGrpSpPr>
        <p:grpSpPr>
          <a:xfrm>
            <a:off x="6029319" y="4346328"/>
            <a:ext cx="5907463" cy="1815882"/>
            <a:chOff x="6487502" y="4812725"/>
            <a:chExt cx="5468277" cy="1815882"/>
          </a:xfrm>
        </p:grpSpPr>
        <p:sp>
          <p:nvSpPr>
            <p:cNvPr id="29" name="ZoneTexte 28">
              <a:extLst>
                <a:ext uri="{FF2B5EF4-FFF2-40B4-BE49-F238E27FC236}">
                  <a16:creationId xmlns:a16="http://schemas.microsoft.com/office/drawing/2014/main" id="{B2F8FC4F-ACD5-4999-9006-FBC593B1FD54}"/>
                </a:ext>
              </a:extLst>
            </p:cNvPr>
            <p:cNvSpPr txBox="1"/>
            <p:nvPr/>
          </p:nvSpPr>
          <p:spPr>
            <a:xfrm>
              <a:off x="6498184" y="4812725"/>
              <a:ext cx="5457595"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2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SULFATE DE CUIVRE : donne à l’eau sa </a:t>
              </a:r>
              <a:r>
                <a:rPr kumimoji="0" lang="fr-FR" sz="22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couleur bleutée</a:t>
              </a:r>
              <a:r>
                <a:rPr kumimoji="0" lang="fr-FR" sz="22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naturelle et possède des </a:t>
              </a:r>
              <a:r>
                <a:rPr kumimoji="0" lang="fr-FR" sz="22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propriétés purifiantes</a:t>
              </a:r>
              <a:r>
                <a:rPr kumimoji="0" lang="fr-FR" sz="22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2200" dirty="0">
                  <a:solidFill>
                    <a:prstClr val="black"/>
                  </a:solidFill>
                  <a:latin typeface="DilleniaUPC" panose="02020603050405020304" pitchFamily="18" charset="-34"/>
                  <a:cs typeface="DilleniaUPC" panose="02020603050405020304" pitchFamily="18" charset="-34"/>
                </a:rPr>
                <a:t>GLUCONATE DE ZINC : </a:t>
              </a:r>
              <a:r>
                <a:rPr lang="fr-FR" sz="2200" b="1" dirty="0">
                  <a:solidFill>
                    <a:prstClr val="black"/>
                  </a:solidFill>
                  <a:latin typeface="DilleniaUPC" panose="02020603050405020304" pitchFamily="18" charset="-34"/>
                  <a:cs typeface="DilleniaUPC" panose="02020603050405020304" pitchFamily="18" charset="-34"/>
                </a:rPr>
                <a:t>agent assainissant</a:t>
              </a:r>
              <a:r>
                <a:rPr lang="fr-FR" sz="2200" dirty="0">
                  <a:solidFill>
                    <a:prstClr val="black"/>
                  </a:solidFill>
                  <a:latin typeface="DilleniaUPC" panose="02020603050405020304" pitchFamily="18" charset="-34"/>
                  <a:cs typeface="DilleniaUPC" panose="02020603050405020304" pitchFamily="18" charset="-34"/>
                </a:rPr>
                <a:t> qui aide à purifier la peau. </a:t>
              </a:r>
            </a:p>
          </p:txBody>
        </p:sp>
        <p:cxnSp>
          <p:nvCxnSpPr>
            <p:cNvPr id="37" name="Connecteur droit 36">
              <a:extLst>
                <a:ext uri="{FF2B5EF4-FFF2-40B4-BE49-F238E27FC236}">
                  <a16:creationId xmlns:a16="http://schemas.microsoft.com/office/drawing/2014/main" id="{8EBEAC27-7C2E-4F1B-82C4-A829A2A75EE5}"/>
                </a:ext>
              </a:extLst>
            </p:cNvPr>
            <p:cNvCxnSpPr>
              <a:cxnSpLocks/>
            </p:cNvCxnSpPr>
            <p:nvPr/>
          </p:nvCxnSpPr>
          <p:spPr>
            <a:xfrm>
              <a:off x="6487502" y="4887088"/>
              <a:ext cx="0" cy="955945"/>
            </a:xfrm>
            <a:prstGeom prst="line">
              <a:avLst/>
            </a:prstGeom>
            <a:ln>
              <a:solidFill>
                <a:srgbClr val="7EBBC3"/>
              </a:solidFill>
            </a:ln>
          </p:spPr>
          <p:style>
            <a:lnRef idx="1">
              <a:schemeClr val="dk1"/>
            </a:lnRef>
            <a:fillRef idx="0">
              <a:schemeClr val="dk1"/>
            </a:fillRef>
            <a:effectRef idx="0">
              <a:schemeClr val="dk1"/>
            </a:effectRef>
            <a:fontRef idx="minor">
              <a:schemeClr val="tx1"/>
            </a:fontRef>
          </p:style>
        </p:cxnSp>
      </p:grpSp>
      <p:pic>
        <p:nvPicPr>
          <p:cNvPr id="6" name="Image 5">
            <a:extLst>
              <a:ext uri="{FF2B5EF4-FFF2-40B4-BE49-F238E27FC236}">
                <a16:creationId xmlns:a16="http://schemas.microsoft.com/office/drawing/2014/main" id="{E6D72DF9-5E49-49A7-B27C-EE562B12590A}"/>
              </a:ext>
            </a:extLst>
          </p:cNvPr>
          <p:cNvPicPr>
            <a:picLocks noChangeAspect="1"/>
          </p:cNvPicPr>
          <p:nvPr/>
        </p:nvPicPr>
        <p:blipFill rotWithShape="1">
          <a:blip r:embed="rId6">
            <a:extLst>
              <a:ext uri="{28A0092B-C50C-407E-A947-70E740481C1C}">
                <a14:useLocalDpi xmlns:a14="http://schemas.microsoft.com/office/drawing/2010/main"/>
              </a:ext>
            </a:extLst>
          </a:blip>
          <a:srcRect l="24033" t="19216" r="20261" b="23382"/>
          <a:stretch/>
        </p:blipFill>
        <p:spPr>
          <a:xfrm flipH="1">
            <a:off x="2691109" y="5198264"/>
            <a:ext cx="240670" cy="254000"/>
          </a:xfrm>
          <a:prstGeom prst="rect">
            <a:avLst/>
          </a:prstGeom>
        </p:spPr>
      </p:pic>
      <p:sp>
        <p:nvSpPr>
          <p:cNvPr id="7" name="ZoneTexte 6">
            <a:extLst>
              <a:ext uri="{FF2B5EF4-FFF2-40B4-BE49-F238E27FC236}">
                <a16:creationId xmlns:a16="http://schemas.microsoft.com/office/drawing/2014/main" id="{6FD1BD48-9FCD-4CA9-934B-5AAA6D2CB7C8}"/>
              </a:ext>
            </a:extLst>
          </p:cNvPr>
          <p:cNvSpPr txBox="1"/>
          <p:nvPr/>
        </p:nvSpPr>
        <p:spPr>
          <a:xfrm>
            <a:off x="2925634" y="5063654"/>
            <a:ext cx="3017897" cy="523220"/>
          </a:xfrm>
          <a:prstGeom prst="rect">
            <a:avLst/>
          </a:prstGeom>
          <a:noFill/>
        </p:spPr>
        <p:txBody>
          <a:bodyPr wrap="square">
            <a:spAutoFit/>
          </a:bodyPr>
          <a:lstStyle/>
          <a:p>
            <a:r>
              <a:rPr kumimoji="0" lang="fr-FR" sz="2800" b="0" i="0" u="none" strike="noStrike" cap="all" normalizeH="0" baseline="0" noProof="0" dirty="0">
                <a:ln>
                  <a:noFill/>
                </a:ln>
                <a:solidFill>
                  <a:srgbClr val="7EBBC3"/>
                </a:solidFill>
                <a:uLnTx/>
                <a:uFillTx/>
                <a:latin typeface="DilleniaUPC" panose="02020603050405020304" pitchFamily="18" charset="-34"/>
                <a:ea typeface="+mn-ea"/>
                <a:cs typeface="DilleniaUPC" panose="02020603050405020304" pitchFamily="18" charset="-34"/>
              </a:rPr>
              <a:t>PRÉBIOTIQUE</a:t>
            </a:r>
          </a:p>
        </p:txBody>
      </p:sp>
      <p:grpSp>
        <p:nvGrpSpPr>
          <p:cNvPr id="15" name="Groupe 14">
            <a:extLst>
              <a:ext uri="{FF2B5EF4-FFF2-40B4-BE49-F238E27FC236}">
                <a16:creationId xmlns:a16="http://schemas.microsoft.com/office/drawing/2014/main" id="{4D2A7D4C-04C2-4458-A16C-4EF6C7BA3739}"/>
              </a:ext>
            </a:extLst>
          </p:cNvPr>
          <p:cNvGrpSpPr/>
          <p:nvPr/>
        </p:nvGrpSpPr>
        <p:grpSpPr>
          <a:xfrm>
            <a:off x="6022354" y="5889583"/>
            <a:ext cx="5936072" cy="1015663"/>
            <a:chOff x="6468669" y="6270764"/>
            <a:chExt cx="5936072" cy="1015663"/>
          </a:xfrm>
        </p:grpSpPr>
        <p:sp>
          <p:nvSpPr>
            <p:cNvPr id="44" name="ZoneTexte 43">
              <a:extLst>
                <a:ext uri="{FF2B5EF4-FFF2-40B4-BE49-F238E27FC236}">
                  <a16:creationId xmlns:a16="http://schemas.microsoft.com/office/drawing/2014/main" id="{6A83D416-255D-41A5-8A8F-E7DCB577652E}"/>
                </a:ext>
              </a:extLst>
            </p:cNvPr>
            <p:cNvSpPr txBox="1"/>
            <p:nvPr/>
          </p:nvSpPr>
          <p:spPr>
            <a:xfrm>
              <a:off x="6468669" y="6270764"/>
              <a:ext cx="5936072" cy="1015663"/>
            </a:xfrm>
            <a:prstGeom prst="rect">
              <a:avLst/>
            </a:prstGeom>
            <a:noFill/>
          </p:spPr>
          <p:txBody>
            <a:bodyPr wrap="square">
              <a:spAutoFit/>
            </a:bodyPr>
            <a:lstStyle/>
            <a:p>
              <a:pPr algn="just"/>
              <a:r>
                <a:rPr lang="fr-FR" sz="2000" dirty="0">
                  <a:solidFill>
                    <a:prstClr val="black"/>
                  </a:solidFill>
                  <a:latin typeface="DilleniaUPC" panose="02020603050405020304" pitchFamily="18" charset="-34"/>
                  <a:cs typeface="DilleniaUPC" panose="02020603050405020304" pitchFamily="18" charset="-34"/>
                </a:rPr>
                <a:t>FRUCTO-OLIGOSACCHARIDES : protègent la </a:t>
              </a:r>
              <a:r>
                <a:rPr lang="fr-FR" sz="2000" b="1" dirty="0">
                  <a:solidFill>
                    <a:prstClr val="black"/>
                  </a:solidFill>
                  <a:latin typeface="DilleniaUPC" panose="02020603050405020304" pitchFamily="18" charset="-34"/>
                  <a:cs typeface="DilleniaUPC" panose="02020603050405020304" pitchFamily="18" charset="-34"/>
                </a:rPr>
                <a:t>qualité</a:t>
              </a:r>
              <a:r>
                <a:rPr lang="fr-FR" sz="2000" dirty="0">
                  <a:solidFill>
                    <a:prstClr val="black"/>
                  </a:solidFill>
                  <a:latin typeface="DilleniaUPC" panose="02020603050405020304" pitchFamily="18" charset="-34"/>
                  <a:cs typeface="DilleniaUPC" panose="02020603050405020304" pitchFamily="18" charset="-34"/>
                </a:rPr>
                <a:t> et l’</a:t>
              </a:r>
              <a:r>
                <a:rPr lang="fr-FR" sz="2000" b="1" dirty="0">
                  <a:solidFill>
                    <a:prstClr val="black"/>
                  </a:solidFill>
                  <a:latin typeface="DilleniaUPC" panose="02020603050405020304" pitchFamily="18" charset="-34"/>
                  <a:cs typeface="DilleniaUPC" panose="02020603050405020304" pitchFamily="18" charset="-34"/>
                </a:rPr>
                <a:t>équilibre naturel</a:t>
              </a:r>
              <a:r>
                <a:rPr lang="fr-FR" sz="2000" dirty="0">
                  <a:solidFill>
                    <a:prstClr val="black"/>
                  </a:solidFill>
                  <a:latin typeface="DilleniaUPC" panose="02020603050405020304" pitchFamily="18" charset="-34"/>
                  <a:cs typeface="DilleniaUPC" panose="02020603050405020304" pitchFamily="18" charset="-34"/>
                </a:rPr>
                <a:t> de la </a:t>
              </a:r>
              <a:r>
                <a:rPr lang="fr-FR" sz="2000" b="1" dirty="0">
                  <a:solidFill>
                    <a:prstClr val="black"/>
                  </a:solidFill>
                  <a:latin typeface="DilleniaUPC" panose="02020603050405020304" pitchFamily="18" charset="-34"/>
                  <a:cs typeface="DilleniaUPC" panose="02020603050405020304" pitchFamily="18" charset="-34"/>
                </a:rPr>
                <a:t>flore protectrice</a:t>
              </a:r>
              <a:r>
                <a:rPr lang="fr-FR" sz="2000" dirty="0">
                  <a:solidFill>
                    <a:prstClr val="black"/>
                  </a:solidFill>
                  <a:latin typeface="DilleniaUPC" panose="02020603050405020304" pitchFamily="18" charset="-34"/>
                  <a:cs typeface="DilleniaUPC" panose="02020603050405020304" pitchFamily="18" charset="-34"/>
                </a:rPr>
                <a:t> de l’épiderme.</a:t>
              </a:r>
            </a:p>
          </p:txBody>
        </p:sp>
        <p:cxnSp>
          <p:nvCxnSpPr>
            <p:cNvPr id="46" name="Connecteur droit 45">
              <a:extLst>
                <a:ext uri="{FF2B5EF4-FFF2-40B4-BE49-F238E27FC236}">
                  <a16:creationId xmlns:a16="http://schemas.microsoft.com/office/drawing/2014/main" id="{3DBEA58D-9A1C-404F-8BB7-884079D69E5E}"/>
                </a:ext>
              </a:extLst>
            </p:cNvPr>
            <p:cNvCxnSpPr>
              <a:cxnSpLocks/>
            </p:cNvCxnSpPr>
            <p:nvPr/>
          </p:nvCxnSpPr>
          <p:spPr>
            <a:xfrm>
              <a:off x="6473981" y="6315357"/>
              <a:ext cx="0" cy="689226"/>
            </a:xfrm>
            <a:prstGeom prst="line">
              <a:avLst/>
            </a:prstGeom>
            <a:ln>
              <a:solidFill>
                <a:srgbClr val="7EBBC3"/>
              </a:solidFill>
            </a:ln>
          </p:spPr>
          <p:style>
            <a:lnRef idx="1">
              <a:schemeClr val="dk1"/>
            </a:lnRef>
            <a:fillRef idx="0">
              <a:schemeClr val="dk1"/>
            </a:fillRef>
            <a:effectRef idx="0">
              <a:schemeClr val="dk1"/>
            </a:effectRef>
            <a:fontRef idx="minor">
              <a:schemeClr val="tx1"/>
            </a:fontRef>
          </p:style>
        </p:cxnSp>
      </p:grpSp>
      <p:sp>
        <p:nvSpPr>
          <p:cNvPr id="3" name="Rectangle 2">
            <a:extLst>
              <a:ext uri="{FF2B5EF4-FFF2-40B4-BE49-F238E27FC236}">
                <a16:creationId xmlns:a16="http://schemas.microsoft.com/office/drawing/2014/main" id="{DD10DEDD-86BE-4798-8A35-2A551047F333}"/>
              </a:ext>
            </a:extLst>
          </p:cNvPr>
          <p:cNvSpPr/>
          <p:nvPr/>
        </p:nvSpPr>
        <p:spPr>
          <a:xfrm>
            <a:off x="8355411" y="2073222"/>
            <a:ext cx="3737062" cy="349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900"/>
              </a:lnSpc>
            </a:pPr>
            <a:r>
              <a:rPr lang="fr-FR" sz="1000" dirty="0">
                <a:solidFill>
                  <a:schemeClr val="tx1">
                    <a:lumMod val="65000"/>
                    <a:lumOff val="35000"/>
                  </a:schemeClr>
                </a:solidFill>
                <a:latin typeface="DilleniaUPC" panose="02020603050405020304" pitchFamily="18" charset="-34"/>
                <a:cs typeface="DilleniaUPC" panose="02020603050405020304" pitchFamily="18" charset="-34"/>
              </a:rPr>
              <a:t>* Eau </a:t>
            </a:r>
            <a:r>
              <a:rPr lang="fr-FR" sz="1000" dirty="0" err="1">
                <a:solidFill>
                  <a:schemeClr val="tx1">
                    <a:lumMod val="65000"/>
                    <a:lumOff val="35000"/>
                  </a:schemeClr>
                </a:solidFill>
                <a:latin typeface="DilleniaUPC" panose="02020603050405020304" pitchFamily="18" charset="-34"/>
                <a:cs typeface="DilleniaUPC" panose="02020603050405020304" pitchFamily="18" charset="-34"/>
              </a:rPr>
              <a:t>isodermique</a:t>
            </a:r>
            <a:r>
              <a:rPr lang="fr-FR" sz="1000" dirty="0">
                <a:solidFill>
                  <a:schemeClr val="tx1">
                    <a:lumMod val="65000"/>
                    <a:lumOff val="35000"/>
                  </a:schemeClr>
                </a:solidFill>
                <a:latin typeface="DilleniaUPC" panose="02020603050405020304" pitchFamily="18" charset="-34"/>
                <a:cs typeface="DilleniaUPC" panose="02020603050405020304" pitchFamily="18" charset="-34"/>
              </a:rPr>
              <a:t> (AQUA/WATER/EAU, DISODIUM ADENOSINE TRISPHOSPHATE, CARNOSINE, LAMINARIA DIGITATA EXTRACT) = 1 ingrédient</a:t>
            </a:r>
          </a:p>
        </p:txBody>
      </p:sp>
      <p:sp>
        <p:nvSpPr>
          <p:cNvPr id="41" name="Rectangle 40">
            <a:extLst>
              <a:ext uri="{FF2B5EF4-FFF2-40B4-BE49-F238E27FC236}">
                <a16:creationId xmlns:a16="http://schemas.microsoft.com/office/drawing/2014/main" id="{244D96C6-121A-4F8A-ABF8-3CE5359DA460}"/>
              </a:ext>
            </a:extLst>
          </p:cNvPr>
          <p:cNvSpPr/>
          <p:nvPr/>
        </p:nvSpPr>
        <p:spPr>
          <a:xfrm rot="16200000">
            <a:off x="-2429141" y="2429141"/>
            <a:ext cx="6858001" cy="1999718"/>
          </a:xfrm>
          <a:prstGeom prst="rect">
            <a:avLst/>
          </a:prstGeom>
          <a:solidFill>
            <a:srgbClr val="7E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pic>
        <p:nvPicPr>
          <p:cNvPr id="42" name="Image 41">
            <a:extLst>
              <a:ext uri="{FF2B5EF4-FFF2-40B4-BE49-F238E27FC236}">
                <a16:creationId xmlns:a16="http://schemas.microsoft.com/office/drawing/2014/main" id="{8EE28E6C-6E5C-466E-8059-16E6F506A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527" y="1804028"/>
            <a:ext cx="1461751" cy="4886009"/>
          </a:xfrm>
          <a:prstGeom prst="rect">
            <a:avLst/>
          </a:prstGeom>
          <a:effectLst>
            <a:outerShdw blurRad="50800" dist="38100" dir="2700000" algn="tl" rotWithShape="0">
              <a:prstClr val="black">
                <a:alpha val="40000"/>
              </a:prstClr>
            </a:outerShdw>
          </a:effectLst>
        </p:spPr>
      </p:pic>
      <p:sp>
        <p:nvSpPr>
          <p:cNvPr id="43" name="ZoneTexte 42">
            <a:extLst>
              <a:ext uri="{FF2B5EF4-FFF2-40B4-BE49-F238E27FC236}">
                <a16:creationId xmlns:a16="http://schemas.microsoft.com/office/drawing/2014/main" id="{8FAB56A5-9198-4713-A9A5-A41E33C7EA0F}"/>
              </a:ext>
            </a:extLst>
          </p:cNvPr>
          <p:cNvSpPr txBox="1"/>
          <p:nvPr/>
        </p:nvSpPr>
        <p:spPr>
          <a:xfrm>
            <a:off x="943023" y="659074"/>
            <a:ext cx="6340279" cy="492443"/>
          </a:xfrm>
          <a:prstGeom prst="rect">
            <a:avLst/>
          </a:prstGeom>
          <a:noFill/>
        </p:spPr>
        <p:txBody>
          <a:bodyPr wrap="square">
            <a:spAutoFit/>
          </a:bodyPr>
          <a:lstStyle/>
          <a:p>
            <a:r>
              <a:rPr lang="fr-FR" sz="2600" b="1" dirty="0">
                <a:solidFill>
                  <a:srgbClr val="000000"/>
                </a:solidFill>
                <a:latin typeface="DilleniaUPC" panose="02020603050405020304" pitchFamily="18" charset="-34"/>
                <a:cs typeface="DilleniaUPC" panose="02020603050405020304" pitchFamily="18" charset="-34"/>
              </a:rPr>
              <a:t>Eau micellaire démaquillante purifiante</a:t>
            </a:r>
          </a:p>
        </p:txBody>
      </p:sp>
      <p:sp>
        <p:nvSpPr>
          <p:cNvPr id="45" name="ZoneTexte 44">
            <a:extLst>
              <a:ext uri="{FF2B5EF4-FFF2-40B4-BE49-F238E27FC236}">
                <a16:creationId xmlns:a16="http://schemas.microsoft.com/office/drawing/2014/main" id="{D2101B13-A7C3-40E2-8983-FDB62EA7AA70}"/>
              </a:ext>
            </a:extLst>
          </p:cNvPr>
          <p:cNvSpPr txBox="1"/>
          <p:nvPr/>
        </p:nvSpPr>
        <p:spPr>
          <a:xfrm>
            <a:off x="242587" y="83286"/>
            <a:ext cx="7278670"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47" name="Connecteur droit 46">
            <a:extLst>
              <a:ext uri="{FF2B5EF4-FFF2-40B4-BE49-F238E27FC236}">
                <a16:creationId xmlns:a16="http://schemas.microsoft.com/office/drawing/2014/main" id="{CC971E2F-4652-4ADC-9BD8-BBC0963870B7}"/>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76622441-D3BE-4BC7-A6F9-AD8F8813699A}"/>
              </a:ext>
            </a:extLst>
          </p:cNvPr>
          <p:cNvSpPr txBox="1"/>
          <p:nvPr/>
        </p:nvSpPr>
        <p:spPr>
          <a:xfrm>
            <a:off x="8075622" y="1321392"/>
            <a:ext cx="3947477" cy="492443"/>
          </a:xfrm>
          <a:prstGeom prst="rect">
            <a:avLst/>
          </a:prstGeom>
          <a:noFill/>
        </p:spPr>
        <p:txBody>
          <a:bodyPr wrap="square">
            <a:spAutoFit/>
          </a:bodyPr>
          <a:lstStyle/>
          <a:p>
            <a:r>
              <a:rPr lang="fr-FR" sz="2600" dirty="0">
                <a:solidFill>
                  <a:schemeClr val="tx1">
                    <a:lumMod val="50000"/>
                    <a:lumOff val="50000"/>
                  </a:schemeClr>
                </a:solidFill>
                <a:latin typeface="DilleniaUPC" panose="02020603050405020304" pitchFamily="18" charset="-34"/>
                <a:cs typeface="DilleniaUPC" panose="02020603050405020304" pitchFamily="18" charset="-34"/>
              </a:rPr>
              <a:t>pH = 4,78-5,38 </a:t>
            </a:r>
            <a:r>
              <a:rPr lang="fr-FR" sz="1600" dirty="0">
                <a:solidFill>
                  <a:schemeClr val="tx1">
                    <a:lumMod val="50000"/>
                    <a:lumOff val="50000"/>
                  </a:schemeClr>
                </a:solidFill>
                <a:latin typeface="DilleniaUPC" panose="02020603050405020304" pitchFamily="18" charset="-34"/>
                <a:cs typeface="DilleniaUPC" panose="02020603050405020304" pitchFamily="18" charset="-34"/>
              </a:rPr>
              <a:t>→</a:t>
            </a:r>
            <a:r>
              <a:rPr lang="fr-FR" sz="2400" dirty="0">
                <a:solidFill>
                  <a:schemeClr val="tx1">
                    <a:lumMod val="50000"/>
                    <a:lumOff val="50000"/>
                  </a:schemeClr>
                </a:solidFill>
                <a:latin typeface="DilleniaUPC" panose="02020603050405020304" pitchFamily="18" charset="-34"/>
                <a:cs typeface="DilleniaUPC" panose="02020603050405020304" pitchFamily="18" charset="-34"/>
              </a:rPr>
              <a:t> </a:t>
            </a:r>
            <a:r>
              <a:rPr lang="fr-FR" sz="2000" dirty="0">
                <a:solidFill>
                  <a:schemeClr val="tx1">
                    <a:lumMod val="50000"/>
                    <a:lumOff val="50000"/>
                  </a:schemeClr>
                </a:solidFill>
                <a:latin typeface="DilleniaUPC" panose="02020603050405020304" pitchFamily="18" charset="-34"/>
                <a:cs typeface="DilleniaUPC" panose="02020603050405020304" pitchFamily="18" charset="-34"/>
              </a:rPr>
              <a:t>pH compatible avec la peau </a:t>
            </a:r>
          </a:p>
        </p:txBody>
      </p:sp>
      <p:pic>
        <p:nvPicPr>
          <p:cNvPr id="39" name="Picture 2" descr="Vecteurs pour Laboratoire, Illustrations libres de droits pour Laboratoire  | Depositphotos®">
            <a:extLst>
              <a:ext uri="{FF2B5EF4-FFF2-40B4-BE49-F238E27FC236}">
                <a16:creationId xmlns:a16="http://schemas.microsoft.com/office/drawing/2014/main" id="{E0FB8B6E-78E0-482E-8A5E-A11C91D19CE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0781" y1="61133" x2="50781" y2="61133"/>
                        <a14:foregroundMark x1="39160" y1="59277" x2="39160" y2="59277"/>
                        <a14:foregroundMark x1="29980" y1="62891" x2="29980" y2="62891"/>
                        <a14:foregroundMark x1="48340" y1="29297" x2="48340" y2="29297"/>
                        <a14:foregroundMark x1="56055" y1="24219" x2="56055" y2="24219"/>
                        <a14:foregroundMark x1="56641" y1="27637" x2="56641" y2="27637"/>
                        <a14:foregroundMark x1="57031" y1="29785" x2="57031" y2="29785"/>
                        <a14:foregroundMark x1="56738" y1="32910" x2="56738" y2="32910"/>
                        <a14:foregroundMark x1="56348" y1="35547" x2="56348" y2="35547"/>
                        <a14:backgroundMark x1="36328" y1="80176" x2="55371" y2="83496"/>
                        <a14:backgroundMark x1="55371" y1="83496" x2="61523" y2="81543"/>
                      </a14:backgroundRemoval>
                    </a14:imgEffect>
                  </a14:imgLayer>
                </a14:imgProps>
              </a:ext>
              <a:ext uri="{28A0092B-C50C-407E-A947-70E740481C1C}">
                <a14:useLocalDpi xmlns:a14="http://schemas.microsoft.com/office/drawing/2010/main" val="0"/>
              </a:ext>
            </a:extLst>
          </a:blip>
          <a:srcRect/>
          <a:stretch>
            <a:fillRect/>
          </a:stretch>
        </p:blipFill>
        <p:spPr bwMode="auto">
          <a:xfrm>
            <a:off x="7426222" y="1308802"/>
            <a:ext cx="745642" cy="745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99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842463-1164-4E26-A1DE-2B8619F61D1C}"/>
              </a:ext>
            </a:extLst>
          </p:cNvPr>
          <p:cNvSpPr/>
          <p:nvPr/>
        </p:nvSpPr>
        <p:spPr>
          <a:xfrm>
            <a:off x="3040051" y="4724868"/>
            <a:ext cx="8959116" cy="202116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4" name="Groupe 53">
            <a:extLst>
              <a:ext uri="{FF2B5EF4-FFF2-40B4-BE49-F238E27FC236}">
                <a16:creationId xmlns:a16="http://schemas.microsoft.com/office/drawing/2014/main" id="{1A5CAB51-C4D8-4783-BAC8-3CEE9DF20954}"/>
              </a:ext>
            </a:extLst>
          </p:cNvPr>
          <p:cNvGrpSpPr/>
          <p:nvPr/>
        </p:nvGrpSpPr>
        <p:grpSpPr>
          <a:xfrm>
            <a:off x="10269480" y="3402510"/>
            <a:ext cx="1364002" cy="1096519"/>
            <a:chOff x="-416482" y="2523352"/>
            <a:chExt cx="1376771" cy="1144719"/>
          </a:xfrm>
        </p:grpSpPr>
        <p:pic>
          <p:nvPicPr>
            <p:cNvPr id="43" name="Image 42">
              <a:extLst>
                <a:ext uri="{FF2B5EF4-FFF2-40B4-BE49-F238E27FC236}">
                  <a16:creationId xmlns:a16="http://schemas.microsoft.com/office/drawing/2014/main" id="{79786E5E-F97B-4BF9-8E16-DB32765E2AA7}"/>
                </a:ext>
              </a:extLst>
            </p:cNvPr>
            <p:cNvPicPr>
              <a:picLocks noChangeAspect="1"/>
            </p:cNvPicPr>
            <p:nvPr/>
          </p:nvPicPr>
          <p:blipFill rotWithShape="1">
            <a:blip r:embed="rId3">
              <a:duotone>
                <a:srgbClr val="5B9BD5">
                  <a:shade val="45000"/>
                  <a:satMod val="135000"/>
                </a:srgbClr>
                <a:prstClr val="white"/>
              </a:duotone>
            </a:blip>
            <a:srcRect l="55371"/>
            <a:stretch/>
          </p:blipFill>
          <p:spPr>
            <a:xfrm>
              <a:off x="-416482" y="2523352"/>
              <a:ext cx="1063030" cy="1013941"/>
            </a:xfrm>
            <a:prstGeom prst="rect">
              <a:avLst/>
            </a:prstGeom>
          </p:spPr>
        </p:pic>
        <p:sp>
          <p:nvSpPr>
            <p:cNvPr id="45" name="Ellipse 44">
              <a:extLst>
                <a:ext uri="{FF2B5EF4-FFF2-40B4-BE49-F238E27FC236}">
                  <a16:creationId xmlns:a16="http://schemas.microsoft.com/office/drawing/2014/main" id="{0D496A83-EF31-4D4A-A912-0B7FB444B154}"/>
                </a:ext>
              </a:extLst>
            </p:cNvPr>
            <p:cNvSpPr/>
            <p:nvPr/>
          </p:nvSpPr>
          <p:spPr>
            <a:xfrm>
              <a:off x="-40422" y="2840482"/>
              <a:ext cx="338437" cy="374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a:extLst>
                <a:ext uri="{FF2B5EF4-FFF2-40B4-BE49-F238E27FC236}">
                  <a16:creationId xmlns:a16="http://schemas.microsoft.com/office/drawing/2014/main" id="{95532017-030E-41D8-99EE-BDC20875FD08}"/>
                </a:ext>
              </a:extLst>
            </p:cNvPr>
            <p:cNvSpPr txBox="1"/>
            <p:nvPr/>
          </p:nvSpPr>
          <p:spPr>
            <a:xfrm>
              <a:off x="-182031" y="2899504"/>
              <a:ext cx="627483" cy="261610"/>
            </a:xfrm>
            <a:prstGeom prst="rect">
              <a:avLst/>
            </a:prstGeom>
            <a:noFill/>
          </p:spPr>
          <p:txBody>
            <a:bodyPr wrap="square">
              <a:spAutoFit/>
            </a:bodyPr>
            <a:lstStyle/>
            <a:p>
              <a:pPr algn="ctr"/>
              <a:r>
                <a:rPr kumimoji="0" lang="fr-FR" sz="1100" b="0" i="0" u="none" strike="noStrike" cap="none" normalizeH="0" baseline="0" noProof="0">
                  <a:ln>
                    <a:noFill/>
                  </a:ln>
                  <a:solidFill>
                    <a:prstClr val="black"/>
                  </a:solidFill>
                  <a:uLnTx/>
                  <a:uFillTx/>
                  <a:ea typeface="+mn-ea"/>
                  <a:cs typeface="DilleniaUPC" panose="02020603050405020304" pitchFamily="18" charset="-34"/>
                </a:rPr>
                <a:t>HUILE</a:t>
              </a:r>
            </a:p>
          </p:txBody>
        </p:sp>
        <p:sp>
          <p:nvSpPr>
            <p:cNvPr id="49" name="ZoneTexte 48">
              <a:extLst>
                <a:ext uri="{FF2B5EF4-FFF2-40B4-BE49-F238E27FC236}">
                  <a16:creationId xmlns:a16="http://schemas.microsoft.com/office/drawing/2014/main" id="{05496306-E97C-4475-9BB4-65079F077814}"/>
                </a:ext>
              </a:extLst>
            </p:cNvPr>
            <p:cNvSpPr txBox="1"/>
            <p:nvPr/>
          </p:nvSpPr>
          <p:spPr>
            <a:xfrm>
              <a:off x="332806" y="3406461"/>
              <a:ext cx="627483" cy="261610"/>
            </a:xfrm>
            <a:prstGeom prst="rect">
              <a:avLst/>
            </a:prstGeom>
            <a:noFill/>
          </p:spPr>
          <p:txBody>
            <a:bodyPr wrap="square">
              <a:spAutoFit/>
            </a:bodyPr>
            <a:lstStyle/>
            <a:p>
              <a:pPr algn="ctr"/>
              <a:r>
                <a:rPr kumimoji="0" lang="fr-FR" sz="1100" b="0" i="0" u="none" strike="noStrike" cap="none" normalizeH="0" baseline="0" noProof="0">
                  <a:ln>
                    <a:noFill/>
                  </a:ln>
                  <a:solidFill>
                    <a:prstClr val="black"/>
                  </a:solidFill>
                  <a:uLnTx/>
                  <a:uFillTx/>
                  <a:ea typeface="+mn-ea"/>
                  <a:cs typeface="DilleniaUPC" panose="02020603050405020304" pitchFamily="18" charset="-34"/>
                </a:rPr>
                <a:t>EAU</a:t>
              </a:r>
            </a:p>
          </p:txBody>
        </p:sp>
      </p:grpSp>
      <p:pic>
        <p:nvPicPr>
          <p:cNvPr id="1026" name="Picture 2" descr="The Power of Focus">
            <a:extLst>
              <a:ext uri="{FF2B5EF4-FFF2-40B4-BE49-F238E27FC236}">
                <a16:creationId xmlns:a16="http://schemas.microsoft.com/office/drawing/2014/main" id="{A792223B-CF7E-45DF-9E8F-C18D863709AC}"/>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3458010" y="2606356"/>
            <a:ext cx="757469" cy="58903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089C70AD-A04C-41D3-BDFC-D601A1E2BF01}"/>
              </a:ext>
            </a:extLst>
          </p:cNvPr>
          <p:cNvSpPr txBox="1"/>
          <p:nvPr/>
        </p:nvSpPr>
        <p:spPr>
          <a:xfrm>
            <a:off x="4303075" y="2606356"/>
            <a:ext cx="3374357" cy="584775"/>
          </a:xfrm>
          <a:prstGeom prst="rect">
            <a:avLst/>
          </a:prstGeom>
          <a:noFill/>
        </p:spPr>
        <p:txBody>
          <a:bodyPr wrap="square">
            <a:spAutoFit/>
          </a:bodyPr>
          <a:lstStyle/>
          <a:p>
            <a:pPr>
              <a:spcAft>
                <a:spcPts val="600"/>
              </a:spcAft>
            </a:pPr>
            <a:r>
              <a:rPr lang="fr-FR" sz="3200" b="1" cap="all" dirty="0">
                <a:latin typeface="DilleniaUPC" panose="02020603050405020304" pitchFamily="18" charset="-34"/>
                <a:cs typeface="DilleniaUPC" panose="02020603050405020304" pitchFamily="18" charset="-34"/>
              </a:rPr>
              <a:t>QUE SONT LES MICELLES ?</a:t>
            </a:r>
          </a:p>
        </p:txBody>
      </p:sp>
      <p:sp>
        <p:nvSpPr>
          <p:cNvPr id="42" name="ZoneTexte 41">
            <a:extLst>
              <a:ext uri="{FF2B5EF4-FFF2-40B4-BE49-F238E27FC236}">
                <a16:creationId xmlns:a16="http://schemas.microsoft.com/office/drawing/2014/main" id="{1ED90214-37C0-48A2-B9A2-2D0EC20D3BE1}"/>
              </a:ext>
            </a:extLst>
          </p:cNvPr>
          <p:cNvSpPr txBox="1"/>
          <p:nvPr/>
        </p:nvSpPr>
        <p:spPr>
          <a:xfrm>
            <a:off x="3202923" y="3590160"/>
            <a:ext cx="5225639" cy="1154162"/>
          </a:xfrm>
          <a:prstGeom prst="rect">
            <a:avLst/>
          </a:prstGeom>
          <a:noFill/>
        </p:spPr>
        <p:txBody>
          <a:bodyPr wrap="square">
            <a:spAutoFit/>
          </a:bodyPr>
          <a:lstStyle/>
          <a:p>
            <a:pPr>
              <a:tabLst>
                <a:tab pos="1520825" algn="l"/>
              </a:tabLst>
            </a:pPr>
            <a:r>
              <a:rPr lang="fr-FR" sz="2300" dirty="0">
                <a:solidFill>
                  <a:prstClr val="black"/>
                </a:solidFill>
                <a:latin typeface="DilleniaUPC" panose="02020603050405020304" pitchFamily="18" charset="-34"/>
                <a:cs typeface="DilleniaUPC" panose="02020603050405020304" pitchFamily="18" charset="-34"/>
              </a:rPr>
              <a:t>2 caractéristiques : </a:t>
            </a:r>
          </a:p>
          <a:p>
            <a:pPr>
              <a:tabLst>
                <a:tab pos="1520825" algn="l"/>
              </a:tabLst>
            </a:pPr>
            <a:r>
              <a:rPr lang="fr-FR" sz="2300" b="1" dirty="0">
                <a:solidFill>
                  <a:prstClr val="black"/>
                </a:solidFill>
                <a:latin typeface="DilleniaUPC" panose="02020603050405020304" pitchFamily="18" charset="-34"/>
                <a:cs typeface="DilleniaUPC" panose="02020603050405020304" pitchFamily="18" charset="-34"/>
              </a:rPr>
              <a:t>Tête hydrophile</a:t>
            </a:r>
            <a:r>
              <a:rPr lang="fr-FR" sz="2300" dirty="0">
                <a:solidFill>
                  <a:prstClr val="black"/>
                </a:solidFill>
                <a:latin typeface="DilleniaUPC" panose="02020603050405020304" pitchFamily="18" charset="-34"/>
                <a:cs typeface="DilleniaUPC" panose="02020603050405020304" pitchFamily="18" charset="-34"/>
              </a:rPr>
              <a:t> hydrosoluble</a:t>
            </a:r>
          </a:p>
          <a:p>
            <a:pPr>
              <a:tabLst>
                <a:tab pos="1520825" algn="l"/>
              </a:tabLst>
            </a:pPr>
            <a:r>
              <a:rPr lang="fr-FR" sz="2300" b="1" dirty="0">
                <a:solidFill>
                  <a:prstClr val="black"/>
                </a:solidFill>
                <a:latin typeface="DilleniaUPC" panose="02020603050405020304" pitchFamily="18" charset="-34"/>
                <a:cs typeface="DilleniaUPC" panose="02020603050405020304" pitchFamily="18" charset="-34"/>
              </a:rPr>
              <a:t>Queue lipophile</a:t>
            </a:r>
            <a:r>
              <a:rPr lang="fr-FR" sz="2300" dirty="0">
                <a:solidFill>
                  <a:prstClr val="black"/>
                </a:solidFill>
                <a:latin typeface="DilleniaUPC" panose="02020603050405020304" pitchFamily="18" charset="-34"/>
                <a:cs typeface="DilleniaUPC" panose="02020603050405020304" pitchFamily="18" charset="-34"/>
              </a:rPr>
              <a:t> qui attire les corps gras</a:t>
            </a:r>
          </a:p>
        </p:txBody>
      </p:sp>
      <p:sp>
        <p:nvSpPr>
          <p:cNvPr id="48" name="ZoneTexte 47">
            <a:extLst>
              <a:ext uri="{FF2B5EF4-FFF2-40B4-BE49-F238E27FC236}">
                <a16:creationId xmlns:a16="http://schemas.microsoft.com/office/drawing/2014/main" id="{8E9ABDE1-ACAA-4902-A293-D7E57D413F9E}"/>
              </a:ext>
            </a:extLst>
          </p:cNvPr>
          <p:cNvSpPr txBox="1"/>
          <p:nvPr/>
        </p:nvSpPr>
        <p:spPr>
          <a:xfrm>
            <a:off x="7282857" y="2690874"/>
            <a:ext cx="4909143" cy="674544"/>
          </a:xfrm>
          <a:prstGeom prst="rect">
            <a:avLst/>
          </a:prstGeom>
          <a:noFill/>
        </p:spPr>
        <p:txBody>
          <a:bodyPr wrap="square">
            <a:spAutoFit/>
          </a:bodyPr>
          <a:lstStyle/>
          <a:p>
            <a:pPr marL="0" marR="0" lvl="0" indent="0" algn="l" defTabSz="914400" rtl="0" eaLnBrk="1" fontAlgn="auto" latinLnBrk="0" hangingPunct="1">
              <a:lnSpc>
                <a:spcPts val="2200"/>
              </a:lnSpc>
              <a:spcBef>
                <a:spcPts val="0"/>
              </a:spcBef>
              <a:spcAft>
                <a:spcPts val="120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Structure complexe composée de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tensioactifs doux</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sous la forme d’une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microsphère invisible</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t>
            </a:r>
          </a:p>
        </p:txBody>
      </p:sp>
      <p:sp>
        <p:nvSpPr>
          <p:cNvPr id="50" name="ZoneTexte 49">
            <a:extLst>
              <a:ext uri="{FF2B5EF4-FFF2-40B4-BE49-F238E27FC236}">
                <a16:creationId xmlns:a16="http://schemas.microsoft.com/office/drawing/2014/main" id="{99E7A590-D0A3-471C-87E4-C0AB23E303C9}"/>
              </a:ext>
            </a:extLst>
          </p:cNvPr>
          <p:cNvSpPr txBox="1"/>
          <p:nvPr/>
        </p:nvSpPr>
        <p:spPr>
          <a:xfrm>
            <a:off x="3202923" y="5429260"/>
            <a:ext cx="5458065"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698625" algn="l"/>
              </a:tabLst>
              <a:defRPr/>
            </a:pP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Double affinité</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permettant d’attirer toutes sortes d’impuretés et de les fixer au coton</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1028" name="Picture 4" descr="Micellar water mode of action">
            <a:extLst>
              <a:ext uri="{FF2B5EF4-FFF2-40B4-BE49-F238E27FC236}">
                <a16:creationId xmlns:a16="http://schemas.microsoft.com/office/drawing/2014/main" id="{BE8365F2-48F1-4404-877F-74A95CC80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0788" y="4794725"/>
            <a:ext cx="2720192" cy="1813462"/>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e 51">
            <a:extLst>
              <a:ext uri="{FF2B5EF4-FFF2-40B4-BE49-F238E27FC236}">
                <a16:creationId xmlns:a16="http://schemas.microsoft.com/office/drawing/2014/main" id="{AAC87E2C-9B5C-4CB9-A8E3-3AE383549F51}"/>
              </a:ext>
            </a:extLst>
          </p:cNvPr>
          <p:cNvGrpSpPr/>
          <p:nvPr/>
        </p:nvGrpSpPr>
        <p:grpSpPr>
          <a:xfrm>
            <a:off x="8660839" y="3570048"/>
            <a:ext cx="1481322" cy="775596"/>
            <a:chOff x="8847177" y="3678384"/>
            <a:chExt cx="1481322" cy="775596"/>
          </a:xfrm>
        </p:grpSpPr>
        <p:pic>
          <p:nvPicPr>
            <p:cNvPr id="51" name="Picture 2" descr="micelle">
              <a:extLst>
                <a:ext uri="{FF2B5EF4-FFF2-40B4-BE49-F238E27FC236}">
                  <a16:creationId xmlns:a16="http://schemas.microsoft.com/office/drawing/2014/main" id="{7163DE3F-B3E8-4966-AAB9-90E3CF11E644}"/>
                </a:ext>
              </a:extLst>
            </p:cNvPr>
            <p:cNvPicPr>
              <a:picLocks noChangeAspect="1" noChangeArrowheads="1"/>
            </p:cNvPicPr>
            <p:nvPr/>
          </p:nvPicPr>
          <p:blipFill rotWithShape="1">
            <a:blip r:embed="rId6">
              <a:duotone>
                <a:schemeClr val="accent5">
                  <a:shade val="45000"/>
                  <a:satMod val="135000"/>
                </a:schemeClr>
                <a:prstClr val="white"/>
              </a:duotone>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4610" t="47546" r="47503"/>
            <a:stretch/>
          </p:blipFill>
          <p:spPr bwMode="auto">
            <a:xfrm>
              <a:off x="9766728" y="3752697"/>
              <a:ext cx="561771" cy="701283"/>
            </a:xfrm>
            <a:prstGeom prst="rect">
              <a:avLst/>
            </a:prstGeom>
            <a:noFill/>
            <a:extLst>
              <a:ext uri="{909E8E84-426E-40DD-AFC4-6F175D3DCCD1}">
                <a14:hiddenFill xmlns:a14="http://schemas.microsoft.com/office/drawing/2010/main">
                  <a:solidFill>
                    <a:srgbClr val="FFFFFF"/>
                  </a:solidFill>
                </a14:hiddenFill>
              </a:ext>
            </a:extLst>
          </p:spPr>
        </p:pic>
        <p:sp>
          <p:nvSpPr>
            <p:cNvPr id="53" name="ZoneTexte 52">
              <a:extLst>
                <a:ext uri="{FF2B5EF4-FFF2-40B4-BE49-F238E27FC236}">
                  <a16:creationId xmlns:a16="http://schemas.microsoft.com/office/drawing/2014/main" id="{DC50D9AD-8B1A-4E12-8755-ABA9973FBFB0}"/>
                </a:ext>
              </a:extLst>
            </p:cNvPr>
            <p:cNvSpPr txBox="1"/>
            <p:nvPr/>
          </p:nvSpPr>
          <p:spPr>
            <a:xfrm>
              <a:off x="8847177" y="3678384"/>
              <a:ext cx="1047957" cy="307777"/>
            </a:xfrm>
            <a:prstGeom prst="rect">
              <a:avLst/>
            </a:prstGeom>
            <a:noFill/>
          </p:spPr>
          <p:txBody>
            <a:bodyPr wrap="square">
              <a:spAutoFit/>
            </a:bodyPr>
            <a:lstStyle/>
            <a:p>
              <a:pPr algn="ctr"/>
              <a:r>
                <a:rPr lang="fr-FR" sz="1400" dirty="0">
                  <a:solidFill>
                    <a:prstClr val="black"/>
                  </a:solidFill>
                  <a:latin typeface="DilleniaUPC" panose="02020603050405020304" pitchFamily="18" charset="-34"/>
                  <a:cs typeface="DilleniaUPC" panose="02020603050405020304" pitchFamily="18" charset="-34"/>
                </a:rPr>
                <a:t>Tête hydrophile</a:t>
              </a:r>
              <a:r>
                <a:rPr lang="fr-FR" sz="1100" dirty="0"/>
                <a:t> </a:t>
              </a:r>
            </a:p>
          </p:txBody>
        </p:sp>
        <p:sp>
          <p:nvSpPr>
            <p:cNvPr id="17" name="ZoneTexte 16">
              <a:extLst>
                <a:ext uri="{FF2B5EF4-FFF2-40B4-BE49-F238E27FC236}">
                  <a16:creationId xmlns:a16="http://schemas.microsoft.com/office/drawing/2014/main" id="{A4150A2F-DD42-4C67-91F8-4C8E1066FBCF}"/>
                </a:ext>
              </a:extLst>
            </p:cNvPr>
            <p:cNvSpPr txBox="1"/>
            <p:nvPr/>
          </p:nvSpPr>
          <p:spPr>
            <a:xfrm>
              <a:off x="8926934" y="4016063"/>
              <a:ext cx="884084" cy="307777"/>
            </a:xfrm>
            <a:prstGeom prst="rect">
              <a:avLst/>
            </a:prstGeom>
            <a:noFill/>
          </p:spPr>
          <p:txBody>
            <a:bodyPr wrap="square">
              <a:spAutoFit/>
            </a:bodyPr>
            <a:lstStyle/>
            <a:p>
              <a:pPr algn="ctr"/>
              <a:r>
                <a:rPr lang="fr-FR" sz="1400" dirty="0">
                  <a:solidFill>
                    <a:prstClr val="black"/>
                  </a:solidFill>
                  <a:latin typeface="DilleniaUPC" panose="02020603050405020304" pitchFamily="18" charset="-34"/>
                  <a:cs typeface="DilleniaUPC" panose="02020603050405020304" pitchFamily="18" charset="-34"/>
                </a:rPr>
                <a:t>Queue lipophile</a:t>
              </a:r>
            </a:p>
          </p:txBody>
        </p:sp>
      </p:grpSp>
      <p:sp>
        <p:nvSpPr>
          <p:cNvPr id="24" name="Rectangle 23">
            <a:extLst>
              <a:ext uri="{FF2B5EF4-FFF2-40B4-BE49-F238E27FC236}">
                <a16:creationId xmlns:a16="http://schemas.microsoft.com/office/drawing/2014/main" id="{A68C5CF8-D5B0-4E54-BE4C-891612B5511C}"/>
              </a:ext>
            </a:extLst>
          </p:cNvPr>
          <p:cNvSpPr/>
          <p:nvPr/>
        </p:nvSpPr>
        <p:spPr>
          <a:xfrm rot="16200000">
            <a:off x="-2429141" y="2429141"/>
            <a:ext cx="6858001" cy="1999718"/>
          </a:xfrm>
          <a:prstGeom prst="rect">
            <a:avLst/>
          </a:prstGeom>
          <a:solidFill>
            <a:srgbClr val="7E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pic>
        <p:nvPicPr>
          <p:cNvPr id="25" name="Image 24">
            <a:extLst>
              <a:ext uri="{FF2B5EF4-FFF2-40B4-BE49-F238E27FC236}">
                <a16:creationId xmlns:a16="http://schemas.microsoft.com/office/drawing/2014/main" id="{81BEF144-4C09-4C47-8BB8-AD796C3041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0370" y="1775624"/>
            <a:ext cx="1461751" cy="4886009"/>
          </a:xfrm>
          <a:prstGeom prst="rect">
            <a:avLst/>
          </a:prstGeom>
          <a:effectLst>
            <a:outerShdw blurRad="50800" dist="38100" dir="2700000" algn="tl" rotWithShape="0">
              <a:prstClr val="black">
                <a:alpha val="40000"/>
              </a:prstClr>
            </a:outerShdw>
          </a:effectLst>
        </p:spPr>
      </p:pic>
      <p:sp>
        <p:nvSpPr>
          <p:cNvPr id="26" name="ZoneTexte 25">
            <a:extLst>
              <a:ext uri="{FF2B5EF4-FFF2-40B4-BE49-F238E27FC236}">
                <a16:creationId xmlns:a16="http://schemas.microsoft.com/office/drawing/2014/main" id="{DCA40126-4BD5-431C-A27A-38EBD51448EC}"/>
              </a:ext>
            </a:extLst>
          </p:cNvPr>
          <p:cNvSpPr txBox="1"/>
          <p:nvPr/>
        </p:nvSpPr>
        <p:spPr>
          <a:xfrm>
            <a:off x="943024" y="659074"/>
            <a:ext cx="10008606" cy="492443"/>
          </a:xfrm>
          <a:prstGeom prst="rect">
            <a:avLst/>
          </a:prstGeom>
          <a:noFill/>
        </p:spPr>
        <p:txBody>
          <a:bodyPr wrap="square">
            <a:spAutoFit/>
          </a:bodyPr>
          <a:lstStyle/>
          <a:p>
            <a:r>
              <a:rPr lang="fr-FR" sz="2600" b="1" dirty="0">
                <a:solidFill>
                  <a:srgbClr val="000000"/>
                </a:solidFill>
                <a:latin typeface="DilleniaUPC" panose="02020603050405020304" pitchFamily="18" charset="-34"/>
                <a:cs typeface="DilleniaUPC" panose="02020603050405020304" pitchFamily="18" charset="-34"/>
              </a:rPr>
              <a:t>Eau micellaire démaquillante purifiante</a:t>
            </a:r>
          </a:p>
        </p:txBody>
      </p:sp>
      <p:sp>
        <p:nvSpPr>
          <p:cNvPr id="27" name="ZoneTexte 26">
            <a:extLst>
              <a:ext uri="{FF2B5EF4-FFF2-40B4-BE49-F238E27FC236}">
                <a16:creationId xmlns:a16="http://schemas.microsoft.com/office/drawing/2014/main" id="{E7076D9D-1C85-4221-BB8E-91FA8469DEE6}"/>
              </a:ext>
            </a:extLst>
          </p:cNvPr>
          <p:cNvSpPr txBox="1"/>
          <p:nvPr/>
        </p:nvSpPr>
        <p:spPr>
          <a:xfrm>
            <a:off x="242586" y="83286"/>
            <a:ext cx="7295035"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28" name="Connecteur droit 27">
            <a:extLst>
              <a:ext uri="{FF2B5EF4-FFF2-40B4-BE49-F238E27FC236}">
                <a16:creationId xmlns:a16="http://schemas.microsoft.com/office/drawing/2014/main" id="{E65D5BFC-7047-4FFE-BEA9-2CE0011F8ED9}"/>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5337A439-4A9A-4317-94EC-BD9A194E5BBB}"/>
              </a:ext>
            </a:extLst>
          </p:cNvPr>
          <p:cNvSpPr txBox="1"/>
          <p:nvPr/>
        </p:nvSpPr>
        <p:spPr>
          <a:xfrm>
            <a:off x="2893223" y="1868587"/>
            <a:ext cx="6065426" cy="584775"/>
          </a:xfrm>
          <a:prstGeom prst="rect">
            <a:avLst/>
          </a:prstGeom>
          <a:noFill/>
        </p:spPr>
        <p:txBody>
          <a:bodyPr wrap="square">
            <a:spAutoFit/>
          </a:bodyPr>
          <a:lstStyle/>
          <a:p>
            <a:pPr>
              <a:spcAft>
                <a:spcPts val="600"/>
              </a:spcAft>
            </a:pPr>
            <a:r>
              <a:rPr lang="fr-FR" sz="3200" b="1" cap="all">
                <a:solidFill>
                  <a:srgbClr val="7EBBC3"/>
                </a:solidFill>
                <a:latin typeface="DilleniaUPC" panose="02020603050405020304" pitchFamily="18" charset="-34"/>
                <a:cs typeface="DilleniaUPC" panose="02020603050405020304" pitchFamily="18" charset="-34"/>
              </a:rPr>
              <a:t>COMPOSITION</a:t>
            </a:r>
          </a:p>
        </p:txBody>
      </p:sp>
    </p:spTree>
    <p:extLst>
      <p:ext uri="{BB962C8B-B14F-4D97-AF65-F5344CB8AC3E}">
        <p14:creationId xmlns:p14="http://schemas.microsoft.com/office/powerpoint/2010/main" val="1844196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 40">
            <a:extLst>
              <a:ext uri="{FF2B5EF4-FFF2-40B4-BE49-F238E27FC236}">
                <a16:creationId xmlns:a16="http://schemas.microsoft.com/office/drawing/2014/main" id="{08B4DA84-7A38-4402-B7E3-F8B2E381A7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4081" y="700273"/>
            <a:ext cx="2197852" cy="1550380"/>
          </a:xfrm>
          <a:prstGeom prst="rect">
            <a:avLst/>
          </a:prstGeom>
        </p:spPr>
      </p:pic>
      <p:sp>
        <p:nvSpPr>
          <p:cNvPr id="47" name="ZoneTexte 46">
            <a:extLst>
              <a:ext uri="{FF2B5EF4-FFF2-40B4-BE49-F238E27FC236}">
                <a16:creationId xmlns:a16="http://schemas.microsoft.com/office/drawing/2014/main" id="{929A8F69-DB89-45C4-8DC9-221BC44E89A7}"/>
              </a:ext>
            </a:extLst>
          </p:cNvPr>
          <p:cNvSpPr txBox="1"/>
          <p:nvPr/>
        </p:nvSpPr>
        <p:spPr>
          <a:xfrm>
            <a:off x="3942491" y="2692848"/>
            <a:ext cx="5831589" cy="1915909"/>
          </a:xfrm>
          <a:prstGeom prst="rect">
            <a:avLst/>
          </a:prstGeom>
          <a:noFill/>
        </p:spPr>
        <p:txBody>
          <a:bodyPr wrap="square">
            <a:spAutoFit/>
          </a:bodyPr>
          <a:lstStyle/>
          <a:p>
            <a:pPr algn="ctr">
              <a:lnSpc>
                <a:spcPts val="2000"/>
              </a:lnSpc>
            </a:pPr>
            <a:r>
              <a:rPr lang="fr-FR" sz="2400" b="1">
                <a:latin typeface="DilleniaUPC" panose="02020603050405020304" pitchFamily="18" charset="-34"/>
                <a:cs typeface="DilleniaUPC" panose="02020603050405020304" pitchFamily="18" charset="-34"/>
              </a:rPr>
              <a:t>INGRÉDIENTS </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AQUA/WA</a:t>
            </a:r>
            <a:r>
              <a:rPr lang="fr-FR" sz="2400">
                <a:solidFill>
                  <a:srgbClr val="2B909D"/>
                </a:solidFill>
                <a:latin typeface="DilleniaUPC" panose="02020603050405020304" pitchFamily="18" charset="-34"/>
                <a:cs typeface="DilleniaUPC" panose="02020603050405020304" pitchFamily="18" charset="-34"/>
              </a:rPr>
              <a:t>TER/EAU</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FRUCTOOLIGOSACCHARIDES</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SODIUM CHLORIDE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CAPRYLYL/CAPRYL GLUCOSIDE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COCOYL PROLINE</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SODIUM CITRATE</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POTASSIUM SORBATE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ZINC GLUCONATE</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LACTIC ACID</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COPPER SULFATE</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SODIUM BENZOATE</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LAMINARIA DIGITATA EXTRACT</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CARNOSINE</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FRAGRANCE (PARFUM)</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DISODIUM ADENOSINE TRIPHOSPHATE</a:t>
            </a:r>
            <a:r>
              <a:rPr lang="fr-FR">
                <a:latin typeface="DilleniaUPC" panose="02020603050405020304" pitchFamily="18" charset="-34"/>
                <a:cs typeface="DilleniaUPC" panose="02020603050405020304" pitchFamily="18" charset="-34"/>
              </a:rPr>
              <a:t>.</a:t>
            </a:r>
          </a:p>
        </p:txBody>
      </p:sp>
      <p:sp>
        <p:nvSpPr>
          <p:cNvPr id="25" name="Rectangle 24">
            <a:extLst>
              <a:ext uri="{FF2B5EF4-FFF2-40B4-BE49-F238E27FC236}">
                <a16:creationId xmlns:a16="http://schemas.microsoft.com/office/drawing/2014/main" id="{4124634C-28C5-46CD-990D-0A9E9604DA52}"/>
              </a:ext>
            </a:extLst>
          </p:cNvPr>
          <p:cNvSpPr/>
          <p:nvPr/>
        </p:nvSpPr>
        <p:spPr>
          <a:xfrm rot="16200000">
            <a:off x="-2429141" y="2429141"/>
            <a:ext cx="6858001" cy="1999718"/>
          </a:xfrm>
          <a:prstGeom prst="rect">
            <a:avLst/>
          </a:prstGeom>
          <a:solidFill>
            <a:srgbClr val="7E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pic>
        <p:nvPicPr>
          <p:cNvPr id="26" name="Image 25">
            <a:extLst>
              <a:ext uri="{FF2B5EF4-FFF2-40B4-BE49-F238E27FC236}">
                <a16:creationId xmlns:a16="http://schemas.microsoft.com/office/drawing/2014/main" id="{39BE3B4D-CD52-4375-8746-09412B7F28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0370" y="1775624"/>
            <a:ext cx="1461751" cy="4886009"/>
          </a:xfrm>
          <a:prstGeom prst="rect">
            <a:avLst/>
          </a:prstGeom>
          <a:effectLst>
            <a:outerShdw blurRad="50800" dist="38100" dir="2700000" algn="tl" rotWithShape="0">
              <a:prstClr val="black">
                <a:alpha val="40000"/>
              </a:prstClr>
            </a:outerShdw>
          </a:effectLst>
        </p:spPr>
      </p:pic>
      <p:sp>
        <p:nvSpPr>
          <p:cNvPr id="27" name="ZoneTexte 26">
            <a:extLst>
              <a:ext uri="{FF2B5EF4-FFF2-40B4-BE49-F238E27FC236}">
                <a16:creationId xmlns:a16="http://schemas.microsoft.com/office/drawing/2014/main" id="{81624F94-A141-4B8F-AB6A-BC5205A6CB1D}"/>
              </a:ext>
            </a:extLst>
          </p:cNvPr>
          <p:cNvSpPr txBox="1"/>
          <p:nvPr/>
        </p:nvSpPr>
        <p:spPr>
          <a:xfrm>
            <a:off x="943024" y="659074"/>
            <a:ext cx="10008606" cy="492443"/>
          </a:xfrm>
          <a:prstGeom prst="rect">
            <a:avLst/>
          </a:prstGeom>
          <a:noFill/>
        </p:spPr>
        <p:txBody>
          <a:bodyPr wrap="square">
            <a:spAutoFit/>
          </a:bodyPr>
          <a:lstStyle/>
          <a:p>
            <a:r>
              <a:rPr lang="fr-FR" sz="2600" b="1" dirty="0">
                <a:solidFill>
                  <a:srgbClr val="000000"/>
                </a:solidFill>
                <a:latin typeface="DilleniaUPC" panose="02020603050405020304" pitchFamily="18" charset="-34"/>
                <a:cs typeface="DilleniaUPC" panose="02020603050405020304" pitchFamily="18" charset="-34"/>
              </a:rPr>
              <a:t>Eau micellaire démaquillante purifiante</a:t>
            </a:r>
          </a:p>
        </p:txBody>
      </p:sp>
      <p:sp>
        <p:nvSpPr>
          <p:cNvPr id="28" name="ZoneTexte 27">
            <a:extLst>
              <a:ext uri="{FF2B5EF4-FFF2-40B4-BE49-F238E27FC236}">
                <a16:creationId xmlns:a16="http://schemas.microsoft.com/office/drawing/2014/main" id="{E04B7AF3-3DA2-4920-A1B5-7C7DF8C1ED7F}"/>
              </a:ext>
            </a:extLst>
          </p:cNvPr>
          <p:cNvSpPr txBox="1"/>
          <p:nvPr/>
        </p:nvSpPr>
        <p:spPr>
          <a:xfrm>
            <a:off x="242586" y="83286"/>
            <a:ext cx="7665737"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29" name="Connecteur droit 28">
            <a:extLst>
              <a:ext uri="{FF2B5EF4-FFF2-40B4-BE49-F238E27FC236}">
                <a16:creationId xmlns:a16="http://schemas.microsoft.com/office/drawing/2014/main" id="{E124DEC0-DFE9-440F-8E08-08879EF11F7A}"/>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4835BF0F-9D4B-4AAE-BD4E-CEEFF1E01639}"/>
              </a:ext>
            </a:extLst>
          </p:cNvPr>
          <p:cNvSpPr txBox="1"/>
          <p:nvPr/>
        </p:nvSpPr>
        <p:spPr>
          <a:xfrm>
            <a:off x="2941228" y="1774373"/>
            <a:ext cx="5409499" cy="584775"/>
          </a:xfrm>
          <a:prstGeom prst="rect">
            <a:avLst/>
          </a:prstGeom>
          <a:noFill/>
        </p:spPr>
        <p:txBody>
          <a:bodyPr wrap="square">
            <a:spAutoFit/>
          </a:bodyPr>
          <a:lstStyle/>
          <a:p>
            <a:pPr>
              <a:spcAft>
                <a:spcPts val="600"/>
              </a:spcAft>
            </a:pPr>
            <a:r>
              <a:rPr lang="fr-FR" sz="3200" b="1" cap="all">
                <a:solidFill>
                  <a:srgbClr val="7EBBC3"/>
                </a:solidFill>
                <a:latin typeface="DilleniaUPC" panose="02020603050405020304" pitchFamily="18" charset="-34"/>
                <a:cs typeface="DilleniaUPC" panose="02020603050405020304" pitchFamily="18" charset="-34"/>
              </a:rPr>
              <a:t>TRANSPARENCE TOTALE</a:t>
            </a:r>
          </a:p>
        </p:txBody>
      </p:sp>
      <p:grpSp>
        <p:nvGrpSpPr>
          <p:cNvPr id="24" name="Groupe 23">
            <a:extLst>
              <a:ext uri="{FF2B5EF4-FFF2-40B4-BE49-F238E27FC236}">
                <a16:creationId xmlns:a16="http://schemas.microsoft.com/office/drawing/2014/main" id="{6C3E091C-AB7B-4D9F-B955-F4E55F6A565E}"/>
              </a:ext>
            </a:extLst>
          </p:cNvPr>
          <p:cNvGrpSpPr/>
          <p:nvPr/>
        </p:nvGrpSpPr>
        <p:grpSpPr>
          <a:xfrm>
            <a:off x="4209503" y="4755935"/>
            <a:ext cx="7982497" cy="751807"/>
            <a:chOff x="4392044" y="5644597"/>
            <a:chExt cx="7982497" cy="751807"/>
          </a:xfrm>
        </p:grpSpPr>
        <p:sp>
          <p:nvSpPr>
            <p:cNvPr id="30" name="ZoneTexte 29">
              <a:extLst>
                <a:ext uri="{FF2B5EF4-FFF2-40B4-BE49-F238E27FC236}">
                  <a16:creationId xmlns:a16="http://schemas.microsoft.com/office/drawing/2014/main" id="{68948828-9DFC-4023-83EC-CD3CC3C96486}"/>
                </a:ext>
              </a:extLst>
            </p:cNvPr>
            <p:cNvSpPr txBox="1"/>
            <p:nvPr/>
          </p:nvSpPr>
          <p:spPr>
            <a:xfrm>
              <a:off x="4599760" y="5644597"/>
              <a:ext cx="2501901" cy="461665"/>
            </a:xfrm>
            <a:prstGeom prst="rect">
              <a:avLst/>
            </a:prstGeom>
            <a:noFill/>
          </p:spPr>
          <p:txBody>
            <a:bodyPr wrap="square">
              <a:spAutoFit/>
            </a:bodyPr>
            <a:lstStyle/>
            <a:p>
              <a:r>
                <a:rPr lang="fr-FR" sz="2400" b="1">
                  <a:solidFill>
                    <a:srgbClr val="2B909D"/>
                  </a:solidFill>
                  <a:latin typeface="DilleniaUPC" panose="02020603050405020304" pitchFamily="18" charset="-34"/>
                  <a:cs typeface="DilleniaUPC" panose="02020603050405020304" pitchFamily="18" charset="-34"/>
                </a:rPr>
                <a:t>Actions spécifiques du produit</a:t>
              </a:r>
            </a:p>
          </p:txBody>
        </p:sp>
        <p:pic>
          <p:nvPicPr>
            <p:cNvPr id="31" name="Image 30">
              <a:extLst>
                <a:ext uri="{FF2B5EF4-FFF2-40B4-BE49-F238E27FC236}">
                  <a16:creationId xmlns:a16="http://schemas.microsoft.com/office/drawing/2014/main" id="{8071A497-C0A6-4777-ABD4-1A16F057DA28}"/>
                </a:ext>
              </a:extLst>
            </p:cNvPr>
            <p:cNvPicPr>
              <a:picLocks noChangeAspect="1"/>
            </p:cNvPicPr>
            <p:nvPr/>
          </p:nvPicPr>
          <p:blipFill>
            <a:blip r:embed="rId5"/>
            <a:stretch>
              <a:fillRect/>
            </a:stretch>
          </p:blipFill>
          <p:spPr>
            <a:xfrm>
              <a:off x="6072030" y="6037801"/>
              <a:ext cx="262946" cy="255539"/>
            </a:xfrm>
            <a:prstGeom prst="rect">
              <a:avLst/>
            </a:prstGeom>
          </p:spPr>
        </p:pic>
        <p:pic>
          <p:nvPicPr>
            <p:cNvPr id="32" name="Image 31">
              <a:extLst>
                <a:ext uri="{FF2B5EF4-FFF2-40B4-BE49-F238E27FC236}">
                  <a16:creationId xmlns:a16="http://schemas.microsoft.com/office/drawing/2014/main" id="{B720CD31-7421-4FD5-BB79-2734FBCD76D6}"/>
                </a:ext>
              </a:extLst>
            </p:cNvPr>
            <p:cNvPicPr>
              <a:picLocks noChangeAspect="1"/>
            </p:cNvPicPr>
            <p:nvPr/>
          </p:nvPicPr>
          <p:blipFill>
            <a:blip r:embed="rId6"/>
            <a:stretch>
              <a:fillRect/>
            </a:stretch>
          </p:blipFill>
          <p:spPr>
            <a:xfrm>
              <a:off x="4392044" y="5748430"/>
              <a:ext cx="246439" cy="209658"/>
            </a:xfrm>
            <a:prstGeom prst="rect">
              <a:avLst/>
            </a:prstGeom>
          </p:spPr>
        </p:pic>
        <p:pic>
          <p:nvPicPr>
            <p:cNvPr id="33" name="Image 32">
              <a:extLst>
                <a:ext uri="{FF2B5EF4-FFF2-40B4-BE49-F238E27FC236}">
                  <a16:creationId xmlns:a16="http://schemas.microsoft.com/office/drawing/2014/main" id="{7F819F88-1943-422E-A037-AE593B80C9AC}"/>
                </a:ext>
              </a:extLst>
            </p:cNvPr>
            <p:cNvPicPr>
              <a:picLocks noChangeAspect="1"/>
            </p:cNvPicPr>
            <p:nvPr/>
          </p:nvPicPr>
          <p:blipFill>
            <a:blip r:embed="rId7"/>
            <a:stretch>
              <a:fillRect/>
            </a:stretch>
          </p:blipFill>
          <p:spPr>
            <a:xfrm>
              <a:off x="7078937" y="5736024"/>
              <a:ext cx="240518" cy="251619"/>
            </a:xfrm>
            <a:prstGeom prst="rect">
              <a:avLst/>
            </a:prstGeom>
          </p:spPr>
        </p:pic>
        <p:sp>
          <p:nvSpPr>
            <p:cNvPr id="34" name="ZoneTexte 33">
              <a:extLst>
                <a:ext uri="{FF2B5EF4-FFF2-40B4-BE49-F238E27FC236}">
                  <a16:creationId xmlns:a16="http://schemas.microsoft.com/office/drawing/2014/main" id="{32CC1631-33FB-4973-B296-6AC604812282}"/>
                </a:ext>
              </a:extLst>
            </p:cNvPr>
            <p:cNvSpPr txBox="1"/>
            <p:nvPr/>
          </p:nvSpPr>
          <p:spPr>
            <a:xfrm>
              <a:off x="7283828" y="5644597"/>
              <a:ext cx="5090713" cy="461665"/>
            </a:xfrm>
            <a:prstGeom prst="rect">
              <a:avLst/>
            </a:prstGeom>
            <a:noFill/>
          </p:spPr>
          <p:txBody>
            <a:bodyPr wrap="square">
              <a:spAutoFit/>
            </a:bodyPr>
            <a:lstStyle>
              <a:defPPr>
                <a:defRPr lang="fr-FR"/>
              </a:defPPr>
              <a:lvl1pPr>
                <a:defRPr sz="2000" b="1">
                  <a:solidFill>
                    <a:srgbClr val="2B909D"/>
                  </a:solidFill>
                  <a:latin typeface="DilleniaUPC" panose="02020603050405020304" pitchFamily="18" charset="-34"/>
                  <a:cs typeface="DilleniaUPC" panose="02020603050405020304" pitchFamily="18" charset="-34"/>
                </a:defRPr>
              </a:lvl1pPr>
            </a:lstStyle>
            <a:p>
              <a:r>
                <a:rPr lang="fr-FR" sz="2400">
                  <a:solidFill>
                    <a:srgbClr val="F07189"/>
                  </a:solidFill>
                </a:rPr>
                <a:t>Texture et sensorialité</a:t>
              </a:r>
            </a:p>
          </p:txBody>
        </p:sp>
        <p:sp>
          <p:nvSpPr>
            <p:cNvPr id="35" name="ZoneTexte 34">
              <a:extLst>
                <a:ext uri="{FF2B5EF4-FFF2-40B4-BE49-F238E27FC236}">
                  <a16:creationId xmlns:a16="http://schemas.microsoft.com/office/drawing/2014/main" id="{51FF946E-16E3-4302-B827-615DCDAAEA80}"/>
                </a:ext>
              </a:extLst>
            </p:cNvPr>
            <p:cNvSpPr txBox="1"/>
            <p:nvPr/>
          </p:nvSpPr>
          <p:spPr>
            <a:xfrm>
              <a:off x="6353580" y="5934739"/>
              <a:ext cx="4691591" cy="461665"/>
            </a:xfrm>
            <a:prstGeom prst="rect">
              <a:avLst/>
            </a:prstGeom>
            <a:noFill/>
          </p:spPr>
          <p:txBody>
            <a:bodyPr wrap="square">
              <a:spAutoFit/>
            </a:bodyPr>
            <a:lstStyle/>
            <a:p>
              <a:r>
                <a:rPr lang="fr-FR" sz="2400" b="1" dirty="0">
                  <a:solidFill>
                    <a:srgbClr val="686F98"/>
                  </a:solidFill>
                  <a:latin typeface="DilleniaUPC" panose="02020603050405020304" pitchFamily="18" charset="-34"/>
                  <a:cs typeface="DilleniaUPC" panose="02020603050405020304" pitchFamily="18" charset="-34"/>
                </a:rPr>
                <a:t>Application et système de pénétration de la peau</a:t>
              </a:r>
            </a:p>
          </p:txBody>
        </p:sp>
      </p:grpSp>
    </p:spTree>
    <p:extLst>
      <p:ext uri="{BB962C8B-B14F-4D97-AF65-F5344CB8AC3E}">
        <p14:creationId xmlns:p14="http://schemas.microsoft.com/office/powerpoint/2010/main" val="350090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a:extLst>
              <a:ext uri="{FF2B5EF4-FFF2-40B4-BE49-F238E27FC236}">
                <a16:creationId xmlns:a16="http://schemas.microsoft.com/office/drawing/2014/main" id="{5CE317EC-72D0-4881-8F2C-8C89FC9275FE}"/>
              </a:ext>
            </a:extLst>
          </p:cNvPr>
          <p:cNvPicPr>
            <a:picLocks noChangeAspect="1"/>
          </p:cNvPicPr>
          <p:nvPr/>
        </p:nvPicPr>
        <p:blipFill>
          <a:blip r:embed="rId3"/>
          <a:stretch>
            <a:fillRect/>
          </a:stretch>
        </p:blipFill>
        <p:spPr>
          <a:xfrm>
            <a:off x="9493963" y="3955841"/>
            <a:ext cx="1447631" cy="1331155"/>
          </a:xfrm>
          <a:prstGeom prst="rect">
            <a:avLst/>
          </a:prstGeom>
        </p:spPr>
      </p:pic>
      <p:sp>
        <p:nvSpPr>
          <p:cNvPr id="7" name="Rectangle 6">
            <a:extLst>
              <a:ext uri="{FF2B5EF4-FFF2-40B4-BE49-F238E27FC236}">
                <a16:creationId xmlns:a16="http://schemas.microsoft.com/office/drawing/2014/main" id="{58A58771-36AC-409C-A6F4-F93B208C108A}"/>
              </a:ext>
            </a:extLst>
          </p:cNvPr>
          <p:cNvSpPr/>
          <p:nvPr/>
        </p:nvSpPr>
        <p:spPr>
          <a:xfrm>
            <a:off x="2923953" y="4339691"/>
            <a:ext cx="5762847" cy="2114272"/>
          </a:xfrm>
          <a:prstGeom prst="rect">
            <a:avLst/>
          </a:prstGeom>
          <a:solidFill>
            <a:schemeClr val="bg1"/>
          </a:solidFill>
          <a:ln>
            <a:solidFill>
              <a:srgbClr val="7EBBC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ts val="2800"/>
              </a:lnSpc>
              <a:buFont typeface="Wingdings" panose="05000000000000000000" pitchFamily="2" charset="2"/>
              <a:buChar char=""/>
              <a:tabLst>
                <a:tab pos="3765550" algn="l"/>
              </a:tabLst>
            </a:pPr>
            <a:r>
              <a:rPr lang="fr-FR" sz="2400" dirty="0">
                <a:solidFill>
                  <a:srgbClr val="7EBBC3"/>
                </a:solidFill>
                <a:latin typeface="DilleniaUPC" panose="02020603050405020304" pitchFamily="18" charset="-34"/>
                <a:ea typeface="Calibri" panose="020F0502020204030204" pitchFamily="34" charset="0"/>
                <a:cs typeface="DilleniaUPC" panose="02020603050405020304" pitchFamily="18" charset="-34"/>
              </a:rPr>
              <a:t>Nettoie entièrement visage, contour des yeux et lèvres 	</a:t>
            </a:r>
            <a:r>
              <a:rPr lang="fr-FR" sz="2800" b="1" dirty="0">
                <a:solidFill>
                  <a:srgbClr val="7EBBC3"/>
                </a:solidFill>
                <a:latin typeface="DilleniaUPC" panose="02020603050405020304" pitchFamily="18" charset="-34"/>
                <a:ea typeface="Calibri" panose="020F0502020204030204" pitchFamily="34" charset="0"/>
                <a:cs typeface="DilleniaUPC" panose="02020603050405020304" pitchFamily="18" charset="-34"/>
              </a:rPr>
              <a:t>96 %</a:t>
            </a:r>
          </a:p>
          <a:p>
            <a:pPr marL="342900" lvl="0" indent="-342900">
              <a:lnSpc>
                <a:spcPts val="2800"/>
              </a:lnSpc>
              <a:buFont typeface="Wingdings" panose="05000000000000000000" pitchFamily="2" charset="2"/>
              <a:buChar char=""/>
              <a:tabLst>
                <a:tab pos="3765550" algn="l"/>
              </a:tabLst>
            </a:pPr>
            <a:r>
              <a:rPr lang="fr-FR" sz="2400" dirty="0">
                <a:solidFill>
                  <a:srgbClr val="7EBBC3"/>
                </a:solidFill>
                <a:latin typeface="DilleniaUPC" panose="02020603050405020304" pitchFamily="18" charset="-34"/>
                <a:ea typeface="Calibri" panose="020F0502020204030204" pitchFamily="34" charset="0"/>
                <a:cs typeface="DilleniaUPC" panose="02020603050405020304" pitchFamily="18" charset="-34"/>
              </a:rPr>
              <a:t>Démaquille en douceur	</a:t>
            </a:r>
            <a:r>
              <a:rPr lang="fr-FR" sz="2800" b="1" dirty="0">
                <a:solidFill>
                  <a:srgbClr val="7EBBC3"/>
                </a:solidFill>
                <a:latin typeface="DilleniaUPC" panose="02020603050405020304" pitchFamily="18" charset="-34"/>
                <a:ea typeface="Calibri" panose="020F0502020204030204" pitchFamily="34" charset="0"/>
                <a:cs typeface="DilleniaUPC" panose="02020603050405020304" pitchFamily="18" charset="-34"/>
              </a:rPr>
              <a:t>93 %</a:t>
            </a:r>
          </a:p>
          <a:p>
            <a:pPr marL="342900" lvl="0" indent="-342900">
              <a:lnSpc>
                <a:spcPts val="2800"/>
              </a:lnSpc>
              <a:buFont typeface="Wingdings" panose="05000000000000000000" pitchFamily="2" charset="2"/>
              <a:buChar char=""/>
              <a:tabLst>
                <a:tab pos="3765550" algn="l"/>
              </a:tabLst>
            </a:pPr>
            <a:r>
              <a:rPr lang="fr-FR" sz="2400" dirty="0">
                <a:solidFill>
                  <a:srgbClr val="7EBBC3"/>
                </a:solidFill>
                <a:latin typeface="DilleniaUPC" panose="02020603050405020304" pitchFamily="18" charset="-34"/>
                <a:ea typeface="Calibri" panose="020F0502020204030204" pitchFamily="34" charset="0"/>
                <a:cs typeface="DilleniaUPC" panose="02020603050405020304" pitchFamily="18" charset="-34"/>
              </a:rPr>
              <a:t>Peau propre et nette 	</a:t>
            </a:r>
            <a:r>
              <a:rPr lang="fr-FR" sz="2800" b="1" dirty="0">
                <a:solidFill>
                  <a:srgbClr val="7EBBC3"/>
                </a:solidFill>
                <a:latin typeface="DilleniaUPC" panose="02020603050405020304" pitchFamily="18" charset="-34"/>
                <a:ea typeface="Calibri" panose="020F0502020204030204" pitchFamily="34" charset="0"/>
                <a:cs typeface="DilleniaUPC" panose="02020603050405020304" pitchFamily="18" charset="-34"/>
              </a:rPr>
              <a:t>96 %</a:t>
            </a:r>
          </a:p>
          <a:p>
            <a:pPr marL="342900" lvl="0" indent="-342900">
              <a:lnSpc>
                <a:spcPts val="2800"/>
              </a:lnSpc>
              <a:buFont typeface="Wingdings" panose="05000000000000000000" pitchFamily="2" charset="2"/>
              <a:buChar char=""/>
              <a:tabLst>
                <a:tab pos="3765550" algn="l"/>
              </a:tabLst>
            </a:pPr>
            <a:r>
              <a:rPr lang="fr-FR" sz="2400" dirty="0">
                <a:solidFill>
                  <a:srgbClr val="7EBBC3"/>
                </a:solidFill>
                <a:latin typeface="DilleniaUPC" panose="02020603050405020304" pitchFamily="18" charset="-34"/>
                <a:cs typeface="DilleniaUPC" panose="02020603050405020304" pitchFamily="18" charset="-34"/>
              </a:rPr>
              <a:t>Peau purifiée 	</a:t>
            </a:r>
            <a:r>
              <a:rPr lang="fr-FR" sz="2800" b="1" dirty="0">
                <a:solidFill>
                  <a:srgbClr val="7EBBC3"/>
                </a:solidFill>
                <a:latin typeface="DilleniaUPC" panose="02020603050405020304" pitchFamily="18" charset="-34"/>
                <a:cs typeface="DilleniaUPC" panose="02020603050405020304" pitchFamily="18" charset="-34"/>
              </a:rPr>
              <a:t>96 %</a:t>
            </a:r>
          </a:p>
          <a:p>
            <a:pPr marL="342900" lvl="0" indent="-342900">
              <a:lnSpc>
                <a:spcPts val="2800"/>
              </a:lnSpc>
              <a:buFont typeface="Wingdings" panose="05000000000000000000" pitchFamily="2" charset="2"/>
              <a:buChar char=""/>
            </a:pPr>
            <a:r>
              <a:rPr lang="fr-FR" sz="2400" dirty="0">
                <a:solidFill>
                  <a:srgbClr val="7EBBC3"/>
                </a:solidFill>
                <a:latin typeface="DilleniaUPC" panose="02020603050405020304" pitchFamily="18" charset="-34"/>
                <a:ea typeface="Calibri" panose="020F0502020204030204" pitchFamily="34" charset="0"/>
                <a:cs typeface="DilleniaUPC" panose="02020603050405020304" pitchFamily="18" charset="-34"/>
              </a:rPr>
              <a:t>Pas de tiraillements		</a:t>
            </a:r>
            <a:r>
              <a:rPr lang="fr-FR" sz="2800" b="1" dirty="0">
                <a:solidFill>
                  <a:srgbClr val="7EBBC3"/>
                </a:solidFill>
                <a:latin typeface="DilleniaUPC" panose="02020603050405020304" pitchFamily="18" charset="-34"/>
                <a:ea typeface="Calibri" panose="020F0502020204030204" pitchFamily="34" charset="0"/>
                <a:cs typeface="DilleniaUPC" panose="02020603050405020304" pitchFamily="18" charset="-34"/>
              </a:rPr>
              <a:t>100 %</a:t>
            </a:r>
          </a:p>
        </p:txBody>
      </p:sp>
      <p:sp>
        <p:nvSpPr>
          <p:cNvPr id="8" name="ZoneTexte 7">
            <a:extLst>
              <a:ext uri="{FF2B5EF4-FFF2-40B4-BE49-F238E27FC236}">
                <a16:creationId xmlns:a16="http://schemas.microsoft.com/office/drawing/2014/main" id="{F476B2A7-2549-4399-BA0D-F47C982CCDC6}"/>
              </a:ext>
            </a:extLst>
          </p:cNvPr>
          <p:cNvSpPr txBox="1"/>
          <p:nvPr/>
        </p:nvSpPr>
        <p:spPr>
          <a:xfrm>
            <a:off x="3882106" y="2351644"/>
            <a:ext cx="8079521" cy="800219"/>
          </a:xfrm>
          <a:prstGeom prst="rect">
            <a:avLst/>
          </a:prstGeom>
          <a:noFill/>
        </p:spPr>
        <p:txBody>
          <a:bodyPr wrap="square">
            <a:spAutoFit/>
          </a:bodyPr>
          <a:lstStyle/>
          <a:p>
            <a:r>
              <a:rPr lang="fr-FR" sz="2300" dirty="0">
                <a:latin typeface="DilleniaUPC" panose="02020603050405020304" pitchFamily="18" charset="-34"/>
                <a:ea typeface="+mn-ea"/>
                <a:cs typeface="DilleniaUPC" panose="02020603050405020304" pitchFamily="18" charset="-34"/>
              </a:rPr>
              <a:t>Test d’utilisation sous contrôle dermatologique et ophtalmologique – 21 jours* </a:t>
            </a:r>
          </a:p>
        </p:txBody>
      </p:sp>
      <p:pic>
        <p:nvPicPr>
          <p:cNvPr id="9" name="Image 8">
            <a:extLst>
              <a:ext uri="{FF2B5EF4-FFF2-40B4-BE49-F238E27FC236}">
                <a16:creationId xmlns:a16="http://schemas.microsoft.com/office/drawing/2014/main" id="{52120118-6515-4DB8-9720-CBB692B943D8}"/>
              </a:ext>
            </a:extLst>
          </p:cNvPr>
          <p:cNvPicPr>
            <a:picLocks noChangeAspect="1"/>
          </p:cNvPicPr>
          <p:nvPr/>
        </p:nvPicPr>
        <p:blipFill rotWithShape="1">
          <a:blip r:embed="rId4"/>
          <a:srcRect b="14901"/>
          <a:stretch/>
        </p:blipFill>
        <p:spPr>
          <a:xfrm>
            <a:off x="3337582" y="3042079"/>
            <a:ext cx="483564" cy="443166"/>
          </a:xfrm>
          <a:prstGeom prst="rect">
            <a:avLst/>
          </a:prstGeom>
        </p:spPr>
      </p:pic>
      <p:sp>
        <p:nvSpPr>
          <p:cNvPr id="11" name="ZoneTexte 10">
            <a:extLst>
              <a:ext uri="{FF2B5EF4-FFF2-40B4-BE49-F238E27FC236}">
                <a16:creationId xmlns:a16="http://schemas.microsoft.com/office/drawing/2014/main" id="{6BC632A4-7499-4230-B026-ED5591D4ED2E}"/>
              </a:ext>
            </a:extLst>
          </p:cNvPr>
          <p:cNvSpPr txBox="1"/>
          <p:nvPr/>
        </p:nvSpPr>
        <p:spPr>
          <a:xfrm>
            <a:off x="3882107" y="2989035"/>
            <a:ext cx="8079520" cy="800219"/>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30 volontaires âgés de 20 à 50 ans ayant tous la peau sensible et normale à grasse</a:t>
            </a:r>
          </a:p>
        </p:txBody>
      </p:sp>
      <p:pic>
        <p:nvPicPr>
          <p:cNvPr id="14" name="Image 13">
            <a:extLst>
              <a:ext uri="{FF2B5EF4-FFF2-40B4-BE49-F238E27FC236}">
                <a16:creationId xmlns:a16="http://schemas.microsoft.com/office/drawing/2014/main" id="{11C8AAB7-1804-4FE7-88B8-5E19D7E7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62623" y="3541641"/>
            <a:ext cx="619484" cy="619484"/>
          </a:xfrm>
          <a:prstGeom prst="rect">
            <a:avLst/>
          </a:prstGeom>
        </p:spPr>
      </p:pic>
      <p:pic>
        <p:nvPicPr>
          <p:cNvPr id="24" name="Image 23">
            <a:extLst>
              <a:ext uri="{FF2B5EF4-FFF2-40B4-BE49-F238E27FC236}">
                <a16:creationId xmlns:a16="http://schemas.microsoft.com/office/drawing/2014/main" id="{A16E7070-54DC-44FF-BDB0-E6F185453F03}"/>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404273"/>
            <a:ext cx="530585" cy="619484"/>
          </a:xfrm>
          <a:prstGeom prst="rect">
            <a:avLst/>
          </a:prstGeom>
        </p:spPr>
      </p:pic>
      <p:sp>
        <p:nvSpPr>
          <p:cNvPr id="26" name="ZoneTexte 25">
            <a:extLst>
              <a:ext uri="{FF2B5EF4-FFF2-40B4-BE49-F238E27FC236}">
                <a16:creationId xmlns:a16="http://schemas.microsoft.com/office/drawing/2014/main" id="{07A1AB6D-8D80-44CC-824B-DAD2E3A1DA1E}"/>
              </a:ext>
            </a:extLst>
          </p:cNvPr>
          <p:cNvSpPr txBox="1"/>
          <p:nvPr/>
        </p:nvSpPr>
        <p:spPr>
          <a:xfrm>
            <a:off x="3893909" y="3609998"/>
            <a:ext cx="8067718" cy="906402"/>
          </a:xfrm>
          <a:prstGeom prst="rect">
            <a:avLst/>
          </a:prstGeom>
          <a:noFill/>
        </p:spPr>
        <p:txBody>
          <a:bodyPr wrap="square">
            <a:spAutoFit/>
          </a:bodyPr>
          <a:lstStyle/>
          <a:p>
            <a:pPr algn="just">
              <a:lnSpc>
                <a:spcPct val="115000"/>
              </a:lnSpc>
              <a:spcAft>
                <a:spcPts val="1000"/>
              </a:spcAft>
            </a:pPr>
            <a:r>
              <a:rPr lang="fr-FR" sz="2300" dirty="0">
                <a:latin typeface="DilleniaUPC" panose="02020603050405020304" pitchFamily="18" charset="-34"/>
                <a:cs typeface="DilleniaUPC" panose="02020603050405020304" pitchFamily="18" charset="-34"/>
              </a:rPr>
              <a:t>Utilisation deux fois par jour sur le visage et le contour des yeux (sans rinçage)</a:t>
            </a:r>
          </a:p>
        </p:txBody>
      </p:sp>
      <p:sp>
        <p:nvSpPr>
          <p:cNvPr id="30" name="ZoneTexte 29">
            <a:extLst>
              <a:ext uri="{FF2B5EF4-FFF2-40B4-BE49-F238E27FC236}">
                <a16:creationId xmlns:a16="http://schemas.microsoft.com/office/drawing/2014/main" id="{8D884DC9-26A1-4322-BE14-55AED917E402}"/>
              </a:ext>
            </a:extLst>
          </p:cNvPr>
          <p:cNvSpPr txBox="1"/>
          <p:nvPr/>
        </p:nvSpPr>
        <p:spPr>
          <a:xfrm>
            <a:off x="8807012" y="5214877"/>
            <a:ext cx="3292839" cy="954107"/>
          </a:xfrm>
          <a:prstGeom prst="rect">
            <a:avLst/>
          </a:prstGeom>
          <a:noFill/>
        </p:spPr>
        <p:txBody>
          <a:bodyPr wrap="square">
            <a:spAutoFit/>
          </a:bodyPr>
          <a:lstStyle/>
          <a:p>
            <a:pPr>
              <a:tabLst>
                <a:tab pos="2157413"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Fini non gras/non collant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100 %</a:t>
            </a:r>
          </a:p>
          <a:p>
            <a:pPr>
              <a:tabLst>
                <a:tab pos="2157413"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Parfum agréable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93 %</a:t>
            </a:r>
          </a:p>
        </p:txBody>
      </p:sp>
      <p:sp>
        <p:nvSpPr>
          <p:cNvPr id="35" name="ZoneTexte 34">
            <a:extLst>
              <a:ext uri="{FF2B5EF4-FFF2-40B4-BE49-F238E27FC236}">
                <a16:creationId xmlns:a16="http://schemas.microsoft.com/office/drawing/2014/main" id="{DE5E1CD3-CAB3-4428-9DC8-2226D9619203}"/>
              </a:ext>
            </a:extLst>
          </p:cNvPr>
          <p:cNvSpPr txBox="1"/>
          <p:nvPr/>
        </p:nvSpPr>
        <p:spPr>
          <a:xfrm>
            <a:off x="3379205" y="6575218"/>
            <a:ext cx="8445791" cy="307777"/>
          </a:xfrm>
          <a:prstGeom prst="rect">
            <a:avLst/>
          </a:prstGeom>
          <a:noFill/>
        </p:spPr>
        <p:txBody>
          <a:bodyPr wrap="square">
            <a:spAutoFit/>
          </a:bodyPr>
          <a:lstStyle/>
          <a:p>
            <a:r>
              <a:rPr kumimoji="0" lang="fr-FR" sz="1400" b="0" i="1"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*Test d’utilisation sous contrôle dermatologique et ophtalmologique, étude 14920920.A – PhD Trials – octobre 2020</a:t>
            </a:r>
          </a:p>
        </p:txBody>
      </p:sp>
      <p:sp>
        <p:nvSpPr>
          <p:cNvPr id="19" name="Rectangle 18">
            <a:extLst>
              <a:ext uri="{FF2B5EF4-FFF2-40B4-BE49-F238E27FC236}">
                <a16:creationId xmlns:a16="http://schemas.microsoft.com/office/drawing/2014/main" id="{9C2EC188-6EB9-49E8-93BB-80D2C84C8509}"/>
              </a:ext>
            </a:extLst>
          </p:cNvPr>
          <p:cNvSpPr/>
          <p:nvPr/>
        </p:nvSpPr>
        <p:spPr>
          <a:xfrm rot="16200000">
            <a:off x="-2429141" y="2429141"/>
            <a:ext cx="6858001" cy="1999718"/>
          </a:xfrm>
          <a:prstGeom prst="rect">
            <a:avLst/>
          </a:prstGeom>
          <a:solidFill>
            <a:srgbClr val="7E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pic>
        <p:nvPicPr>
          <p:cNvPr id="20" name="Image 19">
            <a:extLst>
              <a:ext uri="{FF2B5EF4-FFF2-40B4-BE49-F238E27FC236}">
                <a16:creationId xmlns:a16="http://schemas.microsoft.com/office/drawing/2014/main" id="{10373BD4-BD9D-454B-9094-87168F54D5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0370" y="1775624"/>
            <a:ext cx="1461751" cy="4886009"/>
          </a:xfrm>
          <a:prstGeom prst="rect">
            <a:avLst/>
          </a:prstGeom>
          <a:effectLst>
            <a:outerShdw blurRad="50800" dist="38100" dir="2700000" algn="tl" rotWithShape="0">
              <a:prstClr val="black">
                <a:alpha val="40000"/>
              </a:prstClr>
            </a:outerShdw>
          </a:effectLst>
        </p:spPr>
      </p:pic>
      <p:sp>
        <p:nvSpPr>
          <p:cNvPr id="21" name="ZoneTexte 20">
            <a:extLst>
              <a:ext uri="{FF2B5EF4-FFF2-40B4-BE49-F238E27FC236}">
                <a16:creationId xmlns:a16="http://schemas.microsoft.com/office/drawing/2014/main" id="{A4790F31-98A5-4E89-88B2-D50C67A92805}"/>
              </a:ext>
            </a:extLst>
          </p:cNvPr>
          <p:cNvSpPr txBox="1"/>
          <p:nvPr/>
        </p:nvSpPr>
        <p:spPr>
          <a:xfrm>
            <a:off x="943024" y="659074"/>
            <a:ext cx="10008606" cy="492443"/>
          </a:xfrm>
          <a:prstGeom prst="rect">
            <a:avLst/>
          </a:prstGeom>
          <a:noFill/>
        </p:spPr>
        <p:txBody>
          <a:bodyPr wrap="square">
            <a:spAutoFit/>
          </a:bodyPr>
          <a:lstStyle/>
          <a:p>
            <a:r>
              <a:rPr lang="fr-FR" sz="2600" b="1" dirty="0">
                <a:solidFill>
                  <a:srgbClr val="000000"/>
                </a:solidFill>
                <a:latin typeface="DilleniaUPC" panose="02020603050405020304" pitchFamily="18" charset="-34"/>
                <a:cs typeface="DilleniaUPC" panose="02020603050405020304" pitchFamily="18" charset="-34"/>
              </a:rPr>
              <a:t>Eau micellaire démaquillante purifiante</a:t>
            </a:r>
          </a:p>
        </p:txBody>
      </p:sp>
      <p:sp>
        <p:nvSpPr>
          <p:cNvPr id="22" name="ZoneTexte 21">
            <a:extLst>
              <a:ext uri="{FF2B5EF4-FFF2-40B4-BE49-F238E27FC236}">
                <a16:creationId xmlns:a16="http://schemas.microsoft.com/office/drawing/2014/main" id="{5082D32B-6BC8-47A2-953C-D852D3B3F410}"/>
              </a:ext>
            </a:extLst>
          </p:cNvPr>
          <p:cNvSpPr txBox="1"/>
          <p:nvPr/>
        </p:nvSpPr>
        <p:spPr>
          <a:xfrm>
            <a:off x="242587" y="83286"/>
            <a:ext cx="7455672"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23" name="Connecteur droit 22">
            <a:extLst>
              <a:ext uri="{FF2B5EF4-FFF2-40B4-BE49-F238E27FC236}">
                <a16:creationId xmlns:a16="http://schemas.microsoft.com/office/drawing/2014/main" id="{98EFA223-BA97-46D5-A4CD-0E2DCBF6DE10}"/>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AE5325A0-3564-408B-8766-1D3D7DB83BD1}"/>
              </a:ext>
            </a:extLst>
          </p:cNvPr>
          <p:cNvSpPr txBox="1"/>
          <p:nvPr/>
        </p:nvSpPr>
        <p:spPr>
          <a:xfrm>
            <a:off x="2830376" y="1784591"/>
            <a:ext cx="8747709" cy="584775"/>
          </a:xfrm>
          <a:prstGeom prst="rect">
            <a:avLst/>
          </a:prstGeom>
          <a:noFill/>
        </p:spPr>
        <p:txBody>
          <a:bodyPr wrap="square">
            <a:spAutoFit/>
          </a:bodyPr>
          <a:lstStyle/>
          <a:p>
            <a:pPr>
              <a:tabLst>
                <a:tab pos="3135313" algn="l"/>
              </a:tabLst>
            </a:pPr>
            <a:r>
              <a:rPr lang="fr-FR" sz="3200" b="1" u="none" strike="noStrike" cap="all" dirty="0">
                <a:solidFill>
                  <a:srgbClr val="7EBBC3"/>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7EBBC3"/>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12" name="Picture 2" descr="Mycose de l'ongle? N'attendez pas, traitez immédiatement">
            <a:extLst>
              <a:ext uri="{FF2B5EF4-FFF2-40B4-BE49-F238E27FC236}">
                <a16:creationId xmlns:a16="http://schemas.microsoft.com/office/drawing/2014/main" id="{99A3E2D4-5CF8-49B6-8E19-5CCAAE93B892}"/>
              </a:ext>
            </a:extLst>
          </p:cNvPr>
          <p:cNvPicPr>
            <a:picLocks noChangeAspect="1" noChangeArrowheads="1"/>
          </p:cNvPicPr>
          <p:nvPr/>
        </p:nvPicPr>
        <p:blipFill rotWithShape="1">
          <a:blip r:embed="rId10" cstate="print">
            <a:duotone>
              <a:prstClr val="black"/>
              <a:schemeClr val="tx2">
                <a:tint val="45000"/>
                <a:satMod val="400000"/>
              </a:schemeClr>
            </a:duotone>
            <a:extLst>
              <a:ext uri="{28A0092B-C50C-407E-A947-70E740481C1C}">
                <a14:useLocalDpi xmlns:a14="http://schemas.microsoft.com/office/drawing/2010/main" val="0"/>
              </a:ext>
            </a:extLst>
          </a:blip>
          <a:srcRect r="66457"/>
          <a:stretch/>
        </p:blipFill>
        <p:spPr bwMode="auto">
          <a:xfrm>
            <a:off x="8489832" y="1800047"/>
            <a:ext cx="634360" cy="673264"/>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a:extLst>
              <a:ext uri="{FF2B5EF4-FFF2-40B4-BE49-F238E27FC236}">
                <a16:creationId xmlns:a16="http://schemas.microsoft.com/office/drawing/2014/main" id="{6DD40FD1-65B0-4910-977A-76BA416DAF5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0747" y="289970"/>
            <a:ext cx="863093" cy="841043"/>
          </a:xfrm>
          <a:prstGeom prst="rect">
            <a:avLst/>
          </a:prstGeom>
        </p:spPr>
      </p:pic>
      <p:pic>
        <p:nvPicPr>
          <p:cNvPr id="27" name="Image 26">
            <a:extLst>
              <a:ext uri="{FF2B5EF4-FFF2-40B4-BE49-F238E27FC236}">
                <a16:creationId xmlns:a16="http://schemas.microsoft.com/office/drawing/2014/main" id="{AEDA1DED-0315-4ED6-B877-4663C14FB2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65124" y="282371"/>
            <a:ext cx="859872" cy="841043"/>
          </a:xfrm>
          <a:prstGeom prst="rect">
            <a:avLst/>
          </a:prstGeom>
        </p:spPr>
      </p:pic>
    </p:spTree>
    <p:extLst>
      <p:ext uri="{BB962C8B-B14F-4D97-AF65-F5344CB8AC3E}">
        <p14:creationId xmlns:p14="http://schemas.microsoft.com/office/powerpoint/2010/main" val="3793844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ABA49F26-B338-4588-8E6D-5A47E749A940}"/>
              </a:ext>
            </a:extLst>
          </p:cNvPr>
          <p:cNvSpPr txBox="1"/>
          <p:nvPr/>
        </p:nvSpPr>
        <p:spPr>
          <a:xfrm>
            <a:off x="2833538" y="1930463"/>
            <a:ext cx="4395161" cy="584775"/>
          </a:xfrm>
          <a:prstGeom prst="rect">
            <a:avLst/>
          </a:prstGeom>
          <a:noFill/>
        </p:spPr>
        <p:txBody>
          <a:bodyPr wrap="square">
            <a:spAutoFit/>
          </a:bodyPr>
          <a:lstStyle/>
          <a:p>
            <a:pPr>
              <a:spcAft>
                <a:spcPts val="600"/>
              </a:spcAft>
            </a:pPr>
            <a:r>
              <a:rPr lang="fr-FR" sz="3200" b="1" cap="all">
                <a:solidFill>
                  <a:srgbClr val="5C98AF"/>
                </a:solidFill>
                <a:latin typeface="DilleniaUPC" panose="02020603050405020304" pitchFamily="18" charset="-34"/>
                <a:cs typeface="DilleniaUPC" panose="02020603050405020304" pitchFamily="18" charset="-34"/>
              </a:rPr>
              <a:t>COMPOSITION</a:t>
            </a:r>
          </a:p>
        </p:txBody>
      </p:sp>
      <p:pic>
        <p:nvPicPr>
          <p:cNvPr id="28" name="Image 27">
            <a:extLst>
              <a:ext uri="{FF2B5EF4-FFF2-40B4-BE49-F238E27FC236}">
                <a16:creationId xmlns:a16="http://schemas.microsoft.com/office/drawing/2014/main" id="{AC5BAAC0-F391-486E-A064-ED60AB387FC9}"/>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2941827" y="5545038"/>
            <a:ext cx="240670" cy="254000"/>
          </a:xfrm>
          <a:prstGeom prst="rect">
            <a:avLst/>
          </a:prstGeom>
        </p:spPr>
      </p:pic>
      <p:pic>
        <p:nvPicPr>
          <p:cNvPr id="29" name="Image 28">
            <a:extLst>
              <a:ext uri="{FF2B5EF4-FFF2-40B4-BE49-F238E27FC236}">
                <a16:creationId xmlns:a16="http://schemas.microsoft.com/office/drawing/2014/main" id="{C918036F-1CC2-4BF0-81E8-909E08FA6F8C}"/>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2941827" y="3916988"/>
            <a:ext cx="240670" cy="254000"/>
          </a:xfrm>
          <a:prstGeom prst="rect">
            <a:avLst/>
          </a:prstGeom>
        </p:spPr>
      </p:pic>
      <p:grpSp>
        <p:nvGrpSpPr>
          <p:cNvPr id="30" name="Groupe 29">
            <a:extLst>
              <a:ext uri="{FF2B5EF4-FFF2-40B4-BE49-F238E27FC236}">
                <a16:creationId xmlns:a16="http://schemas.microsoft.com/office/drawing/2014/main" id="{9602330F-4CFA-4955-9E10-8402FCE3031D}"/>
              </a:ext>
            </a:extLst>
          </p:cNvPr>
          <p:cNvGrpSpPr/>
          <p:nvPr/>
        </p:nvGrpSpPr>
        <p:grpSpPr>
          <a:xfrm>
            <a:off x="2941827" y="2755296"/>
            <a:ext cx="3206147" cy="954107"/>
            <a:chOff x="2982661" y="3187910"/>
            <a:chExt cx="3206147" cy="954107"/>
          </a:xfrm>
        </p:grpSpPr>
        <p:pic>
          <p:nvPicPr>
            <p:cNvPr id="31" name="Image 30">
              <a:extLst>
                <a:ext uri="{FF2B5EF4-FFF2-40B4-BE49-F238E27FC236}">
                  <a16:creationId xmlns:a16="http://schemas.microsoft.com/office/drawing/2014/main" id="{23EF5FFE-953F-4E92-BB05-A2CF35AB3E75}"/>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2982661" y="3324501"/>
              <a:ext cx="240670" cy="254000"/>
            </a:xfrm>
            <a:prstGeom prst="rect">
              <a:avLst/>
            </a:prstGeom>
          </p:spPr>
        </p:pic>
        <p:sp>
          <p:nvSpPr>
            <p:cNvPr id="32" name="ZoneTexte 31">
              <a:extLst>
                <a:ext uri="{FF2B5EF4-FFF2-40B4-BE49-F238E27FC236}">
                  <a16:creationId xmlns:a16="http://schemas.microsoft.com/office/drawing/2014/main" id="{D6823617-0749-4B89-86EB-0975831A4921}"/>
                </a:ext>
              </a:extLst>
            </p:cNvPr>
            <p:cNvSpPr txBox="1"/>
            <p:nvPr/>
          </p:nvSpPr>
          <p:spPr>
            <a:xfrm>
              <a:off x="3231798" y="3187910"/>
              <a:ext cx="295701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all" normalizeH="0" baseline="0" noProof="0" dirty="0">
                  <a:ln>
                    <a:noFill/>
                  </a:ln>
                  <a:solidFill>
                    <a:srgbClr val="5C98AF"/>
                  </a:solidFill>
                  <a:uLnTx/>
                  <a:uFillTx/>
                  <a:latin typeface="DilleniaUPC" panose="02020603050405020304" pitchFamily="18" charset="-34"/>
                  <a:ea typeface="+mn-ea"/>
                  <a:cs typeface="DilleniaUPC" panose="02020603050405020304" pitchFamily="18" charset="-34"/>
                </a:rPr>
                <a:t>Eau </a:t>
              </a:r>
              <a:r>
                <a:rPr kumimoji="0" lang="fr-FR" sz="2800" b="0" i="0" u="none" strike="noStrike" cap="all" normalizeH="0" baseline="0" noProof="0" dirty="0" err="1">
                  <a:ln>
                    <a:noFill/>
                  </a:ln>
                  <a:solidFill>
                    <a:srgbClr val="5C98AF"/>
                  </a:solidFill>
                  <a:uLnTx/>
                  <a:uFillTx/>
                  <a:latin typeface="DilleniaUPC" panose="02020603050405020304" pitchFamily="18" charset="-34"/>
                  <a:ea typeface="+mn-ea"/>
                  <a:cs typeface="DilleniaUPC" panose="02020603050405020304" pitchFamily="18" charset="-34"/>
                </a:rPr>
                <a:t>isodermique</a:t>
              </a:r>
              <a:endParaRPr kumimoji="0" lang="fr-FR" sz="2800" b="0" i="0" u="none" strike="noStrike" cap="all" normalizeH="0" baseline="0" noProof="0" dirty="0">
                <a:ln>
                  <a:noFill/>
                </a:ln>
                <a:solidFill>
                  <a:srgbClr val="5C98AF"/>
                </a:solidFill>
                <a:uLnTx/>
                <a:uFillTx/>
                <a:latin typeface="DilleniaUPC" panose="02020603050405020304" pitchFamily="18" charset="-34"/>
                <a:ea typeface="+mn-ea"/>
                <a:cs typeface="DilleniaUPC" panose="02020603050405020304" pitchFamily="18" charset="-34"/>
              </a:endParaRPr>
            </a:p>
          </p:txBody>
        </p:sp>
      </p:grpSp>
      <p:sp>
        <p:nvSpPr>
          <p:cNvPr id="34" name="ZoneTexte 33">
            <a:extLst>
              <a:ext uri="{FF2B5EF4-FFF2-40B4-BE49-F238E27FC236}">
                <a16:creationId xmlns:a16="http://schemas.microsoft.com/office/drawing/2014/main" id="{0C5B09C1-3D01-4F36-A08E-4D707D032F21}"/>
              </a:ext>
            </a:extLst>
          </p:cNvPr>
          <p:cNvSpPr txBox="1"/>
          <p:nvPr/>
        </p:nvSpPr>
        <p:spPr>
          <a:xfrm>
            <a:off x="3190964" y="5423761"/>
            <a:ext cx="3017897" cy="523220"/>
          </a:xfrm>
          <a:prstGeom prst="rect">
            <a:avLst/>
          </a:prstGeom>
          <a:noFill/>
        </p:spPr>
        <p:txBody>
          <a:bodyPr wrap="square">
            <a:spAutoFit/>
          </a:bodyPr>
          <a:lstStyle/>
          <a:p>
            <a:r>
              <a:rPr kumimoji="0" lang="fr-FR" sz="2800" b="0" i="0" u="none" strike="noStrike" cap="all" normalizeH="0" baseline="0" noProof="0" dirty="0">
                <a:ln>
                  <a:noFill/>
                </a:ln>
                <a:solidFill>
                  <a:srgbClr val="5C98AF"/>
                </a:solidFill>
                <a:uLnTx/>
                <a:uFillTx/>
                <a:latin typeface="DilleniaUPC" panose="02020603050405020304" pitchFamily="18" charset="-34"/>
                <a:ea typeface="+mn-ea"/>
                <a:cs typeface="DilleniaUPC" panose="02020603050405020304" pitchFamily="18" charset="-34"/>
              </a:rPr>
              <a:t>INGRÉDIENTS purifiants</a:t>
            </a:r>
          </a:p>
        </p:txBody>
      </p:sp>
      <p:grpSp>
        <p:nvGrpSpPr>
          <p:cNvPr id="38" name="Groupe 37">
            <a:extLst>
              <a:ext uri="{FF2B5EF4-FFF2-40B4-BE49-F238E27FC236}">
                <a16:creationId xmlns:a16="http://schemas.microsoft.com/office/drawing/2014/main" id="{4E94B543-F28C-4267-863F-E498A50220CA}"/>
              </a:ext>
            </a:extLst>
          </p:cNvPr>
          <p:cNvGrpSpPr/>
          <p:nvPr/>
        </p:nvGrpSpPr>
        <p:grpSpPr>
          <a:xfrm>
            <a:off x="6147975" y="2924372"/>
            <a:ext cx="5882408" cy="800219"/>
            <a:chOff x="6635125" y="2923609"/>
            <a:chExt cx="5556874" cy="800219"/>
          </a:xfrm>
        </p:grpSpPr>
        <p:sp>
          <p:nvSpPr>
            <p:cNvPr id="39" name="ZoneTexte 38">
              <a:extLst>
                <a:ext uri="{FF2B5EF4-FFF2-40B4-BE49-F238E27FC236}">
                  <a16:creationId xmlns:a16="http://schemas.microsoft.com/office/drawing/2014/main" id="{1117A148-9136-45C5-B080-9F3C56980415}"/>
                </a:ext>
              </a:extLst>
            </p:cNvPr>
            <p:cNvSpPr txBox="1"/>
            <p:nvPr/>
          </p:nvSpPr>
          <p:spPr>
            <a:xfrm>
              <a:off x="6734398" y="2923609"/>
              <a:ext cx="5457601" cy="800219"/>
            </a:xfrm>
            <a:prstGeom prst="rect">
              <a:avLst/>
            </a:prstGeom>
            <a:noFill/>
          </p:spPr>
          <p:txBody>
            <a:bodyPr wrap="square">
              <a:spAutoFit/>
            </a:bodyPr>
            <a:lstStyle/>
            <a:p>
              <a:r>
                <a:rPr lang="fr-FR" sz="2300" b="1" dirty="0">
                  <a:solidFill>
                    <a:prstClr val="black"/>
                  </a:solidFill>
                  <a:latin typeface="DilleniaUPC" panose="02020603050405020304" pitchFamily="18" charset="-34"/>
                  <a:ea typeface="+mn-ea"/>
                  <a:cs typeface="DilleniaUPC" panose="02020603050405020304" pitchFamily="18" charset="-34"/>
                </a:rPr>
                <a:t>Eau biomimétique</a:t>
              </a:r>
              <a:r>
                <a:rPr lang="fr-FR" sz="2300" dirty="0">
                  <a:solidFill>
                    <a:prstClr val="black"/>
                  </a:solidFill>
                  <a:latin typeface="DilleniaUPC" panose="02020603050405020304" pitchFamily="18" charset="-34"/>
                  <a:ea typeface="+mn-ea"/>
                  <a:cs typeface="DilleniaUPC" panose="02020603050405020304" pitchFamily="18" charset="-34"/>
                </a:rPr>
                <a:t> offrant une très bonne affinité avec la peau afin d’en </a:t>
              </a:r>
              <a:r>
                <a:rPr lang="fr-FR" sz="2300" b="1" dirty="0">
                  <a:solidFill>
                    <a:prstClr val="black"/>
                  </a:solidFill>
                  <a:latin typeface="DilleniaUPC" panose="02020603050405020304" pitchFamily="18" charset="-34"/>
                  <a:ea typeface="+mn-ea"/>
                  <a:cs typeface="DilleniaUPC" panose="02020603050405020304" pitchFamily="18" charset="-34"/>
                </a:rPr>
                <a:t>préserver l’équilibre</a:t>
              </a:r>
              <a:r>
                <a:rPr lang="fr-FR" sz="2300" dirty="0">
                  <a:solidFill>
                    <a:prstClr val="black"/>
                  </a:solidFill>
                  <a:latin typeface="DilleniaUPC" panose="02020603050405020304" pitchFamily="18" charset="-34"/>
                  <a:ea typeface="+mn-ea"/>
                  <a:cs typeface="DilleniaUPC" panose="02020603050405020304" pitchFamily="18" charset="-34"/>
                </a:rPr>
                <a:t>.</a:t>
              </a:r>
            </a:p>
          </p:txBody>
        </p:sp>
        <p:cxnSp>
          <p:nvCxnSpPr>
            <p:cNvPr id="40" name="Connecteur droit 39">
              <a:extLst>
                <a:ext uri="{FF2B5EF4-FFF2-40B4-BE49-F238E27FC236}">
                  <a16:creationId xmlns:a16="http://schemas.microsoft.com/office/drawing/2014/main" id="{9CBDF7E0-806B-43B7-B03A-82B9B72ED484}"/>
                </a:ext>
              </a:extLst>
            </p:cNvPr>
            <p:cNvCxnSpPr>
              <a:cxnSpLocks/>
            </p:cNvCxnSpPr>
            <p:nvPr/>
          </p:nvCxnSpPr>
          <p:spPr>
            <a:xfrm>
              <a:off x="6635125" y="2984873"/>
              <a:ext cx="0" cy="679255"/>
            </a:xfrm>
            <a:prstGeom prst="line">
              <a:avLst/>
            </a:prstGeom>
            <a:ln>
              <a:solidFill>
                <a:srgbClr val="5C98AF"/>
              </a:solidFill>
            </a:ln>
          </p:spPr>
          <p:style>
            <a:lnRef idx="1">
              <a:schemeClr val="dk1"/>
            </a:lnRef>
            <a:fillRef idx="0">
              <a:schemeClr val="dk1"/>
            </a:fillRef>
            <a:effectRef idx="0">
              <a:schemeClr val="dk1"/>
            </a:effectRef>
            <a:fontRef idx="minor">
              <a:schemeClr val="tx1"/>
            </a:fontRef>
          </p:style>
        </p:cxnSp>
      </p:grpSp>
      <p:pic>
        <p:nvPicPr>
          <p:cNvPr id="14" name="Image 13">
            <a:extLst>
              <a:ext uri="{FF2B5EF4-FFF2-40B4-BE49-F238E27FC236}">
                <a16:creationId xmlns:a16="http://schemas.microsoft.com/office/drawing/2014/main" id="{1488E198-3627-4DE7-88B5-764697623249}"/>
              </a:ext>
            </a:extLst>
          </p:cNvPr>
          <p:cNvPicPr>
            <a:picLocks noChangeAspect="1"/>
          </p:cNvPicPr>
          <p:nvPr/>
        </p:nvPicPr>
        <p:blipFill rotWithShape="1">
          <a:blip r:embed="rId4">
            <a:grayscl/>
          </a:blip>
          <a:srcRect l="33963" t="20906" r="32803" b="44720"/>
          <a:stretch/>
        </p:blipFill>
        <p:spPr>
          <a:xfrm>
            <a:off x="7309870" y="162168"/>
            <a:ext cx="520763" cy="581734"/>
          </a:xfrm>
          <a:prstGeom prst="rect">
            <a:avLst/>
          </a:prstGeom>
        </p:spPr>
      </p:pic>
      <p:sp>
        <p:nvSpPr>
          <p:cNvPr id="43" name="ZoneTexte 42">
            <a:extLst>
              <a:ext uri="{FF2B5EF4-FFF2-40B4-BE49-F238E27FC236}">
                <a16:creationId xmlns:a16="http://schemas.microsoft.com/office/drawing/2014/main" id="{28947B09-9671-485B-8214-6E07D60FEB68}"/>
              </a:ext>
            </a:extLst>
          </p:cNvPr>
          <p:cNvSpPr txBox="1"/>
          <p:nvPr/>
        </p:nvSpPr>
        <p:spPr>
          <a:xfrm>
            <a:off x="7957802" y="325890"/>
            <a:ext cx="2911291"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15 ingrédients*</a:t>
            </a:r>
          </a:p>
        </p:txBody>
      </p:sp>
      <p:sp>
        <p:nvSpPr>
          <p:cNvPr id="45" name="ZoneTexte 44">
            <a:extLst>
              <a:ext uri="{FF2B5EF4-FFF2-40B4-BE49-F238E27FC236}">
                <a16:creationId xmlns:a16="http://schemas.microsoft.com/office/drawing/2014/main" id="{390262A2-ED24-4F3B-BD48-CEF444F2CC80}"/>
              </a:ext>
            </a:extLst>
          </p:cNvPr>
          <p:cNvSpPr txBox="1"/>
          <p:nvPr/>
        </p:nvSpPr>
        <p:spPr>
          <a:xfrm>
            <a:off x="7961577" y="853401"/>
            <a:ext cx="3165629"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99,7 % biomimétiques</a:t>
            </a:r>
          </a:p>
        </p:txBody>
      </p:sp>
      <p:pic>
        <p:nvPicPr>
          <p:cNvPr id="47" name="Picture 2" descr="Biomimetic materials app icon copying natural Vector Image">
            <a:extLst>
              <a:ext uri="{FF2B5EF4-FFF2-40B4-BE49-F238E27FC236}">
                <a16:creationId xmlns:a16="http://schemas.microsoft.com/office/drawing/2014/main" id="{00223B7E-CC7D-4298-B5F4-7104D7A56F85}"/>
              </a:ext>
            </a:extLst>
          </p:cNvPr>
          <p:cNvPicPr>
            <a:picLocks noChangeAspect="1" noChangeArrowheads="1"/>
          </p:cNvPicPr>
          <p:nvPr/>
        </p:nvPicPr>
        <p:blipFill rotWithShape="1">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ackgroundRemoval t="9074" b="90000" l="10000" r="90000">
                        <a14:foregroundMark x1="51600" y1="9074" x2="51600" y2="9074"/>
                        <a14:backgroundMark x1="30600" y1="24907" x2="37200" y2="20000"/>
                        <a14:backgroundMark x1="49400" y1="14630" x2="65200" y2="18148"/>
                        <a14:backgroundMark x1="65200" y1="18148" x2="71500" y2="22407"/>
                        <a14:backgroundMark x1="71500" y1="22407" x2="76900" y2="37500"/>
                        <a14:backgroundMark x1="73500" y1="55833" x2="69700" y2="62037"/>
                        <a14:backgroundMark x1="69700" y1="62037" x2="61500" y2="66019"/>
                        <a14:backgroundMark x1="61500" y1="66019" x2="45500" y2="66019"/>
                        <a14:backgroundMark x1="45500" y1="66019" x2="37500" y2="63519"/>
                        <a14:backgroundMark x1="37500" y1="63519" x2="29500" y2="58611"/>
                        <a14:backgroundMark x1="29500" y1="58611" x2="25300" y2="51574"/>
                        <a14:backgroundMark x1="25300" y1="51574" x2="23400" y2="36111"/>
                        <a14:backgroundMark x1="23400" y1="36111" x2="26500" y2="27130"/>
                        <a14:backgroundMark x1="26500" y1="27130" x2="31600" y2="20926"/>
                        <a14:backgroundMark x1="31600" y1="20926" x2="33800" y2="19444"/>
                        <a14:backgroundMark x1="51600" y1="15741" x2="69200" y2="22130"/>
                        <a14:backgroundMark x1="69200" y1="22130" x2="75600" y2="29352"/>
                        <a14:backgroundMark x1="68700" y1="28426" x2="56000" y2="18981"/>
                        <a14:backgroundMark x1="56000" y1="18981" x2="53000" y2="17963"/>
                        <a14:backgroundMark x1="42600" y1="13796" x2="34000" y2="14259"/>
                        <a14:backgroundMark x1="34000" y1="14259" x2="62500" y2="9074"/>
                        <a14:backgroundMark x1="64900" y1="13611" x2="75400" y2="30833"/>
                        <a14:backgroundMark x1="75400" y1="30833" x2="77600" y2="47685"/>
                        <a14:backgroundMark x1="77600" y1="47685" x2="77400" y2="49630"/>
                        <a14:backgroundMark x1="67600" y1="50833" x2="65000" y2="60556"/>
                        <a14:backgroundMark x1="30000" y1="47963" x2="30900" y2="55185"/>
                        <a14:backgroundMark x1="30900" y1="55185" x2="32600" y2="58981"/>
                        <a14:backgroundMark x1="44600" y1="49444" x2="44600" y2="49444"/>
                        <a14:backgroundMark x1="43600" y1="49444" x2="44600" y2="50556"/>
                        <a14:backgroundMark x1="57000" y1="48426" x2="55300" y2="55463"/>
                        <a14:backgroundMark x1="55300" y1="55463" x2="56700" y2="55093"/>
                        <a14:backgroundMark x1="63300" y1="41019" x2="58500" y2="42500"/>
                        <a14:backgroundMark x1="55900" y1="29074" x2="54500" y2="34074"/>
                        <a14:backgroundMark x1="48700" y1="21481" x2="46300" y2="18241"/>
                        <a14:backgroundMark x1="51400" y1="23148" x2="57700" y2="21296"/>
                        <a14:backgroundMark x1="51600" y1="9167" x2="51600" y2="9167"/>
                        <a14:backgroundMark x1="43900" y1="31389" x2="43900" y2="31389"/>
                        <a14:backgroundMark x1="43600" y1="28426" x2="42500" y2="30833"/>
                        <a14:backgroundMark x1="44900" y1="36852" x2="45200" y2="38519"/>
                        <a14:backgroundMark x1="51600" y1="40463" x2="50800" y2="43889"/>
                        <a14:backgroundMark x1="42600" y1="49352" x2="42800" y2="52778"/>
                        <a14:backgroundMark x1="38200" y1="41296" x2="38300" y2="43148"/>
                        <a14:backgroundMark x1="35800" y1="41296" x2="40700" y2="42037"/>
                        <a14:backgroundMark x1="38300" y1="35278" x2="38300" y2="35278"/>
                        <a14:backgroundMark x1="55300" y1="38241" x2="55300" y2="38241"/>
                        <a14:backgroundMark x1="49500" y1="47685" x2="49500" y2="47685"/>
                        <a14:backgroundMark x1="69500" y1="49630" x2="75300" y2="60278"/>
                      </a14:backgroundRemoval>
                    </a14:imgEffect>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l="21990" t="18252" r="24947" b="35516"/>
          <a:stretch/>
        </p:blipFill>
        <p:spPr bwMode="auto">
          <a:xfrm>
            <a:off x="7454329" y="799064"/>
            <a:ext cx="507248" cy="477304"/>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7B440A40-26AC-4279-9CC8-FE86083737A9}"/>
              </a:ext>
            </a:extLst>
          </p:cNvPr>
          <p:cNvSpPr/>
          <p:nvPr/>
        </p:nvSpPr>
        <p:spPr>
          <a:xfrm>
            <a:off x="7228699" y="284188"/>
            <a:ext cx="4693227" cy="1630870"/>
          </a:xfrm>
          <a:prstGeom prst="rect">
            <a:avLst/>
          </a:prstGeom>
          <a:noFill/>
          <a:ln>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endParaRPr lang="fr-FR" b="1" dirty="0">
              <a:solidFill>
                <a:srgbClr val="7EBBC3"/>
              </a:solidFill>
              <a:effectLst/>
              <a:latin typeface="+mj-lt"/>
              <a:ea typeface="Calibri" panose="020F0502020204030204" pitchFamily="34" charset="0"/>
              <a:cs typeface="Times New Roman" panose="02020603050405020304" pitchFamily="18" charset="0"/>
            </a:endParaRPr>
          </a:p>
        </p:txBody>
      </p:sp>
      <p:pic>
        <p:nvPicPr>
          <p:cNvPr id="51" name="Picture 2" descr="Recycler Vert Logo - Image gratuite sur Pixabay">
            <a:extLst>
              <a:ext uri="{FF2B5EF4-FFF2-40B4-BE49-F238E27FC236}">
                <a16:creationId xmlns:a16="http://schemas.microsoft.com/office/drawing/2014/main" id="{40F56E57-E10A-4C00-B1D9-24E5A04311A4}"/>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58429" y="1370881"/>
            <a:ext cx="474652" cy="477304"/>
          </a:xfrm>
          <a:prstGeom prst="rect">
            <a:avLst/>
          </a:prstGeom>
          <a:noFill/>
          <a:extLst>
            <a:ext uri="{909E8E84-426E-40DD-AFC4-6F175D3DCCD1}">
              <a14:hiddenFill xmlns:a14="http://schemas.microsoft.com/office/drawing/2010/main">
                <a:solidFill>
                  <a:srgbClr val="FFFFFF"/>
                </a:solidFill>
              </a14:hiddenFill>
            </a:ext>
          </a:extLst>
        </p:spPr>
      </p:pic>
      <p:sp>
        <p:nvSpPr>
          <p:cNvPr id="55" name="ZoneTexte 54">
            <a:extLst>
              <a:ext uri="{FF2B5EF4-FFF2-40B4-BE49-F238E27FC236}">
                <a16:creationId xmlns:a16="http://schemas.microsoft.com/office/drawing/2014/main" id="{B345060D-B900-4BCB-BED6-D400BB4D90E8}"/>
              </a:ext>
            </a:extLst>
          </p:cNvPr>
          <p:cNvSpPr txBox="1"/>
          <p:nvPr/>
        </p:nvSpPr>
        <p:spPr>
          <a:xfrm>
            <a:off x="7961577" y="1354549"/>
            <a:ext cx="4068805" cy="492443"/>
          </a:xfrm>
          <a:prstGeom prst="rect">
            <a:avLst/>
          </a:prstGeom>
          <a:noFill/>
        </p:spPr>
        <p:txBody>
          <a:bodyPr wrap="square">
            <a:spAutoFit/>
          </a:bodyPr>
          <a:lstStyle/>
          <a:p>
            <a:r>
              <a:rPr lang="fr-FR" sz="2600" dirty="0">
                <a:solidFill>
                  <a:schemeClr val="tx1">
                    <a:lumMod val="50000"/>
                    <a:lumOff val="50000"/>
                  </a:schemeClr>
                </a:solidFill>
                <a:latin typeface="DilleniaUPC" panose="02020603050405020304" pitchFamily="18" charset="-34"/>
                <a:cs typeface="DilleniaUPC" panose="02020603050405020304" pitchFamily="18" charset="-34"/>
              </a:rPr>
              <a:t>Formule facilement biodégradable*</a:t>
            </a:r>
          </a:p>
        </p:txBody>
      </p:sp>
      <p:sp>
        <p:nvSpPr>
          <p:cNvPr id="4" name="Rectangle 3">
            <a:extLst>
              <a:ext uri="{FF2B5EF4-FFF2-40B4-BE49-F238E27FC236}">
                <a16:creationId xmlns:a16="http://schemas.microsoft.com/office/drawing/2014/main" id="{70844145-9CAA-44F5-8638-4E8531B22992}"/>
              </a:ext>
            </a:extLst>
          </p:cNvPr>
          <p:cNvSpPr/>
          <p:nvPr/>
        </p:nvSpPr>
        <p:spPr>
          <a:xfrm>
            <a:off x="7957802" y="2222850"/>
            <a:ext cx="3737062" cy="513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900"/>
              </a:lnSpc>
              <a:spcAft>
                <a:spcPts val="300"/>
              </a:spcAft>
            </a:pPr>
            <a:r>
              <a:rPr lang="fr-FR" sz="1000" dirty="0">
                <a:solidFill>
                  <a:schemeClr val="tx1">
                    <a:lumMod val="65000"/>
                    <a:lumOff val="35000"/>
                  </a:schemeClr>
                </a:solidFill>
                <a:latin typeface="DilleniaUPC" panose="02020603050405020304" pitchFamily="18" charset="-34"/>
                <a:cs typeface="DilleniaUPC" panose="02020603050405020304" pitchFamily="18" charset="-34"/>
              </a:rPr>
              <a:t>* Eau </a:t>
            </a:r>
            <a:r>
              <a:rPr lang="fr-FR" sz="1000" dirty="0" err="1">
                <a:solidFill>
                  <a:schemeClr val="tx1">
                    <a:lumMod val="65000"/>
                    <a:lumOff val="35000"/>
                  </a:schemeClr>
                </a:solidFill>
                <a:latin typeface="DilleniaUPC" panose="02020603050405020304" pitchFamily="18" charset="-34"/>
                <a:cs typeface="DilleniaUPC" panose="02020603050405020304" pitchFamily="18" charset="-34"/>
              </a:rPr>
              <a:t>isodermique</a:t>
            </a:r>
            <a:r>
              <a:rPr lang="fr-FR" sz="1000" dirty="0">
                <a:solidFill>
                  <a:schemeClr val="tx1">
                    <a:lumMod val="65000"/>
                    <a:lumOff val="35000"/>
                  </a:schemeClr>
                </a:solidFill>
                <a:latin typeface="DilleniaUPC" panose="02020603050405020304" pitchFamily="18" charset="-34"/>
                <a:cs typeface="DilleniaUPC" panose="02020603050405020304" pitchFamily="18" charset="-34"/>
              </a:rPr>
              <a:t> (AQUA/WATER/EAU, DISODIUM ADENOSINE TRISPHOSPHATE, CARNOSINE, LAMINARIA DIGITATA EXTRACT) = 1 ingrédient</a:t>
            </a:r>
          </a:p>
          <a:p>
            <a:pPr algn="just">
              <a:lnSpc>
                <a:spcPts val="900"/>
              </a:lnSpc>
            </a:pPr>
            <a:r>
              <a:rPr lang="fr-FR" sz="1000" dirty="0">
                <a:solidFill>
                  <a:schemeClr val="tx1">
                    <a:lumMod val="65000"/>
                    <a:lumOff val="35000"/>
                  </a:schemeClr>
                </a:solidFill>
                <a:latin typeface="DilleniaUPC" panose="02020603050405020304" pitchFamily="18" charset="-34"/>
                <a:cs typeface="DilleniaUPC" panose="02020603050405020304" pitchFamily="18" charset="-34"/>
              </a:rPr>
              <a:t>** EVALUATION OF READY BIODEGRADABILITY </a:t>
            </a:r>
            <a:r>
              <a:rPr lang="fr-FR" sz="1000" dirty="0" err="1">
                <a:solidFill>
                  <a:schemeClr val="tx1">
                    <a:lumMod val="65000"/>
                    <a:lumOff val="35000"/>
                  </a:schemeClr>
                </a:solidFill>
                <a:latin typeface="DilleniaUPC" panose="02020603050405020304" pitchFamily="18" charset="-34"/>
                <a:cs typeface="DilleniaUPC" panose="02020603050405020304" pitchFamily="18" charset="-34"/>
              </a:rPr>
              <a:t>following</a:t>
            </a:r>
            <a:r>
              <a:rPr lang="fr-FR" sz="1000" dirty="0">
                <a:solidFill>
                  <a:schemeClr val="tx1">
                    <a:lumMod val="65000"/>
                    <a:lumOff val="35000"/>
                  </a:schemeClr>
                </a:solidFill>
                <a:latin typeface="DilleniaUPC" panose="02020603050405020304" pitchFamily="18" charset="-34"/>
                <a:cs typeface="DilleniaUPC" panose="02020603050405020304" pitchFamily="18" charset="-34"/>
              </a:rPr>
              <a:t> the OECD 301 B Guideline (évaluation du niveau de biodégradabilité selon les directives 301 B de l’OCDE) – Rapport d’essai 1164849A01 v1 – EUROFINS – 02/06/2020</a:t>
            </a:r>
          </a:p>
        </p:txBody>
      </p:sp>
      <p:sp>
        <p:nvSpPr>
          <p:cNvPr id="41" name="Rectangle 40">
            <a:extLst>
              <a:ext uri="{FF2B5EF4-FFF2-40B4-BE49-F238E27FC236}">
                <a16:creationId xmlns:a16="http://schemas.microsoft.com/office/drawing/2014/main" id="{091C98C4-75C1-4B6E-8829-3C2DE7F06FE6}"/>
              </a:ext>
            </a:extLst>
          </p:cNvPr>
          <p:cNvSpPr/>
          <p:nvPr/>
        </p:nvSpPr>
        <p:spPr>
          <a:xfrm rot="16200000">
            <a:off x="-2429141" y="2429141"/>
            <a:ext cx="6858001" cy="1999718"/>
          </a:xfrm>
          <a:prstGeom prst="rect">
            <a:avLst/>
          </a:prstGeom>
          <a:solidFill>
            <a:srgbClr val="5C9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pic>
        <p:nvPicPr>
          <p:cNvPr id="42" name="Image 41" descr="Une image contenant tasse, café, assis, table&#10;&#10;Description générée automatiquement">
            <a:extLst>
              <a:ext uri="{FF2B5EF4-FFF2-40B4-BE49-F238E27FC236}">
                <a16:creationId xmlns:a16="http://schemas.microsoft.com/office/drawing/2014/main" id="{8A617C71-2FF8-4D3D-A19D-BF8A823122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1528" y="1988191"/>
            <a:ext cx="1221794" cy="4465392"/>
          </a:xfrm>
          <a:prstGeom prst="rect">
            <a:avLst/>
          </a:prstGeom>
          <a:effectLst>
            <a:outerShdw blurRad="50800" dist="38100" dir="2700000" algn="tl" rotWithShape="0">
              <a:prstClr val="black">
                <a:alpha val="40000"/>
              </a:prstClr>
            </a:outerShdw>
          </a:effectLst>
        </p:spPr>
      </p:pic>
      <p:sp>
        <p:nvSpPr>
          <p:cNvPr id="44" name="ZoneTexte 43">
            <a:extLst>
              <a:ext uri="{FF2B5EF4-FFF2-40B4-BE49-F238E27FC236}">
                <a16:creationId xmlns:a16="http://schemas.microsoft.com/office/drawing/2014/main" id="{34DB510B-06FB-49DC-B41B-B298387D8B74}"/>
              </a:ext>
            </a:extLst>
          </p:cNvPr>
          <p:cNvSpPr txBox="1"/>
          <p:nvPr/>
        </p:nvSpPr>
        <p:spPr>
          <a:xfrm>
            <a:off x="831866" y="612433"/>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Mousse nettoyante douce</a:t>
            </a:r>
          </a:p>
        </p:txBody>
      </p:sp>
      <p:sp>
        <p:nvSpPr>
          <p:cNvPr id="46" name="ZoneTexte 45">
            <a:extLst>
              <a:ext uri="{FF2B5EF4-FFF2-40B4-BE49-F238E27FC236}">
                <a16:creationId xmlns:a16="http://schemas.microsoft.com/office/drawing/2014/main" id="{D5CB1B56-7E0A-445E-B3BE-C9509FBD8E4B}"/>
              </a:ext>
            </a:extLst>
          </p:cNvPr>
          <p:cNvSpPr txBox="1"/>
          <p:nvPr/>
        </p:nvSpPr>
        <p:spPr>
          <a:xfrm>
            <a:off x="242587" y="83286"/>
            <a:ext cx="7027328"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48" name="Connecteur droit 47">
            <a:extLst>
              <a:ext uri="{FF2B5EF4-FFF2-40B4-BE49-F238E27FC236}">
                <a16:creationId xmlns:a16="http://schemas.microsoft.com/office/drawing/2014/main" id="{84654033-485E-4370-82C1-CAA36BFB132D}"/>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52" name="ZoneTexte 51">
            <a:extLst>
              <a:ext uri="{FF2B5EF4-FFF2-40B4-BE49-F238E27FC236}">
                <a16:creationId xmlns:a16="http://schemas.microsoft.com/office/drawing/2014/main" id="{ED058E33-BD03-4615-A94C-9FE9046B51FF}"/>
              </a:ext>
            </a:extLst>
          </p:cNvPr>
          <p:cNvSpPr txBox="1"/>
          <p:nvPr/>
        </p:nvSpPr>
        <p:spPr>
          <a:xfrm>
            <a:off x="6248974" y="3660516"/>
            <a:ext cx="5672952" cy="11541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Dérivés de végétaux, ils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respectent le film hydrolipidique naturel</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de la peau pour la nettoyer sans l’abîmer (sélection de tensioactifs bien plus doux que les composés des sulfates).</a:t>
            </a:r>
          </a:p>
        </p:txBody>
      </p:sp>
      <p:sp>
        <p:nvSpPr>
          <p:cNvPr id="54" name="ZoneTexte 53">
            <a:extLst>
              <a:ext uri="{FF2B5EF4-FFF2-40B4-BE49-F238E27FC236}">
                <a16:creationId xmlns:a16="http://schemas.microsoft.com/office/drawing/2014/main" id="{B7952F26-AEA8-4124-814D-1011672D3006}"/>
              </a:ext>
            </a:extLst>
          </p:cNvPr>
          <p:cNvSpPr txBox="1"/>
          <p:nvPr/>
        </p:nvSpPr>
        <p:spPr>
          <a:xfrm>
            <a:off x="3207109" y="3758631"/>
            <a:ext cx="2854979" cy="1231106"/>
          </a:xfrm>
          <a:prstGeom prst="rect">
            <a:avLst/>
          </a:prstGeom>
          <a:noFill/>
        </p:spPr>
        <p:txBody>
          <a:bodyPr wrap="square">
            <a:spAutoFit/>
          </a:bodyPr>
          <a:lstStyle/>
          <a:p>
            <a:r>
              <a:rPr lang="fr-FR" sz="2800" cap="all" dirty="0">
                <a:solidFill>
                  <a:srgbClr val="5C98AF"/>
                </a:solidFill>
                <a:latin typeface="DilleniaUPC" panose="02020603050405020304" pitchFamily="18" charset="-34"/>
                <a:cs typeface="DilleniaUPC" panose="02020603050405020304" pitchFamily="18" charset="-34"/>
              </a:rPr>
              <a:t>AGENTS DE Nettoyage doux </a:t>
            </a:r>
          </a:p>
          <a:p>
            <a:r>
              <a:rPr lang="fr-FR" dirty="0">
                <a:solidFill>
                  <a:srgbClr val="5C98AF"/>
                </a:solidFill>
                <a:latin typeface="DilleniaUPC" panose="02020603050405020304" pitchFamily="18" charset="-34"/>
                <a:cs typeface="DilleniaUPC" panose="02020603050405020304" pitchFamily="18" charset="-34"/>
              </a:rPr>
              <a:t>(sans sulfates)</a:t>
            </a:r>
          </a:p>
        </p:txBody>
      </p:sp>
      <p:cxnSp>
        <p:nvCxnSpPr>
          <p:cNvPr id="56" name="Connecteur droit 55">
            <a:extLst>
              <a:ext uri="{FF2B5EF4-FFF2-40B4-BE49-F238E27FC236}">
                <a16:creationId xmlns:a16="http://schemas.microsoft.com/office/drawing/2014/main" id="{8B5C17FC-772F-4491-9F00-A0532CA72680}"/>
              </a:ext>
            </a:extLst>
          </p:cNvPr>
          <p:cNvCxnSpPr>
            <a:cxnSpLocks/>
          </p:cNvCxnSpPr>
          <p:nvPr/>
        </p:nvCxnSpPr>
        <p:spPr>
          <a:xfrm>
            <a:off x="6149154" y="3701225"/>
            <a:ext cx="0" cy="1095904"/>
          </a:xfrm>
          <a:prstGeom prst="line">
            <a:avLst/>
          </a:prstGeom>
          <a:ln>
            <a:solidFill>
              <a:srgbClr val="5C98AF"/>
            </a:solidFill>
          </a:ln>
        </p:spPr>
        <p:style>
          <a:lnRef idx="1">
            <a:schemeClr val="dk1"/>
          </a:lnRef>
          <a:fillRef idx="0">
            <a:schemeClr val="dk1"/>
          </a:fillRef>
          <a:effectRef idx="0">
            <a:schemeClr val="dk1"/>
          </a:effectRef>
          <a:fontRef idx="minor">
            <a:schemeClr val="tx1"/>
          </a:fontRef>
        </p:style>
      </p:cxnSp>
      <p:cxnSp>
        <p:nvCxnSpPr>
          <p:cNvPr id="62" name="Connecteur droit 61">
            <a:extLst>
              <a:ext uri="{FF2B5EF4-FFF2-40B4-BE49-F238E27FC236}">
                <a16:creationId xmlns:a16="http://schemas.microsoft.com/office/drawing/2014/main" id="{6CCCCE4F-4DC8-4681-8589-737CEE38E38A}"/>
              </a:ext>
            </a:extLst>
          </p:cNvPr>
          <p:cNvCxnSpPr>
            <a:cxnSpLocks/>
          </p:cNvCxnSpPr>
          <p:nvPr/>
        </p:nvCxnSpPr>
        <p:spPr>
          <a:xfrm>
            <a:off x="6147975" y="5132527"/>
            <a:ext cx="0" cy="1095904"/>
          </a:xfrm>
          <a:prstGeom prst="line">
            <a:avLst/>
          </a:prstGeom>
          <a:ln>
            <a:solidFill>
              <a:srgbClr val="5C98AF"/>
            </a:solidFill>
          </a:ln>
        </p:spPr>
        <p:style>
          <a:lnRef idx="1">
            <a:schemeClr val="dk1"/>
          </a:lnRef>
          <a:fillRef idx="0">
            <a:schemeClr val="dk1"/>
          </a:fillRef>
          <a:effectRef idx="0">
            <a:schemeClr val="dk1"/>
          </a:effectRef>
          <a:fontRef idx="minor">
            <a:schemeClr val="tx1"/>
          </a:fontRef>
        </p:style>
      </p:cxnSp>
      <p:sp>
        <p:nvSpPr>
          <p:cNvPr id="63" name="ZoneTexte 62">
            <a:extLst>
              <a:ext uri="{FF2B5EF4-FFF2-40B4-BE49-F238E27FC236}">
                <a16:creationId xmlns:a16="http://schemas.microsoft.com/office/drawing/2014/main" id="{93FC47C5-B5C5-4065-9CCD-8BC4C07A8385}"/>
              </a:ext>
            </a:extLst>
          </p:cNvPr>
          <p:cNvSpPr txBox="1"/>
          <p:nvPr/>
        </p:nvSpPr>
        <p:spPr>
          <a:xfrm>
            <a:off x="6248974" y="5095967"/>
            <a:ext cx="5672952" cy="11541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GLUCONATE DE ZINC :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agent assainissant</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qui aide à purifier la peau.</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lang="fr-FR" sz="2300" dirty="0">
                <a:solidFill>
                  <a:prstClr val="black"/>
                </a:solidFill>
                <a:latin typeface="DilleniaUPC" panose="02020603050405020304" pitchFamily="18" charset="-34"/>
                <a:ea typeface="+mn-ea"/>
                <a:cs typeface="DilleniaUPC" panose="02020603050405020304" pitchFamily="18" charset="-34"/>
              </a:rPr>
              <a:t>CAPRYLOYL GLYCINE : lipide aminoacide qui </a:t>
            </a:r>
            <a:r>
              <a:rPr lang="fr-FR" sz="2300" b="1" dirty="0">
                <a:solidFill>
                  <a:prstClr val="black"/>
                </a:solidFill>
                <a:latin typeface="DilleniaUPC" panose="02020603050405020304" pitchFamily="18" charset="-34"/>
                <a:ea typeface="+mn-ea"/>
                <a:cs typeface="DilleniaUPC" panose="02020603050405020304" pitchFamily="18" charset="-34"/>
              </a:rPr>
              <a:t>inhibe</a:t>
            </a:r>
            <a:r>
              <a:rPr lang="fr-FR" sz="2300" dirty="0">
                <a:solidFill>
                  <a:prstClr val="black"/>
                </a:solidFill>
                <a:latin typeface="DilleniaUPC" panose="02020603050405020304" pitchFamily="18" charset="-34"/>
                <a:ea typeface="+mn-ea"/>
                <a:cs typeface="DilleniaUPC" panose="02020603050405020304" pitchFamily="18" charset="-34"/>
              </a:rPr>
              <a:t> la </a:t>
            </a:r>
            <a:r>
              <a:rPr lang="fr-FR" sz="2300" b="1" dirty="0">
                <a:solidFill>
                  <a:prstClr val="black"/>
                </a:solidFill>
                <a:latin typeface="DilleniaUPC" panose="02020603050405020304" pitchFamily="18" charset="-34"/>
                <a:ea typeface="+mn-ea"/>
                <a:cs typeface="DilleniaUPC" panose="02020603050405020304" pitchFamily="18" charset="-34"/>
              </a:rPr>
              <a:t>5-</a:t>
            </a:r>
            <a:r>
              <a:rPr lang="fr-FR" sz="1600" b="1" dirty="0">
                <a:solidFill>
                  <a:prstClr val="black"/>
                </a:solidFill>
                <a:latin typeface="+mj-lt"/>
                <a:ea typeface="+mn-ea"/>
                <a:cs typeface="DilleniaUPC" panose="02020603050405020304" pitchFamily="18" charset="-34"/>
              </a:rPr>
              <a:t>α</a:t>
            </a:r>
            <a:r>
              <a:rPr lang="fr-FR" sz="2300" b="1" dirty="0">
                <a:solidFill>
                  <a:prstClr val="black"/>
                </a:solidFill>
                <a:latin typeface="DilleniaUPC" panose="02020603050405020304" pitchFamily="18" charset="-34"/>
                <a:ea typeface="+mn-ea"/>
                <a:cs typeface="DilleniaUPC" panose="02020603050405020304" pitchFamily="18" charset="-34"/>
              </a:rPr>
              <a:t>-réductase</a:t>
            </a:r>
            <a:r>
              <a:rPr lang="fr-FR" sz="2300" dirty="0">
                <a:solidFill>
                  <a:prstClr val="black"/>
                </a:solidFill>
                <a:latin typeface="DilleniaUPC" panose="02020603050405020304" pitchFamily="18" charset="-34"/>
                <a:cs typeface="DilleniaUPC" panose="02020603050405020304" pitchFamily="18" charset="-34"/>
              </a:rPr>
              <a:t> (enzyme impliquée dans la production de sébum). </a:t>
            </a:r>
          </a:p>
        </p:txBody>
      </p:sp>
    </p:spTree>
    <p:extLst>
      <p:ext uri="{BB962C8B-B14F-4D97-AF65-F5344CB8AC3E}">
        <p14:creationId xmlns:p14="http://schemas.microsoft.com/office/powerpoint/2010/main" val="3682207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5198450-4974-4F00-897A-432C5698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4081" y="700273"/>
            <a:ext cx="2197852" cy="1550380"/>
          </a:xfrm>
          <a:prstGeom prst="rect">
            <a:avLst/>
          </a:prstGeom>
        </p:spPr>
      </p:pic>
      <p:sp>
        <p:nvSpPr>
          <p:cNvPr id="12" name="Rectangle 11">
            <a:extLst>
              <a:ext uri="{FF2B5EF4-FFF2-40B4-BE49-F238E27FC236}">
                <a16:creationId xmlns:a16="http://schemas.microsoft.com/office/drawing/2014/main" id="{EAEB50E9-3CF3-4F5B-9A53-01FD1B33AB6E}"/>
              </a:ext>
            </a:extLst>
          </p:cNvPr>
          <p:cNvSpPr/>
          <p:nvPr/>
        </p:nvSpPr>
        <p:spPr>
          <a:xfrm rot="16200000">
            <a:off x="-2429141" y="2429141"/>
            <a:ext cx="6858001" cy="1999718"/>
          </a:xfrm>
          <a:prstGeom prst="rect">
            <a:avLst/>
          </a:prstGeom>
          <a:solidFill>
            <a:srgbClr val="5C9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pic>
        <p:nvPicPr>
          <p:cNvPr id="13" name="Image 12" descr="Une image contenant tasse, café, assis, table&#10;&#10;Description générée automatiquement">
            <a:extLst>
              <a:ext uri="{FF2B5EF4-FFF2-40B4-BE49-F238E27FC236}">
                <a16:creationId xmlns:a16="http://schemas.microsoft.com/office/drawing/2014/main" id="{78F0A578-9AB0-44BF-955C-C75C1C9121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1528" y="1988191"/>
            <a:ext cx="1221794" cy="4465392"/>
          </a:xfrm>
          <a:prstGeom prst="rect">
            <a:avLst/>
          </a:prstGeom>
          <a:effectLst>
            <a:outerShdw blurRad="50800" dist="38100" dir="2700000" algn="tl" rotWithShape="0">
              <a:prstClr val="black">
                <a:alpha val="40000"/>
              </a:prstClr>
            </a:outerShdw>
          </a:effectLst>
        </p:spPr>
      </p:pic>
      <p:sp>
        <p:nvSpPr>
          <p:cNvPr id="14" name="ZoneTexte 13">
            <a:extLst>
              <a:ext uri="{FF2B5EF4-FFF2-40B4-BE49-F238E27FC236}">
                <a16:creationId xmlns:a16="http://schemas.microsoft.com/office/drawing/2014/main" id="{49B35BA5-BD26-4B33-8502-87B30C299F48}"/>
              </a:ext>
            </a:extLst>
          </p:cNvPr>
          <p:cNvSpPr txBox="1"/>
          <p:nvPr/>
        </p:nvSpPr>
        <p:spPr>
          <a:xfrm>
            <a:off x="831866" y="612433"/>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Mousse nettoyante douce</a:t>
            </a:r>
          </a:p>
        </p:txBody>
      </p:sp>
      <p:sp>
        <p:nvSpPr>
          <p:cNvPr id="16" name="ZoneTexte 15">
            <a:extLst>
              <a:ext uri="{FF2B5EF4-FFF2-40B4-BE49-F238E27FC236}">
                <a16:creationId xmlns:a16="http://schemas.microsoft.com/office/drawing/2014/main" id="{1AB7678F-2F3A-47D5-9B3E-88C7CFC47BAB}"/>
              </a:ext>
            </a:extLst>
          </p:cNvPr>
          <p:cNvSpPr txBox="1"/>
          <p:nvPr/>
        </p:nvSpPr>
        <p:spPr>
          <a:xfrm>
            <a:off x="242587" y="83286"/>
            <a:ext cx="7937586"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17" name="Connecteur droit 16">
            <a:extLst>
              <a:ext uri="{FF2B5EF4-FFF2-40B4-BE49-F238E27FC236}">
                <a16:creationId xmlns:a16="http://schemas.microsoft.com/office/drawing/2014/main" id="{4F2F50DE-4D78-4999-82D3-8DFE28B90C71}"/>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CFABE88C-9F69-4756-8B2E-C2B30E4E65D5}"/>
              </a:ext>
            </a:extLst>
          </p:cNvPr>
          <p:cNvSpPr txBox="1"/>
          <p:nvPr/>
        </p:nvSpPr>
        <p:spPr>
          <a:xfrm>
            <a:off x="2941228" y="1774373"/>
            <a:ext cx="6369357" cy="584775"/>
          </a:xfrm>
          <a:prstGeom prst="rect">
            <a:avLst/>
          </a:prstGeom>
          <a:noFill/>
        </p:spPr>
        <p:txBody>
          <a:bodyPr wrap="square">
            <a:spAutoFit/>
          </a:bodyPr>
          <a:lstStyle/>
          <a:p>
            <a:pPr>
              <a:spcAft>
                <a:spcPts val="600"/>
              </a:spcAft>
            </a:pPr>
            <a:r>
              <a:rPr lang="fr-FR" sz="3200" b="1" cap="all">
                <a:solidFill>
                  <a:srgbClr val="5C98AF"/>
                </a:solidFill>
                <a:latin typeface="DilleniaUPC" panose="02020603050405020304" pitchFamily="18" charset="-34"/>
                <a:cs typeface="DilleniaUPC" panose="02020603050405020304" pitchFamily="18" charset="-34"/>
              </a:rPr>
              <a:t>TRANSPARENCE TOTALE</a:t>
            </a:r>
          </a:p>
        </p:txBody>
      </p:sp>
      <p:sp>
        <p:nvSpPr>
          <p:cNvPr id="15" name="ZoneTexte 14">
            <a:extLst>
              <a:ext uri="{FF2B5EF4-FFF2-40B4-BE49-F238E27FC236}">
                <a16:creationId xmlns:a16="http://schemas.microsoft.com/office/drawing/2014/main" id="{13E787C6-7A18-44B9-902D-1E4972B26C71}"/>
              </a:ext>
            </a:extLst>
          </p:cNvPr>
          <p:cNvSpPr txBox="1"/>
          <p:nvPr/>
        </p:nvSpPr>
        <p:spPr>
          <a:xfrm>
            <a:off x="3924850" y="2524230"/>
            <a:ext cx="6369358" cy="2677656"/>
          </a:xfrm>
          <a:prstGeom prst="rect">
            <a:avLst/>
          </a:prstGeom>
          <a:noFill/>
        </p:spPr>
        <p:txBody>
          <a:bodyPr wrap="square">
            <a:spAutoFit/>
          </a:bodyPr>
          <a:lstStyle/>
          <a:p>
            <a:pPr algn="ctr"/>
            <a:r>
              <a:rPr lang="fr-FR" sz="2400" b="1">
                <a:latin typeface="DilleniaUPC" panose="02020603050405020304" pitchFamily="18" charset="-34"/>
                <a:cs typeface="DilleniaUPC" panose="02020603050405020304" pitchFamily="18" charset="-34"/>
              </a:rPr>
              <a:t>INGRÉDIENTS : </a:t>
            </a:r>
            <a:r>
              <a:rPr lang="fr-FR" sz="2400">
                <a:solidFill>
                  <a:srgbClr val="EE5E79"/>
                </a:solidFill>
                <a:latin typeface="DilleniaUPC" panose="02020603050405020304" pitchFamily="18" charset="-34"/>
                <a:cs typeface="DilleniaUPC" panose="02020603050405020304" pitchFamily="18" charset="-34"/>
              </a:rPr>
              <a:t>AQUA/WATER/EAU</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SODIUM COCOYL GLUTAMATE</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SODIUM CITRATE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SODIUM LAUROYL SARCOSINATE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CAPRYLOYL GLYCINE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COCO-BETAINE</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LACTIC ACID</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ZINC GLUCONATE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PROPANEDIOL</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POTASSIUM SORBATE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LAMINARIA DIGITATA EXTRACT</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COCO-GLUCOSIDE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GLYCERYL OLEATE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CARNOSINE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DISODIUM ADENOSINE TRIPHOSPHATE</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CITRIC ACID</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TOCOPHEROL</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HYDROGENATED PALM GLYCERIDES CITRATE</a:t>
            </a:r>
            <a:r>
              <a:rPr lang="fr-FR" sz="2400">
                <a:latin typeface="DilleniaUPC" panose="02020603050405020304" pitchFamily="18" charset="-34"/>
                <a:cs typeface="DilleniaUPC" panose="02020603050405020304" pitchFamily="18" charset="-34"/>
              </a:rPr>
              <a:t>.</a:t>
            </a:r>
          </a:p>
        </p:txBody>
      </p:sp>
      <p:grpSp>
        <p:nvGrpSpPr>
          <p:cNvPr id="24" name="Groupe 23">
            <a:extLst>
              <a:ext uri="{FF2B5EF4-FFF2-40B4-BE49-F238E27FC236}">
                <a16:creationId xmlns:a16="http://schemas.microsoft.com/office/drawing/2014/main" id="{E3AD1A12-AF03-4982-8195-E01F284C7A0A}"/>
              </a:ext>
            </a:extLst>
          </p:cNvPr>
          <p:cNvGrpSpPr/>
          <p:nvPr/>
        </p:nvGrpSpPr>
        <p:grpSpPr>
          <a:xfrm>
            <a:off x="4327240" y="5371826"/>
            <a:ext cx="7275755" cy="775156"/>
            <a:chOff x="4392044" y="5644597"/>
            <a:chExt cx="7275755" cy="775156"/>
          </a:xfrm>
        </p:grpSpPr>
        <p:sp>
          <p:nvSpPr>
            <p:cNvPr id="25" name="ZoneTexte 24">
              <a:extLst>
                <a:ext uri="{FF2B5EF4-FFF2-40B4-BE49-F238E27FC236}">
                  <a16:creationId xmlns:a16="http://schemas.microsoft.com/office/drawing/2014/main" id="{B3FDFCB0-3487-4985-975E-F4616EA9587A}"/>
                </a:ext>
              </a:extLst>
            </p:cNvPr>
            <p:cNvSpPr txBox="1"/>
            <p:nvPr/>
          </p:nvSpPr>
          <p:spPr>
            <a:xfrm>
              <a:off x="4599760" y="5644597"/>
              <a:ext cx="2501901" cy="461665"/>
            </a:xfrm>
            <a:prstGeom prst="rect">
              <a:avLst/>
            </a:prstGeom>
            <a:noFill/>
          </p:spPr>
          <p:txBody>
            <a:bodyPr wrap="square">
              <a:spAutoFit/>
            </a:bodyPr>
            <a:lstStyle/>
            <a:p>
              <a:r>
                <a:rPr lang="fr-FR" sz="2400" b="1">
                  <a:solidFill>
                    <a:srgbClr val="2B909D"/>
                  </a:solidFill>
                  <a:latin typeface="DilleniaUPC" panose="02020603050405020304" pitchFamily="18" charset="-34"/>
                  <a:cs typeface="DilleniaUPC" panose="02020603050405020304" pitchFamily="18" charset="-34"/>
                </a:rPr>
                <a:t>Actions spécifiques du produit</a:t>
              </a:r>
            </a:p>
          </p:txBody>
        </p:sp>
        <p:pic>
          <p:nvPicPr>
            <p:cNvPr id="27" name="Image 26">
              <a:extLst>
                <a:ext uri="{FF2B5EF4-FFF2-40B4-BE49-F238E27FC236}">
                  <a16:creationId xmlns:a16="http://schemas.microsoft.com/office/drawing/2014/main" id="{61014DF6-E4F8-476B-A5FD-0281B37B0AAF}"/>
                </a:ext>
              </a:extLst>
            </p:cNvPr>
            <p:cNvPicPr>
              <a:picLocks noChangeAspect="1"/>
            </p:cNvPicPr>
            <p:nvPr/>
          </p:nvPicPr>
          <p:blipFill>
            <a:blip r:embed="rId5"/>
            <a:stretch>
              <a:fillRect/>
            </a:stretch>
          </p:blipFill>
          <p:spPr>
            <a:xfrm>
              <a:off x="5867036" y="6061150"/>
              <a:ext cx="262946" cy="255539"/>
            </a:xfrm>
            <a:prstGeom prst="rect">
              <a:avLst/>
            </a:prstGeom>
          </p:spPr>
        </p:pic>
        <p:pic>
          <p:nvPicPr>
            <p:cNvPr id="28" name="Image 27">
              <a:extLst>
                <a:ext uri="{FF2B5EF4-FFF2-40B4-BE49-F238E27FC236}">
                  <a16:creationId xmlns:a16="http://schemas.microsoft.com/office/drawing/2014/main" id="{D3F04756-EE58-4EE2-8053-BC4881D78AE0}"/>
                </a:ext>
              </a:extLst>
            </p:cNvPr>
            <p:cNvPicPr>
              <a:picLocks noChangeAspect="1"/>
            </p:cNvPicPr>
            <p:nvPr/>
          </p:nvPicPr>
          <p:blipFill>
            <a:blip r:embed="rId6"/>
            <a:stretch>
              <a:fillRect/>
            </a:stretch>
          </p:blipFill>
          <p:spPr>
            <a:xfrm>
              <a:off x="4392044" y="5748430"/>
              <a:ext cx="246439" cy="209658"/>
            </a:xfrm>
            <a:prstGeom prst="rect">
              <a:avLst/>
            </a:prstGeom>
          </p:spPr>
        </p:pic>
        <p:pic>
          <p:nvPicPr>
            <p:cNvPr id="29" name="Image 28">
              <a:extLst>
                <a:ext uri="{FF2B5EF4-FFF2-40B4-BE49-F238E27FC236}">
                  <a16:creationId xmlns:a16="http://schemas.microsoft.com/office/drawing/2014/main" id="{1A890CEF-BDF7-40C5-8C2B-1BBAA514A651}"/>
                </a:ext>
              </a:extLst>
            </p:cNvPr>
            <p:cNvPicPr>
              <a:picLocks noChangeAspect="1"/>
            </p:cNvPicPr>
            <p:nvPr/>
          </p:nvPicPr>
          <p:blipFill>
            <a:blip r:embed="rId7"/>
            <a:stretch>
              <a:fillRect/>
            </a:stretch>
          </p:blipFill>
          <p:spPr>
            <a:xfrm>
              <a:off x="7078937" y="5736024"/>
              <a:ext cx="240518" cy="251619"/>
            </a:xfrm>
            <a:prstGeom prst="rect">
              <a:avLst/>
            </a:prstGeom>
          </p:spPr>
        </p:pic>
        <p:sp>
          <p:nvSpPr>
            <p:cNvPr id="30" name="ZoneTexte 29">
              <a:extLst>
                <a:ext uri="{FF2B5EF4-FFF2-40B4-BE49-F238E27FC236}">
                  <a16:creationId xmlns:a16="http://schemas.microsoft.com/office/drawing/2014/main" id="{7E442EAB-1CF6-45AE-A721-F7F7DFE75BA5}"/>
                </a:ext>
              </a:extLst>
            </p:cNvPr>
            <p:cNvSpPr txBox="1"/>
            <p:nvPr/>
          </p:nvSpPr>
          <p:spPr>
            <a:xfrm>
              <a:off x="7283828" y="5644597"/>
              <a:ext cx="4383971" cy="461665"/>
            </a:xfrm>
            <a:prstGeom prst="rect">
              <a:avLst/>
            </a:prstGeom>
            <a:noFill/>
          </p:spPr>
          <p:txBody>
            <a:bodyPr wrap="square">
              <a:spAutoFit/>
            </a:bodyPr>
            <a:lstStyle>
              <a:defPPr>
                <a:defRPr lang="fr-FR"/>
              </a:defPPr>
              <a:lvl1pPr>
                <a:defRPr sz="2000" b="1">
                  <a:solidFill>
                    <a:srgbClr val="2B909D"/>
                  </a:solidFill>
                  <a:latin typeface="DilleniaUPC" panose="02020603050405020304" pitchFamily="18" charset="-34"/>
                  <a:cs typeface="DilleniaUPC" panose="02020603050405020304" pitchFamily="18" charset="-34"/>
                </a:defRPr>
              </a:lvl1pPr>
            </a:lstStyle>
            <a:p>
              <a:r>
                <a:rPr lang="fr-FR" sz="2400">
                  <a:solidFill>
                    <a:srgbClr val="F07189"/>
                  </a:solidFill>
                </a:rPr>
                <a:t>Texture et sensorialité</a:t>
              </a:r>
            </a:p>
          </p:txBody>
        </p:sp>
        <p:sp>
          <p:nvSpPr>
            <p:cNvPr id="31" name="ZoneTexte 30">
              <a:extLst>
                <a:ext uri="{FF2B5EF4-FFF2-40B4-BE49-F238E27FC236}">
                  <a16:creationId xmlns:a16="http://schemas.microsoft.com/office/drawing/2014/main" id="{D1FAB3C7-91FC-44B6-9AD1-3A4F0E6194C5}"/>
                </a:ext>
              </a:extLst>
            </p:cNvPr>
            <p:cNvSpPr txBox="1"/>
            <p:nvPr/>
          </p:nvSpPr>
          <p:spPr>
            <a:xfrm>
              <a:off x="6151379" y="5958088"/>
              <a:ext cx="4588769" cy="461665"/>
            </a:xfrm>
            <a:prstGeom prst="rect">
              <a:avLst/>
            </a:prstGeom>
            <a:noFill/>
          </p:spPr>
          <p:txBody>
            <a:bodyPr wrap="square">
              <a:spAutoFit/>
            </a:bodyPr>
            <a:lstStyle/>
            <a:p>
              <a:r>
                <a:rPr lang="fr-FR" sz="2400" b="1" dirty="0">
                  <a:solidFill>
                    <a:srgbClr val="686F98"/>
                  </a:solidFill>
                  <a:latin typeface="DilleniaUPC" panose="02020603050405020304" pitchFamily="18" charset="-34"/>
                  <a:cs typeface="DilleniaUPC" panose="02020603050405020304" pitchFamily="18" charset="-34"/>
                </a:rPr>
                <a:t>Application et système de pénétration de la peau</a:t>
              </a:r>
            </a:p>
          </p:txBody>
        </p:sp>
      </p:grpSp>
    </p:spTree>
    <p:extLst>
      <p:ext uri="{BB962C8B-B14F-4D97-AF65-F5344CB8AC3E}">
        <p14:creationId xmlns:p14="http://schemas.microsoft.com/office/powerpoint/2010/main" val="2423622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9EB3C02-8DF6-47C9-918D-3A7AC1A956F9}"/>
              </a:ext>
            </a:extLst>
          </p:cNvPr>
          <p:cNvSpPr/>
          <p:nvPr/>
        </p:nvSpPr>
        <p:spPr>
          <a:xfrm>
            <a:off x="3382916" y="4119197"/>
            <a:ext cx="5424095" cy="2460660"/>
          </a:xfrm>
          <a:prstGeom prst="rect">
            <a:avLst/>
          </a:prstGeom>
          <a:solidFill>
            <a:schemeClr val="bg1"/>
          </a:solidFill>
          <a:ln>
            <a:solidFill>
              <a:srgbClr val="5C98A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ts val="2800"/>
              </a:lnSpc>
              <a:buFont typeface="Wingdings" panose="05000000000000000000" pitchFamily="2" charset="2"/>
              <a:buChar char=""/>
              <a:tabLst>
                <a:tab pos="3765550" algn="l"/>
              </a:tabLst>
            </a:pPr>
            <a:r>
              <a:rPr lang="fr-FR" sz="2400" dirty="0">
                <a:solidFill>
                  <a:srgbClr val="5C98AF"/>
                </a:solidFill>
                <a:latin typeface="DilleniaUPC" panose="02020603050405020304" pitchFamily="18" charset="-34"/>
                <a:ea typeface="Calibri" panose="020F0502020204030204" pitchFamily="34" charset="0"/>
                <a:cs typeface="DilleniaUPC" panose="02020603050405020304" pitchFamily="18" charset="-34"/>
              </a:rPr>
              <a:t>Peau nettoyée en douceur	</a:t>
            </a:r>
            <a:r>
              <a:rPr lang="fr-FR" sz="2800" b="1" dirty="0">
                <a:solidFill>
                  <a:srgbClr val="5C98AF"/>
                </a:solidFill>
                <a:latin typeface="DilleniaUPC" panose="02020603050405020304" pitchFamily="18" charset="-34"/>
                <a:ea typeface="Calibri" panose="020F0502020204030204" pitchFamily="34" charset="0"/>
                <a:cs typeface="DilleniaUPC" panose="02020603050405020304" pitchFamily="18" charset="-34"/>
              </a:rPr>
              <a:t>81 %</a:t>
            </a:r>
          </a:p>
          <a:p>
            <a:pPr marL="342900" lvl="0" indent="-342900">
              <a:lnSpc>
                <a:spcPts val="2800"/>
              </a:lnSpc>
              <a:buFont typeface="Wingdings" panose="05000000000000000000" pitchFamily="2" charset="2"/>
              <a:buChar char=""/>
              <a:tabLst>
                <a:tab pos="3765550" algn="l"/>
              </a:tabLst>
            </a:pPr>
            <a:r>
              <a:rPr lang="fr-FR" sz="2400" dirty="0">
                <a:solidFill>
                  <a:srgbClr val="5C98AF"/>
                </a:solidFill>
                <a:latin typeface="DilleniaUPC" panose="02020603050405020304" pitchFamily="18" charset="-34"/>
                <a:cs typeface="DilleniaUPC" panose="02020603050405020304" pitchFamily="18" charset="-34"/>
              </a:rPr>
              <a:t>Peau débarrassée des impuretés du quotidien 	</a:t>
            </a:r>
            <a:r>
              <a:rPr lang="fr-FR" sz="2800" b="1" dirty="0">
                <a:solidFill>
                  <a:srgbClr val="5C98AF"/>
                </a:solidFill>
                <a:latin typeface="DilleniaUPC" panose="02020603050405020304" pitchFamily="18" charset="-34"/>
                <a:cs typeface="DilleniaUPC" panose="02020603050405020304" pitchFamily="18" charset="-34"/>
              </a:rPr>
              <a:t>95 %</a:t>
            </a:r>
          </a:p>
          <a:p>
            <a:pPr marL="342900" lvl="0" indent="-342900">
              <a:lnSpc>
                <a:spcPts val="2800"/>
              </a:lnSpc>
              <a:buFont typeface="Wingdings" panose="05000000000000000000" pitchFamily="2" charset="2"/>
              <a:buChar char=""/>
              <a:tabLst>
                <a:tab pos="3765550" algn="l"/>
              </a:tabLst>
            </a:pPr>
            <a:r>
              <a:rPr lang="fr-FR" sz="2400" dirty="0">
                <a:solidFill>
                  <a:srgbClr val="5C98AF"/>
                </a:solidFill>
                <a:latin typeface="DilleniaUPC" panose="02020603050405020304" pitchFamily="18" charset="-34"/>
                <a:ea typeface="Calibri" panose="020F0502020204030204" pitchFamily="34" charset="0"/>
                <a:cs typeface="DilleniaUPC" panose="02020603050405020304" pitchFamily="18" charset="-34"/>
              </a:rPr>
              <a:t>Peau plus douce	</a:t>
            </a:r>
            <a:r>
              <a:rPr lang="fr-FR" sz="2800" b="1" dirty="0">
                <a:solidFill>
                  <a:srgbClr val="5C98AF"/>
                </a:solidFill>
                <a:latin typeface="DilleniaUPC" panose="02020603050405020304" pitchFamily="18" charset="-34"/>
                <a:ea typeface="Calibri" panose="020F0502020204030204" pitchFamily="34" charset="0"/>
                <a:cs typeface="DilleniaUPC" panose="02020603050405020304" pitchFamily="18" charset="-34"/>
              </a:rPr>
              <a:t>86 %</a:t>
            </a:r>
          </a:p>
          <a:p>
            <a:pPr marL="342900" lvl="0" indent="-342900">
              <a:lnSpc>
                <a:spcPts val="2800"/>
              </a:lnSpc>
              <a:buFont typeface="Wingdings" panose="05000000000000000000" pitchFamily="2" charset="2"/>
              <a:buChar char=""/>
              <a:tabLst>
                <a:tab pos="3765550" algn="l"/>
              </a:tabLst>
            </a:pPr>
            <a:r>
              <a:rPr lang="fr-FR" sz="2400" dirty="0">
                <a:solidFill>
                  <a:srgbClr val="5C98AF"/>
                </a:solidFill>
                <a:latin typeface="DilleniaUPC" panose="02020603050405020304" pitchFamily="18" charset="-34"/>
                <a:ea typeface="Calibri" panose="020F0502020204030204" pitchFamily="34" charset="0"/>
                <a:cs typeface="DilleniaUPC" panose="02020603050405020304" pitchFamily="18" charset="-34"/>
              </a:rPr>
              <a:t>Peau nette &amp; fraîche	</a:t>
            </a:r>
            <a:r>
              <a:rPr lang="fr-FR" sz="2800" b="1" dirty="0">
                <a:solidFill>
                  <a:srgbClr val="5C98AF"/>
                </a:solidFill>
                <a:latin typeface="DilleniaUPC" panose="02020603050405020304" pitchFamily="18" charset="-34"/>
                <a:ea typeface="Calibri" panose="020F0502020204030204" pitchFamily="34" charset="0"/>
                <a:cs typeface="DilleniaUPC" panose="02020603050405020304" pitchFamily="18" charset="-34"/>
              </a:rPr>
              <a:t>90 %</a:t>
            </a:r>
          </a:p>
          <a:p>
            <a:pPr marL="342900" lvl="0" indent="-342900">
              <a:lnSpc>
                <a:spcPts val="2800"/>
              </a:lnSpc>
              <a:buFont typeface="Wingdings" panose="05000000000000000000" pitchFamily="2" charset="2"/>
              <a:buChar char=""/>
              <a:tabLst>
                <a:tab pos="3765550" algn="l"/>
              </a:tabLst>
            </a:pPr>
            <a:r>
              <a:rPr lang="fr-FR" sz="2400" dirty="0">
                <a:solidFill>
                  <a:srgbClr val="5C98AF"/>
                </a:solidFill>
                <a:latin typeface="DilleniaUPC" panose="02020603050405020304" pitchFamily="18" charset="-34"/>
                <a:ea typeface="Calibri" panose="020F0502020204030204" pitchFamily="34" charset="0"/>
                <a:cs typeface="DilleniaUPC" panose="02020603050405020304" pitchFamily="18" charset="-34"/>
              </a:rPr>
              <a:t>Équilibre naturel de la peau préservé 	</a:t>
            </a:r>
            <a:r>
              <a:rPr lang="fr-FR" sz="2800" b="1" dirty="0">
                <a:solidFill>
                  <a:srgbClr val="5C98AF"/>
                </a:solidFill>
                <a:latin typeface="DilleniaUPC" panose="02020603050405020304" pitchFamily="18" charset="-34"/>
                <a:ea typeface="Calibri" panose="020F0502020204030204" pitchFamily="34" charset="0"/>
                <a:cs typeface="DilleniaUPC" panose="02020603050405020304" pitchFamily="18" charset="-34"/>
              </a:rPr>
              <a:t>86 %</a:t>
            </a:r>
          </a:p>
        </p:txBody>
      </p:sp>
      <p:sp>
        <p:nvSpPr>
          <p:cNvPr id="17" name="ZoneTexte 16">
            <a:extLst>
              <a:ext uri="{FF2B5EF4-FFF2-40B4-BE49-F238E27FC236}">
                <a16:creationId xmlns:a16="http://schemas.microsoft.com/office/drawing/2014/main" id="{19147340-D065-4F4D-9600-A2AE12A58B42}"/>
              </a:ext>
            </a:extLst>
          </p:cNvPr>
          <p:cNvSpPr txBox="1"/>
          <p:nvPr/>
        </p:nvSpPr>
        <p:spPr>
          <a:xfrm>
            <a:off x="3882107" y="2489071"/>
            <a:ext cx="6096000" cy="446276"/>
          </a:xfrm>
          <a:prstGeom prst="rect">
            <a:avLst/>
          </a:prstGeom>
          <a:noFill/>
        </p:spPr>
        <p:txBody>
          <a:bodyPr wrap="square">
            <a:spAutoFit/>
          </a:bodyPr>
          <a:lstStyle/>
          <a:p>
            <a:r>
              <a:rPr lang="fr-FR" sz="2300" dirty="0">
                <a:latin typeface="DilleniaUPC" panose="02020603050405020304" pitchFamily="18" charset="-34"/>
                <a:ea typeface="+mn-ea"/>
                <a:cs typeface="DilleniaUPC" panose="02020603050405020304" pitchFamily="18" charset="-34"/>
              </a:rPr>
              <a:t>Test d’utilisation sous contrôle médical – 28 jours* </a:t>
            </a:r>
          </a:p>
        </p:txBody>
      </p:sp>
      <p:pic>
        <p:nvPicPr>
          <p:cNvPr id="19" name="Image 18">
            <a:extLst>
              <a:ext uri="{FF2B5EF4-FFF2-40B4-BE49-F238E27FC236}">
                <a16:creationId xmlns:a16="http://schemas.microsoft.com/office/drawing/2014/main" id="{F910AFA4-B6B6-488D-962F-280BAE2C6816}"/>
              </a:ext>
            </a:extLst>
          </p:cNvPr>
          <p:cNvPicPr>
            <a:picLocks noChangeAspect="1"/>
          </p:cNvPicPr>
          <p:nvPr/>
        </p:nvPicPr>
        <p:blipFill rotWithShape="1">
          <a:blip r:embed="rId3"/>
          <a:srcRect b="14901"/>
          <a:stretch/>
        </p:blipFill>
        <p:spPr>
          <a:xfrm>
            <a:off x="3337582" y="3051910"/>
            <a:ext cx="483564" cy="443166"/>
          </a:xfrm>
          <a:prstGeom prst="rect">
            <a:avLst/>
          </a:prstGeom>
        </p:spPr>
      </p:pic>
      <p:sp>
        <p:nvSpPr>
          <p:cNvPr id="21" name="ZoneTexte 20">
            <a:extLst>
              <a:ext uri="{FF2B5EF4-FFF2-40B4-BE49-F238E27FC236}">
                <a16:creationId xmlns:a16="http://schemas.microsoft.com/office/drawing/2014/main" id="{E665B93F-EDBB-4CD7-A491-8B246215C0D4}"/>
              </a:ext>
            </a:extLst>
          </p:cNvPr>
          <p:cNvSpPr txBox="1"/>
          <p:nvPr/>
        </p:nvSpPr>
        <p:spPr>
          <a:xfrm>
            <a:off x="3903372" y="2924435"/>
            <a:ext cx="8182131"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21 volontaires âgés de 19 à 50 ans ayant tous la peau sensible et présentant tous types de peaux</a:t>
            </a:r>
          </a:p>
        </p:txBody>
      </p:sp>
      <p:pic>
        <p:nvPicPr>
          <p:cNvPr id="23" name="Image 22">
            <a:extLst>
              <a:ext uri="{FF2B5EF4-FFF2-40B4-BE49-F238E27FC236}">
                <a16:creationId xmlns:a16="http://schemas.microsoft.com/office/drawing/2014/main" id="{D03D350F-7241-4426-AA37-174ED6CCBB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62623" y="3551472"/>
            <a:ext cx="619484" cy="619484"/>
          </a:xfrm>
          <a:prstGeom prst="rect">
            <a:avLst/>
          </a:prstGeom>
        </p:spPr>
      </p:pic>
      <p:pic>
        <p:nvPicPr>
          <p:cNvPr id="25" name="Image 24">
            <a:extLst>
              <a:ext uri="{FF2B5EF4-FFF2-40B4-BE49-F238E27FC236}">
                <a16:creationId xmlns:a16="http://schemas.microsoft.com/office/drawing/2014/main" id="{6E91E3B7-2118-4D0A-8684-C31E7A009961}"/>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414104"/>
            <a:ext cx="530585" cy="619484"/>
          </a:xfrm>
          <a:prstGeom prst="rect">
            <a:avLst/>
          </a:prstGeom>
        </p:spPr>
      </p:pic>
      <p:sp>
        <p:nvSpPr>
          <p:cNvPr id="27" name="ZoneTexte 26">
            <a:extLst>
              <a:ext uri="{FF2B5EF4-FFF2-40B4-BE49-F238E27FC236}">
                <a16:creationId xmlns:a16="http://schemas.microsoft.com/office/drawing/2014/main" id="{DF423792-533D-4823-BA09-59D281F49A28}"/>
              </a:ext>
            </a:extLst>
          </p:cNvPr>
          <p:cNvSpPr txBox="1"/>
          <p:nvPr/>
        </p:nvSpPr>
        <p:spPr>
          <a:xfrm>
            <a:off x="3893909" y="3619829"/>
            <a:ext cx="6096000" cy="499367"/>
          </a:xfrm>
          <a:prstGeom prst="rect">
            <a:avLst/>
          </a:prstGeom>
          <a:noFill/>
        </p:spPr>
        <p:txBody>
          <a:bodyPr wrap="square">
            <a:spAutoFit/>
          </a:bodyPr>
          <a:lstStyle/>
          <a:p>
            <a:pPr algn="just">
              <a:lnSpc>
                <a:spcPct val="115000"/>
              </a:lnSpc>
              <a:spcAft>
                <a:spcPts val="1000"/>
              </a:spcAft>
            </a:pPr>
            <a:r>
              <a:rPr lang="fr-FR" sz="2300" dirty="0">
                <a:latin typeface="DilleniaUPC" panose="02020603050405020304" pitchFamily="18" charset="-34"/>
                <a:cs typeface="DilleniaUPC" panose="02020603050405020304" pitchFamily="18" charset="-34"/>
              </a:rPr>
              <a:t>Utilisation deux fois par jour sur le visage</a:t>
            </a:r>
          </a:p>
        </p:txBody>
      </p:sp>
      <p:sp>
        <p:nvSpPr>
          <p:cNvPr id="29" name="ZoneTexte 28">
            <a:extLst>
              <a:ext uri="{FF2B5EF4-FFF2-40B4-BE49-F238E27FC236}">
                <a16:creationId xmlns:a16="http://schemas.microsoft.com/office/drawing/2014/main" id="{B8E8FEB6-2A9B-4E7A-BF70-965CCE623356}"/>
              </a:ext>
            </a:extLst>
          </p:cNvPr>
          <p:cNvSpPr txBox="1"/>
          <p:nvPr/>
        </p:nvSpPr>
        <p:spPr>
          <a:xfrm>
            <a:off x="8807012" y="5196715"/>
            <a:ext cx="3384988" cy="954107"/>
          </a:xfrm>
          <a:prstGeom prst="rect">
            <a:avLst/>
          </a:prstGeom>
          <a:noFill/>
        </p:spPr>
        <p:txBody>
          <a:bodyPr wrap="square">
            <a:spAutoFit/>
          </a:bodyPr>
          <a:lstStyle/>
          <a:p>
            <a:pPr>
              <a:tabLst>
                <a:tab pos="2157413"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Mousse généreuse &amp; aérienne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90 %</a:t>
            </a:r>
          </a:p>
          <a:p>
            <a:pPr>
              <a:tabLst>
                <a:tab pos="2157413"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Facile à rincer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95 %</a:t>
            </a:r>
          </a:p>
        </p:txBody>
      </p:sp>
      <p:sp>
        <p:nvSpPr>
          <p:cNvPr id="31" name="ZoneTexte 30">
            <a:extLst>
              <a:ext uri="{FF2B5EF4-FFF2-40B4-BE49-F238E27FC236}">
                <a16:creationId xmlns:a16="http://schemas.microsoft.com/office/drawing/2014/main" id="{8BBC8347-FA59-423D-811E-15BDAEA39C20}"/>
              </a:ext>
            </a:extLst>
          </p:cNvPr>
          <p:cNvSpPr txBox="1"/>
          <p:nvPr/>
        </p:nvSpPr>
        <p:spPr>
          <a:xfrm>
            <a:off x="3382917" y="6579857"/>
            <a:ext cx="5995595" cy="307777"/>
          </a:xfrm>
          <a:prstGeom prst="rect">
            <a:avLst/>
          </a:prstGeom>
          <a:noFill/>
        </p:spPr>
        <p:txBody>
          <a:bodyPr wrap="square">
            <a:spAutoFit/>
          </a:bodyPr>
          <a:lstStyle/>
          <a:p>
            <a:r>
              <a:rPr lang="fr-FR" sz="1400" i="1">
                <a:solidFill>
                  <a:prstClr val="black"/>
                </a:solidFill>
                <a:latin typeface="DilleniaUPC" panose="02020603050405020304" pitchFamily="18" charset="-34"/>
                <a:ea typeface="+mn-ea"/>
                <a:cs typeface="DilleniaUPC" panose="02020603050405020304" pitchFamily="18" charset="-34"/>
              </a:rPr>
              <a:t>*Test d’utilisation sous contrôle médical, étude Ln20002 </a:t>
            </a:r>
            <a:r>
              <a:rPr kumimoji="0" lang="fr-FR" sz="1400" b="0" i="1"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CIREC – </a:t>
            </a:r>
            <a:r>
              <a:rPr lang="fr-FR" sz="1400" i="1">
                <a:solidFill>
                  <a:prstClr val="black"/>
                </a:solidFill>
                <a:latin typeface="DilleniaUPC" panose="02020603050405020304" pitchFamily="18" charset="-34"/>
                <a:ea typeface="+mn-ea"/>
                <a:cs typeface="DilleniaUPC" panose="02020603050405020304" pitchFamily="18" charset="-34"/>
              </a:rPr>
              <a:t>décembre</a:t>
            </a:r>
            <a:r>
              <a:rPr kumimoji="0" lang="fr-FR" sz="1400" b="0" i="1"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2020</a:t>
            </a:r>
          </a:p>
        </p:txBody>
      </p:sp>
      <p:pic>
        <p:nvPicPr>
          <p:cNvPr id="3078" name="Picture 6">
            <a:extLst>
              <a:ext uri="{FF2B5EF4-FFF2-40B4-BE49-F238E27FC236}">
                <a16:creationId xmlns:a16="http://schemas.microsoft.com/office/drawing/2014/main" id="{5BFF7DE9-8950-487F-8796-7031114209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75550" y="3979252"/>
            <a:ext cx="1973958" cy="138929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7AC1F07-A2FB-4AE8-9ABE-4D7AEFCBE310}"/>
              </a:ext>
            </a:extLst>
          </p:cNvPr>
          <p:cNvSpPr/>
          <p:nvPr/>
        </p:nvSpPr>
        <p:spPr>
          <a:xfrm rot="16200000">
            <a:off x="-2429141" y="2429141"/>
            <a:ext cx="6858001" cy="1999718"/>
          </a:xfrm>
          <a:prstGeom prst="rect">
            <a:avLst/>
          </a:prstGeom>
          <a:solidFill>
            <a:srgbClr val="5C9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pic>
        <p:nvPicPr>
          <p:cNvPr id="22" name="Image 21" descr="Une image contenant tasse, café, assis, table&#10;&#10;Description générée automatiquement">
            <a:extLst>
              <a:ext uri="{FF2B5EF4-FFF2-40B4-BE49-F238E27FC236}">
                <a16:creationId xmlns:a16="http://schemas.microsoft.com/office/drawing/2014/main" id="{756329F8-9412-4592-A550-0DCA157565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1528" y="1988191"/>
            <a:ext cx="1221794" cy="4465392"/>
          </a:xfrm>
          <a:prstGeom prst="rect">
            <a:avLst/>
          </a:prstGeom>
          <a:effectLst>
            <a:outerShdw blurRad="50800" dist="38100" dir="2700000" algn="tl" rotWithShape="0">
              <a:prstClr val="black">
                <a:alpha val="40000"/>
              </a:prstClr>
            </a:outerShdw>
          </a:effectLst>
        </p:spPr>
      </p:pic>
      <p:sp>
        <p:nvSpPr>
          <p:cNvPr id="24" name="ZoneTexte 23">
            <a:extLst>
              <a:ext uri="{FF2B5EF4-FFF2-40B4-BE49-F238E27FC236}">
                <a16:creationId xmlns:a16="http://schemas.microsoft.com/office/drawing/2014/main" id="{824FBE6C-C5B4-4560-96BA-FF807F3EDC3C}"/>
              </a:ext>
            </a:extLst>
          </p:cNvPr>
          <p:cNvSpPr txBox="1"/>
          <p:nvPr/>
        </p:nvSpPr>
        <p:spPr>
          <a:xfrm>
            <a:off x="831866" y="612433"/>
            <a:ext cx="4657327"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Mousse nettoyante douce</a:t>
            </a:r>
          </a:p>
        </p:txBody>
      </p:sp>
      <p:sp>
        <p:nvSpPr>
          <p:cNvPr id="26" name="ZoneTexte 25">
            <a:extLst>
              <a:ext uri="{FF2B5EF4-FFF2-40B4-BE49-F238E27FC236}">
                <a16:creationId xmlns:a16="http://schemas.microsoft.com/office/drawing/2014/main" id="{31038C16-027C-4E21-A405-F6588D95096F}"/>
              </a:ext>
            </a:extLst>
          </p:cNvPr>
          <p:cNvSpPr txBox="1"/>
          <p:nvPr/>
        </p:nvSpPr>
        <p:spPr>
          <a:xfrm>
            <a:off x="242586" y="83286"/>
            <a:ext cx="8085867"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28" name="Connecteur droit 27">
            <a:extLst>
              <a:ext uri="{FF2B5EF4-FFF2-40B4-BE49-F238E27FC236}">
                <a16:creationId xmlns:a16="http://schemas.microsoft.com/office/drawing/2014/main" id="{2F6D0F4E-C3FF-4A8E-AEA7-C296CF4B1015}"/>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3CBAC883-E2DC-494D-BE80-AD5AC7DDE28E}"/>
              </a:ext>
            </a:extLst>
          </p:cNvPr>
          <p:cNvSpPr txBox="1"/>
          <p:nvPr/>
        </p:nvSpPr>
        <p:spPr>
          <a:xfrm>
            <a:off x="2957971" y="1784591"/>
            <a:ext cx="8982391" cy="584775"/>
          </a:xfrm>
          <a:prstGeom prst="rect">
            <a:avLst/>
          </a:prstGeom>
          <a:noFill/>
        </p:spPr>
        <p:txBody>
          <a:bodyPr wrap="square">
            <a:spAutoFit/>
          </a:bodyPr>
          <a:lstStyle/>
          <a:p>
            <a:pPr>
              <a:tabLst>
                <a:tab pos="3135313" algn="l"/>
              </a:tabLst>
            </a:pPr>
            <a:r>
              <a:rPr lang="fr-FR" sz="3200" b="1" u="none" strike="noStrike" cap="all"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3" name="Picture 2" descr="Mycose de l'ongle? N'attendez pas, traitez immédiatement">
            <a:extLst>
              <a:ext uri="{FF2B5EF4-FFF2-40B4-BE49-F238E27FC236}">
                <a16:creationId xmlns:a16="http://schemas.microsoft.com/office/drawing/2014/main" id="{96B1A289-B278-4DBC-8AD1-F27A0DE03039}"/>
              </a:ext>
            </a:extLst>
          </p:cNvPr>
          <p:cNvPicPr>
            <a:picLocks noChangeAspect="1" noChangeArrowheads="1"/>
          </p:cNvPicPr>
          <p:nvPr/>
        </p:nvPicPr>
        <p:blipFill rotWithShape="1">
          <a:blip r:embed="rId10" cstate="print">
            <a:duotone>
              <a:prstClr val="black"/>
              <a:schemeClr val="tx2">
                <a:tint val="45000"/>
                <a:satMod val="400000"/>
              </a:schemeClr>
            </a:duotone>
            <a:extLst>
              <a:ext uri="{28A0092B-C50C-407E-A947-70E740481C1C}">
                <a14:useLocalDpi xmlns:a14="http://schemas.microsoft.com/office/drawing/2010/main" val="0"/>
              </a:ext>
            </a:extLst>
          </a:blip>
          <a:srcRect r="66457"/>
          <a:stretch/>
        </p:blipFill>
        <p:spPr bwMode="auto">
          <a:xfrm>
            <a:off x="8599669" y="1778324"/>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31">
            <a:extLst>
              <a:ext uri="{FF2B5EF4-FFF2-40B4-BE49-F238E27FC236}">
                <a16:creationId xmlns:a16="http://schemas.microsoft.com/office/drawing/2014/main" id="{4583D3D6-789D-455D-8F07-5A1C335898D5}"/>
              </a:ext>
            </a:extLst>
          </p:cNvPr>
          <p:cNvSpPr txBox="1"/>
          <p:nvPr/>
        </p:nvSpPr>
        <p:spPr>
          <a:xfrm>
            <a:off x="5489193" y="4974916"/>
            <a:ext cx="2102453" cy="369332"/>
          </a:xfrm>
          <a:prstGeom prst="rect">
            <a:avLst/>
          </a:prstGeom>
          <a:noFill/>
        </p:spPr>
        <p:txBody>
          <a:bodyPr wrap="square">
            <a:spAutoFit/>
          </a:bodyPr>
          <a:lstStyle/>
          <a:p>
            <a:r>
              <a:rPr lang="fr-FR" dirty="0">
                <a:solidFill>
                  <a:srgbClr val="5C98AF"/>
                </a:solidFill>
                <a:latin typeface="DilleniaUPC" panose="02020603050405020304" pitchFamily="18" charset="-34"/>
                <a:cs typeface="DilleniaUPC" panose="02020603050405020304" pitchFamily="18" charset="-34"/>
              </a:rPr>
              <a:t>(pollution, poussière)</a:t>
            </a:r>
          </a:p>
        </p:txBody>
      </p:sp>
      <p:pic>
        <p:nvPicPr>
          <p:cNvPr id="30" name="Image 29">
            <a:extLst>
              <a:ext uri="{FF2B5EF4-FFF2-40B4-BE49-F238E27FC236}">
                <a16:creationId xmlns:a16="http://schemas.microsoft.com/office/drawing/2014/main" id="{7193A54F-FA24-4988-B2EA-7B5C831F0A6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40872" y="289970"/>
            <a:ext cx="863093" cy="841043"/>
          </a:xfrm>
          <a:prstGeom prst="rect">
            <a:avLst/>
          </a:prstGeom>
        </p:spPr>
      </p:pic>
    </p:spTree>
    <p:extLst>
      <p:ext uri="{BB962C8B-B14F-4D97-AF65-F5344CB8AC3E}">
        <p14:creationId xmlns:p14="http://schemas.microsoft.com/office/powerpoint/2010/main" val="1254304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813D0B59-94CE-4087-8CB8-2540839004A0}"/>
              </a:ext>
            </a:extLst>
          </p:cNvPr>
          <p:cNvSpPr txBox="1"/>
          <p:nvPr/>
        </p:nvSpPr>
        <p:spPr>
          <a:xfrm>
            <a:off x="2850902" y="1905465"/>
            <a:ext cx="5259971" cy="584775"/>
          </a:xfrm>
          <a:prstGeom prst="rect">
            <a:avLst/>
          </a:prstGeom>
          <a:noFill/>
        </p:spPr>
        <p:txBody>
          <a:bodyPr wrap="square">
            <a:spAutoFit/>
          </a:bodyPr>
          <a:lstStyle/>
          <a:p>
            <a:pPr>
              <a:spcAft>
                <a:spcPts val="600"/>
              </a:spcAft>
            </a:pPr>
            <a:r>
              <a:rPr lang="fr-FR" sz="3200" b="1" cap="all">
                <a:solidFill>
                  <a:srgbClr val="537C90"/>
                </a:solidFill>
                <a:latin typeface="DilleniaUPC" panose="02020603050405020304" pitchFamily="18" charset="-34"/>
                <a:cs typeface="DilleniaUPC" panose="02020603050405020304" pitchFamily="18" charset="-34"/>
              </a:rPr>
              <a:t>COMPOSITION</a:t>
            </a:r>
          </a:p>
        </p:txBody>
      </p:sp>
      <p:pic>
        <p:nvPicPr>
          <p:cNvPr id="16" name="Image 15">
            <a:extLst>
              <a:ext uri="{FF2B5EF4-FFF2-40B4-BE49-F238E27FC236}">
                <a16:creationId xmlns:a16="http://schemas.microsoft.com/office/drawing/2014/main" id="{10BCC3F9-DC4A-4F67-8230-21C2E69495C4}"/>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2936429" y="4802832"/>
            <a:ext cx="240670" cy="254000"/>
          </a:xfrm>
          <a:prstGeom prst="rect">
            <a:avLst/>
          </a:prstGeom>
        </p:spPr>
      </p:pic>
      <p:pic>
        <p:nvPicPr>
          <p:cNvPr id="17" name="Image 16">
            <a:extLst>
              <a:ext uri="{FF2B5EF4-FFF2-40B4-BE49-F238E27FC236}">
                <a16:creationId xmlns:a16="http://schemas.microsoft.com/office/drawing/2014/main" id="{3EE54670-429E-4D97-9F9B-675144AA7D9F}"/>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2936428" y="3864113"/>
            <a:ext cx="240670" cy="254000"/>
          </a:xfrm>
          <a:prstGeom prst="rect">
            <a:avLst/>
          </a:prstGeom>
        </p:spPr>
      </p:pic>
      <p:grpSp>
        <p:nvGrpSpPr>
          <p:cNvPr id="18" name="Groupe 17">
            <a:extLst>
              <a:ext uri="{FF2B5EF4-FFF2-40B4-BE49-F238E27FC236}">
                <a16:creationId xmlns:a16="http://schemas.microsoft.com/office/drawing/2014/main" id="{461E666F-5BEA-4264-A6A6-4231598D08B5}"/>
              </a:ext>
            </a:extLst>
          </p:cNvPr>
          <p:cNvGrpSpPr/>
          <p:nvPr/>
        </p:nvGrpSpPr>
        <p:grpSpPr>
          <a:xfrm>
            <a:off x="2936428" y="2805274"/>
            <a:ext cx="3092232" cy="954107"/>
            <a:chOff x="2982661" y="3187910"/>
            <a:chExt cx="3092232" cy="954107"/>
          </a:xfrm>
        </p:grpSpPr>
        <p:pic>
          <p:nvPicPr>
            <p:cNvPr id="19" name="Image 18">
              <a:extLst>
                <a:ext uri="{FF2B5EF4-FFF2-40B4-BE49-F238E27FC236}">
                  <a16:creationId xmlns:a16="http://schemas.microsoft.com/office/drawing/2014/main" id="{C2414AD2-74C9-4099-86EF-18BBE3235DB5}"/>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2982661" y="3324501"/>
              <a:ext cx="240670" cy="254000"/>
            </a:xfrm>
            <a:prstGeom prst="rect">
              <a:avLst/>
            </a:prstGeom>
          </p:spPr>
        </p:pic>
        <p:sp>
          <p:nvSpPr>
            <p:cNvPr id="20" name="ZoneTexte 19">
              <a:extLst>
                <a:ext uri="{FF2B5EF4-FFF2-40B4-BE49-F238E27FC236}">
                  <a16:creationId xmlns:a16="http://schemas.microsoft.com/office/drawing/2014/main" id="{AC328EA4-BB30-4CBE-9285-8ADB1B8854FC}"/>
                </a:ext>
              </a:extLst>
            </p:cNvPr>
            <p:cNvSpPr txBox="1"/>
            <p:nvPr/>
          </p:nvSpPr>
          <p:spPr>
            <a:xfrm>
              <a:off x="3231798" y="3187910"/>
              <a:ext cx="284309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all" normalizeH="0" baseline="0" noProof="0" dirty="0">
                  <a:ln>
                    <a:noFill/>
                  </a:ln>
                  <a:solidFill>
                    <a:srgbClr val="537C90"/>
                  </a:solidFill>
                  <a:uLnTx/>
                  <a:uFillTx/>
                  <a:latin typeface="DilleniaUPC" panose="02020603050405020304" pitchFamily="18" charset="-34"/>
                  <a:ea typeface="+mn-ea"/>
                  <a:cs typeface="DilleniaUPC" panose="02020603050405020304" pitchFamily="18" charset="-34"/>
                </a:rPr>
                <a:t>Eau </a:t>
              </a:r>
              <a:r>
                <a:rPr kumimoji="0" lang="fr-FR" sz="2800" b="0" i="0" u="none" strike="noStrike" cap="all" normalizeH="0" baseline="0" noProof="0" dirty="0" err="1">
                  <a:ln>
                    <a:noFill/>
                  </a:ln>
                  <a:solidFill>
                    <a:srgbClr val="537C90"/>
                  </a:solidFill>
                  <a:uLnTx/>
                  <a:uFillTx/>
                  <a:latin typeface="DilleniaUPC" panose="02020603050405020304" pitchFamily="18" charset="-34"/>
                  <a:ea typeface="+mn-ea"/>
                  <a:cs typeface="DilleniaUPC" panose="02020603050405020304" pitchFamily="18" charset="-34"/>
                </a:rPr>
                <a:t>isodermique</a:t>
              </a:r>
              <a:endParaRPr kumimoji="0" lang="fr-FR" sz="2800" b="0" i="0" u="none" strike="noStrike" cap="all" normalizeH="0" baseline="0" noProof="0" dirty="0">
                <a:ln>
                  <a:noFill/>
                </a:ln>
                <a:solidFill>
                  <a:srgbClr val="537C90"/>
                </a:solidFill>
                <a:uLnTx/>
                <a:uFillTx/>
                <a:latin typeface="DilleniaUPC" panose="02020603050405020304" pitchFamily="18" charset="-34"/>
                <a:ea typeface="+mn-ea"/>
                <a:cs typeface="DilleniaUPC" panose="02020603050405020304" pitchFamily="18" charset="-34"/>
              </a:endParaRPr>
            </a:p>
          </p:txBody>
        </p:sp>
      </p:grpSp>
      <p:sp>
        <p:nvSpPr>
          <p:cNvPr id="21" name="ZoneTexte 20">
            <a:extLst>
              <a:ext uri="{FF2B5EF4-FFF2-40B4-BE49-F238E27FC236}">
                <a16:creationId xmlns:a16="http://schemas.microsoft.com/office/drawing/2014/main" id="{7D9688A5-39B7-4F32-BD53-597B4C8071CD}"/>
              </a:ext>
            </a:extLst>
          </p:cNvPr>
          <p:cNvSpPr txBox="1"/>
          <p:nvPr/>
        </p:nvSpPr>
        <p:spPr>
          <a:xfrm>
            <a:off x="3185565" y="3729503"/>
            <a:ext cx="2619812" cy="954107"/>
          </a:xfrm>
          <a:prstGeom prst="rect">
            <a:avLst/>
          </a:prstGeom>
          <a:noFill/>
        </p:spPr>
        <p:txBody>
          <a:bodyPr wrap="square">
            <a:spAutoFit/>
          </a:bodyPr>
          <a:lstStyle/>
          <a:p>
            <a:r>
              <a:rPr kumimoji="0" lang="fr-FR" sz="2800" b="0" i="0" u="none" strike="noStrike" cap="all" normalizeH="0" baseline="0" noProof="0" dirty="0">
                <a:ln>
                  <a:noFill/>
                </a:ln>
                <a:solidFill>
                  <a:srgbClr val="537C90"/>
                </a:solidFill>
                <a:uLnTx/>
                <a:uFillTx/>
                <a:latin typeface="DilleniaUPC" panose="02020603050405020304" pitchFamily="18" charset="-34"/>
                <a:ea typeface="+mn-ea"/>
                <a:cs typeface="DilleniaUPC" panose="02020603050405020304" pitchFamily="18" charset="-34"/>
              </a:rPr>
              <a:t>AGENT     EXFOLIANT</a:t>
            </a:r>
          </a:p>
        </p:txBody>
      </p:sp>
      <p:sp>
        <p:nvSpPr>
          <p:cNvPr id="22" name="ZoneTexte 21">
            <a:extLst>
              <a:ext uri="{FF2B5EF4-FFF2-40B4-BE49-F238E27FC236}">
                <a16:creationId xmlns:a16="http://schemas.microsoft.com/office/drawing/2014/main" id="{130B989B-7F16-4EC0-9991-66200DAF1544}"/>
              </a:ext>
            </a:extLst>
          </p:cNvPr>
          <p:cNvSpPr txBox="1"/>
          <p:nvPr/>
        </p:nvSpPr>
        <p:spPr>
          <a:xfrm>
            <a:off x="3185566" y="4681555"/>
            <a:ext cx="3017897" cy="523220"/>
          </a:xfrm>
          <a:prstGeom prst="rect">
            <a:avLst/>
          </a:prstGeom>
          <a:noFill/>
        </p:spPr>
        <p:txBody>
          <a:bodyPr wrap="square">
            <a:spAutoFit/>
          </a:bodyPr>
          <a:lstStyle/>
          <a:p>
            <a:r>
              <a:rPr kumimoji="0" lang="fr-FR" sz="2800" b="0" i="0" u="none" strike="noStrike" cap="all" normalizeH="0" baseline="0" noProof="0">
                <a:ln>
                  <a:noFill/>
                </a:ln>
                <a:solidFill>
                  <a:srgbClr val="537C90"/>
                </a:solidFill>
                <a:uLnTx/>
                <a:uFillTx/>
                <a:latin typeface="DilleniaUPC" panose="02020603050405020304" pitchFamily="18" charset="-34"/>
                <a:ea typeface="+mn-ea"/>
                <a:cs typeface="DilleniaUPC" panose="02020603050405020304" pitchFamily="18" charset="-34"/>
              </a:rPr>
              <a:t>AGENT HYDRATANT</a:t>
            </a:r>
          </a:p>
        </p:txBody>
      </p:sp>
      <p:grpSp>
        <p:nvGrpSpPr>
          <p:cNvPr id="25" name="Groupe 24">
            <a:extLst>
              <a:ext uri="{FF2B5EF4-FFF2-40B4-BE49-F238E27FC236}">
                <a16:creationId xmlns:a16="http://schemas.microsoft.com/office/drawing/2014/main" id="{B44C4147-8E3C-4516-8997-8F117D98A87B}"/>
              </a:ext>
            </a:extLst>
          </p:cNvPr>
          <p:cNvGrpSpPr/>
          <p:nvPr/>
        </p:nvGrpSpPr>
        <p:grpSpPr>
          <a:xfrm>
            <a:off x="6142577" y="2729791"/>
            <a:ext cx="6027657" cy="800219"/>
            <a:chOff x="6635125" y="2923609"/>
            <a:chExt cx="5556874" cy="800219"/>
          </a:xfrm>
        </p:grpSpPr>
        <p:sp>
          <p:nvSpPr>
            <p:cNvPr id="26" name="ZoneTexte 25">
              <a:extLst>
                <a:ext uri="{FF2B5EF4-FFF2-40B4-BE49-F238E27FC236}">
                  <a16:creationId xmlns:a16="http://schemas.microsoft.com/office/drawing/2014/main" id="{729F3577-9918-4BE4-A638-F87A9412AEA0}"/>
                </a:ext>
              </a:extLst>
            </p:cNvPr>
            <p:cNvSpPr txBox="1"/>
            <p:nvPr/>
          </p:nvSpPr>
          <p:spPr>
            <a:xfrm>
              <a:off x="6734398" y="2923609"/>
              <a:ext cx="5457601" cy="800219"/>
            </a:xfrm>
            <a:prstGeom prst="rect">
              <a:avLst/>
            </a:prstGeom>
            <a:noFill/>
          </p:spPr>
          <p:txBody>
            <a:bodyPr wrap="square">
              <a:spAutoFit/>
            </a:bodyPr>
            <a:lstStyle/>
            <a:p>
              <a:pPr algn="just"/>
              <a:r>
                <a:rPr lang="fr-FR" sz="2300" b="1" dirty="0">
                  <a:solidFill>
                    <a:prstClr val="black"/>
                  </a:solidFill>
                  <a:latin typeface="DilleniaUPC" panose="02020603050405020304" pitchFamily="18" charset="-34"/>
                  <a:ea typeface="+mn-ea"/>
                  <a:cs typeface="DilleniaUPC" panose="02020603050405020304" pitchFamily="18" charset="-34"/>
                </a:rPr>
                <a:t>Eau biomimétique</a:t>
              </a:r>
              <a:r>
                <a:rPr lang="fr-FR" sz="2300" dirty="0">
                  <a:solidFill>
                    <a:prstClr val="black"/>
                  </a:solidFill>
                  <a:latin typeface="DilleniaUPC" panose="02020603050405020304" pitchFamily="18" charset="-34"/>
                  <a:ea typeface="+mn-ea"/>
                  <a:cs typeface="DilleniaUPC" panose="02020603050405020304" pitchFamily="18" charset="-34"/>
                </a:rPr>
                <a:t> offrant une très bonne affinité avec la peau afin d’en </a:t>
              </a:r>
              <a:r>
                <a:rPr lang="fr-FR" sz="2300" b="1" dirty="0">
                  <a:solidFill>
                    <a:prstClr val="black"/>
                  </a:solidFill>
                  <a:latin typeface="DilleniaUPC" panose="02020603050405020304" pitchFamily="18" charset="-34"/>
                  <a:ea typeface="+mn-ea"/>
                  <a:cs typeface="DilleniaUPC" panose="02020603050405020304" pitchFamily="18" charset="-34"/>
                </a:rPr>
                <a:t>préserver l’équilibre</a:t>
              </a:r>
              <a:r>
                <a:rPr lang="fr-FR" sz="2300" dirty="0">
                  <a:solidFill>
                    <a:prstClr val="black"/>
                  </a:solidFill>
                  <a:latin typeface="DilleniaUPC" panose="02020603050405020304" pitchFamily="18" charset="-34"/>
                  <a:ea typeface="+mn-ea"/>
                  <a:cs typeface="DilleniaUPC" panose="02020603050405020304" pitchFamily="18" charset="-34"/>
                </a:rPr>
                <a:t>.</a:t>
              </a:r>
            </a:p>
          </p:txBody>
        </p:sp>
        <p:cxnSp>
          <p:nvCxnSpPr>
            <p:cNvPr id="27" name="Connecteur droit 26">
              <a:extLst>
                <a:ext uri="{FF2B5EF4-FFF2-40B4-BE49-F238E27FC236}">
                  <a16:creationId xmlns:a16="http://schemas.microsoft.com/office/drawing/2014/main" id="{1FE95E72-D5F9-4BC2-8FC2-913C47C90AB4}"/>
                </a:ext>
              </a:extLst>
            </p:cNvPr>
            <p:cNvCxnSpPr>
              <a:cxnSpLocks/>
            </p:cNvCxnSpPr>
            <p:nvPr/>
          </p:nvCxnSpPr>
          <p:spPr>
            <a:xfrm>
              <a:off x="6635125" y="2984873"/>
              <a:ext cx="0" cy="679255"/>
            </a:xfrm>
            <a:prstGeom prst="line">
              <a:avLst/>
            </a:prstGeom>
            <a:ln>
              <a:solidFill>
                <a:srgbClr val="537C90"/>
              </a:solidFill>
            </a:ln>
          </p:spPr>
          <p:style>
            <a:lnRef idx="1">
              <a:schemeClr val="dk1"/>
            </a:lnRef>
            <a:fillRef idx="0">
              <a:schemeClr val="dk1"/>
            </a:fillRef>
            <a:effectRef idx="0">
              <a:schemeClr val="dk1"/>
            </a:effectRef>
            <a:fontRef idx="minor">
              <a:schemeClr val="tx1"/>
            </a:fontRef>
          </p:style>
        </p:cxnSp>
      </p:grpSp>
      <p:grpSp>
        <p:nvGrpSpPr>
          <p:cNvPr id="28" name="Groupe 27">
            <a:extLst>
              <a:ext uri="{FF2B5EF4-FFF2-40B4-BE49-F238E27FC236}">
                <a16:creationId xmlns:a16="http://schemas.microsoft.com/office/drawing/2014/main" id="{1612CD2F-F7F9-41F3-951D-E00272BE4496}"/>
              </a:ext>
            </a:extLst>
          </p:cNvPr>
          <p:cNvGrpSpPr/>
          <p:nvPr/>
        </p:nvGrpSpPr>
        <p:grpSpPr>
          <a:xfrm>
            <a:off x="6142578" y="3814296"/>
            <a:ext cx="6049421" cy="800219"/>
            <a:chOff x="6635125" y="2923609"/>
            <a:chExt cx="5556874" cy="800219"/>
          </a:xfrm>
        </p:grpSpPr>
        <p:sp>
          <p:nvSpPr>
            <p:cNvPr id="29" name="ZoneTexte 28">
              <a:extLst>
                <a:ext uri="{FF2B5EF4-FFF2-40B4-BE49-F238E27FC236}">
                  <a16:creationId xmlns:a16="http://schemas.microsoft.com/office/drawing/2014/main" id="{09D05A62-4E9F-4E6A-92A1-3B216FCD8149}"/>
                </a:ext>
              </a:extLst>
            </p:cNvPr>
            <p:cNvSpPr txBox="1"/>
            <p:nvPr/>
          </p:nvSpPr>
          <p:spPr>
            <a:xfrm>
              <a:off x="6734398" y="2923609"/>
              <a:ext cx="5457601" cy="800219"/>
            </a:xfrm>
            <a:prstGeom prst="rect">
              <a:avLst/>
            </a:prstGeom>
            <a:noFill/>
          </p:spPr>
          <p:txBody>
            <a:bodyPr wrap="square">
              <a:spAutoFit/>
            </a:bodyPr>
            <a:lstStyle/>
            <a:p>
              <a:pPr algn="just"/>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Poudre de noyau d’abricot</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à l’action exfoliante mécanique qui</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élimine les cellules mortes</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t>
              </a:r>
            </a:p>
          </p:txBody>
        </p:sp>
        <p:cxnSp>
          <p:nvCxnSpPr>
            <p:cNvPr id="30" name="Connecteur droit 29">
              <a:extLst>
                <a:ext uri="{FF2B5EF4-FFF2-40B4-BE49-F238E27FC236}">
                  <a16:creationId xmlns:a16="http://schemas.microsoft.com/office/drawing/2014/main" id="{EF1E5EFF-9B9D-4D6E-AC53-0AE4A3E74DFE}"/>
                </a:ext>
              </a:extLst>
            </p:cNvPr>
            <p:cNvCxnSpPr>
              <a:cxnSpLocks/>
            </p:cNvCxnSpPr>
            <p:nvPr/>
          </p:nvCxnSpPr>
          <p:spPr>
            <a:xfrm>
              <a:off x="6635125" y="2984873"/>
              <a:ext cx="0" cy="679255"/>
            </a:xfrm>
            <a:prstGeom prst="line">
              <a:avLst/>
            </a:prstGeom>
            <a:ln>
              <a:solidFill>
                <a:srgbClr val="537C90"/>
              </a:solidFill>
            </a:ln>
          </p:spPr>
          <p:style>
            <a:lnRef idx="1">
              <a:schemeClr val="dk1"/>
            </a:lnRef>
            <a:fillRef idx="0">
              <a:schemeClr val="dk1"/>
            </a:fillRef>
            <a:effectRef idx="0">
              <a:schemeClr val="dk1"/>
            </a:effectRef>
            <a:fontRef idx="minor">
              <a:schemeClr val="tx1"/>
            </a:fontRef>
          </p:style>
        </p:cxnSp>
      </p:grpSp>
      <p:grpSp>
        <p:nvGrpSpPr>
          <p:cNvPr id="31" name="Groupe 30">
            <a:extLst>
              <a:ext uri="{FF2B5EF4-FFF2-40B4-BE49-F238E27FC236}">
                <a16:creationId xmlns:a16="http://schemas.microsoft.com/office/drawing/2014/main" id="{15F7C00C-D1B0-4713-8D84-57A4F40DB806}"/>
              </a:ext>
            </a:extLst>
          </p:cNvPr>
          <p:cNvGrpSpPr/>
          <p:nvPr/>
        </p:nvGrpSpPr>
        <p:grpSpPr>
          <a:xfrm>
            <a:off x="6142578" y="4770492"/>
            <a:ext cx="6028153" cy="680510"/>
            <a:chOff x="6635125" y="2983618"/>
            <a:chExt cx="5537338" cy="680510"/>
          </a:xfrm>
        </p:grpSpPr>
        <p:sp>
          <p:nvSpPr>
            <p:cNvPr id="32" name="ZoneTexte 31">
              <a:extLst>
                <a:ext uri="{FF2B5EF4-FFF2-40B4-BE49-F238E27FC236}">
                  <a16:creationId xmlns:a16="http://schemas.microsoft.com/office/drawing/2014/main" id="{59F07814-70DD-4774-91F0-E28F91E458C9}"/>
                </a:ext>
              </a:extLst>
            </p:cNvPr>
            <p:cNvSpPr txBox="1"/>
            <p:nvPr/>
          </p:nvSpPr>
          <p:spPr>
            <a:xfrm>
              <a:off x="6714862" y="2983618"/>
              <a:ext cx="5457601" cy="44627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La glycérine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augmente la teneur en eau</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des couches superficielles de la peau.</a:t>
              </a:r>
            </a:p>
          </p:txBody>
        </p:sp>
        <p:cxnSp>
          <p:nvCxnSpPr>
            <p:cNvPr id="33" name="Connecteur droit 32">
              <a:extLst>
                <a:ext uri="{FF2B5EF4-FFF2-40B4-BE49-F238E27FC236}">
                  <a16:creationId xmlns:a16="http://schemas.microsoft.com/office/drawing/2014/main" id="{A4F3C79E-52B9-4495-9065-581D7C44BA53}"/>
                </a:ext>
              </a:extLst>
            </p:cNvPr>
            <p:cNvCxnSpPr>
              <a:cxnSpLocks/>
            </p:cNvCxnSpPr>
            <p:nvPr/>
          </p:nvCxnSpPr>
          <p:spPr>
            <a:xfrm>
              <a:off x="6635125" y="2984873"/>
              <a:ext cx="0" cy="679255"/>
            </a:xfrm>
            <a:prstGeom prst="line">
              <a:avLst/>
            </a:prstGeom>
            <a:ln>
              <a:solidFill>
                <a:srgbClr val="537C90"/>
              </a:solidFill>
            </a:ln>
          </p:spPr>
          <p:style>
            <a:lnRef idx="1">
              <a:schemeClr val="dk1"/>
            </a:lnRef>
            <a:fillRef idx="0">
              <a:schemeClr val="dk1"/>
            </a:fillRef>
            <a:effectRef idx="0">
              <a:schemeClr val="dk1"/>
            </a:effectRef>
            <a:fontRef idx="minor">
              <a:schemeClr val="tx1"/>
            </a:fontRef>
          </p:style>
        </p:cxnSp>
      </p:grpSp>
      <p:pic>
        <p:nvPicPr>
          <p:cNvPr id="35" name="Image 34">
            <a:extLst>
              <a:ext uri="{FF2B5EF4-FFF2-40B4-BE49-F238E27FC236}">
                <a16:creationId xmlns:a16="http://schemas.microsoft.com/office/drawing/2014/main" id="{3444F7E6-6E3C-4714-9133-5B98F46BE7BB}"/>
              </a:ext>
            </a:extLst>
          </p:cNvPr>
          <p:cNvPicPr>
            <a:picLocks noChangeAspect="1"/>
          </p:cNvPicPr>
          <p:nvPr/>
        </p:nvPicPr>
        <p:blipFill rotWithShape="1">
          <a:blip r:embed="rId4">
            <a:grayscl/>
          </a:blip>
          <a:srcRect l="33963" t="20906" r="32803" b="44720"/>
          <a:stretch/>
        </p:blipFill>
        <p:spPr>
          <a:xfrm>
            <a:off x="7636221" y="280905"/>
            <a:ext cx="520763" cy="581734"/>
          </a:xfrm>
          <a:prstGeom prst="rect">
            <a:avLst/>
          </a:prstGeom>
        </p:spPr>
      </p:pic>
      <p:sp>
        <p:nvSpPr>
          <p:cNvPr id="37" name="ZoneTexte 36">
            <a:extLst>
              <a:ext uri="{FF2B5EF4-FFF2-40B4-BE49-F238E27FC236}">
                <a16:creationId xmlns:a16="http://schemas.microsoft.com/office/drawing/2014/main" id="{EED12A4F-D1CF-49F6-AD53-AB30D7E90E4F}"/>
              </a:ext>
            </a:extLst>
          </p:cNvPr>
          <p:cNvSpPr txBox="1"/>
          <p:nvPr/>
        </p:nvSpPr>
        <p:spPr>
          <a:xfrm>
            <a:off x="8399570" y="374802"/>
            <a:ext cx="2010383"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7 ingrédients*</a:t>
            </a:r>
          </a:p>
        </p:txBody>
      </p:sp>
      <p:sp>
        <p:nvSpPr>
          <p:cNvPr id="39" name="ZoneTexte 38">
            <a:extLst>
              <a:ext uri="{FF2B5EF4-FFF2-40B4-BE49-F238E27FC236}">
                <a16:creationId xmlns:a16="http://schemas.microsoft.com/office/drawing/2014/main" id="{9C7C127C-4989-4E14-A438-916110F47101}"/>
              </a:ext>
            </a:extLst>
          </p:cNvPr>
          <p:cNvSpPr txBox="1"/>
          <p:nvPr/>
        </p:nvSpPr>
        <p:spPr>
          <a:xfrm>
            <a:off x="8331704" y="846390"/>
            <a:ext cx="3263055"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100 % biomimétiques</a:t>
            </a:r>
          </a:p>
        </p:txBody>
      </p:sp>
      <p:pic>
        <p:nvPicPr>
          <p:cNvPr id="41" name="Picture 2" descr="Biomimetic materials app icon copying natural Vector Image">
            <a:extLst>
              <a:ext uri="{FF2B5EF4-FFF2-40B4-BE49-F238E27FC236}">
                <a16:creationId xmlns:a16="http://schemas.microsoft.com/office/drawing/2014/main" id="{91257993-6857-4485-A93D-775D543543BC}"/>
              </a:ext>
            </a:extLst>
          </p:cNvPr>
          <p:cNvPicPr>
            <a:picLocks noChangeAspect="1" noChangeArrowheads="1"/>
          </p:cNvPicPr>
          <p:nvPr/>
        </p:nvPicPr>
        <p:blipFill rotWithShape="1">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ackgroundRemoval t="9074" b="90000" l="10000" r="90000">
                        <a14:foregroundMark x1="51600" y1="9074" x2="51600" y2="9074"/>
                        <a14:backgroundMark x1="30600" y1="24907" x2="37200" y2="20000"/>
                        <a14:backgroundMark x1="49400" y1="14630" x2="65200" y2="18148"/>
                        <a14:backgroundMark x1="65200" y1="18148" x2="71500" y2="22407"/>
                        <a14:backgroundMark x1="71500" y1="22407" x2="76900" y2="37500"/>
                        <a14:backgroundMark x1="73500" y1="55833" x2="69700" y2="62037"/>
                        <a14:backgroundMark x1="69700" y1="62037" x2="61500" y2="66019"/>
                        <a14:backgroundMark x1="61500" y1="66019" x2="45500" y2="66019"/>
                        <a14:backgroundMark x1="45500" y1="66019" x2="37500" y2="63519"/>
                        <a14:backgroundMark x1="37500" y1="63519" x2="29500" y2="58611"/>
                        <a14:backgroundMark x1="29500" y1="58611" x2="25300" y2="51574"/>
                        <a14:backgroundMark x1="25300" y1="51574" x2="23400" y2="36111"/>
                        <a14:backgroundMark x1="23400" y1="36111" x2="26500" y2="27130"/>
                        <a14:backgroundMark x1="26500" y1="27130" x2="31600" y2="20926"/>
                        <a14:backgroundMark x1="31600" y1="20926" x2="33800" y2="19444"/>
                        <a14:backgroundMark x1="51600" y1="15741" x2="69200" y2="22130"/>
                        <a14:backgroundMark x1="69200" y1="22130" x2="75600" y2="29352"/>
                        <a14:backgroundMark x1="68700" y1="28426" x2="56000" y2="18981"/>
                        <a14:backgroundMark x1="56000" y1="18981" x2="53000" y2="17963"/>
                        <a14:backgroundMark x1="42600" y1="13796" x2="34000" y2="14259"/>
                        <a14:backgroundMark x1="34000" y1="14259" x2="62500" y2="9074"/>
                        <a14:backgroundMark x1="64900" y1="13611" x2="75400" y2="30833"/>
                        <a14:backgroundMark x1="75400" y1="30833" x2="77600" y2="47685"/>
                        <a14:backgroundMark x1="77600" y1="47685" x2="77400" y2="49630"/>
                        <a14:backgroundMark x1="67600" y1="50833" x2="65000" y2="60556"/>
                        <a14:backgroundMark x1="30000" y1="47963" x2="30900" y2="55185"/>
                        <a14:backgroundMark x1="30900" y1="55185" x2="32600" y2="58981"/>
                        <a14:backgroundMark x1="44600" y1="49444" x2="44600" y2="49444"/>
                        <a14:backgroundMark x1="43600" y1="49444" x2="44600" y2="50556"/>
                        <a14:backgroundMark x1="57000" y1="48426" x2="55300" y2="55463"/>
                        <a14:backgroundMark x1="55300" y1="55463" x2="56700" y2="55093"/>
                        <a14:backgroundMark x1="63300" y1="41019" x2="58500" y2="42500"/>
                        <a14:backgroundMark x1="55900" y1="29074" x2="54500" y2="34074"/>
                        <a14:backgroundMark x1="48700" y1="21481" x2="46300" y2="18241"/>
                        <a14:backgroundMark x1="51400" y1="23148" x2="57700" y2="21296"/>
                        <a14:backgroundMark x1="51600" y1="9167" x2="51600" y2="9167"/>
                        <a14:backgroundMark x1="43900" y1="31389" x2="43900" y2="31389"/>
                        <a14:backgroundMark x1="43600" y1="28426" x2="42500" y2="30833"/>
                        <a14:backgroundMark x1="44900" y1="36852" x2="45200" y2="38519"/>
                        <a14:backgroundMark x1="51600" y1="40463" x2="50800" y2="43889"/>
                        <a14:backgroundMark x1="42600" y1="49352" x2="42800" y2="52778"/>
                        <a14:backgroundMark x1="38200" y1="41296" x2="38300" y2="43148"/>
                        <a14:backgroundMark x1="35800" y1="41296" x2="40700" y2="42037"/>
                        <a14:backgroundMark x1="38300" y1="35278" x2="38300" y2="35278"/>
                        <a14:backgroundMark x1="55300" y1="38241" x2="55300" y2="38241"/>
                        <a14:backgroundMark x1="49500" y1="47685" x2="49500" y2="47685"/>
                        <a14:backgroundMark x1="69500" y1="49630" x2="75300" y2="60278"/>
                      </a14:backgroundRemoval>
                    </a14:imgEffect>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l="21990" t="18252" r="24947" b="35516"/>
          <a:stretch/>
        </p:blipFill>
        <p:spPr bwMode="auto">
          <a:xfrm>
            <a:off x="7768703" y="825800"/>
            <a:ext cx="507248" cy="47730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3C5EB607-47E4-439A-8E0D-7E216BDAA399}"/>
              </a:ext>
            </a:extLst>
          </p:cNvPr>
          <p:cNvSpPr/>
          <p:nvPr/>
        </p:nvSpPr>
        <p:spPr>
          <a:xfrm>
            <a:off x="7526117" y="268395"/>
            <a:ext cx="4423296" cy="1630870"/>
          </a:xfrm>
          <a:prstGeom prst="rect">
            <a:avLst/>
          </a:prstGeom>
          <a:noFill/>
          <a:ln>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endParaRPr lang="fr-FR" b="1" dirty="0">
              <a:solidFill>
                <a:srgbClr val="7EBBC3"/>
              </a:solidFill>
              <a:effectLst/>
              <a:latin typeface="+mj-lt"/>
              <a:ea typeface="Calibri" panose="020F0502020204030204" pitchFamily="34" charset="0"/>
              <a:cs typeface="Times New Roman" panose="02020603050405020304" pitchFamily="18" charset="0"/>
            </a:endParaRPr>
          </a:p>
        </p:txBody>
      </p:sp>
      <p:pic>
        <p:nvPicPr>
          <p:cNvPr id="45" name="Picture 2" descr="Recycler Vert Logo - Image gratuite sur Pixabay">
            <a:extLst>
              <a:ext uri="{FF2B5EF4-FFF2-40B4-BE49-F238E27FC236}">
                <a16:creationId xmlns:a16="http://schemas.microsoft.com/office/drawing/2014/main" id="{D5F3C1EB-5FAC-4958-8C77-7CDE5046393E}"/>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36221" y="1314863"/>
            <a:ext cx="474652" cy="477304"/>
          </a:xfrm>
          <a:prstGeom prst="rect">
            <a:avLst/>
          </a:prstGeom>
          <a:noFill/>
          <a:extLst>
            <a:ext uri="{909E8E84-426E-40DD-AFC4-6F175D3DCCD1}">
              <a14:hiddenFill xmlns:a14="http://schemas.microsoft.com/office/drawing/2010/main">
                <a:solidFill>
                  <a:srgbClr val="FFFFFF"/>
                </a:solidFill>
              </a14:hiddenFill>
            </a:ext>
          </a:extLst>
        </p:spPr>
      </p:pic>
      <p:sp>
        <p:nvSpPr>
          <p:cNvPr id="47" name="ZoneTexte 46">
            <a:extLst>
              <a:ext uri="{FF2B5EF4-FFF2-40B4-BE49-F238E27FC236}">
                <a16:creationId xmlns:a16="http://schemas.microsoft.com/office/drawing/2014/main" id="{F66711FF-E2BE-4F2C-875B-352DE49D5B6E}"/>
              </a:ext>
            </a:extLst>
          </p:cNvPr>
          <p:cNvSpPr txBox="1"/>
          <p:nvPr/>
        </p:nvSpPr>
        <p:spPr>
          <a:xfrm>
            <a:off x="8331704" y="1350959"/>
            <a:ext cx="383853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0" i="0" u="none" strike="noStrike" cap="none" normalizeH="0" baseline="0" noProof="0" dirty="0">
                <a:ln>
                  <a:noFill/>
                </a:ln>
                <a:solidFill>
                  <a:prstClr val="black">
                    <a:lumMod val="50000"/>
                    <a:lumOff val="50000"/>
                  </a:prstClr>
                </a:solidFill>
                <a:uLnTx/>
                <a:uFillTx/>
                <a:latin typeface="DilleniaUPC" panose="02020603050405020304" pitchFamily="18" charset="-34"/>
                <a:ea typeface="+mn-ea"/>
                <a:cs typeface="DilleniaUPC" panose="02020603050405020304" pitchFamily="18" charset="-34"/>
              </a:rPr>
              <a:t>Formule facilement biodégradable**</a:t>
            </a:r>
          </a:p>
        </p:txBody>
      </p:sp>
      <p:pic>
        <p:nvPicPr>
          <p:cNvPr id="48" name="Image 47">
            <a:extLst>
              <a:ext uri="{FF2B5EF4-FFF2-40B4-BE49-F238E27FC236}">
                <a16:creationId xmlns:a16="http://schemas.microsoft.com/office/drawing/2014/main" id="{0A173078-A049-4CB1-90F1-2868B83F1206}"/>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2936429" y="5686899"/>
            <a:ext cx="240670" cy="254000"/>
          </a:xfrm>
          <a:prstGeom prst="rect">
            <a:avLst/>
          </a:prstGeom>
        </p:spPr>
      </p:pic>
      <p:sp>
        <p:nvSpPr>
          <p:cNvPr id="49" name="ZoneTexte 48">
            <a:extLst>
              <a:ext uri="{FF2B5EF4-FFF2-40B4-BE49-F238E27FC236}">
                <a16:creationId xmlns:a16="http://schemas.microsoft.com/office/drawing/2014/main" id="{68DE1E3C-BB01-4D57-B413-639D91A60AD1}"/>
              </a:ext>
            </a:extLst>
          </p:cNvPr>
          <p:cNvSpPr txBox="1"/>
          <p:nvPr/>
        </p:nvSpPr>
        <p:spPr>
          <a:xfrm>
            <a:off x="3185566" y="5565622"/>
            <a:ext cx="3017897" cy="523220"/>
          </a:xfrm>
          <a:prstGeom prst="rect">
            <a:avLst/>
          </a:prstGeom>
          <a:noFill/>
        </p:spPr>
        <p:txBody>
          <a:bodyPr wrap="square">
            <a:spAutoFit/>
          </a:bodyPr>
          <a:lstStyle/>
          <a:p>
            <a:r>
              <a:rPr kumimoji="0" lang="fr-FR" sz="2800" b="0" i="0" u="none" strike="noStrike" cap="all" normalizeH="0" baseline="0" noProof="0">
                <a:ln>
                  <a:noFill/>
                </a:ln>
                <a:solidFill>
                  <a:srgbClr val="537C90"/>
                </a:solidFill>
                <a:uLnTx/>
                <a:uFillTx/>
                <a:latin typeface="DilleniaUPC" panose="02020603050405020304" pitchFamily="18" charset="-34"/>
                <a:ea typeface="+mn-ea"/>
                <a:cs typeface="DilleniaUPC" panose="02020603050405020304" pitchFamily="18" charset="-34"/>
              </a:rPr>
              <a:t>ÉMOLLIENT</a:t>
            </a:r>
          </a:p>
        </p:txBody>
      </p:sp>
      <p:grpSp>
        <p:nvGrpSpPr>
          <p:cNvPr id="50" name="Groupe 49">
            <a:extLst>
              <a:ext uri="{FF2B5EF4-FFF2-40B4-BE49-F238E27FC236}">
                <a16:creationId xmlns:a16="http://schemas.microsoft.com/office/drawing/2014/main" id="{3136D606-DC03-47F7-9048-3D6CFB3605D9}"/>
              </a:ext>
            </a:extLst>
          </p:cNvPr>
          <p:cNvGrpSpPr/>
          <p:nvPr/>
        </p:nvGrpSpPr>
        <p:grpSpPr>
          <a:xfrm>
            <a:off x="6142578" y="5583917"/>
            <a:ext cx="6049421" cy="800219"/>
            <a:chOff x="6635125" y="2923609"/>
            <a:chExt cx="5556874" cy="800219"/>
          </a:xfrm>
        </p:grpSpPr>
        <p:sp>
          <p:nvSpPr>
            <p:cNvPr id="51" name="ZoneTexte 50">
              <a:extLst>
                <a:ext uri="{FF2B5EF4-FFF2-40B4-BE49-F238E27FC236}">
                  <a16:creationId xmlns:a16="http://schemas.microsoft.com/office/drawing/2014/main" id="{AFC8C8B1-7E8B-48D0-AB2C-00F3C4DD7618}"/>
                </a:ext>
              </a:extLst>
            </p:cNvPr>
            <p:cNvSpPr txBox="1"/>
            <p:nvPr/>
          </p:nvSpPr>
          <p:spPr>
            <a:xfrm>
              <a:off x="6734398" y="2923609"/>
              <a:ext cx="5457601" cy="8002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Issu de végétaux, ce dérivé de glycérine et d’acides gras (</a:t>
              </a:r>
              <a:r>
                <a:rPr kumimoji="0" lang="fr-FR" sz="2300"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rPr>
                <a:t>tryglycérides</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apaise et adoucit la peau</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t>
              </a:r>
            </a:p>
          </p:txBody>
        </p:sp>
        <p:cxnSp>
          <p:nvCxnSpPr>
            <p:cNvPr id="52" name="Connecteur droit 51">
              <a:extLst>
                <a:ext uri="{FF2B5EF4-FFF2-40B4-BE49-F238E27FC236}">
                  <a16:creationId xmlns:a16="http://schemas.microsoft.com/office/drawing/2014/main" id="{4D529F5A-46B2-4630-9F49-64368AD6464E}"/>
                </a:ext>
              </a:extLst>
            </p:cNvPr>
            <p:cNvCxnSpPr>
              <a:cxnSpLocks/>
            </p:cNvCxnSpPr>
            <p:nvPr/>
          </p:nvCxnSpPr>
          <p:spPr>
            <a:xfrm>
              <a:off x="6635125" y="2984873"/>
              <a:ext cx="0" cy="679255"/>
            </a:xfrm>
            <a:prstGeom prst="line">
              <a:avLst/>
            </a:prstGeom>
            <a:ln>
              <a:solidFill>
                <a:srgbClr val="537C90"/>
              </a:solidFill>
            </a:ln>
          </p:spPr>
          <p:style>
            <a:lnRef idx="1">
              <a:schemeClr val="dk1"/>
            </a:lnRef>
            <a:fillRef idx="0">
              <a:schemeClr val="dk1"/>
            </a:fillRef>
            <a:effectRef idx="0">
              <a:schemeClr val="dk1"/>
            </a:effectRef>
            <a:fontRef idx="minor">
              <a:schemeClr val="tx1"/>
            </a:fontRef>
          </p:style>
        </p:cxnSp>
      </p:grpSp>
      <p:sp>
        <p:nvSpPr>
          <p:cNvPr id="3" name="Rectangle 2">
            <a:extLst>
              <a:ext uri="{FF2B5EF4-FFF2-40B4-BE49-F238E27FC236}">
                <a16:creationId xmlns:a16="http://schemas.microsoft.com/office/drawing/2014/main" id="{F9630AD1-9735-4DFB-A44F-37B4BFAD64C3}"/>
              </a:ext>
            </a:extLst>
          </p:cNvPr>
          <p:cNvSpPr/>
          <p:nvPr/>
        </p:nvSpPr>
        <p:spPr>
          <a:xfrm>
            <a:off x="8355411" y="2243350"/>
            <a:ext cx="3737062" cy="595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900"/>
              </a:lnSpc>
            </a:pPr>
            <a:r>
              <a:rPr lang="fr-FR" sz="1000" dirty="0">
                <a:solidFill>
                  <a:schemeClr val="tx1">
                    <a:lumMod val="65000"/>
                    <a:lumOff val="35000"/>
                  </a:schemeClr>
                </a:solidFill>
                <a:latin typeface="DilleniaUPC" panose="02020603050405020304" pitchFamily="18" charset="-34"/>
                <a:cs typeface="DilleniaUPC" panose="02020603050405020304" pitchFamily="18" charset="-34"/>
              </a:rPr>
              <a:t>* Eau </a:t>
            </a:r>
            <a:r>
              <a:rPr lang="fr-FR" sz="1000" dirty="0" err="1">
                <a:solidFill>
                  <a:schemeClr val="tx1">
                    <a:lumMod val="65000"/>
                    <a:lumOff val="35000"/>
                  </a:schemeClr>
                </a:solidFill>
                <a:latin typeface="DilleniaUPC" panose="02020603050405020304" pitchFamily="18" charset="-34"/>
                <a:cs typeface="DilleniaUPC" panose="02020603050405020304" pitchFamily="18" charset="-34"/>
              </a:rPr>
              <a:t>isodermique</a:t>
            </a:r>
            <a:r>
              <a:rPr lang="fr-FR" sz="1000" dirty="0">
                <a:solidFill>
                  <a:schemeClr val="tx1">
                    <a:lumMod val="65000"/>
                    <a:lumOff val="35000"/>
                  </a:schemeClr>
                </a:solidFill>
                <a:latin typeface="DilleniaUPC" panose="02020603050405020304" pitchFamily="18" charset="-34"/>
                <a:cs typeface="DilleniaUPC" panose="02020603050405020304" pitchFamily="18" charset="-34"/>
              </a:rPr>
              <a:t> (AQUA/WATER/EAU, DISODIUM ADENOSINE TRISPHOSPHATE, CARNOSINE, LAMINARIA DIGITATA EXTRACT) = 1 ingrédient</a:t>
            </a:r>
          </a:p>
          <a:p>
            <a:pPr marL="0" marR="0" lvl="0" indent="0" algn="just" defTabSz="914400" rtl="0" eaLnBrk="1" fontAlgn="auto" latinLnBrk="0" hangingPunct="1">
              <a:lnSpc>
                <a:spcPts val="900"/>
              </a:lnSpc>
              <a:spcBef>
                <a:spcPts val="0"/>
              </a:spcBef>
              <a:spcAft>
                <a:spcPts val="0"/>
              </a:spcAft>
              <a:buClrTx/>
              <a:buSzTx/>
              <a:buFontTx/>
              <a:buNone/>
              <a:tabLst/>
              <a:defRPr/>
            </a:pPr>
            <a:r>
              <a:rPr kumimoji="0" lang="fr-FR" sz="1000" b="0" i="0" u="none" strike="noStrike" cap="none" normalizeH="0" baseline="0" noProof="0" dirty="0">
                <a:ln>
                  <a:noFill/>
                </a:ln>
                <a:solidFill>
                  <a:prstClr val="black">
                    <a:lumMod val="65000"/>
                    <a:lumOff val="35000"/>
                  </a:prstClr>
                </a:solidFill>
                <a:uLnTx/>
                <a:uFillTx/>
                <a:latin typeface="DilleniaUPC" panose="02020603050405020304" pitchFamily="18" charset="-34"/>
                <a:ea typeface="+mn-ea"/>
                <a:cs typeface="DilleniaUPC" panose="02020603050405020304" pitchFamily="18" charset="-34"/>
              </a:rPr>
              <a:t>** EVALUATION OF READY BIODEGRADABILITY </a:t>
            </a:r>
            <a:r>
              <a:rPr kumimoji="0" lang="fr-FR" sz="1000" b="0" i="0" u="none" strike="noStrike" cap="none" normalizeH="0" baseline="0" noProof="0" dirty="0" err="1">
                <a:ln>
                  <a:noFill/>
                </a:ln>
                <a:solidFill>
                  <a:prstClr val="black">
                    <a:lumMod val="65000"/>
                    <a:lumOff val="35000"/>
                  </a:prstClr>
                </a:solidFill>
                <a:uLnTx/>
                <a:uFillTx/>
                <a:latin typeface="DilleniaUPC" panose="02020603050405020304" pitchFamily="18" charset="-34"/>
                <a:ea typeface="+mn-ea"/>
                <a:cs typeface="DilleniaUPC" panose="02020603050405020304" pitchFamily="18" charset="-34"/>
              </a:rPr>
              <a:t>following</a:t>
            </a:r>
            <a:r>
              <a:rPr kumimoji="0" lang="fr-FR" sz="1000" b="0" i="0" u="none" strike="noStrike" cap="none" normalizeH="0" baseline="0" noProof="0" dirty="0">
                <a:ln>
                  <a:noFill/>
                </a:ln>
                <a:solidFill>
                  <a:prstClr val="black">
                    <a:lumMod val="65000"/>
                    <a:lumOff val="35000"/>
                  </a:prstClr>
                </a:solidFill>
                <a:uLnTx/>
                <a:uFillTx/>
                <a:latin typeface="DilleniaUPC" panose="02020603050405020304" pitchFamily="18" charset="-34"/>
                <a:ea typeface="+mn-ea"/>
                <a:cs typeface="DilleniaUPC" panose="02020603050405020304" pitchFamily="18" charset="-34"/>
              </a:rPr>
              <a:t> the OECD 301 B Guideline (évaluation du niveau de biodégradabilité selon les directives 301 B de l’OCDE) – Rapport d’essai 1153828A01 v1 – EUROFINS – 09/03/2020</a:t>
            </a:r>
          </a:p>
          <a:p>
            <a:pPr algn="just">
              <a:lnSpc>
                <a:spcPts val="900"/>
              </a:lnSpc>
            </a:pPr>
            <a:endParaRPr lang="fr-FR" sz="1000" dirty="0">
              <a:solidFill>
                <a:schemeClr val="tx1">
                  <a:lumMod val="65000"/>
                  <a:lumOff val="35000"/>
                </a:schemeClr>
              </a:solidFill>
              <a:latin typeface="DilleniaUPC" panose="02020603050405020304" pitchFamily="18" charset="-34"/>
              <a:cs typeface="DilleniaUPC" panose="02020603050405020304" pitchFamily="18" charset="-34"/>
            </a:endParaRPr>
          </a:p>
        </p:txBody>
      </p:sp>
      <p:sp>
        <p:nvSpPr>
          <p:cNvPr id="38" name="Rectangle 37">
            <a:extLst>
              <a:ext uri="{FF2B5EF4-FFF2-40B4-BE49-F238E27FC236}">
                <a16:creationId xmlns:a16="http://schemas.microsoft.com/office/drawing/2014/main" id="{8A3FD0A6-0EBB-41C0-92AE-A44C2F0292AC}"/>
              </a:ext>
            </a:extLst>
          </p:cNvPr>
          <p:cNvSpPr/>
          <p:nvPr/>
        </p:nvSpPr>
        <p:spPr>
          <a:xfrm rot="16200000">
            <a:off x="-2429141" y="2429141"/>
            <a:ext cx="6858001" cy="1999718"/>
          </a:xfrm>
          <a:prstGeom prst="rect">
            <a:avLst/>
          </a:prstGeom>
          <a:solidFill>
            <a:srgbClr val="537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40" name="ZoneTexte 39">
            <a:extLst>
              <a:ext uri="{FF2B5EF4-FFF2-40B4-BE49-F238E27FC236}">
                <a16:creationId xmlns:a16="http://schemas.microsoft.com/office/drawing/2014/main" id="{9DA500AA-EAA2-41EB-97A7-539F36C45202}"/>
              </a:ext>
            </a:extLst>
          </p:cNvPr>
          <p:cNvSpPr txBox="1"/>
          <p:nvPr/>
        </p:nvSpPr>
        <p:spPr>
          <a:xfrm>
            <a:off x="897823" y="627086"/>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Gelée fondante exfoliante</a:t>
            </a:r>
          </a:p>
        </p:txBody>
      </p:sp>
      <p:pic>
        <p:nvPicPr>
          <p:cNvPr id="42" name="Image 41" descr="Une image contenant texte&#10;&#10;Description générée automatiquement">
            <a:extLst>
              <a:ext uri="{FF2B5EF4-FFF2-40B4-BE49-F238E27FC236}">
                <a16:creationId xmlns:a16="http://schemas.microsoft.com/office/drawing/2014/main" id="{18ED2A41-D680-4501-AAD6-AFB006ACA0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4131" y="1845756"/>
            <a:ext cx="1611175" cy="4538092"/>
          </a:xfrm>
          <a:prstGeom prst="rect">
            <a:avLst/>
          </a:prstGeom>
          <a:effectLst>
            <a:outerShdw blurRad="50800" dist="38100" dir="2700000" algn="tl" rotWithShape="0">
              <a:prstClr val="black">
                <a:alpha val="40000"/>
              </a:prstClr>
            </a:outerShdw>
          </a:effectLst>
        </p:spPr>
      </p:pic>
      <p:sp>
        <p:nvSpPr>
          <p:cNvPr id="44" name="ZoneTexte 43">
            <a:extLst>
              <a:ext uri="{FF2B5EF4-FFF2-40B4-BE49-F238E27FC236}">
                <a16:creationId xmlns:a16="http://schemas.microsoft.com/office/drawing/2014/main" id="{C2CEF688-2B94-42A2-8274-A2B8344B0D6C}"/>
              </a:ext>
            </a:extLst>
          </p:cNvPr>
          <p:cNvSpPr txBox="1"/>
          <p:nvPr/>
        </p:nvSpPr>
        <p:spPr>
          <a:xfrm>
            <a:off x="242586" y="83286"/>
            <a:ext cx="7283531"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46" name="Connecteur droit 45">
            <a:extLst>
              <a:ext uri="{FF2B5EF4-FFF2-40B4-BE49-F238E27FC236}">
                <a16:creationId xmlns:a16="http://schemas.microsoft.com/office/drawing/2014/main" id="{7797640E-4A73-4F10-9E31-F36CB77E0AE2}"/>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196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913A352-6FDB-4279-BFA3-31D0DD5DD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4081" y="700273"/>
            <a:ext cx="2197852" cy="1550380"/>
          </a:xfrm>
          <a:prstGeom prst="rect">
            <a:avLst/>
          </a:prstGeom>
        </p:spPr>
      </p:pic>
      <p:sp>
        <p:nvSpPr>
          <p:cNvPr id="11" name="ZoneTexte 10">
            <a:extLst>
              <a:ext uri="{FF2B5EF4-FFF2-40B4-BE49-F238E27FC236}">
                <a16:creationId xmlns:a16="http://schemas.microsoft.com/office/drawing/2014/main" id="{3362CECB-33A7-4E19-A115-A8D44481A257}"/>
              </a:ext>
            </a:extLst>
          </p:cNvPr>
          <p:cNvSpPr txBox="1"/>
          <p:nvPr/>
        </p:nvSpPr>
        <p:spPr>
          <a:xfrm>
            <a:off x="4218757" y="2742676"/>
            <a:ext cx="5148763" cy="1659429"/>
          </a:xfrm>
          <a:prstGeom prst="rect">
            <a:avLst/>
          </a:prstGeom>
          <a:noFill/>
        </p:spPr>
        <p:txBody>
          <a:bodyPr wrap="square">
            <a:spAutoFit/>
          </a:bodyPr>
          <a:lstStyle/>
          <a:p>
            <a:pPr algn="ctr">
              <a:lnSpc>
                <a:spcPts val="2000"/>
              </a:lnSpc>
            </a:pPr>
            <a:r>
              <a:rPr lang="fr-FR" sz="2400" b="1">
                <a:latin typeface="DilleniaUPC" panose="02020603050405020304" pitchFamily="18" charset="-34"/>
                <a:cs typeface="DilleniaUPC" panose="02020603050405020304" pitchFamily="18" charset="-34"/>
              </a:rPr>
              <a:t>INGRÉDIENTS </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CAPRYLIC/CAPRIC TRIGLYCERIDE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GLYCERIN</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AQUA/WATER/EAU</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SUCROSE LAURATE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PRUNUS ARMENIACA (APRICOT) SEED POWDER</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SUCROSE STEARATE</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CITRIC ACID</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LAMINARIA DIGITATA EXTRACT</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CARNOSINE</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DISODIUM ADENOSINE TRIPHOSPHATE</a:t>
            </a:r>
            <a:r>
              <a:rPr lang="fr-FR" sz="2400">
                <a:latin typeface="DilleniaUPC" panose="02020603050405020304" pitchFamily="18" charset="-34"/>
                <a:cs typeface="DilleniaUPC" panose="02020603050405020304" pitchFamily="18" charset="-34"/>
              </a:rPr>
              <a:t>.</a:t>
            </a:r>
          </a:p>
        </p:txBody>
      </p:sp>
      <p:sp>
        <p:nvSpPr>
          <p:cNvPr id="23" name="Rectangle 22">
            <a:extLst>
              <a:ext uri="{FF2B5EF4-FFF2-40B4-BE49-F238E27FC236}">
                <a16:creationId xmlns:a16="http://schemas.microsoft.com/office/drawing/2014/main" id="{96FB2624-497D-4BBF-864D-ED84FE02B2D9}"/>
              </a:ext>
            </a:extLst>
          </p:cNvPr>
          <p:cNvSpPr/>
          <p:nvPr/>
        </p:nvSpPr>
        <p:spPr>
          <a:xfrm rot="16200000">
            <a:off x="-2429141" y="2429141"/>
            <a:ext cx="6858001" cy="1999718"/>
          </a:xfrm>
          <a:prstGeom prst="rect">
            <a:avLst/>
          </a:prstGeom>
          <a:solidFill>
            <a:srgbClr val="537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24" name="ZoneTexte 23">
            <a:extLst>
              <a:ext uri="{FF2B5EF4-FFF2-40B4-BE49-F238E27FC236}">
                <a16:creationId xmlns:a16="http://schemas.microsoft.com/office/drawing/2014/main" id="{96722EF4-FBB3-473B-B545-2E3FF6368B28}"/>
              </a:ext>
            </a:extLst>
          </p:cNvPr>
          <p:cNvSpPr txBox="1"/>
          <p:nvPr/>
        </p:nvSpPr>
        <p:spPr>
          <a:xfrm>
            <a:off x="897823" y="627086"/>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Gelée fondante exfoliante</a:t>
            </a:r>
          </a:p>
        </p:txBody>
      </p:sp>
      <p:pic>
        <p:nvPicPr>
          <p:cNvPr id="25" name="Image 24" descr="Une image contenant texte&#10;&#10;Description générée automatiquement">
            <a:extLst>
              <a:ext uri="{FF2B5EF4-FFF2-40B4-BE49-F238E27FC236}">
                <a16:creationId xmlns:a16="http://schemas.microsoft.com/office/drawing/2014/main" id="{D445219D-62CE-486E-B6E1-02EE02B46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4131" y="1845756"/>
            <a:ext cx="1611175" cy="4538092"/>
          </a:xfrm>
          <a:prstGeom prst="rect">
            <a:avLst/>
          </a:prstGeom>
          <a:effectLst>
            <a:outerShdw blurRad="50800" dist="38100" dir="2700000" algn="tl" rotWithShape="0">
              <a:prstClr val="black">
                <a:alpha val="40000"/>
              </a:prstClr>
            </a:outerShdw>
          </a:effectLst>
        </p:spPr>
      </p:pic>
      <p:sp>
        <p:nvSpPr>
          <p:cNvPr id="26" name="ZoneTexte 25">
            <a:extLst>
              <a:ext uri="{FF2B5EF4-FFF2-40B4-BE49-F238E27FC236}">
                <a16:creationId xmlns:a16="http://schemas.microsoft.com/office/drawing/2014/main" id="{FF974582-9240-42E1-AAE1-C260BB27472F}"/>
              </a:ext>
            </a:extLst>
          </p:cNvPr>
          <p:cNvSpPr txBox="1"/>
          <p:nvPr/>
        </p:nvSpPr>
        <p:spPr>
          <a:xfrm>
            <a:off x="242587" y="83286"/>
            <a:ext cx="10124732"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27" name="Connecteur droit 26">
            <a:extLst>
              <a:ext uri="{FF2B5EF4-FFF2-40B4-BE49-F238E27FC236}">
                <a16:creationId xmlns:a16="http://schemas.microsoft.com/office/drawing/2014/main" id="{BD632EAA-1164-4CE4-847B-15CD8F5085C9}"/>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0D980548-D964-48FF-A18D-2E25A0D7773D}"/>
              </a:ext>
            </a:extLst>
          </p:cNvPr>
          <p:cNvSpPr txBox="1"/>
          <p:nvPr/>
        </p:nvSpPr>
        <p:spPr>
          <a:xfrm>
            <a:off x="2941229" y="1774373"/>
            <a:ext cx="5794998" cy="584775"/>
          </a:xfrm>
          <a:prstGeom prst="rect">
            <a:avLst/>
          </a:prstGeom>
          <a:noFill/>
        </p:spPr>
        <p:txBody>
          <a:bodyPr wrap="square">
            <a:spAutoFit/>
          </a:bodyPr>
          <a:lstStyle/>
          <a:p>
            <a:pPr>
              <a:spcAft>
                <a:spcPts val="600"/>
              </a:spcAft>
            </a:pPr>
            <a:r>
              <a:rPr lang="fr-FR" sz="3200" b="1" cap="all">
                <a:solidFill>
                  <a:srgbClr val="537C90"/>
                </a:solidFill>
                <a:latin typeface="DilleniaUPC" panose="02020603050405020304" pitchFamily="18" charset="-34"/>
                <a:cs typeface="DilleniaUPC" panose="02020603050405020304" pitchFamily="18" charset="-34"/>
              </a:rPr>
              <a:t>TRANSPARENCE TOTALE</a:t>
            </a:r>
          </a:p>
        </p:txBody>
      </p:sp>
      <p:grpSp>
        <p:nvGrpSpPr>
          <p:cNvPr id="17" name="Groupe 16">
            <a:extLst>
              <a:ext uri="{FF2B5EF4-FFF2-40B4-BE49-F238E27FC236}">
                <a16:creationId xmlns:a16="http://schemas.microsoft.com/office/drawing/2014/main" id="{AAA9D881-42D8-4E42-AC35-B097D9FA585E}"/>
              </a:ext>
            </a:extLst>
          </p:cNvPr>
          <p:cNvGrpSpPr/>
          <p:nvPr/>
        </p:nvGrpSpPr>
        <p:grpSpPr>
          <a:xfrm>
            <a:off x="4010849" y="4684033"/>
            <a:ext cx="7184373" cy="778272"/>
            <a:chOff x="4392044" y="5644597"/>
            <a:chExt cx="7184373" cy="778272"/>
          </a:xfrm>
        </p:grpSpPr>
        <p:sp>
          <p:nvSpPr>
            <p:cNvPr id="18" name="ZoneTexte 17">
              <a:extLst>
                <a:ext uri="{FF2B5EF4-FFF2-40B4-BE49-F238E27FC236}">
                  <a16:creationId xmlns:a16="http://schemas.microsoft.com/office/drawing/2014/main" id="{C8304C13-885F-4F11-9E88-9C02EB49EEF5}"/>
                </a:ext>
              </a:extLst>
            </p:cNvPr>
            <p:cNvSpPr txBox="1"/>
            <p:nvPr/>
          </p:nvSpPr>
          <p:spPr>
            <a:xfrm>
              <a:off x="4599760" y="5644597"/>
              <a:ext cx="2501901" cy="461665"/>
            </a:xfrm>
            <a:prstGeom prst="rect">
              <a:avLst/>
            </a:prstGeom>
            <a:noFill/>
          </p:spPr>
          <p:txBody>
            <a:bodyPr wrap="square">
              <a:spAutoFit/>
            </a:bodyPr>
            <a:lstStyle/>
            <a:p>
              <a:r>
                <a:rPr lang="fr-FR" sz="2400" b="1">
                  <a:solidFill>
                    <a:srgbClr val="2B909D"/>
                  </a:solidFill>
                  <a:latin typeface="DilleniaUPC" panose="02020603050405020304" pitchFamily="18" charset="-34"/>
                  <a:cs typeface="DilleniaUPC" panose="02020603050405020304" pitchFamily="18" charset="-34"/>
                </a:rPr>
                <a:t>Actions spécifiques du produit</a:t>
              </a:r>
            </a:p>
          </p:txBody>
        </p:sp>
        <p:pic>
          <p:nvPicPr>
            <p:cNvPr id="19" name="Image 18">
              <a:extLst>
                <a:ext uri="{FF2B5EF4-FFF2-40B4-BE49-F238E27FC236}">
                  <a16:creationId xmlns:a16="http://schemas.microsoft.com/office/drawing/2014/main" id="{8D7CBA86-385B-4115-A0EF-C8D4DCF8963D}"/>
                </a:ext>
              </a:extLst>
            </p:cNvPr>
            <p:cNvPicPr>
              <a:picLocks noChangeAspect="1"/>
            </p:cNvPicPr>
            <p:nvPr/>
          </p:nvPicPr>
          <p:blipFill>
            <a:blip r:embed="rId5"/>
            <a:stretch>
              <a:fillRect/>
            </a:stretch>
          </p:blipFill>
          <p:spPr>
            <a:xfrm>
              <a:off x="5674443" y="6075903"/>
              <a:ext cx="262946" cy="255539"/>
            </a:xfrm>
            <a:prstGeom prst="rect">
              <a:avLst/>
            </a:prstGeom>
          </p:spPr>
        </p:pic>
        <p:pic>
          <p:nvPicPr>
            <p:cNvPr id="21" name="Image 20">
              <a:extLst>
                <a:ext uri="{FF2B5EF4-FFF2-40B4-BE49-F238E27FC236}">
                  <a16:creationId xmlns:a16="http://schemas.microsoft.com/office/drawing/2014/main" id="{F3CA00B7-4C24-4D21-AA20-2652B6C058DF}"/>
                </a:ext>
              </a:extLst>
            </p:cNvPr>
            <p:cNvPicPr>
              <a:picLocks noChangeAspect="1"/>
            </p:cNvPicPr>
            <p:nvPr/>
          </p:nvPicPr>
          <p:blipFill>
            <a:blip r:embed="rId6"/>
            <a:stretch>
              <a:fillRect/>
            </a:stretch>
          </p:blipFill>
          <p:spPr>
            <a:xfrm>
              <a:off x="4392044" y="5748430"/>
              <a:ext cx="246439" cy="209658"/>
            </a:xfrm>
            <a:prstGeom prst="rect">
              <a:avLst/>
            </a:prstGeom>
          </p:spPr>
        </p:pic>
        <p:pic>
          <p:nvPicPr>
            <p:cNvPr id="28" name="Image 27">
              <a:extLst>
                <a:ext uri="{FF2B5EF4-FFF2-40B4-BE49-F238E27FC236}">
                  <a16:creationId xmlns:a16="http://schemas.microsoft.com/office/drawing/2014/main" id="{CE60317E-2238-473A-8239-684FE8F23A88}"/>
                </a:ext>
              </a:extLst>
            </p:cNvPr>
            <p:cNvPicPr>
              <a:picLocks noChangeAspect="1"/>
            </p:cNvPicPr>
            <p:nvPr/>
          </p:nvPicPr>
          <p:blipFill>
            <a:blip r:embed="rId7"/>
            <a:stretch>
              <a:fillRect/>
            </a:stretch>
          </p:blipFill>
          <p:spPr>
            <a:xfrm>
              <a:off x="7078937" y="5736024"/>
              <a:ext cx="240518" cy="251619"/>
            </a:xfrm>
            <a:prstGeom prst="rect">
              <a:avLst/>
            </a:prstGeom>
          </p:spPr>
        </p:pic>
        <p:sp>
          <p:nvSpPr>
            <p:cNvPr id="29" name="ZoneTexte 28">
              <a:extLst>
                <a:ext uri="{FF2B5EF4-FFF2-40B4-BE49-F238E27FC236}">
                  <a16:creationId xmlns:a16="http://schemas.microsoft.com/office/drawing/2014/main" id="{EB98B4E4-7CA1-49FD-A18F-1BAAE21AF979}"/>
                </a:ext>
              </a:extLst>
            </p:cNvPr>
            <p:cNvSpPr txBox="1"/>
            <p:nvPr/>
          </p:nvSpPr>
          <p:spPr>
            <a:xfrm>
              <a:off x="7283828" y="5644597"/>
              <a:ext cx="4292589" cy="461665"/>
            </a:xfrm>
            <a:prstGeom prst="rect">
              <a:avLst/>
            </a:prstGeom>
            <a:noFill/>
          </p:spPr>
          <p:txBody>
            <a:bodyPr wrap="square">
              <a:spAutoFit/>
            </a:bodyPr>
            <a:lstStyle>
              <a:defPPr>
                <a:defRPr lang="fr-FR"/>
              </a:defPPr>
              <a:lvl1pPr>
                <a:defRPr sz="2000" b="1">
                  <a:solidFill>
                    <a:srgbClr val="2B909D"/>
                  </a:solidFill>
                  <a:latin typeface="DilleniaUPC" panose="02020603050405020304" pitchFamily="18" charset="-34"/>
                  <a:cs typeface="DilleniaUPC" panose="02020603050405020304" pitchFamily="18" charset="-34"/>
                </a:defRPr>
              </a:lvl1pPr>
            </a:lstStyle>
            <a:p>
              <a:r>
                <a:rPr lang="fr-FR" sz="2400">
                  <a:solidFill>
                    <a:srgbClr val="F07189"/>
                  </a:solidFill>
                </a:rPr>
                <a:t>Texture et sensorialité</a:t>
              </a:r>
            </a:p>
          </p:txBody>
        </p:sp>
        <p:sp>
          <p:nvSpPr>
            <p:cNvPr id="30" name="ZoneTexte 29">
              <a:extLst>
                <a:ext uri="{FF2B5EF4-FFF2-40B4-BE49-F238E27FC236}">
                  <a16:creationId xmlns:a16="http://schemas.microsoft.com/office/drawing/2014/main" id="{EA75E6CD-DB37-4BD8-A47D-040236D96C74}"/>
                </a:ext>
              </a:extLst>
            </p:cNvPr>
            <p:cNvSpPr txBox="1"/>
            <p:nvPr/>
          </p:nvSpPr>
          <p:spPr>
            <a:xfrm>
              <a:off x="5937389" y="5961204"/>
              <a:ext cx="5008981" cy="461665"/>
            </a:xfrm>
            <a:prstGeom prst="rect">
              <a:avLst/>
            </a:prstGeom>
            <a:noFill/>
          </p:spPr>
          <p:txBody>
            <a:bodyPr wrap="square">
              <a:spAutoFit/>
            </a:bodyPr>
            <a:lstStyle/>
            <a:p>
              <a:r>
                <a:rPr lang="fr-FR" sz="2400" b="1" dirty="0">
                  <a:solidFill>
                    <a:srgbClr val="686F98"/>
                  </a:solidFill>
                  <a:latin typeface="DilleniaUPC" panose="02020603050405020304" pitchFamily="18" charset="-34"/>
                  <a:cs typeface="DilleniaUPC" panose="02020603050405020304" pitchFamily="18" charset="-34"/>
                </a:rPr>
                <a:t>Application et système de pénétration de la peau</a:t>
              </a:r>
            </a:p>
          </p:txBody>
        </p:sp>
      </p:grpSp>
    </p:spTree>
    <p:extLst>
      <p:ext uri="{BB962C8B-B14F-4D97-AF65-F5344CB8AC3E}">
        <p14:creationId xmlns:p14="http://schemas.microsoft.com/office/powerpoint/2010/main" val="2421859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DBAB07A-30CA-4232-AE6F-CEB2B9FA6A2F}"/>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93354" y="3989287"/>
            <a:ext cx="2109742" cy="140649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7513402-3304-4C86-BEE3-1B2900BCC496}"/>
              </a:ext>
            </a:extLst>
          </p:cNvPr>
          <p:cNvSpPr/>
          <p:nvPr/>
        </p:nvSpPr>
        <p:spPr>
          <a:xfrm>
            <a:off x="2805306" y="4424752"/>
            <a:ext cx="5909036" cy="2128945"/>
          </a:xfrm>
          <a:prstGeom prst="rect">
            <a:avLst/>
          </a:prstGeom>
          <a:solidFill>
            <a:schemeClr val="bg1"/>
          </a:solidFill>
          <a:ln>
            <a:solidFill>
              <a:srgbClr val="537C9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ts val="2800"/>
              </a:lnSpc>
              <a:buFont typeface="Wingdings" panose="05000000000000000000" pitchFamily="2" charset="2"/>
              <a:buChar char=""/>
              <a:tabLst>
                <a:tab pos="4129088" algn="l"/>
              </a:tabLst>
            </a:pPr>
            <a:r>
              <a:rPr lang="fr-FR" sz="2400" dirty="0">
                <a:solidFill>
                  <a:srgbClr val="537C90"/>
                </a:solidFill>
                <a:latin typeface="DilleniaUPC" panose="02020603050405020304" pitchFamily="18" charset="-34"/>
                <a:ea typeface="Calibri" panose="020F0502020204030204" pitchFamily="34" charset="0"/>
                <a:cs typeface="DilleniaUPC" panose="02020603050405020304" pitchFamily="18" charset="-34"/>
              </a:rPr>
              <a:t>Peau durablement débarrassée des cellules mortes &amp; impuretés 	</a:t>
            </a:r>
            <a:r>
              <a:rPr lang="fr-FR" sz="2800" b="1" dirty="0">
                <a:solidFill>
                  <a:srgbClr val="537C90"/>
                </a:solidFill>
                <a:latin typeface="DilleniaUPC" panose="02020603050405020304" pitchFamily="18" charset="-34"/>
                <a:ea typeface="Calibri" panose="020F0502020204030204" pitchFamily="34" charset="0"/>
                <a:cs typeface="DilleniaUPC" panose="02020603050405020304" pitchFamily="18" charset="-34"/>
              </a:rPr>
              <a:t>83 %</a:t>
            </a:r>
          </a:p>
          <a:p>
            <a:pPr marL="342900" lvl="0" indent="-342900">
              <a:lnSpc>
                <a:spcPts val="2800"/>
              </a:lnSpc>
              <a:buFont typeface="Wingdings" panose="05000000000000000000" pitchFamily="2" charset="2"/>
              <a:buChar char=""/>
              <a:tabLst>
                <a:tab pos="4129088" algn="l"/>
              </a:tabLst>
            </a:pPr>
            <a:r>
              <a:rPr lang="fr-FR" sz="2400" dirty="0">
                <a:solidFill>
                  <a:srgbClr val="537C90"/>
                </a:solidFill>
                <a:latin typeface="DilleniaUPC" panose="02020603050405020304" pitchFamily="18" charset="-34"/>
                <a:ea typeface="Calibri" panose="020F0502020204030204" pitchFamily="34" charset="0"/>
                <a:cs typeface="DilleniaUPC" panose="02020603050405020304" pitchFamily="18" charset="-34"/>
              </a:rPr>
              <a:t>Grain de peau qui paraît affiné	</a:t>
            </a:r>
            <a:r>
              <a:rPr lang="fr-FR" sz="2800" b="1" dirty="0">
                <a:solidFill>
                  <a:srgbClr val="537C90"/>
                </a:solidFill>
                <a:latin typeface="DilleniaUPC" panose="02020603050405020304" pitchFamily="18" charset="-34"/>
                <a:ea typeface="Calibri" panose="020F0502020204030204" pitchFamily="34" charset="0"/>
                <a:cs typeface="DilleniaUPC" panose="02020603050405020304" pitchFamily="18" charset="-34"/>
              </a:rPr>
              <a:t>89 %</a:t>
            </a:r>
          </a:p>
          <a:p>
            <a:pPr marL="342900" lvl="0" indent="-342900">
              <a:lnSpc>
                <a:spcPts val="2800"/>
              </a:lnSpc>
              <a:buFont typeface="Wingdings" panose="05000000000000000000" pitchFamily="2" charset="2"/>
              <a:buChar char=""/>
              <a:tabLst>
                <a:tab pos="4129088" algn="l"/>
              </a:tabLst>
            </a:pPr>
            <a:r>
              <a:rPr lang="fr-FR" sz="2400" dirty="0">
                <a:solidFill>
                  <a:srgbClr val="537C90"/>
                </a:solidFill>
                <a:latin typeface="DilleniaUPC" panose="02020603050405020304" pitchFamily="18" charset="-34"/>
                <a:ea typeface="Calibri" panose="020F0502020204030204" pitchFamily="34" charset="0"/>
                <a:cs typeface="DilleniaUPC" panose="02020603050405020304" pitchFamily="18" charset="-34"/>
              </a:rPr>
              <a:t>Teint plus éclatant	</a:t>
            </a:r>
            <a:r>
              <a:rPr lang="fr-FR" sz="2800" b="1" dirty="0">
                <a:solidFill>
                  <a:srgbClr val="537C90"/>
                </a:solidFill>
                <a:latin typeface="DilleniaUPC" panose="02020603050405020304" pitchFamily="18" charset="-34"/>
                <a:ea typeface="Calibri" panose="020F0502020204030204" pitchFamily="34" charset="0"/>
                <a:cs typeface="DilleniaUPC" panose="02020603050405020304" pitchFamily="18" charset="-34"/>
              </a:rPr>
              <a:t>83 %</a:t>
            </a:r>
          </a:p>
          <a:p>
            <a:pPr marL="342900" lvl="0" indent="-342900">
              <a:lnSpc>
                <a:spcPts val="2800"/>
              </a:lnSpc>
              <a:buFont typeface="Wingdings" panose="05000000000000000000" pitchFamily="2" charset="2"/>
              <a:buChar char=""/>
              <a:tabLst>
                <a:tab pos="4129088" algn="l"/>
              </a:tabLst>
            </a:pPr>
            <a:r>
              <a:rPr lang="fr-FR" sz="2400" dirty="0">
                <a:solidFill>
                  <a:srgbClr val="537C90"/>
                </a:solidFill>
                <a:latin typeface="DilleniaUPC" panose="02020603050405020304" pitchFamily="18" charset="-34"/>
                <a:ea typeface="Calibri" panose="020F0502020204030204" pitchFamily="34" charset="0"/>
                <a:cs typeface="DilleniaUPC" panose="02020603050405020304" pitchFamily="18" charset="-34"/>
              </a:rPr>
              <a:t>Peau plus douce	</a:t>
            </a:r>
            <a:r>
              <a:rPr lang="fr-FR" sz="2800" b="1" dirty="0">
                <a:solidFill>
                  <a:srgbClr val="537C90"/>
                </a:solidFill>
                <a:latin typeface="DilleniaUPC" panose="02020603050405020304" pitchFamily="18" charset="-34"/>
                <a:ea typeface="Calibri" panose="020F0502020204030204" pitchFamily="34" charset="0"/>
                <a:cs typeface="DilleniaUPC" panose="02020603050405020304" pitchFamily="18" charset="-34"/>
              </a:rPr>
              <a:t>89 %</a:t>
            </a:r>
          </a:p>
          <a:p>
            <a:pPr marL="342900" lvl="0" indent="-342900">
              <a:lnSpc>
                <a:spcPts val="2800"/>
              </a:lnSpc>
              <a:buFont typeface="Wingdings" panose="05000000000000000000" pitchFamily="2" charset="2"/>
              <a:buChar char=""/>
              <a:tabLst>
                <a:tab pos="4030663" algn="l"/>
              </a:tabLst>
            </a:pPr>
            <a:r>
              <a:rPr lang="fr-FR" sz="2400" dirty="0">
                <a:solidFill>
                  <a:srgbClr val="537C90"/>
                </a:solidFill>
                <a:latin typeface="DilleniaUPC" panose="02020603050405020304" pitchFamily="18" charset="-34"/>
                <a:ea typeface="Calibri" panose="020F0502020204030204" pitchFamily="34" charset="0"/>
                <a:cs typeface="DilleniaUPC" panose="02020603050405020304" pitchFamily="18" charset="-34"/>
              </a:rPr>
              <a:t>Peau respectée, pas de tiraillements          </a:t>
            </a:r>
            <a:r>
              <a:rPr lang="fr-FR" sz="2800" b="1" dirty="0">
                <a:solidFill>
                  <a:srgbClr val="537C90"/>
                </a:solidFill>
                <a:latin typeface="DilleniaUPC" panose="02020603050405020304" pitchFamily="18" charset="-34"/>
                <a:ea typeface="Calibri" panose="020F0502020204030204" pitchFamily="34" charset="0"/>
                <a:cs typeface="DilleniaUPC" panose="02020603050405020304" pitchFamily="18" charset="-34"/>
              </a:rPr>
              <a:t>100 %</a:t>
            </a:r>
          </a:p>
        </p:txBody>
      </p:sp>
      <p:sp>
        <p:nvSpPr>
          <p:cNvPr id="14" name="ZoneTexte 13">
            <a:extLst>
              <a:ext uri="{FF2B5EF4-FFF2-40B4-BE49-F238E27FC236}">
                <a16:creationId xmlns:a16="http://schemas.microsoft.com/office/drawing/2014/main" id="{87C70175-F3EC-410E-94A6-C0CA046D91E6}"/>
              </a:ext>
            </a:extLst>
          </p:cNvPr>
          <p:cNvSpPr txBox="1"/>
          <p:nvPr/>
        </p:nvSpPr>
        <p:spPr>
          <a:xfrm>
            <a:off x="3882107" y="2479238"/>
            <a:ext cx="6096000" cy="446276"/>
          </a:xfrm>
          <a:prstGeom prst="rect">
            <a:avLst/>
          </a:prstGeom>
          <a:noFill/>
        </p:spPr>
        <p:txBody>
          <a:bodyPr wrap="square">
            <a:spAutoFit/>
          </a:bodyPr>
          <a:lstStyle/>
          <a:p>
            <a:r>
              <a:rPr lang="fr-FR" sz="2300" dirty="0">
                <a:latin typeface="DilleniaUPC" panose="02020603050405020304" pitchFamily="18" charset="-34"/>
                <a:ea typeface="+mn-ea"/>
                <a:cs typeface="DilleniaUPC" panose="02020603050405020304" pitchFamily="18" charset="-34"/>
              </a:rPr>
              <a:t>Test d’utilisation sous contrôle médical – 28 jours* </a:t>
            </a:r>
          </a:p>
        </p:txBody>
      </p:sp>
      <p:pic>
        <p:nvPicPr>
          <p:cNvPr id="16" name="Image 15">
            <a:extLst>
              <a:ext uri="{FF2B5EF4-FFF2-40B4-BE49-F238E27FC236}">
                <a16:creationId xmlns:a16="http://schemas.microsoft.com/office/drawing/2014/main" id="{8A58753B-9831-4384-A746-7AC6ACB6C0EB}"/>
              </a:ext>
            </a:extLst>
          </p:cNvPr>
          <p:cNvPicPr>
            <a:picLocks noChangeAspect="1"/>
          </p:cNvPicPr>
          <p:nvPr/>
        </p:nvPicPr>
        <p:blipFill rotWithShape="1">
          <a:blip r:embed="rId4"/>
          <a:srcRect b="14901"/>
          <a:stretch/>
        </p:blipFill>
        <p:spPr>
          <a:xfrm>
            <a:off x="3337582" y="3042077"/>
            <a:ext cx="483564" cy="443166"/>
          </a:xfrm>
          <a:prstGeom prst="rect">
            <a:avLst/>
          </a:prstGeom>
        </p:spPr>
      </p:pic>
      <p:sp>
        <p:nvSpPr>
          <p:cNvPr id="18" name="ZoneTexte 17">
            <a:extLst>
              <a:ext uri="{FF2B5EF4-FFF2-40B4-BE49-F238E27FC236}">
                <a16:creationId xmlns:a16="http://schemas.microsoft.com/office/drawing/2014/main" id="{831F2649-3875-45E4-B7E9-45B650624CDA}"/>
              </a:ext>
            </a:extLst>
          </p:cNvPr>
          <p:cNvSpPr txBox="1"/>
          <p:nvPr/>
        </p:nvSpPr>
        <p:spPr>
          <a:xfrm>
            <a:off x="3882107" y="3095363"/>
            <a:ext cx="6852154"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18 volontaires âgés de 21 à 49 ans, tous types de peaux</a:t>
            </a:r>
          </a:p>
        </p:txBody>
      </p:sp>
      <p:pic>
        <p:nvPicPr>
          <p:cNvPr id="20" name="Image 19">
            <a:extLst>
              <a:ext uri="{FF2B5EF4-FFF2-40B4-BE49-F238E27FC236}">
                <a16:creationId xmlns:a16="http://schemas.microsoft.com/office/drawing/2014/main" id="{0F2A93DA-DA58-4CC1-B089-30E30DAEFB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62623" y="3541639"/>
            <a:ext cx="619484" cy="619484"/>
          </a:xfrm>
          <a:prstGeom prst="rect">
            <a:avLst/>
          </a:prstGeom>
        </p:spPr>
      </p:pic>
      <p:pic>
        <p:nvPicPr>
          <p:cNvPr id="22" name="Image 21">
            <a:extLst>
              <a:ext uri="{FF2B5EF4-FFF2-40B4-BE49-F238E27FC236}">
                <a16:creationId xmlns:a16="http://schemas.microsoft.com/office/drawing/2014/main" id="{EB584961-0653-47D4-B728-7995DD0B5298}"/>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404271"/>
            <a:ext cx="530585" cy="619484"/>
          </a:xfrm>
          <a:prstGeom prst="rect">
            <a:avLst/>
          </a:prstGeom>
        </p:spPr>
      </p:pic>
      <p:sp>
        <p:nvSpPr>
          <p:cNvPr id="24" name="ZoneTexte 23">
            <a:extLst>
              <a:ext uri="{FF2B5EF4-FFF2-40B4-BE49-F238E27FC236}">
                <a16:creationId xmlns:a16="http://schemas.microsoft.com/office/drawing/2014/main" id="{8A9D0352-195D-4554-A870-6B023653DF2B}"/>
              </a:ext>
            </a:extLst>
          </p:cNvPr>
          <p:cNvSpPr txBox="1"/>
          <p:nvPr/>
        </p:nvSpPr>
        <p:spPr>
          <a:xfrm>
            <a:off x="3893908" y="3609996"/>
            <a:ext cx="8110249" cy="906402"/>
          </a:xfrm>
          <a:prstGeom prst="rect">
            <a:avLst/>
          </a:prstGeom>
          <a:noFill/>
        </p:spPr>
        <p:txBody>
          <a:bodyPr wrap="square">
            <a:spAutoFit/>
          </a:bodyPr>
          <a:lstStyle/>
          <a:p>
            <a:pPr algn="just">
              <a:lnSpc>
                <a:spcPct val="115000"/>
              </a:lnSpc>
              <a:spcAft>
                <a:spcPts val="1000"/>
              </a:spcAft>
            </a:pPr>
            <a:r>
              <a:rPr lang="fr-FR" sz="2300" dirty="0">
                <a:latin typeface="DilleniaUPC" panose="02020603050405020304" pitchFamily="18" charset="-34"/>
                <a:cs typeface="DilleniaUPC" panose="02020603050405020304" pitchFamily="18" charset="-34"/>
              </a:rPr>
              <a:t>Utilisation deux fois par semaine en évitant le contour des yeux (massage et rinçage à l’eau)</a:t>
            </a:r>
          </a:p>
        </p:txBody>
      </p:sp>
      <p:sp>
        <p:nvSpPr>
          <p:cNvPr id="26" name="ZoneTexte 25">
            <a:extLst>
              <a:ext uri="{FF2B5EF4-FFF2-40B4-BE49-F238E27FC236}">
                <a16:creationId xmlns:a16="http://schemas.microsoft.com/office/drawing/2014/main" id="{44F0F14B-FE74-4060-81D8-8E640B197C56}"/>
              </a:ext>
            </a:extLst>
          </p:cNvPr>
          <p:cNvSpPr txBox="1"/>
          <p:nvPr/>
        </p:nvSpPr>
        <p:spPr>
          <a:xfrm>
            <a:off x="8612156" y="5080552"/>
            <a:ext cx="3480318" cy="1323439"/>
          </a:xfrm>
          <a:prstGeom prst="rect">
            <a:avLst/>
          </a:prstGeom>
          <a:noFill/>
        </p:spPr>
        <p:txBody>
          <a:bodyPr wrap="square">
            <a:spAutoFit/>
          </a:bodyPr>
          <a:lstStyle/>
          <a:p>
            <a:pPr>
              <a:tabLst>
                <a:tab pos="2157413" algn="l"/>
                <a:tab pos="2873375"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La gelée fond instantanément sur la peau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83 %</a:t>
            </a:r>
          </a:p>
          <a:p>
            <a:pPr>
              <a:tabLst>
                <a:tab pos="2157413" algn="l"/>
                <a:tab pos="2873375"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Facile à rincer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89 %</a:t>
            </a:r>
          </a:p>
        </p:txBody>
      </p:sp>
      <p:sp>
        <p:nvSpPr>
          <p:cNvPr id="28" name="ZoneTexte 27">
            <a:extLst>
              <a:ext uri="{FF2B5EF4-FFF2-40B4-BE49-F238E27FC236}">
                <a16:creationId xmlns:a16="http://schemas.microsoft.com/office/drawing/2014/main" id="{8D4741E4-6334-4C3F-9546-A902B5A281DB}"/>
              </a:ext>
            </a:extLst>
          </p:cNvPr>
          <p:cNvSpPr txBox="1"/>
          <p:nvPr/>
        </p:nvSpPr>
        <p:spPr>
          <a:xfrm>
            <a:off x="3382917" y="6617646"/>
            <a:ext cx="6502488" cy="307777"/>
          </a:xfrm>
          <a:prstGeom prst="rect">
            <a:avLst/>
          </a:prstGeom>
          <a:noFill/>
        </p:spPr>
        <p:txBody>
          <a:bodyPr wrap="square">
            <a:spAutoFit/>
          </a:bodyPr>
          <a:lstStyle/>
          <a:p>
            <a:r>
              <a:rPr kumimoji="0" lang="fr-FR" sz="1400" b="0" i="1"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*Test d’utilisation sous contrôle médical, étude Ln19007 – CIREC – novembre 2019</a:t>
            </a:r>
          </a:p>
        </p:txBody>
      </p:sp>
      <p:sp>
        <p:nvSpPr>
          <p:cNvPr id="32" name="ZoneTexte 31">
            <a:extLst>
              <a:ext uri="{FF2B5EF4-FFF2-40B4-BE49-F238E27FC236}">
                <a16:creationId xmlns:a16="http://schemas.microsoft.com/office/drawing/2014/main" id="{8AB5990C-7E3E-4F2B-B39C-0727CC324ADB}"/>
              </a:ext>
            </a:extLst>
          </p:cNvPr>
          <p:cNvSpPr txBox="1"/>
          <p:nvPr/>
        </p:nvSpPr>
        <p:spPr>
          <a:xfrm>
            <a:off x="3193850" y="6236944"/>
            <a:ext cx="1747827" cy="451406"/>
          </a:xfrm>
          <a:prstGeom prst="rect">
            <a:avLst/>
          </a:prstGeom>
          <a:noFill/>
        </p:spPr>
        <p:txBody>
          <a:bodyPr wrap="square">
            <a:spAutoFit/>
          </a:bodyPr>
          <a:lstStyle/>
          <a:p>
            <a:pPr marL="0" marR="0" lvl="0" indent="0" algn="l" defTabSz="914400" rtl="0" eaLnBrk="1" fontAlgn="auto" latinLnBrk="0" hangingPunct="1">
              <a:lnSpc>
                <a:spcPts val="2800"/>
              </a:lnSpc>
              <a:spcBef>
                <a:spcPts val="0"/>
              </a:spcBef>
              <a:spcAft>
                <a:spcPts val="0"/>
              </a:spcAft>
              <a:buClrTx/>
              <a:buSzTx/>
              <a:buFontTx/>
              <a:buNone/>
              <a:tabLst>
                <a:tab pos="4030663" algn="l"/>
              </a:tabLst>
              <a:defRPr/>
            </a:pPr>
            <a:r>
              <a:rPr kumimoji="0" lang="fr-FR" sz="1400" b="0" i="0" u="none" strike="noStrike" cap="none" normalizeH="0" baseline="0" noProof="0" dirty="0">
                <a:ln>
                  <a:noFill/>
                </a:ln>
                <a:solidFill>
                  <a:srgbClr val="537C90"/>
                </a:solidFill>
                <a:uLnTx/>
                <a:uFillTx/>
                <a:latin typeface="DilleniaUPC" panose="02020603050405020304" pitchFamily="18" charset="-34"/>
                <a:ea typeface="+mn-ea"/>
                <a:cs typeface="DilleniaUPC" panose="02020603050405020304" pitchFamily="18" charset="-34"/>
              </a:rPr>
              <a:t>(immédiatement)</a:t>
            </a:r>
          </a:p>
        </p:txBody>
      </p:sp>
      <p:sp>
        <p:nvSpPr>
          <p:cNvPr id="21" name="Rectangle 20">
            <a:extLst>
              <a:ext uri="{FF2B5EF4-FFF2-40B4-BE49-F238E27FC236}">
                <a16:creationId xmlns:a16="http://schemas.microsoft.com/office/drawing/2014/main" id="{48AF1200-593C-4F6D-A27E-46FBDBF16F47}"/>
              </a:ext>
            </a:extLst>
          </p:cNvPr>
          <p:cNvSpPr/>
          <p:nvPr/>
        </p:nvSpPr>
        <p:spPr>
          <a:xfrm rot="16200000">
            <a:off x="-2429141" y="2429141"/>
            <a:ext cx="6858001" cy="1999718"/>
          </a:xfrm>
          <a:prstGeom prst="rect">
            <a:avLst/>
          </a:prstGeom>
          <a:solidFill>
            <a:srgbClr val="537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23" name="ZoneTexte 22">
            <a:extLst>
              <a:ext uri="{FF2B5EF4-FFF2-40B4-BE49-F238E27FC236}">
                <a16:creationId xmlns:a16="http://schemas.microsoft.com/office/drawing/2014/main" id="{F93AB4BE-4FFD-4295-B81F-AFF0F4AC8871}"/>
              </a:ext>
            </a:extLst>
          </p:cNvPr>
          <p:cNvSpPr txBox="1"/>
          <p:nvPr/>
        </p:nvSpPr>
        <p:spPr>
          <a:xfrm>
            <a:off x="897823" y="627086"/>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Gelée fondante exfoliante</a:t>
            </a:r>
          </a:p>
        </p:txBody>
      </p:sp>
      <p:pic>
        <p:nvPicPr>
          <p:cNvPr id="25" name="Image 24" descr="Une image contenant texte&#10;&#10;Description générée automatiquement">
            <a:extLst>
              <a:ext uri="{FF2B5EF4-FFF2-40B4-BE49-F238E27FC236}">
                <a16:creationId xmlns:a16="http://schemas.microsoft.com/office/drawing/2014/main" id="{AEAE7061-817E-4718-A346-DD67342AE4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4131" y="1845756"/>
            <a:ext cx="1611175" cy="4538092"/>
          </a:xfrm>
          <a:prstGeom prst="rect">
            <a:avLst/>
          </a:prstGeom>
          <a:effectLst>
            <a:outerShdw blurRad="50800" dist="38100" dir="2700000" algn="tl" rotWithShape="0">
              <a:prstClr val="black">
                <a:alpha val="40000"/>
              </a:prstClr>
            </a:outerShdw>
          </a:effectLst>
        </p:spPr>
      </p:pic>
      <p:sp>
        <p:nvSpPr>
          <p:cNvPr id="27" name="ZoneTexte 26">
            <a:extLst>
              <a:ext uri="{FF2B5EF4-FFF2-40B4-BE49-F238E27FC236}">
                <a16:creationId xmlns:a16="http://schemas.microsoft.com/office/drawing/2014/main" id="{D8D93518-7FBC-4655-A440-E325F3C83063}"/>
              </a:ext>
            </a:extLst>
          </p:cNvPr>
          <p:cNvSpPr txBox="1"/>
          <p:nvPr/>
        </p:nvSpPr>
        <p:spPr>
          <a:xfrm>
            <a:off x="242586" y="83286"/>
            <a:ext cx="6837835"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29" name="Connecteur droit 28">
            <a:extLst>
              <a:ext uri="{FF2B5EF4-FFF2-40B4-BE49-F238E27FC236}">
                <a16:creationId xmlns:a16="http://schemas.microsoft.com/office/drawing/2014/main" id="{BD39000F-379D-4EA4-9B72-BE3D0D70AEC2}"/>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D370EDF8-947D-4777-B3CF-6A64336E2CBC}"/>
              </a:ext>
            </a:extLst>
          </p:cNvPr>
          <p:cNvSpPr txBox="1"/>
          <p:nvPr/>
        </p:nvSpPr>
        <p:spPr>
          <a:xfrm>
            <a:off x="2957972" y="1784591"/>
            <a:ext cx="8833535" cy="584775"/>
          </a:xfrm>
          <a:prstGeom prst="rect">
            <a:avLst/>
          </a:prstGeom>
          <a:noFill/>
        </p:spPr>
        <p:txBody>
          <a:bodyPr wrap="square">
            <a:spAutoFit/>
          </a:bodyPr>
          <a:lstStyle/>
          <a:p>
            <a:pPr>
              <a:tabLst>
                <a:tab pos="3135313" algn="l"/>
              </a:tabLst>
            </a:pPr>
            <a:r>
              <a:rPr lang="fr-FR" sz="3200" b="1" u="none" strike="noStrike" cap="all">
                <a:solidFill>
                  <a:srgbClr val="537C90"/>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a:solidFill>
                  <a:srgbClr val="537C90"/>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4" name="Picture 2" descr="Mycose de l'ongle? N'attendez pas, traitez immédiatement">
            <a:extLst>
              <a:ext uri="{FF2B5EF4-FFF2-40B4-BE49-F238E27FC236}">
                <a16:creationId xmlns:a16="http://schemas.microsoft.com/office/drawing/2014/main" id="{241F11F6-1F62-4FC4-9555-E26339064FA4}"/>
              </a:ext>
            </a:extLst>
          </p:cNvPr>
          <p:cNvPicPr>
            <a:picLocks noChangeAspect="1" noChangeArrowheads="1"/>
          </p:cNvPicPr>
          <p:nvPr/>
        </p:nvPicPr>
        <p:blipFill rotWithShape="1">
          <a:blip r:embed="rId10" cstate="print">
            <a:duotone>
              <a:prstClr val="black"/>
              <a:schemeClr val="tx2">
                <a:tint val="45000"/>
                <a:satMod val="400000"/>
              </a:schemeClr>
            </a:duotone>
            <a:extLst>
              <a:ext uri="{28A0092B-C50C-407E-A947-70E740481C1C}">
                <a14:useLocalDpi xmlns:a14="http://schemas.microsoft.com/office/drawing/2010/main" val="0"/>
              </a:ext>
            </a:extLst>
          </a:blip>
          <a:srcRect r="66457"/>
          <a:stretch/>
        </p:blipFill>
        <p:spPr bwMode="auto">
          <a:xfrm>
            <a:off x="8612155" y="1768491"/>
            <a:ext cx="634360" cy="673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128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a:extLst>
              <a:ext uri="{FF2B5EF4-FFF2-40B4-BE49-F238E27FC236}">
                <a16:creationId xmlns:a16="http://schemas.microsoft.com/office/drawing/2014/main" id="{4A540FF3-FB3E-5D43-8F9B-893DF20C921E}"/>
              </a:ext>
            </a:extLst>
          </p:cNvPr>
          <p:cNvSpPr txBox="1"/>
          <p:nvPr/>
        </p:nvSpPr>
        <p:spPr>
          <a:xfrm>
            <a:off x="235198" y="12020"/>
            <a:ext cx="10184709" cy="784830"/>
          </a:xfrm>
          <a:prstGeom prst="rect">
            <a:avLst/>
          </a:prstGeom>
          <a:noFill/>
        </p:spPr>
        <p:txBody>
          <a:bodyPr wrap="square" rtlCol="0">
            <a:spAutoFit/>
          </a:bodyPr>
          <a:lstStyle/>
          <a:p>
            <a:pPr>
              <a:lnSpc>
                <a:spcPts val="5400"/>
              </a:lnSpc>
            </a:pPr>
            <a:r>
              <a:rPr lang="fr-FR" sz="4400" b="1" dirty="0">
                <a:solidFill>
                  <a:srgbClr val="000000"/>
                </a:solidFill>
                <a:latin typeface="DilleniaUPC" panose="02020603050405020304" pitchFamily="18" charset="-34"/>
                <a:cs typeface="DilleniaUPC" panose="02020603050405020304" pitchFamily="18" charset="-34"/>
              </a:rPr>
              <a:t>LES COSMÉTIQUES « À L’ÉTAT PUR »</a:t>
            </a:r>
          </a:p>
        </p:txBody>
      </p:sp>
      <p:cxnSp>
        <p:nvCxnSpPr>
          <p:cNvPr id="16" name="Connecteur droit 15">
            <a:extLst>
              <a:ext uri="{FF2B5EF4-FFF2-40B4-BE49-F238E27FC236}">
                <a16:creationId xmlns:a16="http://schemas.microsoft.com/office/drawing/2014/main" id="{74C918AF-5348-DA46-86FA-1EF98388CA3A}"/>
              </a:ext>
            </a:extLst>
          </p:cNvPr>
          <p:cNvCxnSpPr/>
          <p:nvPr/>
        </p:nvCxnSpPr>
        <p:spPr>
          <a:xfrm>
            <a:off x="304784" y="864395"/>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FE19AB6A-92D3-4E70-9637-736D0F563C2C}"/>
              </a:ext>
            </a:extLst>
          </p:cNvPr>
          <p:cNvSpPr txBox="1"/>
          <p:nvPr/>
        </p:nvSpPr>
        <p:spPr>
          <a:xfrm>
            <a:off x="4046348" y="958306"/>
            <a:ext cx="7896372" cy="630942"/>
          </a:xfrm>
          <a:prstGeom prst="rect">
            <a:avLst/>
          </a:prstGeom>
          <a:noFill/>
        </p:spPr>
        <p:txBody>
          <a:bodyPr wrap="square">
            <a:spAutoFit/>
          </a:bodyPr>
          <a:lstStyle/>
          <a:p>
            <a:pPr marL="0" marR="0" lvl="0" indent="0" algn="ctr" defTabSz="914400" rtl="0" eaLnBrk="1" fontAlgn="auto" latinLnBrk="0" hangingPunct="1">
              <a:lnSpc>
                <a:spcPts val="4000"/>
              </a:lnSpc>
              <a:spcBef>
                <a:spcPts val="0"/>
              </a:spcBef>
              <a:spcAft>
                <a:spcPts val="1200"/>
              </a:spcAft>
              <a:buClrTx/>
              <a:buSzTx/>
              <a:buFontTx/>
              <a:buNone/>
              <a:tabLst>
                <a:tab pos="446088" algn="l"/>
                <a:tab pos="722313" algn="l"/>
              </a:tabLst>
              <a:defRPr/>
            </a:pPr>
            <a:r>
              <a:rPr lang="fr-FR" sz="4000" b="1" dirty="0">
                <a:solidFill>
                  <a:srgbClr val="A9C6CD"/>
                </a:solidFill>
                <a:latin typeface="DilleniaUPC" panose="02020603050405020304" pitchFamily="18" charset="-34"/>
                <a:cs typeface="DilleniaUPC" panose="02020603050405020304" pitchFamily="18" charset="-34"/>
              </a:rPr>
              <a:t>Pourquoi séparer les actifs de la base de soin ?</a:t>
            </a:r>
          </a:p>
        </p:txBody>
      </p:sp>
      <p:sp>
        <p:nvSpPr>
          <p:cNvPr id="6" name="ZoneTexte 5">
            <a:extLst>
              <a:ext uri="{FF2B5EF4-FFF2-40B4-BE49-F238E27FC236}">
                <a16:creationId xmlns:a16="http://schemas.microsoft.com/office/drawing/2014/main" id="{659C9C27-117F-4E60-A8F9-349F69E9514E}"/>
              </a:ext>
            </a:extLst>
          </p:cNvPr>
          <p:cNvSpPr txBox="1"/>
          <p:nvPr/>
        </p:nvSpPr>
        <p:spPr>
          <a:xfrm>
            <a:off x="3620912" y="2078080"/>
            <a:ext cx="8565431" cy="1631216"/>
          </a:xfrm>
          <a:prstGeom prst="rect">
            <a:avLst/>
          </a:prstGeom>
          <a:noFill/>
        </p:spPr>
        <p:txBody>
          <a:bodyPr wrap="square">
            <a:spAutoFit/>
          </a:bodyPr>
          <a:lstStyle/>
          <a:p>
            <a:pPr algn="ctr">
              <a:lnSpc>
                <a:spcPts val="4000"/>
              </a:lnSpc>
            </a:pPr>
            <a:r>
              <a:rPr lang="fr-FR" sz="2800" dirty="0">
                <a:latin typeface="DilleniaUPC" panose="02020603050405020304" pitchFamily="18" charset="-34"/>
                <a:cs typeface="DilleniaUPC" panose="02020603050405020304" pitchFamily="18" charset="-34"/>
              </a:rPr>
              <a:t>Grâce à cette technologie brevetée* de soin de la peau en deux étapes successives, on obtient une </a:t>
            </a:r>
            <a:r>
              <a:rPr lang="fr-FR" sz="2800" b="1" dirty="0">
                <a:latin typeface="DilleniaUPC" panose="02020603050405020304" pitchFamily="18" charset="-34"/>
                <a:cs typeface="DilleniaUPC" panose="02020603050405020304" pitchFamily="18" charset="-34"/>
              </a:rPr>
              <a:t>meilleure efficacité des actifs</a:t>
            </a:r>
            <a:r>
              <a:rPr lang="fr-FR" sz="2800" dirty="0">
                <a:latin typeface="DilleniaUPC" panose="02020603050405020304" pitchFamily="18" charset="-34"/>
                <a:cs typeface="DilleniaUPC" panose="02020603050405020304" pitchFamily="18" charset="-34"/>
              </a:rPr>
              <a:t> et la </a:t>
            </a:r>
            <a:r>
              <a:rPr lang="fr-FR" sz="2800" b="1" dirty="0">
                <a:latin typeface="DilleniaUPC" panose="02020603050405020304" pitchFamily="18" charset="-34"/>
                <a:cs typeface="DilleniaUPC" panose="02020603050405020304" pitchFamily="18" charset="-34"/>
              </a:rPr>
              <a:t>peau reçoit juste ce dont elle a besoin</a:t>
            </a:r>
            <a:r>
              <a:rPr lang="fr-FR" sz="2800" dirty="0">
                <a:latin typeface="DilleniaUPC" panose="02020603050405020304" pitchFamily="18" charset="-34"/>
                <a:cs typeface="DilleniaUPC" panose="02020603050405020304" pitchFamily="18" charset="-34"/>
              </a:rPr>
              <a:t>.</a:t>
            </a:r>
          </a:p>
        </p:txBody>
      </p:sp>
      <p:sp>
        <p:nvSpPr>
          <p:cNvPr id="10" name="ZoneTexte 9">
            <a:extLst>
              <a:ext uri="{FF2B5EF4-FFF2-40B4-BE49-F238E27FC236}">
                <a16:creationId xmlns:a16="http://schemas.microsoft.com/office/drawing/2014/main" id="{8E821F6A-350C-426E-888D-3E8CE289E470}"/>
              </a:ext>
            </a:extLst>
          </p:cNvPr>
          <p:cNvSpPr txBox="1"/>
          <p:nvPr/>
        </p:nvSpPr>
        <p:spPr>
          <a:xfrm>
            <a:off x="1277330" y="6423524"/>
            <a:ext cx="3447069" cy="369332"/>
          </a:xfrm>
          <a:prstGeom prst="rect">
            <a:avLst/>
          </a:prstGeom>
          <a:noFill/>
        </p:spPr>
        <p:txBody>
          <a:bodyPr wrap="square">
            <a:spAutoFit/>
          </a:bodyPr>
          <a:lstStyle/>
          <a:p>
            <a:r>
              <a:rPr lang="fr-FR" i="1">
                <a:latin typeface="DilleniaUPC" panose="02020603050405020304" pitchFamily="18" charset="-34"/>
                <a:cs typeface="DilleniaUPC" panose="02020603050405020304" pitchFamily="18" charset="-34"/>
              </a:rPr>
              <a:t>*Brevet FR2975002B1</a:t>
            </a:r>
          </a:p>
        </p:txBody>
      </p:sp>
      <p:sp>
        <p:nvSpPr>
          <p:cNvPr id="24" name="ZoneTexte 23">
            <a:extLst>
              <a:ext uri="{FF2B5EF4-FFF2-40B4-BE49-F238E27FC236}">
                <a16:creationId xmlns:a16="http://schemas.microsoft.com/office/drawing/2014/main" id="{F0F41D04-8DA1-4CE8-9E90-4AD2CC88E1A9}"/>
              </a:ext>
            </a:extLst>
          </p:cNvPr>
          <p:cNvSpPr txBox="1"/>
          <p:nvPr/>
        </p:nvSpPr>
        <p:spPr>
          <a:xfrm>
            <a:off x="1013229" y="4618898"/>
            <a:ext cx="10873987" cy="1554272"/>
          </a:xfrm>
          <a:prstGeom prst="rect">
            <a:avLst/>
          </a:prstGeom>
          <a:noFill/>
        </p:spPr>
        <p:txBody>
          <a:bodyPr wrap="square">
            <a:spAutoFit/>
          </a:bodyPr>
          <a:lstStyle/>
          <a:p>
            <a:pPr marR="0" lvl="0" fontAlgn="auto">
              <a:lnSpc>
                <a:spcPct val="100000"/>
              </a:lnSpc>
              <a:spcBef>
                <a:spcPts val="0"/>
              </a:spcBef>
              <a:spcAft>
                <a:spcPts val="0"/>
              </a:spcAft>
              <a:buClrTx/>
              <a:buSzTx/>
              <a:tabLst/>
              <a:defRPr/>
            </a:pPr>
            <a:r>
              <a:rPr lang="fr-FR" sz="1900" dirty="0">
                <a:solidFill>
                  <a:prstClr val="black"/>
                </a:solidFill>
                <a:latin typeface="DilleniaUPC" panose="02020603050405020304" pitchFamily="18" charset="-34"/>
                <a:cs typeface="DilleniaUPC" panose="02020603050405020304" pitchFamily="18" charset="-34"/>
              </a:rPr>
              <a:t>Étude ex vivo sur des explants de peau : comparaison de l’absorption cutanée de la caféine à 2 % dans 4 conditions différentes.</a:t>
            </a:r>
          </a:p>
          <a:p>
            <a:pPr marR="0" lvl="0" fontAlgn="auto">
              <a:lnSpc>
                <a:spcPct val="100000"/>
              </a:lnSpc>
              <a:spcBef>
                <a:spcPts val="0"/>
              </a:spcBef>
              <a:spcAft>
                <a:spcPts val="0"/>
              </a:spcAft>
              <a:buClrTx/>
              <a:buSzTx/>
              <a:tabLst/>
              <a:defRPr/>
            </a:pPr>
            <a:r>
              <a:rPr lang="fr-FR" sz="1900" b="1" dirty="0">
                <a:solidFill>
                  <a:prstClr val="black"/>
                </a:solidFill>
                <a:latin typeface="DilleniaUPC" panose="02020603050405020304" pitchFamily="18" charset="-34"/>
                <a:cs typeface="DilleniaUPC" panose="02020603050405020304" pitchFamily="18" charset="-34"/>
                <a:sym typeface="Wingdings" panose="05000000000000000000" pitchFamily="2" charset="2"/>
              </a:rPr>
              <a:t></a:t>
            </a:r>
            <a:r>
              <a:rPr lang="fr-FR" sz="1900" dirty="0">
                <a:solidFill>
                  <a:prstClr val="black"/>
                </a:solidFill>
                <a:latin typeface="DilleniaUPC" panose="02020603050405020304" pitchFamily="18" charset="-34"/>
                <a:cs typeface="DilleniaUPC" panose="02020603050405020304" pitchFamily="18" charset="-34"/>
                <a:sym typeface="Wingdings" panose="05000000000000000000" pitchFamily="2" charset="2"/>
              </a:rPr>
              <a:t> L’application en deux étapes (caféine dans un vecteur pro-pénétrant + crème onctueuse standard) améliore la pénétration cutanée de la caféine par rapport à une application en une seule étape (crème contenant de la caféine et vecteur pro-pénétrant), ce qui augmente l’efficacité, tout en garantissant une bonne tolérance.</a:t>
            </a:r>
          </a:p>
        </p:txBody>
      </p:sp>
      <p:sp>
        <p:nvSpPr>
          <p:cNvPr id="25" name="Rectangle 24">
            <a:extLst>
              <a:ext uri="{FF2B5EF4-FFF2-40B4-BE49-F238E27FC236}">
                <a16:creationId xmlns:a16="http://schemas.microsoft.com/office/drawing/2014/main" id="{25DF9789-3543-436C-B7D2-0BC4F358642F}"/>
              </a:ext>
            </a:extLst>
          </p:cNvPr>
          <p:cNvSpPr/>
          <p:nvPr/>
        </p:nvSpPr>
        <p:spPr>
          <a:xfrm>
            <a:off x="725503" y="4274891"/>
            <a:ext cx="11161713" cy="1945883"/>
          </a:xfrm>
          <a:prstGeom prst="rect">
            <a:avLst/>
          </a:prstGeom>
          <a:noFill/>
          <a:ln>
            <a:solidFill>
              <a:srgbClr val="AA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B937ACDA-567B-4E02-B8BF-93A9526DE6CD}"/>
              </a:ext>
            </a:extLst>
          </p:cNvPr>
          <p:cNvSpPr txBox="1"/>
          <p:nvPr/>
        </p:nvSpPr>
        <p:spPr>
          <a:xfrm>
            <a:off x="1013229" y="4006996"/>
            <a:ext cx="7896856" cy="523220"/>
          </a:xfrm>
          <a:prstGeom prst="rect">
            <a:avLst/>
          </a:prstGeom>
          <a:solidFill>
            <a:srgbClr val="AAC7CE"/>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tab pos="265113" algn="l"/>
              </a:tabLst>
              <a:defRPr/>
            </a:pPr>
            <a:r>
              <a:rPr kumimoji="0" lang="fr-FR" sz="2800" b="1" i="0" u="none" strike="noStrike" cap="none" normalizeH="0" baseline="0" noProof="0" dirty="0">
                <a:ln>
                  <a:noFill/>
                </a:ln>
                <a:solidFill>
                  <a:schemeClr val="bg1"/>
                </a:solidFill>
                <a:uLnTx/>
                <a:uFillTx/>
                <a:latin typeface="DilleniaUPC" panose="02020603050405020304" pitchFamily="18" charset="-34"/>
                <a:ea typeface="+mn-ea"/>
                <a:cs typeface="DilleniaUPC" panose="02020603050405020304" pitchFamily="18" charset="-34"/>
              </a:rPr>
              <a:t>	EFFICACITÉ SCIENTIFIQUEMENT PROUVÉE</a:t>
            </a:r>
          </a:p>
        </p:txBody>
      </p:sp>
      <p:sp>
        <p:nvSpPr>
          <p:cNvPr id="29" name="Ellipse 28">
            <a:extLst>
              <a:ext uri="{FF2B5EF4-FFF2-40B4-BE49-F238E27FC236}">
                <a16:creationId xmlns:a16="http://schemas.microsoft.com/office/drawing/2014/main" id="{A77931D3-F3B2-494A-82FC-0420B80890C0}"/>
              </a:ext>
            </a:extLst>
          </p:cNvPr>
          <p:cNvSpPr/>
          <p:nvPr/>
        </p:nvSpPr>
        <p:spPr>
          <a:xfrm>
            <a:off x="304784" y="3823771"/>
            <a:ext cx="952648" cy="954449"/>
          </a:xfrm>
          <a:prstGeom prst="ellipse">
            <a:avLst/>
          </a:prstGeom>
          <a:solidFill>
            <a:srgbClr val="FFFFFF"/>
          </a:solidFill>
          <a:ln w="38100" cap="flat" cmpd="sng" algn="ctr">
            <a:solidFill>
              <a:srgbClr val="AAC7C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pic>
        <p:nvPicPr>
          <p:cNvPr id="5" name="Image 4">
            <a:extLst>
              <a:ext uri="{FF2B5EF4-FFF2-40B4-BE49-F238E27FC236}">
                <a16:creationId xmlns:a16="http://schemas.microsoft.com/office/drawing/2014/main" id="{DB4E1EC0-BDDC-4C4B-8F49-37C0CA52302C}"/>
              </a:ext>
            </a:extLst>
          </p:cNvPr>
          <p:cNvPicPr>
            <a:picLocks noChangeAspect="1"/>
          </p:cNvPicPr>
          <p:nvPr/>
        </p:nvPicPr>
        <p:blipFill>
          <a:blip r:embed="rId3"/>
          <a:stretch>
            <a:fillRect/>
          </a:stretch>
        </p:blipFill>
        <p:spPr>
          <a:xfrm>
            <a:off x="586906" y="3998630"/>
            <a:ext cx="381499" cy="604729"/>
          </a:xfrm>
          <a:prstGeom prst="rect">
            <a:avLst/>
          </a:prstGeom>
        </p:spPr>
      </p:pic>
      <p:grpSp>
        <p:nvGrpSpPr>
          <p:cNvPr id="31" name="Groupe 30">
            <a:extLst>
              <a:ext uri="{FF2B5EF4-FFF2-40B4-BE49-F238E27FC236}">
                <a16:creationId xmlns:a16="http://schemas.microsoft.com/office/drawing/2014/main" id="{C95BF2E5-2D31-4CE5-B2F6-ABD5FF35167C}"/>
              </a:ext>
            </a:extLst>
          </p:cNvPr>
          <p:cNvGrpSpPr/>
          <p:nvPr/>
        </p:nvGrpSpPr>
        <p:grpSpPr>
          <a:xfrm>
            <a:off x="1497384" y="1927908"/>
            <a:ext cx="933001" cy="973939"/>
            <a:chOff x="4886481" y="2514031"/>
            <a:chExt cx="1538238" cy="1500921"/>
          </a:xfrm>
        </p:grpSpPr>
        <p:sp>
          <p:nvSpPr>
            <p:cNvPr id="32" name="Croix 31">
              <a:extLst>
                <a:ext uri="{FF2B5EF4-FFF2-40B4-BE49-F238E27FC236}">
                  <a16:creationId xmlns:a16="http://schemas.microsoft.com/office/drawing/2014/main" id="{6CE106F5-5D5D-44FD-ADF2-5C488FE5BB0F}"/>
                </a:ext>
              </a:extLst>
            </p:cNvPr>
            <p:cNvSpPr/>
            <p:nvPr/>
          </p:nvSpPr>
          <p:spPr>
            <a:xfrm>
              <a:off x="4886481" y="2657427"/>
              <a:ext cx="1418559" cy="1357525"/>
            </a:xfrm>
            <a:prstGeom prst="plus">
              <a:avLst>
                <a:gd name="adj" fmla="val 39531"/>
              </a:avLst>
            </a:prstGeom>
            <a:solidFill>
              <a:srgbClr val="76A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roix 32">
              <a:extLst>
                <a:ext uri="{FF2B5EF4-FFF2-40B4-BE49-F238E27FC236}">
                  <a16:creationId xmlns:a16="http://schemas.microsoft.com/office/drawing/2014/main" id="{CA1EADF8-428F-469D-995F-7E5D849B7150}"/>
                </a:ext>
              </a:extLst>
            </p:cNvPr>
            <p:cNvSpPr/>
            <p:nvPr/>
          </p:nvSpPr>
          <p:spPr>
            <a:xfrm>
              <a:off x="5006160" y="2514031"/>
              <a:ext cx="1418559" cy="1357525"/>
            </a:xfrm>
            <a:prstGeom prst="plus">
              <a:avLst>
                <a:gd name="adj" fmla="val 39531"/>
              </a:avLst>
            </a:prstGeom>
            <a:solidFill>
              <a:srgbClr val="BDA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8" name="Image 37">
            <a:extLst>
              <a:ext uri="{FF2B5EF4-FFF2-40B4-BE49-F238E27FC236}">
                <a16:creationId xmlns:a16="http://schemas.microsoft.com/office/drawing/2014/main" id="{9225AD5E-14AA-4A4E-86E7-162615A917BD}"/>
              </a:ext>
            </a:extLst>
          </p:cNvPr>
          <p:cNvPicPr>
            <a:picLocks noChangeAspect="1"/>
          </p:cNvPicPr>
          <p:nvPr/>
        </p:nvPicPr>
        <p:blipFill>
          <a:blip r:embed="rId4">
            <a:duotone>
              <a:prstClr val="black"/>
              <a:srgbClr val="BDA19F">
                <a:tint val="45000"/>
                <a:satMod val="400000"/>
              </a:srgbClr>
            </a:duotone>
            <a:extLst>
              <a:ext uri="{BEBA8EAE-BF5A-486C-A8C5-ECC9F3942E4B}">
                <a14:imgProps xmlns:a14="http://schemas.microsoft.com/office/drawing/2010/main">
                  <a14:imgLayer r:embed="rId5">
                    <a14:imgEffect>
                      <a14:backgroundRemoval t="2569" b="99692" l="2429" r="95143">
                        <a14:foregroundMark x1="15429" y1="91881" x2="15429" y2="91881"/>
                        <a14:foregroundMark x1="11857" y1="65262" x2="11857" y2="65262"/>
                        <a14:foregroundMark x1="8429" y1="86228" x2="11000" y2="94450"/>
                        <a14:foregroundMark x1="2571" y1="92497" x2="10143" y2="99897"/>
                        <a14:foregroundMark x1="81714" y1="14800" x2="81714" y2="14800"/>
                        <a14:foregroundMark x1="66857" y1="2672" x2="66857" y2="2672"/>
                        <a14:foregroundMark x1="95143" y1="21686" x2="95143" y2="21686"/>
                        <a14:foregroundMark x1="10857" y1="76876" x2="10857" y2="76876"/>
                        <a14:foregroundMark x1="10571" y1="75951" x2="10571" y2="75951"/>
                        <a14:backgroundMark x1="1429" y1="98664" x2="1429" y2="98664"/>
                        <a14:backgroundMark x1="45000" y1="54882" x2="45000" y2="54882"/>
                        <a14:backgroundMark x1="39571" y1="52107" x2="39571" y2="52107"/>
                      </a14:backgroundRemoval>
                    </a14:imgEffect>
                  </a14:imgLayer>
                </a14:imgProps>
              </a:ext>
            </a:extLst>
          </a:blip>
          <a:stretch>
            <a:fillRect/>
          </a:stretch>
        </p:blipFill>
        <p:spPr>
          <a:xfrm>
            <a:off x="304784" y="1777714"/>
            <a:ext cx="914703" cy="1271437"/>
          </a:xfrm>
          <a:prstGeom prst="rect">
            <a:avLst/>
          </a:prstGeom>
        </p:spPr>
      </p:pic>
      <p:sp>
        <p:nvSpPr>
          <p:cNvPr id="3" name="Organigramme : Délai 2">
            <a:extLst>
              <a:ext uri="{FF2B5EF4-FFF2-40B4-BE49-F238E27FC236}">
                <a16:creationId xmlns:a16="http://schemas.microsoft.com/office/drawing/2014/main" id="{7D886138-D6EB-42C2-A9F7-71EA3F3D0228}"/>
              </a:ext>
            </a:extLst>
          </p:cNvPr>
          <p:cNvSpPr/>
          <p:nvPr/>
        </p:nvSpPr>
        <p:spPr>
          <a:xfrm rot="5400000">
            <a:off x="2569802" y="2459506"/>
            <a:ext cx="1201776" cy="666512"/>
          </a:xfrm>
          <a:custGeom>
            <a:avLst/>
            <a:gdLst>
              <a:gd name="connsiteX0" fmla="*/ 0 w 1065762"/>
              <a:gd name="connsiteY0" fmla="*/ 0 h 718046"/>
              <a:gd name="connsiteX1" fmla="*/ 532881 w 1065762"/>
              <a:gd name="connsiteY1" fmla="*/ 0 h 718046"/>
              <a:gd name="connsiteX2" fmla="*/ 1065762 w 1065762"/>
              <a:gd name="connsiteY2" fmla="*/ 359023 h 718046"/>
              <a:gd name="connsiteX3" fmla="*/ 532881 w 1065762"/>
              <a:gd name="connsiteY3" fmla="*/ 718046 h 718046"/>
              <a:gd name="connsiteX4" fmla="*/ 0 w 1065762"/>
              <a:gd name="connsiteY4" fmla="*/ 718046 h 718046"/>
              <a:gd name="connsiteX5" fmla="*/ 0 w 1065762"/>
              <a:gd name="connsiteY5" fmla="*/ 0 h 718046"/>
              <a:gd name="connsiteX0" fmla="*/ 0 w 762577"/>
              <a:gd name="connsiteY0" fmla="*/ 0 h 718046"/>
              <a:gd name="connsiteX1" fmla="*/ 532881 w 762577"/>
              <a:gd name="connsiteY1" fmla="*/ 0 h 718046"/>
              <a:gd name="connsiteX2" fmla="*/ 754677 w 762577"/>
              <a:gd name="connsiteY2" fmla="*/ 330742 h 718046"/>
              <a:gd name="connsiteX3" fmla="*/ 532881 w 762577"/>
              <a:gd name="connsiteY3" fmla="*/ 718046 h 718046"/>
              <a:gd name="connsiteX4" fmla="*/ 0 w 762577"/>
              <a:gd name="connsiteY4" fmla="*/ 718046 h 718046"/>
              <a:gd name="connsiteX5" fmla="*/ 0 w 762577"/>
              <a:gd name="connsiteY5" fmla="*/ 0 h 71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577" h="718046">
                <a:moveTo>
                  <a:pt x="0" y="0"/>
                </a:moveTo>
                <a:lnTo>
                  <a:pt x="532881" y="0"/>
                </a:lnTo>
                <a:cubicBezTo>
                  <a:pt x="827183" y="0"/>
                  <a:pt x="754677" y="132459"/>
                  <a:pt x="754677" y="330742"/>
                </a:cubicBezTo>
                <a:cubicBezTo>
                  <a:pt x="754677" y="529025"/>
                  <a:pt x="827183" y="718046"/>
                  <a:pt x="532881" y="718046"/>
                </a:cubicBezTo>
                <a:lnTo>
                  <a:pt x="0" y="718046"/>
                </a:lnTo>
                <a:lnTo>
                  <a:pt x="0" y="0"/>
                </a:lnTo>
                <a:close/>
              </a:path>
            </a:pathLst>
          </a:custGeom>
          <a:noFill/>
          <a:ln w="9525">
            <a:solidFill>
              <a:srgbClr val="829C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7" name="Image 36">
            <a:extLst>
              <a:ext uri="{FF2B5EF4-FFF2-40B4-BE49-F238E27FC236}">
                <a16:creationId xmlns:a16="http://schemas.microsoft.com/office/drawing/2014/main" id="{141BBFE9-BB29-4A6D-9B3C-9C50CC419A24}"/>
              </a:ext>
            </a:extLst>
          </p:cNvPr>
          <p:cNvPicPr>
            <a:picLocks noChangeAspect="1"/>
          </p:cNvPicPr>
          <p:nvPr/>
        </p:nvPicPr>
        <p:blipFill>
          <a:blip r:embed="rId6" cstate="print">
            <a:duotone>
              <a:prstClr val="black"/>
              <a:srgbClr val="AAC7CE">
                <a:tint val="45000"/>
                <a:satMod val="400000"/>
              </a:srgbClr>
            </a:duotone>
            <a:extLst>
              <a:ext uri="{28A0092B-C50C-407E-A947-70E740481C1C}">
                <a14:useLocalDpi xmlns:a14="http://schemas.microsoft.com/office/drawing/2010/main" val="0"/>
              </a:ext>
            </a:extLst>
          </a:blip>
          <a:stretch>
            <a:fillRect/>
          </a:stretch>
        </p:blipFill>
        <p:spPr>
          <a:xfrm>
            <a:off x="2837436" y="1474434"/>
            <a:ext cx="666513" cy="717437"/>
          </a:xfrm>
          <a:prstGeom prst="rect">
            <a:avLst/>
          </a:prstGeom>
        </p:spPr>
      </p:pic>
    </p:spTree>
    <p:extLst>
      <p:ext uri="{BB962C8B-B14F-4D97-AF65-F5344CB8AC3E}">
        <p14:creationId xmlns:p14="http://schemas.microsoft.com/office/powerpoint/2010/main" val="3960261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88E69E4-17A8-4FBC-8A48-374DBB5B3CEF}"/>
              </a:ext>
            </a:extLst>
          </p:cNvPr>
          <p:cNvSpPr txBox="1"/>
          <p:nvPr/>
        </p:nvSpPr>
        <p:spPr>
          <a:xfrm>
            <a:off x="2945422" y="1879837"/>
            <a:ext cx="5074110" cy="584775"/>
          </a:xfrm>
          <a:prstGeom prst="rect">
            <a:avLst/>
          </a:prstGeom>
          <a:noFill/>
        </p:spPr>
        <p:txBody>
          <a:bodyPr wrap="square">
            <a:spAutoFit/>
          </a:bodyPr>
          <a:lstStyle/>
          <a:p>
            <a:pPr>
              <a:spcAft>
                <a:spcPts val="600"/>
              </a:spcAft>
            </a:pPr>
            <a:r>
              <a:rPr lang="fr-FR" sz="3200" b="1" cap="all">
                <a:solidFill>
                  <a:srgbClr val="6CA1B6"/>
                </a:solidFill>
                <a:latin typeface="DilleniaUPC" panose="02020603050405020304" pitchFamily="18" charset="-34"/>
                <a:cs typeface="DilleniaUPC" panose="02020603050405020304" pitchFamily="18" charset="-34"/>
              </a:rPr>
              <a:t>COMPOSITION</a:t>
            </a:r>
          </a:p>
        </p:txBody>
      </p:sp>
      <p:pic>
        <p:nvPicPr>
          <p:cNvPr id="16" name="Image 15">
            <a:extLst>
              <a:ext uri="{FF2B5EF4-FFF2-40B4-BE49-F238E27FC236}">
                <a16:creationId xmlns:a16="http://schemas.microsoft.com/office/drawing/2014/main" id="{CBF520DF-3374-464C-9367-EA8FEB232C34}"/>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3021990" y="3569754"/>
            <a:ext cx="240670" cy="254000"/>
          </a:xfrm>
          <a:prstGeom prst="rect">
            <a:avLst/>
          </a:prstGeom>
        </p:spPr>
      </p:pic>
      <p:grpSp>
        <p:nvGrpSpPr>
          <p:cNvPr id="17" name="Groupe 16">
            <a:extLst>
              <a:ext uri="{FF2B5EF4-FFF2-40B4-BE49-F238E27FC236}">
                <a16:creationId xmlns:a16="http://schemas.microsoft.com/office/drawing/2014/main" id="{04F34314-06F8-4255-8548-A11AC402F102}"/>
              </a:ext>
            </a:extLst>
          </p:cNvPr>
          <p:cNvGrpSpPr/>
          <p:nvPr/>
        </p:nvGrpSpPr>
        <p:grpSpPr>
          <a:xfrm>
            <a:off x="3021990" y="2613716"/>
            <a:ext cx="3138414" cy="954107"/>
            <a:chOff x="2982661" y="3187910"/>
            <a:chExt cx="3138414" cy="954107"/>
          </a:xfrm>
        </p:grpSpPr>
        <p:pic>
          <p:nvPicPr>
            <p:cNvPr id="18" name="Image 17">
              <a:extLst>
                <a:ext uri="{FF2B5EF4-FFF2-40B4-BE49-F238E27FC236}">
                  <a16:creationId xmlns:a16="http://schemas.microsoft.com/office/drawing/2014/main" id="{89169892-36A9-458B-83AC-FD84BFA48730}"/>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2982661" y="3324501"/>
              <a:ext cx="240670" cy="254000"/>
            </a:xfrm>
            <a:prstGeom prst="rect">
              <a:avLst/>
            </a:prstGeom>
          </p:spPr>
        </p:pic>
        <p:sp>
          <p:nvSpPr>
            <p:cNvPr id="19" name="ZoneTexte 18">
              <a:extLst>
                <a:ext uri="{FF2B5EF4-FFF2-40B4-BE49-F238E27FC236}">
                  <a16:creationId xmlns:a16="http://schemas.microsoft.com/office/drawing/2014/main" id="{EBD9A76E-A33B-4BFA-8FBB-A94617B3E255}"/>
                </a:ext>
              </a:extLst>
            </p:cNvPr>
            <p:cNvSpPr txBox="1"/>
            <p:nvPr/>
          </p:nvSpPr>
          <p:spPr>
            <a:xfrm>
              <a:off x="3231798" y="3187910"/>
              <a:ext cx="288927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all" normalizeH="0" baseline="0" noProof="0" dirty="0">
                  <a:ln>
                    <a:noFill/>
                  </a:ln>
                  <a:solidFill>
                    <a:srgbClr val="6CA1B6"/>
                  </a:solidFill>
                  <a:uLnTx/>
                  <a:uFillTx/>
                  <a:latin typeface="DilleniaUPC" panose="02020603050405020304" pitchFamily="18" charset="-34"/>
                  <a:ea typeface="+mn-ea"/>
                  <a:cs typeface="DilleniaUPC" panose="02020603050405020304" pitchFamily="18" charset="-34"/>
                </a:rPr>
                <a:t>Eau </a:t>
              </a:r>
              <a:r>
                <a:rPr kumimoji="0" lang="fr-FR" sz="2800" b="0" i="0" u="none" strike="noStrike" cap="all" normalizeH="0" baseline="0" noProof="0" dirty="0" err="1">
                  <a:ln>
                    <a:noFill/>
                  </a:ln>
                  <a:solidFill>
                    <a:srgbClr val="6CA1B6"/>
                  </a:solidFill>
                  <a:uLnTx/>
                  <a:uFillTx/>
                  <a:latin typeface="DilleniaUPC" panose="02020603050405020304" pitchFamily="18" charset="-34"/>
                  <a:ea typeface="+mn-ea"/>
                  <a:cs typeface="DilleniaUPC" panose="02020603050405020304" pitchFamily="18" charset="-34"/>
                </a:rPr>
                <a:t>isodermique</a:t>
              </a:r>
              <a:endParaRPr kumimoji="0" lang="fr-FR" sz="2800" b="0" i="0" u="none" strike="noStrike" cap="all" normalizeH="0" baseline="0" noProof="0" dirty="0">
                <a:ln>
                  <a:noFill/>
                </a:ln>
                <a:solidFill>
                  <a:srgbClr val="6CA1B6"/>
                </a:solidFill>
                <a:uLnTx/>
                <a:uFillTx/>
                <a:latin typeface="DilleniaUPC" panose="02020603050405020304" pitchFamily="18" charset="-34"/>
                <a:ea typeface="+mn-ea"/>
                <a:cs typeface="DilleniaUPC" panose="02020603050405020304" pitchFamily="18" charset="-34"/>
              </a:endParaRPr>
            </a:p>
          </p:txBody>
        </p:sp>
      </p:grpSp>
      <p:sp>
        <p:nvSpPr>
          <p:cNvPr id="20" name="ZoneTexte 19">
            <a:extLst>
              <a:ext uri="{FF2B5EF4-FFF2-40B4-BE49-F238E27FC236}">
                <a16:creationId xmlns:a16="http://schemas.microsoft.com/office/drawing/2014/main" id="{2953F584-0694-45A9-945C-82FCBB6F31FC}"/>
              </a:ext>
            </a:extLst>
          </p:cNvPr>
          <p:cNvSpPr txBox="1"/>
          <p:nvPr/>
        </p:nvSpPr>
        <p:spPr>
          <a:xfrm>
            <a:off x="3271126" y="3435144"/>
            <a:ext cx="2549751" cy="523220"/>
          </a:xfrm>
          <a:prstGeom prst="rect">
            <a:avLst/>
          </a:prstGeom>
          <a:noFill/>
        </p:spPr>
        <p:txBody>
          <a:bodyPr wrap="square">
            <a:spAutoFit/>
          </a:bodyPr>
          <a:lstStyle/>
          <a:p>
            <a:r>
              <a:rPr kumimoji="0" lang="fr-FR" sz="2800" b="0" i="0" u="none" strike="noStrike" cap="all" normalizeH="0" baseline="0" noProof="0" dirty="0">
                <a:ln>
                  <a:noFill/>
                </a:ln>
                <a:solidFill>
                  <a:srgbClr val="6CA1B6"/>
                </a:solidFill>
                <a:uLnTx/>
                <a:uFillTx/>
                <a:latin typeface="DilleniaUPC" panose="02020603050405020304" pitchFamily="18" charset="-34"/>
                <a:ea typeface="+mn-ea"/>
                <a:cs typeface="DilleniaUPC" panose="02020603050405020304" pitchFamily="18" charset="-34"/>
              </a:rPr>
              <a:t>AGENT MATIFIANT</a:t>
            </a:r>
          </a:p>
        </p:txBody>
      </p:sp>
      <p:grpSp>
        <p:nvGrpSpPr>
          <p:cNvPr id="6" name="Groupe 5">
            <a:extLst>
              <a:ext uri="{FF2B5EF4-FFF2-40B4-BE49-F238E27FC236}">
                <a16:creationId xmlns:a16="http://schemas.microsoft.com/office/drawing/2014/main" id="{DB4440DF-70D6-4D0D-BE89-09BFBE9821E7}"/>
              </a:ext>
            </a:extLst>
          </p:cNvPr>
          <p:cNvGrpSpPr/>
          <p:nvPr/>
        </p:nvGrpSpPr>
        <p:grpSpPr>
          <a:xfrm>
            <a:off x="3021990" y="5119639"/>
            <a:ext cx="2685478" cy="523220"/>
            <a:chOff x="3021990" y="4872665"/>
            <a:chExt cx="2685478" cy="523220"/>
          </a:xfrm>
        </p:grpSpPr>
        <p:pic>
          <p:nvPicPr>
            <p:cNvPr id="15" name="Image 14">
              <a:extLst>
                <a:ext uri="{FF2B5EF4-FFF2-40B4-BE49-F238E27FC236}">
                  <a16:creationId xmlns:a16="http://schemas.microsoft.com/office/drawing/2014/main" id="{733B314D-EE6B-47DD-AB0E-FA37DE66E919}"/>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3021990" y="4993942"/>
              <a:ext cx="240670" cy="254000"/>
            </a:xfrm>
            <a:prstGeom prst="rect">
              <a:avLst/>
            </a:prstGeom>
          </p:spPr>
        </p:pic>
        <p:sp>
          <p:nvSpPr>
            <p:cNvPr id="21" name="ZoneTexte 20">
              <a:extLst>
                <a:ext uri="{FF2B5EF4-FFF2-40B4-BE49-F238E27FC236}">
                  <a16:creationId xmlns:a16="http://schemas.microsoft.com/office/drawing/2014/main" id="{92AC28C6-A265-47A1-9C88-136E7A222B6C}"/>
                </a:ext>
              </a:extLst>
            </p:cNvPr>
            <p:cNvSpPr txBox="1"/>
            <p:nvPr/>
          </p:nvSpPr>
          <p:spPr>
            <a:xfrm>
              <a:off x="3271128" y="4872665"/>
              <a:ext cx="2436340" cy="523220"/>
            </a:xfrm>
            <a:prstGeom prst="rect">
              <a:avLst/>
            </a:prstGeom>
            <a:noFill/>
          </p:spPr>
          <p:txBody>
            <a:bodyPr wrap="square">
              <a:spAutoFit/>
            </a:bodyPr>
            <a:lstStyle/>
            <a:p>
              <a:r>
                <a:rPr kumimoji="0" lang="fr-FR" sz="2800" b="0" i="0" u="none" strike="noStrike" cap="all" normalizeH="0" baseline="0" noProof="0">
                  <a:ln>
                    <a:noFill/>
                  </a:ln>
                  <a:solidFill>
                    <a:srgbClr val="6CA1B6"/>
                  </a:solidFill>
                  <a:uLnTx/>
                  <a:uFillTx/>
                  <a:latin typeface="DilleniaUPC" panose="02020603050405020304" pitchFamily="18" charset="-34"/>
                  <a:ea typeface="+mn-ea"/>
                  <a:cs typeface="DilleniaUPC" panose="02020603050405020304" pitchFamily="18" charset="-34"/>
                </a:rPr>
                <a:t>AGENT HYDRATANT</a:t>
              </a:r>
            </a:p>
          </p:txBody>
        </p:sp>
      </p:grpSp>
      <p:grpSp>
        <p:nvGrpSpPr>
          <p:cNvPr id="3" name="Groupe 2">
            <a:extLst>
              <a:ext uri="{FF2B5EF4-FFF2-40B4-BE49-F238E27FC236}">
                <a16:creationId xmlns:a16="http://schemas.microsoft.com/office/drawing/2014/main" id="{7C485B2A-C890-4DDB-AE1A-B28C468AE3B2}"/>
              </a:ext>
            </a:extLst>
          </p:cNvPr>
          <p:cNvGrpSpPr/>
          <p:nvPr/>
        </p:nvGrpSpPr>
        <p:grpSpPr>
          <a:xfrm>
            <a:off x="3021990" y="5861150"/>
            <a:ext cx="2798886" cy="523220"/>
            <a:chOff x="3021990" y="5957274"/>
            <a:chExt cx="2798886" cy="523220"/>
          </a:xfrm>
        </p:grpSpPr>
        <p:pic>
          <p:nvPicPr>
            <p:cNvPr id="22" name="Image 21">
              <a:extLst>
                <a:ext uri="{FF2B5EF4-FFF2-40B4-BE49-F238E27FC236}">
                  <a16:creationId xmlns:a16="http://schemas.microsoft.com/office/drawing/2014/main" id="{EFBF3117-F0E7-4341-98FC-DEA1131E15F4}"/>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3021990" y="6078551"/>
              <a:ext cx="240670" cy="254000"/>
            </a:xfrm>
            <a:prstGeom prst="rect">
              <a:avLst/>
            </a:prstGeom>
          </p:spPr>
        </p:pic>
        <p:sp>
          <p:nvSpPr>
            <p:cNvPr id="23" name="ZoneTexte 22">
              <a:extLst>
                <a:ext uri="{FF2B5EF4-FFF2-40B4-BE49-F238E27FC236}">
                  <a16:creationId xmlns:a16="http://schemas.microsoft.com/office/drawing/2014/main" id="{130D363D-6035-4AC4-A75E-EB558F4C0A8E}"/>
                </a:ext>
              </a:extLst>
            </p:cNvPr>
            <p:cNvSpPr txBox="1"/>
            <p:nvPr/>
          </p:nvSpPr>
          <p:spPr>
            <a:xfrm>
              <a:off x="3271127" y="5957274"/>
              <a:ext cx="2549749" cy="523220"/>
            </a:xfrm>
            <a:prstGeom prst="rect">
              <a:avLst/>
            </a:prstGeom>
            <a:noFill/>
          </p:spPr>
          <p:txBody>
            <a:bodyPr wrap="square">
              <a:spAutoFit/>
            </a:bodyPr>
            <a:lstStyle/>
            <a:p>
              <a:r>
                <a:rPr kumimoji="0" lang="fr-FR" sz="2800" b="0" i="0" u="none" strike="noStrike" cap="all" normalizeH="0" baseline="0" noProof="0" dirty="0">
                  <a:ln>
                    <a:noFill/>
                  </a:ln>
                  <a:solidFill>
                    <a:srgbClr val="6CA1B6"/>
                  </a:solidFill>
                  <a:uLnTx/>
                  <a:uFillTx/>
                  <a:latin typeface="DilleniaUPC" panose="02020603050405020304" pitchFamily="18" charset="-34"/>
                  <a:ea typeface="+mn-ea"/>
                  <a:cs typeface="DilleniaUPC" panose="02020603050405020304" pitchFamily="18" charset="-34"/>
                </a:rPr>
                <a:t>PRÉBIOTIQUE</a:t>
              </a:r>
            </a:p>
          </p:txBody>
        </p:sp>
      </p:grpSp>
      <p:cxnSp>
        <p:nvCxnSpPr>
          <p:cNvPr id="27" name="Connecteur droit 26">
            <a:extLst>
              <a:ext uri="{FF2B5EF4-FFF2-40B4-BE49-F238E27FC236}">
                <a16:creationId xmlns:a16="http://schemas.microsoft.com/office/drawing/2014/main" id="{357C403F-6618-4A8F-A033-385752356BE1}"/>
              </a:ext>
            </a:extLst>
          </p:cNvPr>
          <p:cNvCxnSpPr>
            <a:cxnSpLocks/>
          </p:cNvCxnSpPr>
          <p:nvPr/>
        </p:nvCxnSpPr>
        <p:spPr>
          <a:xfrm>
            <a:off x="6160404" y="2535699"/>
            <a:ext cx="0" cy="679255"/>
          </a:xfrm>
          <a:prstGeom prst="line">
            <a:avLst/>
          </a:prstGeom>
          <a:ln>
            <a:solidFill>
              <a:srgbClr val="6CA1B6"/>
            </a:solidFill>
          </a:ln>
        </p:spPr>
        <p:style>
          <a:lnRef idx="1">
            <a:schemeClr val="dk1"/>
          </a:lnRef>
          <a:fillRef idx="0">
            <a:schemeClr val="dk1"/>
          </a:fillRef>
          <a:effectRef idx="0">
            <a:schemeClr val="dk1"/>
          </a:effectRef>
          <a:fontRef idx="minor">
            <a:schemeClr val="tx1"/>
          </a:fontRef>
        </p:style>
      </p:cxnSp>
      <p:pic>
        <p:nvPicPr>
          <p:cNvPr id="28" name="Image 27">
            <a:extLst>
              <a:ext uri="{FF2B5EF4-FFF2-40B4-BE49-F238E27FC236}">
                <a16:creationId xmlns:a16="http://schemas.microsoft.com/office/drawing/2014/main" id="{D9160657-6E1C-47A4-B3CA-DF2933FC6A81}"/>
              </a:ext>
            </a:extLst>
          </p:cNvPr>
          <p:cNvPicPr>
            <a:picLocks noChangeAspect="1"/>
          </p:cNvPicPr>
          <p:nvPr/>
        </p:nvPicPr>
        <p:blipFill rotWithShape="1">
          <a:blip r:embed="rId4">
            <a:grayscl/>
          </a:blip>
          <a:srcRect l="33963" t="20906" r="32803" b="44720"/>
          <a:stretch/>
        </p:blipFill>
        <p:spPr>
          <a:xfrm>
            <a:off x="8417425" y="259355"/>
            <a:ext cx="520763" cy="581734"/>
          </a:xfrm>
          <a:prstGeom prst="rect">
            <a:avLst/>
          </a:prstGeom>
        </p:spPr>
      </p:pic>
      <p:sp>
        <p:nvSpPr>
          <p:cNvPr id="29" name="ZoneTexte 28">
            <a:extLst>
              <a:ext uri="{FF2B5EF4-FFF2-40B4-BE49-F238E27FC236}">
                <a16:creationId xmlns:a16="http://schemas.microsoft.com/office/drawing/2014/main" id="{96F9F959-DB95-4C4C-BBC2-113F4BC97B1C}"/>
              </a:ext>
            </a:extLst>
          </p:cNvPr>
          <p:cNvSpPr txBox="1"/>
          <p:nvPr/>
        </p:nvSpPr>
        <p:spPr>
          <a:xfrm>
            <a:off x="8900402" y="336748"/>
            <a:ext cx="2795412"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21 ingrédients*</a:t>
            </a:r>
          </a:p>
        </p:txBody>
      </p:sp>
      <p:sp>
        <p:nvSpPr>
          <p:cNvPr id="30" name="ZoneTexte 29">
            <a:extLst>
              <a:ext uri="{FF2B5EF4-FFF2-40B4-BE49-F238E27FC236}">
                <a16:creationId xmlns:a16="http://schemas.microsoft.com/office/drawing/2014/main" id="{6B10B832-BDB9-4BF9-9F64-B12E5292CB9E}"/>
              </a:ext>
            </a:extLst>
          </p:cNvPr>
          <p:cNvSpPr txBox="1"/>
          <p:nvPr/>
        </p:nvSpPr>
        <p:spPr>
          <a:xfrm>
            <a:off x="8915131" y="850744"/>
            <a:ext cx="3161587"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99,4 % biomimétiques</a:t>
            </a:r>
          </a:p>
        </p:txBody>
      </p:sp>
      <p:pic>
        <p:nvPicPr>
          <p:cNvPr id="31" name="Picture 2" descr="Biomimetic materials app icon copying natural Vector Image">
            <a:extLst>
              <a:ext uri="{FF2B5EF4-FFF2-40B4-BE49-F238E27FC236}">
                <a16:creationId xmlns:a16="http://schemas.microsoft.com/office/drawing/2014/main" id="{522D0129-B982-44E3-ACD1-0FE073D2E213}"/>
              </a:ext>
            </a:extLst>
          </p:cNvPr>
          <p:cNvPicPr>
            <a:picLocks noChangeAspect="1" noChangeArrowheads="1"/>
          </p:cNvPicPr>
          <p:nvPr/>
        </p:nvPicPr>
        <p:blipFill rotWithShape="1">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ackgroundRemoval t="9074" b="90000" l="10000" r="90000">
                        <a14:foregroundMark x1="51600" y1="9074" x2="51600" y2="9074"/>
                        <a14:backgroundMark x1="30600" y1="24907" x2="37200" y2="20000"/>
                        <a14:backgroundMark x1="49400" y1="14630" x2="65200" y2="18148"/>
                        <a14:backgroundMark x1="65200" y1="18148" x2="71500" y2="22407"/>
                        <a14:backgroundMark x1="71500" y1="22407" x2="76900" y2="37500"/>
                        <a14:backgroundMark x1="73500" y1="55833" x2="69700" y2="62037"/>
                        <a14:backgroundMark x1="69700" y1="62037" x2="61500" y2="66019"/>
                        <a14:backgroundMark x1="61500" y1="66019" x2="45500" y2="66019"/>
                        <a14:backgroundMark x1="45500" y1="66019" x2="37500" y2="63519"/>
                        <a14:backgroundMark x1="37500" y1="63519" x2="29500" y2="58611"/>
                        <a14:backgroundMark x1="29500" y1="58611" x2="25300" y2="51574"/>
                        <a14:backgroundMark x1="25300" y1="51574" x2="23400" y2="36111"/>
                        <a14:backgroundMark x1="23400" y1="36111" x2="26500" y2="27130"/>
                        <a14:backgroundMark x1="26500" y1="27130" x2="31600" y2="20926"/>
                        <a14:backgroundMark x1="31600" y1="20926" x2="33800" y2="19444"/>
                        <a14:backgroundMark x1="51600" y1="15741" x2="69200" y2="22130"/>
                        <a14:backgroundMark x1="69200" y1="22130" x2="75600" y2="29352"/>
                        <a14:backgroundMark x1="68700" y1="28426" x2="56000" y2="18981"/>
                        <a14:backgroundMark x1="56000" y1="18981" x2="53000" y2="17963"/>
                        <a14:backgroundMark x1="42600" y1="13796" x2="34000" y2="14259"/>
                        <a14:backgroundMark x1="34000" y1="14259" x2="62500" y2="9074"/>
                        <a14:backgroundMark x1="64900" y1="13611" x2="75400" y2="30833"/>
                        <a14:backgroundMark x1="75400" y1="30833" x2="77600" y2="47685"/>
                        <a14:backgroundMark x1="77600" y1="47685" x2="77400" y2="49630"/>
                        <a14:backgroundMark x1="67600" y1="50833" x2="65000" y2="60556"/>
                        <a14:backgroundMark x1="30000" y1="47963" x2="30900" y2="55185"/>
                        <a14:backgroundMark x1="30900" y1="55185" x2="32600" y2="58981"/>
                        <a14:backgroundMark x1="44600" y1="49444" x2="44600" y2="49444"/>
                        <a14:backgroundMark x1="43600" y1="49444" x2="44600" y2="50556"/>
                        <a14:backgroundMark x1="57000" y1="48426" x2="55300" y2="55463"/>
                        <a14:backgroundMark x1="55300" y1="55463" x2="56700" y2="55093"/>
                        <a14:backgroundMark x1="63300" y1="41019" x2="58500" y2="42500"/>
                        <a14:backgroundMark x1="55900" y1="29074" x2="54500" y2="34074"/>
                        <a14:backgroundMark x1="48700" y1="21481" x2="46300" y2="18241"/>
                        <a14:backgroundMark x1="51400" y1="23148" x2="57700" y2="21296"/>
                        <a14:backgroundMark x1="51600" y1="9167" x2="51600" y2="9167"/>
                        <a14:backgroundMark x1="43900" y1="31389" x2="43900" y2="31389"/>
                        <a14:backgroundMark x1="43600" y1="28426" x2="42500" y2="30833"/>
                        <a14:backgroundMark x1="44900" y1="36852" x2="45200" y2="38519"/>
                        <a14:backgroundMark x1="51600" y1="40463" x2="50800" y2="43889"/>
                        <a14:backgroundMark x1="42600" y1="49352" x2="42800" y2="52778"/>
                        <a14:backgroundMark x1="38200" y1="41296" x2="38300" y2="43148"/>
                        <a14:backgroundMark x1="35800" y1="41296" x2="40700" y2="42037"/>
                        <a14:backgroundMark x1="38300" y1="35278" x2="38300" y2="35278"/>
                        <a14:backgroundMark x1="55300" y1="38241" x2="55300" y2="38241"/>
                        <a14:backgroundMark x1="49500" y1="47685" x2="49500" y2="47685"/>
                        <a14:backgroundMark x1="69500" y1="49630" x2="75300" y2="60278"/>
                      </a14:backgroundRemoval>
                    </a14:imgEffect>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l="21990" t="18252" r="24947" b="35516"/>
          <a:stretch/>
        </p:blipFill>
        <p:spPr bwMode="auto">
          <a:xfrm>
            <a:off x="8393154" y="842335"/>
            <a:ext cx="507248" cy="477304"/>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335490A5-20FC-43FC-9816-983583B7DBF5}"/>
              </a:ext>
            </a:extLst>
          </p:cNvPr>
          <p:cNvSpPr/>
          <p:nvPr/>
        </p:nvSpPr>
        <p:spPr>
          <a:xfrm>
            <a:off x="8339657" y="306410"/>
            <a:ext cx="3570557" cy="1111844"/>
          </a:xfrm>
          <a:prstGeom prst="rect">
            <a:avLst/>
          </a:prstGeom>
          <a:noFill/>
          <a:ln>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endParaRPr lang="fr-FR" b="1" dirty="0">
              <a:solidFill>
                <a:srgbClr val="7EBBC3"/>
              </a:solidFill>
              <a:effectLst/>
              <a:latin typeface="+mj-lt"/>
              <a:ea typeface="Calibri" panose="020F0502020204030204" pitchFamily="34" charset="0"/>
              <a:cs typeface="Times New Roman" panose="02020603050405020304" pitchFamily="18" charset="0"/>
            </a:endParaRPr>
          </a:p>
        </p:txBody>
      </p:sp>
      <p:cxnSp>
        <p:nvCxnSpPr>
          <p:cNvPr id="35" name="Connecteur droit 34">
            <a:extLst>
              <a:ext uri="{FF2B5EF4-FFF2-40B4-BE49-F238E27FC236}">
                <a16:creationId xmlns:a16="http://schemas.microsoft.com/office/drawing/2014/main" id="{2367D571-5906-40CC-A705-83A4EC00B51C}"/>
              </a:ext>
            </a:extLst>
          </p:cNvPr>
          <p:cNvCxnSpPr>
            <a:cxnSpLocks/>
          </p:cNvCxnSpPr>
          <p:nvPr/>
        </p:nvCxnSpPr>
        <p:spPr>
          <a:xfrm>
            <a:off x="6160404" y="5783133"/>
            <a:ext cx="0" cy="679255"/>
          </a:xfrm>
          <a:prstGeom prst="line">
            <a:avLst/>
          </a:prstGeom>
          <a:ln>
            <a:solidFill>
              <a:srgbClr val="6CA1B6"/>
            </a:solidFill>
          </a:ln>
        </p:spPr>
        <p:style>
          <a:lnRef idx="1">
            <a:schemeClr val="dk1"/>
          </a:lnRef>
          <a:fillRef idx="0">
            <a:schemeClr val="dk1"/>
          </a:fillRef>
          <a:effectRef idx="0">
            <a:schemeClr val="dk1"/>
          </a:effectRef>
          <a:fontRef idx="minor">
            <a:schemeClr val="tx1"/>
          </a:fontRef>
        </p:style>
      </p:cxnSp>
      <p:cxnSp>
        <p:nvCxnSpPr>
          <p:cNvPr id="37" name="Connecteur droit 36">
            <a:extLst>
              <a:ext uri="{FF2B5EF4-FFF2-40B4-BE49-F238E27FC236}">
                <a16:creationId xmlns:a16="http://schemas.microsoft.com/office/drawing/2014/main" id="{98B86E69-6CFB-4F74-99C9-BD04077DA143}"/>
              </a:ext>
            </a:extLst>
          </p:cNvPr>
          <p:cNvCxnSpPr>
            <a:cxnSpLocks/>
          </p:cNvCxnSpPr>
          <p:nvPr/>
        </p:nvCxnSpPr>
        <p:spPr>
          <a:xfrm>
            <a:off x="6160404" y="5118443"/>
            <a:ext cx="0" cy="525613"/>
          </a:xfrm>
          <a:prstGeom prst="line">
            <a:avLst/>
          </a:prstGeom>
          <a:ln>
            <a:solidFill>
              <a:srgbClr val="6CA1B6"/>
            </a:solidFill>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CD67D613-BD7D-4DCC-A142-85DE491BF318}"/>
              </a:ext>
            </a:extLst>
          </p:cNvPr>
          <p:cNvSpPr/>
          <p:nvPr/>
        </p:nvSpPr>
        <p:spPr>
          <a:xfrm>
            <a:off x="8339657" y="1472934"/>
            <a:ext cx="3737062" cy="349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900"/>
              </a:lnSpc>
            </a:pPr>
            <a:r>
              <a:rPr lang="fr-FR" sz="1000" dirty="0">
                <a:solidFill>
                  <a:schemeClr val="tx1">
                    <a:lumMod val="65000"/>
                    <a:lumOff val="35000"/>
                  </a:schemeClr>
                </a:solidFill>
                <a:latin typeface="DilleniaUPC" panose="02020603050405020304" pitchFamily="18" charset="-34"/>
                <a:cs typeface="DilleniaUPC" panose="02020603050405020304" pitchFamily="18" charset="-34"/>
              </a:rPr>
              <a:t>* Eau </a:t>
            </a:r>
            <a:r>
              <a:rPr lang="fr-FR" sz="1000" dirty="0" err="1">
                <a:solidFill>
                  <a:schemeClr val="tx1">
                    <a:lumMod val="65000"/>
                    <a:lumOff val="35000"/>
                  </a:schemeClr>
                </a:solidFill>
                <a:latin typeface="DilleniaUPC" panose="02020603050405020304" pitchFamily="18" charset="-34"/>
                <a:cs typeface="DilleniaUPC" panose="02020603050405020304" pitchFamily="18" charset="-34"/>
              </a:rPr>
              <a:t>isodermique</a:t>
            </a:r>
            <a:r>
              <a:rPr lang="fr-FR" sz="1000" dirty="0">
                <a:solidFill>
                  <a:schemeClr val="tx1">
                    <a:lumMod val="65000"/>
                    <a:lumOff val="35000"/>
                  </a:schemeClr>
                </a:solidFill>
                <a:latin typeface="DilleniaUPC" panose="02020603050405020304" pitchFamily="18" charset="-34"/>
                <a:cs typeface="DilleniaUPC" panose="02020603050405020304" pitchFamily="18" charset="-34"/>
              </a:rPr>
              <a:t> (AQUA/WATER/EAU, DISODIUM ADENOSINE TRISPHOSPHATE, CARNOSINE, LAMINARIA DIGITATA EXTRACT) = 1 ingrédient</a:t>
            </a:r>
          </a:p>
        </p:txBody>
      </p:sp>
      <p:sp>
        <p:nvSpPr>
          <p:cNvPr id="39" name="Rectangle 38">
            <a:extLst>
              <a:ext uri="{FF2B5EF4-FFF2-40B4-BE49-F238E27FC236}">
                <a16:creationId xmlns:a16="http://schemas.microsoft.com/office/drawing/2014/main" id="{1E3715F9-3A6C-452F-BB2D-7B738A0E4DE1}"/>
              </a:ext>
            </a:extLst>
          </p:cNvPr>
          <p:cNvSpPr/>
          <p:nvPr/>
        </p:nvSpPr>
        <p:spPr>
          <a:xfrm rot="16200000">
            <a:off x="-2429141" y="2429141"/>
            <a:ext cx="6858001" cy="1999718"/>
          </a:xfrm>
          <a:prstGeom prst="rect">
            <a:avLst/>
          </a:prstGeom>
          <a:solidFill>
            <a:srgbClr val="6CA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40" name="ZoneTexte 39">
            <a:extLst>
              <a:ext uri="{FF2B5EF4-FFF2-40B4-BE49-F238E27FC236}">
                <a16:creationId xmlns:a16="http://schemas.microsoft.com/office/drawing/2014/main" id="{356D08C5-E5D6-4C5A-B6C2-6647DD4C96CE}"/>
              </a:ext>
            </a:extLst>
          </p:cNvPr>
          <p:cNvSpPr txBox="1"/>
          <p:nvPr/>
        </p:nvSpPr>
        <p:spPr>
          <a:xfrm>
            <a:off x="869275" y="626301"/>
            <a:ext cx="4763565"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Masque purifiant express</a:t>
            </a:r>
          </a:p>
        </p:txBody>
      </p:sp>
      <p:pic>
        <p:nvPicPr>
          <p:cNvPr id="41" name="Image 40" descr="Une image contenant texte&#10;&#10;Description générée automatiquement">
            <a:extLst>
              <a:ext uri="{FF2B5EF4-FFF2-40B4-BE49-F238E27FC236}">
                <a16:creationId xmlns:a16="http://schemas.microsoft.com/office/drawing/2014/main" id="{C4C140F9-6712-4A5F-BB0F-1FF1841EA4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4131" y="1845756"/>
            <a:ext cx="1611175" cy="4538095"/>
          </a:xfrm>
          <a:prstGeom prst="rect">
            <a:avLst/>
          </a:prstGeom>
          <a:effectLst>
            <a:outerShdw blurRad="50800" dist="38100" dir="2700000" algn="tl" rotWithShape="0">
              <a:prstClr val="black">
                <a:alpha val="40000"/>
              </a:prstClr>
            </a:outerShdw>
          </a:effectLst>
        </p:spPr>
      </p:pic>
      <p:sp>
        <p:nvSpPr>
          <p:cNvPr id="42" name="ZoneTexte 41">
            <a:extLst>
              <a:ext uri="{FF2B5EF4-FFF2-40B4-BE49-F238E27FC236}">
                <a16:creationId xmlns:a16="http://schemas.microsoft.com/office/drawing/2014/main" id="{0DEFFE2C-87A4-41F5-8BCE-47D680401BC6}"/>
              </a:ext>
            </a:extLst>
          </p:cNvPr>
          <p:cNvSpPr txBox="1"/>
          <p:nvPr/>
        </p:nvSpPr>
        <p:spPr>
          <a:xfrm>
            <a:off x="242587" y="83286"/>
            <a:ext cx="8059284"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43" name="Connecteur droit 42">
            <a:extLst>
              <a:ext uri="{FF2B5EF4-FFF2-40B4-BE49-F238E27FC236}">
                <a16:creationId xmlns:a16="http://schemas.microsoft.com/office/drawing/2014/main" id="{B70821F0-60B1-4C69-8963-59EAAB0450DF}"/>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DF3B2FF4-9410-432D-B240-3E4B216AE62A}"/>
              </a:ext>
            </a:extLst>
          </p:cNvPr>
          <p:cNvSpPr txBox="1"/>
          <p:nvPr/>
        </p:nvSpPr>
        <p:spPr>
          <a:xfrm>
            <a:off x="6245759" y="2472872"/>
            <a:ext cx="5957527" cy="800219"/>
          </a:xfrm>
          <a:prstGeom prst="rect">
            <a:avLst/>
          </a:prstGeom>
          <a:noFill/>
        </p:spPr>
        <p:txBody>
          <a:bodyPr wrap="square">
            <a:spAutoFit/>
          </a:bodyPr>
          <a:lstStyle/>
          <a:p>
            <a:pPr algn="just"/>
            <a:r>
              <a:rPr lang="fr-FR" sz="2300" b="1">
                <a:solidFill>
                  <a:prstClr val="black"/>
                </a:solidFill>
                <a:latin typeface="DilleniaUPC" panose="02020603050405020304" pitchFamily="18" charset="-34"/>
                <a:ea typeface="+mn-ea"/>
                <a:cs typeface="DilleniaUPC" panose="02020603050405020304" pitchFamily="18" charset="-34"/>
              </a:rPr>
              <a:t>Eau biomimétique</a:t>
            </a:r>
            <a:r>
              <a:rPr lang="fr-FR" sz="2300">
                <a:solidFill>
                  <a:prstClr val="black"/>
                </a:solidFill>
                <a:latin typeface="DilleniaUPC" panose="02020603050405020304" pitchFamily="18" charset="-34"/>
                <a:ea typeface="+mn-ea"/>
                <a:cs typeface="DilleniaUPC" panose="02020603050405020304" pitchFamily="18" charset="-34"/>
              </a:rPr>
              <a:t> offrant une très bonne affinité avec la peau afin d’en </a:t>
            </a:r>
            <a:r>
              <a:rPr lang="fr-FR" sz="2300" b="1">
                <a:solidFill>
                  <a:prstClr val="black"/>
                </a:solidFill>
                <a:latin typeface="DilleniaUPC" panose="02020603050405020304" pitchFamily="18" charset="-34"/>
                <a:ea typeface="+mn-ea"/>
                <a:cs typeface="DilleniaUPC" panose="02020603050405020304" pitchFamily="18" charset="-34"/>
              </a:rPr>
              <a:t>préserver l’équilibre</a:t>
            </a:r>
            <a:r>
              <a:rPr lang="fr-FR" sz="2300">
                <a:solidFill>
                  <a:prstClr val="black"/>
                </a:solidFill>
                <a:latin typeface="DilleniaUPC" panose="02020603050405020304" pitchFamily="18" charset="-34"/>
                <a:ea typeface="+mn-ea"/>
                <a:cs typeface="DilleniaUPC" panose="02020603050405020304" pitchFamily="18" charset="-34"/>
              </a:rPr>
              <a:t>.</a:t>
            </a:r>
          </a:p>
        </p:txBody>
      </p:sp>
      <p:sp>
        <p:nvSpPr>
          <p:cNvPr id="47" name="ZoneTexte 46">
            <a:extLst>
              <a:ext uri="{FF2B5EF4-FFF2-40B4-BE49-F238E27FC236}">
                <a16:creationId xmlns:a16="http://schemas.microsoft.com/office/drawing/2014/main" id="{B3D81451-A78A-40BB-8745-C3FBB6D5131C}"/>
              </a:ext>
            </a:extLst>
          </p:cNvPr>
          <p:cNvSpPr txBox="1"/>
          <p:nvPr/>
        </p:nvSpPr>
        <p:spPr>
          <a:xfrm>
            <a:off x="6244620" y="3609614"/>
            <a:ext cx="5947379"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Le kaolin absorbe le sébum et </a:t>
            </a:r>
            <a:r>
              <a:rPr lang="fr-FR" sz="2300" b="1" dirty="0">
                <a:solidFill>
                  <a:prstClr val="black"/>
                </a:solidFill>
                <a:latin typeface="DilleniaUPC" panose="02020603050405020304" pitchFamily="18" charset="-34"/>
                <a:cs typeface="DilleniaUPC" panose="02020603050405020304" pitchFamily="18" charset="-34"/>
              </a:rPr>
              <a:t>réduit la brillance</a:t>
            </a:r>
            <a:r>
              <a:rPr lang="fr-FR" sz="2300" dirty="0">
                <a:solidFill>
                  <a:prstClr val="black"/>
                </a:solidFill>
                <a:latin typeface="DilleniaUPC" panose="02020603050405020304" pitchFamily="18" charset="-34"/>
                <a:cs typeface="DilleniaUPC" panose="02020603050405020304" pitchFamily="18" charset="-34"/>
              </a:rPr>
              <a:t>. </a:t>
            </a:r>
          </a:p>
        </p:txBody>
      </p:sp>
      <p:sp>
        <p:nvSpPr>
          <p:cNvPr id="34" name="ZoneTexte 33">
            <a:extLst>
              <a:ext uri="{FF2B5EF4-FFF2-40B4-BE49-F238E27FC236}">
                <a16:creationId xmlns:a16="http://schemas.microsoft.com/office/drawing/2014/main" id="{A0079DB2-4E96-4573-96C7-0075BA980249}"/>
              </a:ext>
            </a:extLst>
          </p:cNvPr>
          <p:cNvSpPr txBox="1"/>
          <p:nvPr/>
        </p:nvSpPr>
        <p:spPr>
          <a:xfrm>
            <a:off x="6188194" y="5211276"/>
            <a:ext cx="57411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22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La glycérine </a:t>
            </a:r>
            <a:r>
              <a:rPr kumimoji="0" lang="fr-FR" sz="22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augmente la teneur en eau</a:t>
            </a:r>
            <a:r>
              <a:rPr kumimoji="0" lang="fr-FR" sz="22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des couches superficielles de la peau.</a:t>
            </a:r>
          </a:p>
        </p:txBody>
      </p:sp>
      <p:sp>
        <p:nvSpPr>
          <p:cNvPr id="45" name="ZoneTexte 44">
            <a:extLst>
              <a:ext uri="{FF2B5EF4-FFF2-40B4-BE49-F238E27FC236}">
                <a16:creationId xmlns:a16="http://schemas.microsoft.com/office/drawing/2014/main" id="{7732EB4B-A010-4D30-B0A5-2C509458882C}"/>
              </a:ext>
            </a:extLst>
          </p:cNvPr>
          <p:cNvSpPr txBox="1"/>
          <p:nvPr/>
        </p:nvSpPr>
        <p:spPr>
          <a:xfrm>
            <a:off x="6188194" y="5844774"/>
            <a:ext cx="6015092" cy="1107996"/>
          </a:xfrm>
          <a:prstGeom prst="rect">
            <a:avLst/>
          </a:prstGeom>
          <a:noFill/>
        </p:spPr>
        <p:txBody>
          <a:bodyPr wrap="square">
            <a:spAutoFit/>
          </a:bodyPr>
          <a:lstStyle/>
          <a:p>
            <a:pPr algn="just"/>
            <a:r>
              <a:rPr lang="fr-FR" sz="2200" dirty="0">
                <a:solidFill>
                  <a:prstClr val="black"/>
                </a:solidFill>
                <a:latin typeface="DilleniaUPC" panose="02020603050405020304" pitchFamily="18" charset="-34"/>
                <a:cs typeface="DilleniaUPC" panose="02020603050405020304" pitchFamily="18" charset="-34"/>
              </a:rPr>
              <a:t>FRUCTO-OLIGOSACCHARIDES : protègent la </a:t>
            </a:r>
            <a:r>
              <a:rPr lang="fr-FR" sz="2200" b="1" dirty="0">
                <a:solidFill>
                  <a:prstClr val="black"/>
                </a:solidFill>
                <a:latin typeface="DilleniaUPC" panose="02020603050405020304" pitchFamily="18" charset="-34"/>
                <a:cs typeface="DilleniaUPC" panose="02020603050405020304" pitchFamily="18" charset="-34"/>
              </a:rPr>
              <a:t>qualité</a:t>
            </a:r>
            <a:r>
              <a:rPr lang="fr-FR" sz="2200" dirty="0">
                <a:solidFill>
                  <a:prstClr val="black"/>
                </a:solidFill>
                <a:latin typeface="DilleniaUPC" panose="02020603050405020304" pitchFamily="18" charset="-34"/>
                <a:cs typeface="DilleniaUPC" panose="02020603050405020304" pitchFamily="18" charset="-34"/>
              </a:rPr>
              <a:t> et l’</a:t>
            </a:r>
            <a:r>
              <a:rPr lang="fr-FR" sz="2200" b="1" dirty="0">
                <a:solidFill>
                  <a:prstClr val="black"/>
                </a:solidFill>
                <a:latin typeface="DilleniaUPC" panose="02020603050405020304" pitchFamily="18" charset="-34"/>
                <a:cs typeface="DilleniaUPC" panose="02020603050405020304" pitchFamily="18" charset="-34"/>
              </a:rPr>
              <a:t>équilibre naturel</a:t>
            </a:r>
            <a:r>
              <a:rPr lang="fr-FR" sz="2200" dirty="0">
                <a:solidFill>
                  <a:prstClr val="black"/>
                </a:solidFill>
                <a:latin typeface="DilleniaUPC" panose="02020603050405020304" pitchFamily="18" charset="-34"/>
                <a:cs typeface="DilleniaUPC" panose="02020603050405020304" pitchFamily="18" charset="-34"/>
              </a:rPr>
              <a:t> de la </a:t>
            </a:r>
            <a:r>
              <a:rPr lang="fr-FR" sz="2200" b="1" dirty="0">
                <a:solidFill>
                  <a:prstClr val="black"/>
                </a:solidFill>
                <a:latin typeface="DilleniaUPC" panose="02020603050405020304" pitchFamily="18" charset="-34"/>
                <a:cs typeface="DilleniaUPC" panose="02020603050405020304" pitchFamily="18" charset="-34"/>
              </a:rPr>
              <a:t>flore protectrice</a:t>
            </a:r>
            <a:r>
              <a:rPr lang="fr-FR" sz="2200" dirty="0">
                <a:solidFill>
                  <a:prstClr val="black"/>
                </a:solidFill>
                <a:latin typeface="DilleniaUPC" panose="02020603050405020304" pitchFamily="18" charset="-34"/>
                <a:cs typeface="DilleniaUPC" panose="02020603050405020304" pitchFamily="18" charset="-34"/>
              </a:rPr>
              <a:t> de l’épiderme.</a:t>
            </a:r>
          </a:p>
        </p:txBody>
      </p:sp>
      <p:pic>
        <p:nvPicPr>
          <p:cNvPr id="38" name="Image 37">
            <a:extLst>
              <a:ext uri="{FF2B5EF4-FFF2-40B4-BE49-F238E27FC236}">
                <a16:creationId xmlns:a16="http://schemas.microsoft.com/office/drawing/2014/main" id="{2A865853-8198-4E80-9A89-6A147C2D8251}"/>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3021990" y="4352877"/>
            <a:ext cx="240670" cy="254000"/>
          </a:xfrm>
          <a:prstGeom prst="rect">
            <a:avLst/>
          </a:prstGeom>
        </p:spPr>
      </p:pic>
      <p:sp>
        <p:nvSpPr>
          <p:cNvPr id="44" name="ZoneTexte 43">
            <a:extLst>
              <a:ext uri="{FF2B5EF4-FFF2-40B4-BE49-F238E27FC236}">
                <a16:creationId xmlns:a16="http://schemas.microsoft.com/office/drawing/2014/main" id="{85A31155-2921-412C-BB5A-F0CFCC917FC5}"/>
              </a:ext>
            </a:extLst>
          </p:cNvPr>
          <p:cNvSpPr txBox="1"/>
          <p:nvPr/>
        </p:nvSpPr>
        <p:spPr>
          <a:xfrm>
            <a:off x="3271126" y="4218267"/>
            <a:ext cx="2549751" cy="523220"/>
          </a:xfrm>
          <a:prstGeom prst="rect">
            <a:avLst/>
          </a:prstGeom>
          <a:noFill/>
        </p:spPr>
        <p:txBody>
          <a:bodyPr wrap="square">
            <a:spAutoFit/>
          </a:bodyPr>
          <a:lstStyle/>
          <a:p>
            <a:r>
              <a:rPr kumimoji="0" lang="fr-FR" sz="2800" b="0" i="0" u="none" strike="noStrike" cap="all" normalizeH="0" baseline="0" noProof="0">
                <a:ln>
                  <a:noFill/>
                </a:ln>
                <a:solidFill>
                  <a:srgbClr val="6CA1B6"/>
                </a:solidFill>
                <a:uLnTx/>
                <a:uFillTx/>
                <a:latin typeface="DilleniaUPC" panose="02020603050405020304" pitchFamily="18" charset="-34"/>
                <a:ea typeface="+mn-ea"/>
                <a:cs typeface="DilleniaUPC" panose="02020603050405020304" pitchFamily="18" charset="-34"/>
              </a:rPr>
              <a:t>AGENTS PURIFIANTS</a:t>
            </a:r>
          </a:p>
        </p:txBody>
      </p:sp>
      <p:cxnSp>
        <p:nvCxnSpPr>
          <p:cNvPr id="51" name="Connecteur droit 50">
            <a:extLst>
              <a:ext uri="{FF2B5EF4-FFF2-40B4-BE49-F238E27FC236}">
                <a16:creationId xmlns:a16="http://schemas.microsoft.com/office/drawing/2014/main" id="{91A53A3E-E164-488A-A521-A9817DF07492}"/>
              </a:ext>
            </a:extLst>
          </p:cNvPr>
          <p:cNvCxnSpPr>
            <a:cxnSpLocks/>
          </p:cNvCxnSpPr>
          <p:nvPr/>
        </p:nvCxnSpPr>
        <p:spPr>
          <a:xfrm>
            <a:off x="6160404" y="3394278"/>
            <a:ext cx="0" cy="525613"/>
          </a:xfrm>
          <a:prstGeom prst="line">
            <a:avLst/>
          </a:prstGeom>
          <a:ln>
            <a:solidFill>
              <a:srgbClr val="6CA1B6"/>
            </a:solidFill>
          </a:ln>
        </p:spPr>
        <p:style>
          <a:lnRef idx="1">
            <a:schemeClr val="dk1"/>
          </a:lnRef>
          <a:fillRef idx="0">
            <a:schemeClr val="dk1"/>
          </a:fillRef>
          <a:effectRef idx="0">
            <a:schemeClr val="dk1"/>
          </a:effectRef>
          <a:fontRef idx="minor">
            <a:schemeClr val="tx1"/>
          </a:fontRef>
        </p:style>
      </p:cxnSp>
      <p:cxnSp>
        <p:nvCxnSpPr>
          <p:cNvPr id="52" name="Connecteur droit 51">
            <a:extLst>
              <a:ext uri="{FF2B5EF4-FFF2-40B4-BE49-F238E27FC236}">
                <a16:creationId xmlns:a16="http://schemas.microsoft.com/office/drawing/2014/main" id="{4CCFC45C-F2A0-4AA8-AC51-21ED76B08554}"/>
              </a:ext>
            </a:extLst>
          </p:cNvPr>
          <p:cNvCxnSpPr>
            <a:cxnSpLocks/>
          </p:cNvCxnSpPr>
          <p:nvPr/>
        </p:nvCxnSpPr>
        <p:spPr>
          <a:xfrm>
            <a:off x="6160404" y="4113174"/>
            <a:ext cx="0" cy="874204"/>
          </a:xfrm>
          <a:prstGeom prst="line">
            <a:avLst/>
          </a:prstGeom>
          <a:ln>
            <a:solidFill>
              <a:srgbClr val="6CA1B6"/>
            </a:solidFill>
          </a:ln>
        </p:spPr>
        <p:style>
          <a:lnRef idx="1">
            <a:schemeClr val="dk1"/>
          </a:lnRef>
          <a:fillRef idx="0">
            <a:schemeClr val="dk1"/>
          </a:fillRef>
          <a:effectRef idx="0">
            <a:schemeClr val="dk1"/>
          </a:effectRef>
          <a:fontRef idx="minor">
            <a:schemeClr val="tx1"/>
          </a:fontRef>
        </p:style>
      </p:cxnSp>
      <p:sp>
        <p:nvSpPr>
          <p:cNvPr id="53" name="ZoneTexte 52">
            <a:extLst>
              <a:ext uri="{FF2B5EF4-FFF2-40B4-BE49-F238E27FC236}">
                <a16:creationId xmlns:a16="http://schemas.microsoft.com/office/drawing/2014/main" id="{B6E13437-D847-45D1-A207-05530876CB7D}"/>
              </a:ext>
            </a:extLst>
          </p:cNvPr>
          <p:cNvSpPr txBox="1"/>
          <p:nvPr/>
        </p:nvSpPr>
        <p:spPr>
          <a:xfrm>
            <a:off x="6188194" y="4170790"/>
            <a:ext cx="6003805" cy="1184940"/>
          </a:xfrm>
          <a:prstGeom prst="rect">
            <a:avLst/>
          </a:prstGeom>
          <a:noFill/>
        </p:spPr>
        <p:txBody>
          <a:bodyPr wrap="square">
            <a:spAutoFit/>
          </a:bodyPr>
          <a:lstStyle/>
          <a:p>
            <a:pPr>
              <a:lnSpc>
                <a:spcPts val="2000"/>
              </a:lnSpc>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CAPRYLOYL GLYCINE : lipide aminoacide qui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inhibe</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la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5-</a:t>
            </a:r>
            <a:r>
              <a:rPr kumimoji="0" lang="fr-FR" sz="1600" b="1" i="0" u="none" strike="noStrike" cap="none" normalizeH="0" baseline="0" noProof="0" dirty="0">
                <a:ln>
                  <a:noFill/>
                </a:ln>
                <a:solidFill>
                  <a:prstClr val="black"/>
                </a:solidFill>
                <a:uLnTx/>
                <a:uFillTx/>
                <a:latin typeface="Calibri Light" panose="020F0302020204030204"/>
                <a:ea typeface="+mn-ea"/>
                <a:cs typeface="DilleniaUPC" panose="02020603050405020304" pitchFamily="18" charset="-34"/>
              </a:rPr>
              <a:t>α</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-réductase</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(enzyme impliquée dans la production de sébum). </a:t>
            </a:r>
          </a:p>
          <a:p>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UNDECYLENOYL GLYCINE aide à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purifier</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la peau.</a:t>
            </a:r>
          </a:p>
        </p:txBody>
      </p:sp>
    </p:spTree>
    <p:extLst>
      <p:ext uri="{BB962C8B-B14F-4D97-AF65-F5344CB8AC3E}">
        <p14:creationId xmlns:p14="http://schemas.microsoft.com/office/powerpoint/2010/main" val="3368578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16D9B5A-B765-47DE-82F3-240372A5E4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4081" y="700273"/>
            <a:ext cx="2197852" cy="1550380"/>
          </a:xfrm>
          <a:prstGeom prst="rect">
            <a:avLst/>
          </a:prstGeom>
        </p:spPr>
      </p:pic>
      <p:sp>
        <p:nvSpPr>
          <p:cNvPr id="39" name="ZoneTexte 38">
            <a:extLst>
              <a:ext uri="{FF2B5EF4-FFF2-40B4-BE49-F238E27FC236}">
                <a16:creationId xmlns:a16="http://schemas.microsoft.com/office/drawing/2014/main" id="{E7976E73-5746-4646-B9D4-146E37093864}"/>
              </a:ext>
            </a:extLst>
          </p:cNvPr>
          <p:cNvSpPr txBox="1"/>
          <p:nvPr/>
        </p:nvSpPr>
        <p:spPr>
          <a:xfrm>
            <a:off x="3999437" y="2523309"/>
            <a:ext cx="6248086" cy="2428870"/>
          </a:xfrm>
          <a:prstGeom prst="rect">
            <a:avLst/>
          </a:prstGeom>
          <a:noFill/>
        </p:spPr>
        <p:txBody>
          <a:bodyPr wrap="square">
            <a:spAutoFit/>
          </a:bodyPr>
          <a:lstStyle>
            <a:defPPr>
              <a:defRPr lang="fr-FR"/>
            </a:defPPr>
            <a:lvl1pPr algn="ctr">
              <a:defRPr sz="2000" b="1">
                <a:latin typeface="DilleniaUPC" panose="02020603050405020304" pitchFamily="18" charset="-34"/>
                <a:cs typeface="DilleniaUPC" panose="02020603050405020304" pitchFamily="18" charset="-34"/>
              </a:defRPr>
            </a:lvl1pPr>
          </a:lstStyle>
          <a:p>
            <a:pPr>
              <a:lnSpc>
                <a:spcPts val="2000"/>
              </a:lnSpc>
            </a:pPr>
            <a:r>
              <a:rPr lang="fr-FR" sz="2400"/>
              <a:t>INGRÉDIENTS : </a:t>
            </a:r>
            <a:r>
              <a:rPr lang="fr-FR" sz="2400" b="0">
                <a:solidFill>
                  <a:srgbClr val="EE5E79"/>
                </a:solidFill>
              </a:rPr>
              <a:t>AQUA/WATER/EAU</a:t>
            </a:r>
            <a:r>
              <a:rPr lang="fr-FR" sz="2400" b="0"/>
              <a:t>, </a:t>
            </a:r>
            <a:r>
              <a:rPr lang="fr-FR" sz="2400" b="0">
                <a:solidFill>
                  <a:srgbClr val="2B909D"/>
                </a:solidFill>
              </a:rPr>
              <a:t>KAOLIN</a:t>
            </a:r>
            <a:r>
              <a:rPr lang="fr-FR" sz="2400" b="0"/>
              <a:t>, </a:t>
            </a:r>
            <a:r>
              <a:rPr lang="fr-FR" sz="2400" b="0">
                <a:solidFill>
                  <a:srgbClr val="EE5E79"/>
                </a:solidFill>
              </a:rPr>
              <a:t>CAPRYLIC/CAPRIC TRIGLYCERIDE</a:t>
            </a:r>
            <a:r>
              <a:rPr lang="fr-FR" sz="2400" b="0"/>
              <a:t>, </a:t>
            </a:r>
            <a:r>
              <a:rPr lang="fr-FR" sz="2400" b="0">
                <a:solidFill>
                  <a:srgbClr val="2B909D"/>
                </a:solidFill>
              </a:rPr>
              <a:t>GLYCERIN</a:t>
            </a:r>
            <a:r>
              <a:rPr lang="fr-FR" sz="2400" b="0"/>
              <a:t>, </a:t>
            </a:r>
            <a:r>
              <a:rPr lang="fr-FR" sz="2400" b="0">
                <a:solidFill>
                  <a:srgbClr val="EE5E79"/>
                </a:solidFill>
              </a:rPr>
              <a:t>CELLULOSE</a:t>
            </a:r>
            <a:r>
              <a:rPr lang="fr-FR" sz="2400" b="0"/>
              <a:t>, </a:t>
            </a:r>
            <a:r>
              <a:rPr lang="fr-FR" sz="2400" b="0">
                <a:solidFill>
                  <a:srgbClr val="EE5E79"/>
                </a:solidFill>
              </a:rPr>
              <a:t>CETEARYL ALCOHOL</a:t>
            </a:r>
            <a:r>
              <a:rPr lang="fr-FR" sz="2400" b="0"/>
              <a:t>, </a:t>
            </a:r>
            <a:r>
              <a:rPr lang="fr-FR" sz="2400" b="0">
                <a:solidFill>
                  <a:srgbClr val="2B909D"/>
                </a:solidFill>
              </a:rPr>
              <a:t>CAPRYLOYL GLYCINE</a:t>
            </a:r>
            <a:r>
              <a:rPr lang="fr-FR" sz="2400" b="0"/>
              <a:t>, </a:t>
            </a:r>
            <a:r>
              <a:rPr lang="fr-FR" sz="2400" b="0">
                <a:solidFill>
                  <a:srgbClr val="2B909D"/>
                </a:solidFill>
              </a:rPr>
              <a:t>FRUCTOOLIGOSACCHARIDES</a:t>
            </a:r>
            <a:r>
              <a:rPr lang="fr-FR" sz="2400" b="0"/>
              <a:t>, </a:t>
            </a:r>
            <a:r>
              <a:rPr lang="fr-FR" sz="2400" b="0">
                <a:solidFill>
                  <a:srgbClr val="EE5E79"/>
                </a:solidFill>
              </a:rPr>
              <a:t>GLYCERYL DIBEHENATE</a:t>
            </a:r>
            <a:r>
              <a:rPr lang="fr-FR" sz="2400" b="0"/>
              <a:t>, </a:t>
            </a:r>
            <a:r>
              <a:rPr lang="fr-FR" sz="2400" b="0">
                <a:solidFill>
                  <a:srgbClr val="EE5E79"/>
                </a:solidFill>
              </a:rPr>
              <a:t>TITANIUM DIOXIDE</a:t>
            </a:r>
            <a:r>
              <a:rPr lang="fr-FR" sz="2400" b="0"/>
              <a:t>, </a:t>
            </a:r>
            <a:r>
              <a:rPr lang="fr-FR" sz="2400" b="0">
                <a:solidFill>
                  <a:srgbClr val="EE5E79"/>
                </a:solidFill>
              </a:rPr>
              <a:t>CETEARYL GLUCOSIDE</a:t>
            </a:r>
            <a:r>
              <a:rPr lang="fr-FR" sz="2400" b="0"/>
              <a:t>, </a:t>
            </a:r>
            <a:r>
              <a:rPr lang="fr-FR" sz="2400" b="0">
                <a:solidFill>
                  <a:srgbClr val="2B909D"/>
                </a:solidFill>
              </a:rPr>
              <a:t>UNDECYLENOYL GLYCINE</a:t>
            </a:r>
            <a:r>
              <a:rPr lang="fr-FR" sz="2400" b="0"/>
              <a:t>, </a:t>
            </a:r>
            <a:r>
              <a:rPr lang="fr-FR" sz="2400" b="0">
                <a:solidFill>
                  <a:srgbClr val="EE5E79"/>
                </a:solidFill>
              </a:rPr>
              <a:t>TRIBEHENIN</a:t>
            </a:r>
            <a:r>
              <a:rPr lang="fr-FR" sz="2400" b="0"/>
              <a:t>, </a:t>
            </a:r>
            <a:r>
              <a:rPr lang="fr-FR" sz="2400" b="0">
                <a:solidFill>
                  <a:srgbClr val="545C8B"/>
                </a:solidFill>
              </a:rPr>
              <a:t>SODIUM HYDROXIDE</a:t>
            </a:r>
            <a:r>
              <a:rPr lang="fr-FR" sz="2400" b="0"/>
              <a:t>, </a:t>
            </a:r>
            <a:r>
              <a:rPr lang="fr-FR" sz="2400" b="0">
                <a:solidFill>
                  <a:srgbClr val="EE5E79"/>
                </a:solidFill>
              </a:rPr>
              <a:t>XANTHAN GUM</a:t>
            </a:r>
            <a:r>
              <a:rPr lang="fr-FR" sz="2400" b="0"/>
              <a:t>, </a:t>
            </a:r>
            <a:r>
              <a:rPr lang="fr-FR" sz="2400" b="0">
                <a:solidFill>
                  <a:srgbClr val="EE5E79"/>
                </a:solidFill>
              </a:rPr>
              <a:t>GLYCERYL BEHENATE</a:t>
            </a:r>
            <a:r>
              <a:rPr lang="fr-FR" sz="2400" b="0"/>
              <a:t>, </a:t>
            </a:r>
            <a:r>
              <a:rPr lang="fr-FR" sz="2400" b="0">
                <a:solidFill>
                  <a:srgbClr val="545C8B"/>
                </a:solidFill>
              </a:rPr>
              <a:t>SODIUM PHYTATE</a:t>
            </a:r>
            <a:r>
              <a:rPr lang="fr-FR" sz="2400" b="0"/>
              <a:t>, </a:t>
            </a:r>
            <a:r>
              <a:rPr lang="fr-FR" sz="2400" b="0">
                <a:solidFill>
                  <a:srgbClr val="545C8B"/>
                </a:solidFill>
              </a:rPr>
              <a:t>STEARIC ACID</a:t>
            </a:r>
            <a:r>
              <a:rPr lang="fr-FR" sz="2400" b="0"/>
              <a:t>, </a:t>
            </a:r>
            <a:r>
              <a:rPr lang="fr-FR" sz="2400" b="0">
                <a:solidFill>
                  <a:srgbClr val="545C8B"/>
                </a:solidFill>
              </a:rPr>
              <a:t>ALUMINA</a:t>
            </a:r>
            <a:r>
              <a:rPr lang="fr-FR" sz="2400" b="0"/>
              <a:t>, </a:t>
            </a:r>
            <a:r>
              <a:rPr lang="fr-FR" sz="2400" b="0">
                <a:solidFill>
                  <a:srgbClr val="545C8B"/>
                </a:solidFill>
              </a:rPr>
              <a:t>POLYHYDROXYSTEARIC ACID</a:t>
            </a:r>
            <a:r>
              <a:rPr lang="fr-FR" sz="2400" b="0"/>
              <a:t>, </a:t>
            </a:r>
            <a:r>
              <a:rPr lang="fr-FR" sz="2400" b="0">
                <a:solidFill>
                  <a:srgbClr val="EE5E79"/>
                </a:solidFill>
              </a:rPr>
              <a:t>LAMINARIA DIGITATA EXTRACT</a:t>
            </a:r>
            <a:r>
              <a:rPr lang="fr-FR" sz="2400" b="0"/>
              <a:t>, </a:t>
            </a:r>
            <a:r>
              <a:rPr lang="fr-FR" sz="2400" b="0">
                <a:solidFill>
                  <a:srgbClr val="EE5E79"/>
                </a:solidFill>
              </a:rPr>
              <a:t>CARNOSINE, DISODIUM ADENOSINE TRIPHOSPHATE</a:t>
            </a:r>
            <a:r>
              <a:rPr lang="fr-FR" sz="2400" b="0"/>
              <a:t>, </a:t>
            </a:r>
            <a:r>
              <a:rPr lang="fr-FR" sz="2400" b="0">
                <a:solidFill>
                  <a:srgbClr val="545C8B"/>
                </a:solidFill>
              </a:rPr>
              <a:t>ALCOHOL</a:t>
            </a:r>
            <a:r>
              <a:rPr lang="fr-FR" sz="2400" b="0"/>
              <a:t>.</a:t>
            </a:r>
          </a:p>
        </p:txBody>
      </p:sp>
      <p:sp>
        <p:nvSpPr>
          <p:cNvPr id="35" name="Rectangle 34">
            <a:extLst>
              <a:ext uri="{FF2B5EF4-FFF2-40B4-BE49-F238E27FC236}">
                <a16:creationId xmlns:a16="http://schemas.microsoft.com/office/drawing/2014/main" id="{9A53B9D6-0130-494D-9431-FEF94FB7B022}"/>
              </a:ext>
            </a:extLst>
          </p:cNvPr>
          <p:cNvSpPr/>
          <p:nvPr/>
        </p:nvSpPr>
        <p:spPr>
          <a:xfrm rot="16200000">
            <a:off x="-2429141" y="2429141"/>
            <a:ext cx="6858001" cy="1999718"/>
          </a:xfrm>
          <a:prstGeom prst="rect">
            <a:avLst/>
          </a:prstGeom>
          <a:solidFill>
            <a:srgbClr val="6CA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36" name="ZoneTexte 35">
            <a:extLst>
              <a:ext uri="{FF2B5EF4-FFF2-40B4-BE49-F238E27FC236}">
                <a16:creationId xmlns:a16="http://schemas.microsoft.com/office/drawing/2014/main" id="{C311C8B7-4ABE-4746-A638-EEE4D72FF8E8}"/>
              </a:ext>
            </a:extLst>
          </p:cNvPr>
          <p:cNvSpPr txBox="1"/>
          <p:nvPr/>
        </p:nvSpPr>
        <p:spPr>
          <a:xfrm>
            <a:off x="869275" y="626301"/>
            <a:ext cx="4964258"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Masque purifiant express</a:t>
            </a:r>
          </a:p>
        </p:txBody>
      </p:sp>
      <p:pic>
        <p:nvPicPr>
          <p:cNvPr id="37" name="Image 36" descr="Une image contenant texte&#10;&#10;Description générée automatiquement">
            <a:extLst>
              <a:ext uri="{FF2B5EF4-FFF2-40B4-BE49-F238E27FC236}">
                <a16:creationId xmlns:a16="http://schemas.microsoft.com/office/drawing/2014/main" id="{2EE36CF7-F440-4E54-81D5-D9F5CFA22F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4131" y="1845756"/>
            <a:ext cx="1611175" cy="4538095"/>
          </a:xfrm>
          <a:prstGeom prst="rect">
            <a:avLst/>
          </a:prstGeom>
          <a:effectLst>
            <a:outerShdw blurRad="50800" dist="38100" dir="2700000" algn="tl" rotWithShape="0">
              <a:prstClr val="black">
                <a:alpha val="40000"/>
              </a:prstClr>
            </a:outerShdw>
          </a:effectLst>
        </p:spPr>
      </p:pic>
      <p:sp>
        <p:nvSpPr>
          <p:cNvPr id="38" name="ZoneTexte 37">
            <a:extLst>
              <a:ext uri="{FF2B5EF4-FFF2-40B4-BE49-F238E27FC236}">
                <a16:creationId xmlns:a16="http://schemas.microsoft.com/office/drawing/2014/main" id="{17CBBEED-30A0-43BE-B851-263404B8ABAF}"/>
              </a:ext>
            </a:extLst>
          </p:cNvPr>
          <p:cNvSpPr txBox="1"/>
          <p:nvPr/>
        </p:nvSpPr>
        <p:spPr>
          <a:xfrm>
            <a:off x="242586" y="83286"/>
            <a:ext cx="7529813"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40" name="Connecteur droit 39">
            <a:extLst>
              <a:ext uri="{FF2B5EF4-FFF2-40B4-BE49-F238E27FC236}">
                <a16:creationId xmlns:a16="http://schemas.microsoft.com/office/drawing/2014/main" id="{FE6F3144-19C4-42EB-B596-8792832AD858}"/>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5E4EAC19-2963-4650-8A0B-11B279F0A06C}"/>
              </a:ext>
            </a:extLst>
          </p:cNvPr>
          <p:cNvSpPr txBox="1"/>
          <p:nvPr/>
        </p:nvSpPr>
        <p:spPr>
          <a:xfrm>
            <a:off x="2941228" y="1774373"/>
            <a:ext cx="6437549" cy="584775"/>
          </a:xfrm>
          <a:prstGeom prst="rect">
            <a:avLst/>
          </a:prstGeom>
          <a:noFill/>
        </p:spPr>
        <p:txBody>
          <a:bodyPr wrap="square">
            <a:spAutoFit/>
          </a:bodyPr>
          <a:lstStyle/>
          <a:p>
            <a:pPr>
              <a:spcAft>
                <a:spcPts val="600"/>
              </a:spcAft>
            </a:pPr>
            <a:r>
              <a:rPr lang="fr-FR" sz="3200" b="1" cap="all">
                <a:solidFill>
                  <a:srgbClr val="6CA1B6"/>
                </a:solidFill>
                <a:latin typeface="DilleniaUPC" panose="02020603050405020304" pitchFamily="18" charset="-34"/>
                <a:cs typeface="DilleniaUPC" panose="02020603050405020304" pitchFamily="18" charset="-34"/>
              </a:rPr>
              <a:t>TRANSPARENCE TOTALE</a:t>
            </a:r>
          </a:p>
        </p:txBody>
      </p:sp>
      <p:grpSp>
        <p:nvGrpSpPr>
          <p:cNvPr id="19" name="Groupe 18">
            <a:extLst>
              <a:ext uri="{FF2B5EF4-FFF2-40B4-BE49-F238E27FC236}">
                <a16:creationId xmlns:a16="http://schemas.microsoft.com/office/drawing/2014/main" id="{47F917F8-84B1-4E0C-992F-4D72533A895D}"/>
              </a:ext>
            </a:extLst>
          </p:cNvPr>
          <p:cNvGrpSpPr/>
          <p:nvPr/>
        </p:nvGrpSpPr>
        <p:grpSpPr>
          <a:xfrm>
            <a:off x="4341191" y="5116340"/>
            <a:ext cx="6792221" cy="799270"/>
            <a:chOff x="4392044" y="5644597"/>
            <a:chExt cx="6792221" cy="799270"/>
          </a:xfrm>
        </p:grpSpPr>
        <p:sp>
          <p:nvSpPr>
            <p:cNvPr id="20" name="ZoneTexte 19">
              <a:extLst>
                <a:ext uri="{FF2B5EF4-FFF2-40B4-BE49-F238E27FC236}">
                  <a16:creationId xmlns:a16="http://schemas.microsoft.com/office/drawing/2014/main" id="{A1C868AF-31CE-42F7-AF8D-4764C4409389}"/>
                </a:ext>
              </a:extLst>
            </p:cNvPr>
            <p:cNvSpPr txBox="1"/>
            <p:nvPr/>
          </p:nvSpPr>
          <p:spPr>
            <a:xfrm>
              <a:off x="4599760" y="5644597"/>
              <a:ext cx="2501901" cy="461665"/>
            </a:xfrm>
            <a:prstGeom prst="rect">
              <a:avLst/>
            </a:prstGeom>
            <a:noFill/>
          </p:spPr>
          <p:txBody>
            <a:bodyPr wrap="square">
              <a:spAutoFit/>
            </a:bodyPr>
            <a:lstStyle/>
            <a:p>
              <a:r>
                <a:rPr lang="fr-FR" sz="2400" b="1">
                  <a:solidFill>
                    <a:srgbClr val="2B909D"/>
                  </a:solidFill>
                  <a:latin typeface="DilleniaUPC" panose="02020603050405020304" pitchFamily="18" charset="-34"/>
                  <a:cs typeface="DilleniaUPC" panose="02020603050405020304" pitchFamily="18" charset="-34"/>
                </a:rPr>
                <a:t>Actions spécifiques du produit</a:t>
              </a:r>
            </a:p>
          </p:txBody>
        </p:sp>
        <p:pic>
          <p:nvPicPr>
            <p:cNvPr id="21" name="Image 20">
              <a:extLst>
                <a:ext uri="{FF2B5EF4-FFF2-40B4-BE49-F238E27FC236}">
                  <a16:creationId xmlns:a16="http://schemas.microsoft.com/office/drawing/2014/main" id="{007E3B6E-B6C6-4DB8-B4AA-A4815E973E95}"/>
                </a:ext>
              </a:extLst>
            </p:cNvPr>
            <p:cNvPicPr>
              <a:picLocks noChangeAspect="1"/>
            </p:cNvPicPr>
            <p:nvPr/>
          </p:nvPicPr>
          <p:blipFill>
            <a:blip r:embed="rId5"/>
            <a:stretch>
              <a:fillRect/>
            </a:stretch>
          </p:blipFill>
          <p:spPr>
            <a:xfrm>
              <a:off x="5674807" y="6106262"/>
              <a:ext cx="262946" cy="255539"/>
            </a:xfrm>
            <a:prstGeom prst="rect">
              <a:avLst/>
            </a:prstGeom>
          </p:spPr>
        </p:pic>
        <p:pic>
          <p:nvPicPr>
            <p:cNvPr id="23" name="Image 22">
              <a:extLst>
                <a:ext uri="{FF2B5EF4-FFF2-40B4-BE49-F238E27FC236}">
                  <a16:creationId xmlns:a16="http://schemas.microsoft.com/office/drawing/2014/main" id="{47E11EC7-EA0F-4CC7-90D6-3AE65F783293}"/>
                </a:ext>
              </a:extLst>
            </p:cNvPr>
            <p:cNvPicPr>
              <a:picLocks noChangeAspect="1"/>
            </p:cNvPicPr>
            <p:nvPr/>
          </p:nvPicPr>
          <p:blipFill>
            <a:blip r:embed="rId6"/>
            <a:stretch>
              <a:fillRect/>
            </a:stretch>
          </p:blipFill>
          <p:spPr>
            <a:xfrm>
              <a:off x="4392044" y="5748430"/>
              <a:ext cx="246439" cy="209658"/>
            </a:xfrm>
            <a:prstGeom prst="rect">
              <a:avLst/>
            </a:prstGeom>
          </p:spPr>
        </p:pic>
        <p:pic>
          <p:nvPicPr>
            <p:cNvPr id="25" name="Image 24">
              <a:extLst>
                <a:ext uri="{FF2B5EF4-FFF2-40B4-BE49-F238E27FC236}">
                  <a16:creationId xmlns:a16="http://schemas.microsoft.com/office/drawing/2014/main" id="{42D461C7-6234-4A70-8940-B0D3BE30ECF1}"/>
                </a:ext>
              </a:extLst>
            </p:cNvPr>
            <p:cNvPicPr>
              <a:picLocks noChangeAspect="1"/>
            </p:cNvPicPr>
            <p:nvPr/>
          </p:nvPicPr>
          <p:blipFill>
            <a:blip r:embed="rId7"/>
            <a:stretch>
              <a:fillRect/>
            </a:stretch>
          </p:blipFill>
          <p:spPr>
            <a:xfrm>
              <a:off x="7078937" y="5736024"/>
              <a:ext cx="240518" cy="251619"/>
            </a:xfrm>
            <a:prstGeom prst="rect">
              <a:avLst/>
            </a:prstGeom>
          </p:spPr>
        </p:pic>
        <p:sp>
          <p:nvSpPr>
            <p:cNvPr id="27" name="ZoneTexte 26">
              <a:extLst>
                <a:ext uri="{FF2B5EF4-FFF2-40B4-BE49-F238E27FC236}">
                  <a16:creationId xmlns:a16="http://schemas.microsoft.com/office/drawing/2014/main" id="{401C5A35-0ACE-4605-93A7-93A54F9D7734}"/>
                </a:ext>
              </a:extLst>
            </p:cNvPr>
            <p:cNvSpPr txBox="1"/>
            <p:nvPr/>
          </p:nvSpPr>
          <p:spPr>
            <a:xfrm>
              <a:off x="7283828" y="5644597"/>
              <a:ext cx="3900437" cy="461665"/>
            </a:xfrm>
            <a:prstGeom prst="rect">
              <a:avLst/>
            </a:prstGeom>
            <a:noFill/>
          </p:spPr>
          <p:txBody>
            <a:bodyPr wrap="square">
              <a:spAutoFit/>
            </a:bodyPr>
            <a:lstStyle>
              <a:defPPr>
                <a:defRPr lang="fr-FR"/>
              </a:defPPr>
              <a:lvl1pPr>
                <a:defRPr sz="2000" b="1">
                  <a:solidFill>
                    <a:srgbClr val="2B909D"/>
                  </a:solidFill>
                  <a:latin typeface="DilleniaUPC" panose="02020603050405020304" pitchFamily="18" charset="-34"/>
                  <a:cs typeface="DilleniaUPC" panose="02020603050405020304" pitchFamily="18" charset="-34"/>
                </a:defRPr>
              </a:lvl1pPr>
            </a:lstStyle>
            <a:p>
              <a:r>
                <a:rPr lang="fr-FR" sz="2400">
                  <a:solidFill>
                    <a:srgbClr val="F07189"/>
                  </a:solidFill>
                </a:rPr>
                <a:t>Texture et sensorialité</a:t>
              </a:r>
            </a:p>
          </p:txBody>
        </p:sp>
        <p:sp>
          <p:nvSpPr>
            <p:cNvPr id="29" name="ZoneTexte 28">
              <a:extLst>
                <a:ext uri="{FF2B5EF4-FFF2-40B4-BE49-F238E27FC236}">
                  <a16:creationId xmlns:a16="http://schemas.microsoft.com/office/drawing/2014/main" id="{2F0B7E5B-7AFF-4F82-855D-4CB7AA3A5796}"/>
                </a:ext>
              </a:extLst>
            </p:cNvPr>
            <p:cNvSpPr txBox="1"/>
            <p:nvPr/>
          </p:nvSpPr>
          <p:spPr>
            <a:xfrm>
              <a:off x="5937390" y="5982202"/>
              <a:ext cx="4788808" cy="461665"/>
            </a:xfrm>
            <a:prstGeom prst="rect">
              <a:avLst/>
            </a:prstGeom>
            <a:noFill/>
          </p:spPr>
          <p:txBody>
            <a:bodyPr wrap="square">
              <a:spAutoFit/>
            </a:bodyPr>
            <a:lstStyle/>
            <a:p>
              <a:r>
                <a:rPr lang="fr-FR" sz="2400" b="1" dirty="0">
                  <a:solidFill>
                    <a:srgbClr val="686F98"/>
                  </a:solidFill>
                  <a:latin typeface="DilleniaUPC" panose="02020603050405020304" pitchFamily="18" charset="-34"/>
                  <a:cs typeface="DilleniaUPC" panose="02020603050405020304" pitchFamily="18" charset="-34"/>
                </a:rPr>
                <a:t>Application et système de pénétration de la peau</a:t>
              </a:r>
            </a:p>
          </p:txBody>
        </p:sp>
      </p:grpSp>
    </p:spTree>
    <p:extLst>
      <p:ext uri="{BB962C8B-B14F-4D97-AF65-F5344CB8AC3E}">
        <p14:creationId xmlns:p14="http://schemas.microsoft.com/office/powerpoint/2010/main" val="2600731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3D21BBD-D78E-4298-B666-211B2CE13AAB}"/>
              </a:ext>
            </a:extLst>
          </p:cNvPr>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219163" y="4140137"/>
            <a:ext cx="2174221" cy="13731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FA26C87-DB23-42FE-BF9F-6587DD5BA745}"/>
              </a:ext>
            </a:extLst>
          </p:cNvPr>
          <p:cNvSpPr/>
          <p:nvPr/>
        </p:nvSpPr>
        <p:spPr>
          <a:xfrm>
            <a:off x="2677710" y="4082766"/>
            <a:ext cx="6541453" cy="2328720"/>
          </a:xfrm>
          <a:prstGeom prst="rect">
            <a:avLst/>
          </a:prstGeom>
          <a:solidFill>
            <a:schemeClr val="bg1"/>
          </a:solidFill>
          <a:ln>
            <a:solidFill>
              <a:srgbClr val="6CA1B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800"/>
              </a:lnSpc>
              <a:spcAft>
                <a:spcPts val="600"/>
              </a:spcAft>
              <a:tabLst>
                <a:tab pos="3676650" algn="l"/>
              </a:tabLst>
            </a:pPr>
            <a:endParaRPr lang="en-US" sz="2000" dirty="0">
              <a:solidFill>
                <a:srgbClr val="6CA1B6"/>
              </a:solidFill>
              <a:latin typeface="DilleniaUPC" panose="02020603050405020304" pitchFamily="18" charset="-34"/>
              <a:ea typeface="Calibri" panose="020F0502020204030204" pitchFamily="34" charset="0"/>
              <a:cs typeface="DilleniaUPC" panose="02020603050405020304" pitchFamily="18" charset="-34"/>
            </a:endParaRPr>
          </a:p>
        </p:txBody>
      </p:sp>
      <p:sp>
        <p:nvSpPr>
          <p:cNvPr id="15" name="ZoneTexte 14">
            <a:extLst>
              <a:ext uri="{FF2B5EF4-FFF2-40B4-BE49-F238E27FC236}">
                <a16:creationId xmlns:a16="http://schemas.microsoft.com/office/drawing/2014/main" id="{00C01B29-01EE-41FB-A0C1-CBC9A8E856B6}"/>
              </a:ext>
            </a:extLst>
          </p:cNvPr>
          <p:cNvSpPr txBox="1"/>
          <p:nvPr/>
        </p:nvSpPr>
        <p:spPr>
          <a:xfrm>
            <a:off x="3891632" y="2278966"/>
            <a:ext cx="6096000" cy="446276"/>
          </a:xfrm>
          <a:prstGeom prst="rect">
            <a:avLst/>
          </a:prstGeom>
          <a:noFill/>
        </p:spPr>
        <p:txBody>
          <a:bodyPr wrap="square">
            <a:spAutoFit/>
          </a:bodyPr>
          <a:lstStyle/>
          <a:p>
            <a:r>
              <a:rPr lang="fr-FR" sz="2300">
                <a:latin typeface="DilleniaUPC" panose="02020603050405020304" pitchFamily="18" charset="-34"/>
                <a:ea typeface="+mn-ea"/>
                <a:cs typeface="DilleniaUPC" panose="02020603050405020304" pitchFamily="18" charset="-34"/>
              </a:rPr>
              <a:t>Test d’utilisation </a:t>
            </a:r>
            <a:r>
              <a:rPr lang="fr-FR" sz="2000">
                <a:latin typeface="DilleniaUPC" panose="02020603050405020304" pitchFamily="18" charset="-34"/>
                <a:ea typeface="+mn-ea"/>
                <a:cs typeface="DilleniaUPC" panose="02020603050405020304" pitchFamily="18" charset="-34"/>
              </a:rPr>
              <a:t>– </a:t>
            </a:r>
            <a:r>
              <a:rPr lang="fr-FR" sz="2300">
                <a:latin typeface="DilleniaUPC" panose="02020603050405020304" pitchFamily="18" charset="-34"/>
                <a:ea typeface="+mn-ea"/>
                <a:cs typeface="DilleniaUPC" panose="02020603050405020304" pitchFamily="18" charset="-34"/>
              </a:rPr>
              <a:t>10 jours* </a:t>
            </a:r>
          </a:p>
        </p:txBody>
      </p:sp>
      <p:pic>
        <p:nvPicPr>
          <p:cNvPr id="17" name="Image 16">
            <a:extLst>
              <a:ext uri="{FF2B5EF4-FFF2-40B4-BE49-F238E27FC236}">
                <a16:creationId xmlns:a16="http://schemas.microsoft.com/office/drawing/2014/main" id="{5B9E0C41-C8B7-46DA-8B0F-87171E0B0458}"/>
              </a:ext>
            </a:extLst>
          </p:cNvPr>
          <p:cNvPicPr>
            <a:picLocks noChangeAspect="1"/>
          </p:cNvPicPr>
          <p:nvPr/>
        </p:nvPicPr>
        <p:blipFill rotWithShape="1">
          <a:blip r:embed="rId5"/>
          <a:srcRect b="14901"/>
          <a:stretch/>
        </p:blipFill>
        <p:spPr>
          <a:xfrm>
            <a:off x="3347107" y="2841805"/>
            <a:ext cx="483564" cy="443166"/>
          </a:xfrm>
          <a:prstGeom prst="rect">
            <a:avLst/>
          </a:prstGeom>
        </p:spPr>
      </p:pic>
      <p:sp>
        <p:nvSpPr>
          <p:cNvPr id="19" name="ZoneTexte 18">
            <a:extLst>
              <a:ext uri="{FF2B5EF4-FFF2-40B4-BE49-F238E27FC236}">
                <a16:creationId xmlns:a16="http://schemas.microsoft.com/office/drawing/2014/main" id="{DF6A61C6-D343-4DBB-A434-E6F1B7FC7DAE}"/>
              </a:ext>
            </a:extLst>
          </p:cNvPr>
          <p:cNvSpPr txBox="1"/>
          <p:nvPr/>
        </p:nvSpPr>
        <p:spPr>
          <a:xfrm>
            <a:off x="3891631" y="2703697"/>
            <a:ext cx="8155057" cy="800219"/>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10 volontaires âgés de 19 à 40 ans ayant tous la peau sensible et mixte à grasse</a:t>
            </a:r>
          </a:p>
        </p:txBody>
      </p:sp>
      <p:pic>
        <p:nvPicPr>
          <p:cNvPr id="21" name="Image 20">
            <a:extLst>
              <a:ext uri="{FF2B5EF4-FFF2-40B4-BE49-F238E27FC236}">
                <a16:creationId xmlns:a16="http://schemas.microsoft.com/office/drawing/2014/main" id="{94677638-EEB9-4AC9-84F5-3CC290071A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72148" y="3341367"/>
            <a:ext cx="619484" cy="619484"/>
          </a:xfrm>
          <a:prstGeom prst="rect">
            <a:avLst/>
          </a:prstGeom>
        </p:spPr>
      </p:pic>
      <p:pic>
        <p:nvPicPr>
          <p:cNvPr id="23" name="Image 22">
            <a:extLst>
              <a:ext uri="{FF2B5EF4-FFF2-40B4-BE49-F238E27FC236}">
                <a16:creationId xmlns:a16="http://schemas.microsoft.com/office/drawing/2014/main" id="{FE731892-9209-4D7B-96DF-420F35C933EC}"/>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72849" y="2203999"/>
            <a:ext cx="530585" cy="619484"/>
          </a:xfrm>
          <a:prstGeom prst="rect">
            <a:avLst/>
          </a:prstGeom>
        </p:spPr>
      </p:pic>
      <p:sp>
        <p:nvSpPr>
          <p:cNvPr id="25" name="ZoneTexte 24">
            <a:extLst>
              <a:ext uri="{FF2B5EF4-FFF2-40B4-BE49-F238E27FC236}">
                <a16:creationId xmlns:a16="http://schemas.microsoft.com/office/drawing/2014/main" id="{143204BD-D244-404F-929B-07381A775092}"/>
              </a:ext>
            </a:extLst>
          </p:cNvPr>
          <p:cNvSpPr txBox="1"/>
          <p:nvPr/>
        </p:nvSpPr>
        <p:spPr>
          <a:xfrm>
            <a:off x="3903434" y="3367192"/>
            <a:ext cx="7348876" cy="835613"/>
          </a:xfrm>
          <a:prstGeom prst="rect">
            <a:avLst/>
          </a:prstGeom>
          <a:noFill/>
        </p:spPr>
        <p:txBody>
          <a:bodyPr wrap="square">
            <a:spAutoFit/>
          </a:bodyPr>
          <a:lstStyle/>
          <a:p>
            <a:pPr algn="just">
              <a:lnSpc>
                <a:spcPct val="115000"/>
              </a:lnSpc>
              <a:spcAft>
                <a:spcPts val="1000"/>
              </a:spcAft>
            </a:pPr>
            <a:r>
              <a:rPr lang="fr-FR" sz="2100" dirty="0">
                <a:latin typeface="DilleniaUPC" panose="02020603050405020304" pitchFamily="18" charset="-34"/>
                <a:cs typeface="DilleniaUPC" panose="02020603050405020304" pitchFamily="18" charset="-34"/>
              </a:rPr>
              <a:t>Utilisation tous les trois jours le soir sur le visage                      (application d’une fiche couche laissée poser 5 min)</a:t>
            </a:r>
          </a:p>
        </p:txBody>
      </p:sp>
      <p:sp>
        <p:nvSpPr>
          <p:cNvPr id="27" name="ZoneTexte 26">
            <a:extLst>
              <a:ext uri="{FF2B5EF4-FFF2-40B4-BE49-F238E27FC236}">
                <a16:creationId xmlns:a16="http://schemas.microsoft.com/office/drawing/2014/main" id="{3A2EF085-A7E6-4F35-AC12-5EB2584287FE}"/>
              </a:ext>
            </a:extLst>
          </p:cNvPr>
          <p:cNvSpPr txBox="1"/>
          <p:nvPr/>
        </p:nvSpPr>
        <p:spPr>
          <a:xfrm>
            <a:off x="9224480" y="5336618"/>
            <a:ext cx="2967520" cy="892552"/>
          </a:xfrm>
          <a:prstGeom prst="rect">
            <a:avLst/>
          </a:prstGeom>
          <a:noFill/>
        </p:spPr>
        <p:txBody>
          <a:bodyPr wrap="square">
            <a:spAutoFit/>
          </a:bodyPr>
          <a:lstStyle/>
          <a:p>
            <a:pPr>
              <a:tabLst>
                <a:tab pos="161925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Facile à appliquer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77 %</a:t>
            </a:r>
          </a:p>
        </p:txBody>
      </p:sp>
      <p:sp>
        <p:nvSpPr>
          <p:cNvPr id="29" name="ZoneTexte 28">
            <a:extLst>
              <a:ext uri="{FF2B5EF4-FFF2-40B4-BE49-F238E27FC236}">
                <a16:creationId xmlns:a16="http://schemas.microsoft.com/office/drawing/2014/main" id="{B4E7971A-FE8F-419B-A1D4-3865D32DDD46}"/>
              </a:ext>
            </a:extLst>
          </p:cNvPr>
          <p:cNvSpPr txBox="1"/>
          <p:nvPr/>
        </p:nvSpPr>
        <p:spPr>
          <a:xfrm>
            <a:off x="5053013" y="6577093"/>
            <a:ext cx="6502771" cy="307777"/>
          </a:xfrm>
          <a:prstGeom prst="rect">
            <a:avLst/>
          </a:prstGeom>
          <a:noFill/>
        </p:spPr>
        <p:txBody>
          <a:bodyPr wrap="square">
            <a:spAutoFit/>
          </a:bodyPr>
          <a:lstStyle/>
          <a:p>
            <a:r>
              <a:rPr kumimoji="0" lang="fr-FR" sz="1400" b="0" i="1"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*Test d’utilisation, étude Ln10013 – CIREC – novembre 2010</a:t>
            </a:r>
          </a:p>
        </p:txBody>
      </p:sp>
      <p:sp>
        <p:nvSpPr>
          <p:cNvPr id="22" name="ZoneTexte 21">
            <a:extLst>
              <a:ext uri="{FF2B5EF4-FFF2-40B4-BE49-F238E27FC236}">
                <a16:creationId xmlns:a16="http://schemas.microsoft.com/office/drawing/2014/main" id="{18B68553-9A69-4972-B09A-F521A67E8CD4}"/>
              </a:ext>
            </a:extLst>
          </p:cNvPr>
          <p:cNvSpPr txBox="1"/>
          <p:nvPr/>
        </p:nvSpPr>
        <p:spPr>
          <a:xfrm>
            <a:off x="2757754" y="5994622"/>
            <a:ext cx="2497286" cy="400110"/>
          </a:xfrm>
          <a:prstGeom prst="rect">
            <a:avLst/>
          </a:prstGeom>
          <a:noFill/>
        </p:spPr>
        <p:txBody>
          <a:bodyPr wrap="square">
            <a:spAutoFit/>
          </a:bodyPr>
          <a:lstStyle/>
          <a:p>
            <a:r>
              <a:rPr kumimoji="0" lang="fr-FR" sz="2000" b="0" i="0" u="none" strike="noStrike" cap="none" normalizeH="0" baseline="0" noProof="0" dirty="0">
                <a:ln>
                  <a:noFill/>
                </a:ln>
                <a:solidFill>
                  <a:srgbClr val="6CA1B6"/>
                </a:solidFill>
                <a:uLnTx/>
                <a:uFillTx/>
                <a:latin typeface="DilleniaUPC" panose="02020603050405020304" pitchFamily="18" charset="-34"/>
                <a:ea typeface="Calibri" panose="020F0502020204030204" pitchFamily="34" charset="0"/>
                <a:cs typeface="DilleniaUPC" panose="02020603050405020304" pitchFamily="18" charset="-34"/>
              </a:rPr>
              <a:t>Au bout de 10 jours :</a:t>
            </a:r>
          </a:p>
        </p:txBody>
      </p:sp>
      <p:sp>
        <p:nvSpPr>
          <p:cNvPr id="28" name="ZoneTexte 27">
            <a:extLst>
              <a:ext uri="{FF2B5EF4-FFF2-40B4-BE49-F238E27FC236}">
                <a16:creationId xmlns:a16="http://schemas.microsoft.com/office/drawing/2014/main" id="{F52A367B-B892-48FC-BDF0-DD37E445C76C}"/>
              </a:ext>
            </a:extLst>
          </p:cNvPr>
          <p:cNvSpPr txBox="1"/>
          <p:nvPr/>
        </p:nvSpPr>
        <p:spPr>
          <a:xfrm>
            <a:off x="5002656" y="4140137"/>
            <a:ext cx="4419815" cy="2375009"/>
          </a:xfrm>
          <a:prstGeom prst="rect">
            <a:avLst/>
          </a:prstGeom>
          <a:noFill/>
        </p:spPr>
        <p:txBody>
          <a:bodyPr wrap="square">
            <a:spAutoFit/>
          </a:bodyPr>
          <a:lstStyle/>
          <a:p>
            <a:pPr marL="342900" marR="0" lvl="0" indent="-342900" algn="l" defTabSz="914400" rtl="0" eaLnBrk="1" fontAlgn="auto" latinLnBrk="0" hangingPunct="1">
              <a:lnSpc>
                <a:spcPts val="2800"/>
              </a:lnSpc>
              <a:spcBef>
                <a:spcPts val="0"/>
              </a:spcBef>
              <a:spcAft>
                <a:spcPts val="0"/>
              </a:spcAft>
              <a:buClrTx/>
              <a:buSzTx/>
              <a:buFont typeface="Wingdings" panose="05000000000000000000" pitchFamily="2" charset="2"/>
              <a:buChar char=""/>
              <a:tabLst>
                <a:tab pos="2603500" algn="l"/>
              </a:tabLst>
              <a:defRPr/>
            </a:pPr>
            <a:r>
              <a:rPr kumimoji="0" lang="fr-FR" sz="2400" b="0" i="0" u="none" strike="noStrike" cap="none" normalizeH="0" baseline="0" noProof="0" dirty="0">
                <a:ln>
                  <a:noFill/>
                </a:ln>
                <a:solidFill>
                  <a:srgbClr val="6CA1B6"/>
                </a:solidFill>
                <a:uLnTx/>
                <a:uFillTx/>
                <a:latin typeface="DilleniaUPC" panose="02020603050405020304" pitchFamily="18" charset="-34"/>
                <a:ea typeface="Calibri" panose="020F0502020204030204" pitchFamily="34" charset="0"/>
                <a:cs typeface="DilleniaUPC" panose="02020603050405020304" pitchFamily="18" charset="-34"/>
              </a:rPr>
              <a:t>Peau </a:t>
            </a:r>
            <a:r>
              <a:rPr kumimoji="0" lang="fr-FR" sz="2400" b="0" i="0" u="none" strike="noStrike" cap="none" normalizeH="0" baseline="0" noProof="0" dirty="0" err="1">
                <a:ln>
                  <a:noFill/>
                </a:ln>
                <a:solidFill>
                  <a:srgbClr val="6CA1B6"/>
                </a:solidFill>
                <a:uLnTx/>
                <a:uFillTx/>
                <a:latin typeface="DilleniaUPC" panose="02020603050405020304" pitchFamily="18" charset="-34"/>
                <a:ea typeface="Calibri" panose="020F0502020204030204" pitchFamily="34" charset="0"/>
                <a:cs typeface="DilleniaUPC" panose="02020603050405020304" pitchFamily="18" charset="-34"/>
              </a:rPr>
              <a:t>matifiée</a:t>
            </a:r>
            <a:r>
              <a:rPr lang="fr-FR" sz="2400" dirty="0">
                <a:solidFill>
                  <a:srgbClr val="6CA1B6"/>
                </a:solidFill>
                <a:latin typeface="DilleniaUPC" panose="02020603050405020304" pitchFamily="18" charset="-34"/>
                <a:ea typeface="Calibri" panose="020F0502020204030204" pitchFamily="34" charset="0"/>
                <a:cs typeface="DilleniaUPC" panose="02020603050405020304" pitchFamily="18" charset="-34"/>
              </a:rPr>
              <a:t>           </a:t>
            </a:r>
            <a:r>
              <a:rPr kumimoji="0" lang="fr-FR" sz="2800" b="1" i="0" u="none" strike="noStrike" cap="none" normalizeH="0" baseline="0" noProof="0" dirty="0">
                <a:ln>
                  <a:noFill/>
                </a:ln>
                <a:solidFill>
                  <a:srgbClr val="6CA1B6"/>
                </a:solidFill>
                <a:uLnTx/>
                <a:uFillTx/>
                <a:latin typeface="DilleniaUPC" panose="02020603050405020304" pitchFamily="18" charset="-34"/>
                <a:ea typeface="Calibri" panose="020F0502020204030204" pitchFamily="34" charset="0"/>
                <a:cs typeface="DilleniaUPC" panose="02020603050405020304" pitchFamily="18" charset="-34"/>
              </a:rPr>
              <a:t>100 %</a:t>
            </a:r>
          </a:p>
          <a:p>
            <a:pPr marL="342900" marR="0" lvl="0" indent="-342900" algn="l" defTabSz="914400" rtl="0" eaLnBrk="1" fontAlgn="auto" latinLnBrk="0" hangingPunct="1">
              <a:lnSpc>
                <a:spcPts val="2800"/>
              </a:lnSpc>
              <a:spcBef>
                <a:spcPts val="0"/>
              </a:spcBef>
              <a:spcAft>
                <a:spcPts val="0"/>
              </a:spcAft>
              <a:buClrTx/>
              <a:buSzTx/>
              <a:buFont typeface="Wingdings" panose="05000000000000000000" pitchFamily="2" charset="2"/>
              <a:buChar char=""/>
              <a:tabLst>
                <a:tab pos="2687638" algn="l"/>
              </a:tabLst>
              <a:defRPr/>
            </a:pPr>
            <a:r>
              <a:rPr kumimoji="0" lang="fr-FR" sz="2400" b="0" i="0" u="none" strike="noStrike" cap="none" normalizeH="0" baseline="0" noProof="0" dirty="0">
                <a:ln>
                  <a:noFill/>
                </a:ln>
                <a:solidFill>
                  <a:srgbClr val="6CA1B6"/>
                </a:solidFill>
                <a:uLnTx/>
                <a:uFillTx/>
                <a:latin typeface="DilleniaUPC" panose="02020603050405020304" pitchFamily="18" charset="-34"/>
                <a:ea typeface="+mn-ea"/>
                <a:cs typeface="DilleniaUPC" panose="02020603050405020304" pitchFamily="18" charset="-34"/>
              </a:rPr>
              <a:t>Pores resserrés</a:t>
            </a:r>
            <a:r>
              <a:rPr lang="fr-FR" sz="2400" dirty="0">
                <a:solidFill>
                  <a:srgbClr val="6CA1B6"/>
                </a:solidFill>
                <a:latin typeface="DilleniaUPC" panose="02020603050405020304" pitchFamily="18" charset="-34"/>
                <a:cs typeface="DilleniaUPC" panose="02020603050405020304" pitchFamily="18" charset="-34"/>
              </a:rPr>
              <a:t>          </a:t>
            </a:r>
            <a:r>
              <a:rPr kumimoji="0" lang="fr-FR" sz="2800" b="1" i="0" u="none" strike="noStrike" cap="none" normalizeH="0" baseline="0" noProof="0" dirty="0">
                <a:ln>
                  <a:noFill/>
                </a:ln>
                <a:solidFill>
                  <a:srgbClr val="6CA1B6"/>
                </a:solidFill>
                <a:uLnTx/>
                <a:uFillTx/>
                <a:latin typeface="DilleniaUPC" panose="02020603050405020304" pitchFamily="18" charset="-34"/>
                <a:ea typeface="+mn-ea"/>
                <a:cs typeface="DilleniaUPC" panose="02020603050405020304" pitchFamily="18" charset="-34"/>
              </a:rPr>
              <a:t>80 </a:t>
            </a:r>
            <a:r>
              <a:rPr kumimoji="0" lang="fr-FR" sz="2800" b="1" i="0" u="none" strike="noStrike" cap="none" normalizeH="0" baseline="0" noProof="0" dirty="0">
                <a:ln>
                  <a:noFill/>
                </a:ln>
                <a:solidFill>
                  <a:srgbClr val="6CA1B6"/>
                </a:solidFill>
                <a:uLnTx/>
                <a:uFillTx/>
                <a:latin typeface="DilleniaUPC" panose="02020603050405020304" pitchFamily="18" charset="-34"/>
                <a:ea typeface="Calibri" panose="020F0502020204030204" pitchFamily="34" charset="0"/>
                <a:cs typeface="DilleniaUPC" panose="02020603050405020304" pitchFamily="18" charset="-34"/>
              </a:rPr>
              <a:t>%</a:t>
            </a:r>
          </a:p>
          <a:p>
            <a:pPr marL="342900" marR="0" lvl="0" indent="-342900" algn="l" defTabSz="914400" rtl="0" eaLnBrk="1" fontAlgn="auto" latinLnBrk="0" hangingPunct="1">
              <a:lnSpc>
                <a:spcPts val="2800"/>
              </a:lnSpc>
              <a:spcBef>
                <a:spcPts val="0"/>
              </a:spcBef>
              <a:spcAft>
                <a:spcPts val="0"/>
              </a:spcAft>
              <a:buClrTx/>
              <a:buSzTx/>
              <a:buFont typeface="Wingdings" panose="05000000000000000000" pitchFamily="2" charset="2"/>
              <a:buChar char=""/>
              <a:tabLst>
                <a:tab pos="1708150" algn="l"/>
                <a:tab pos="2687638" algn="l"/>
              </a:tabLst>
              <a:defRPr/>
            </a:pPr>
            <a:r>
              <a:rPr kumimoji="0" lang="fr-FR" sz="2400" b="0" i="0" u="none" strike="noStrike" cap="none" normalizeH="0" baseline="0" noProof="0" dirty="0">
                <a:ln>
                  <a:noFill/>
                </a:ln>
                <a:solidFill>
                  <a:srgbClr val="6CA1B6"/>
                </a:solidFill>
                <a:uLnTx/>
                <a:uFillTx/>
                <a:latin typeface="DilleniaUPC" panose="02020603050405020304" pitchFamily="18" charset="-34"/>
                <a:ea typeface="Calibri" panose="020F0502020204030204" pitchFamily="34" charset="0"/>
                <a:cs typeface="DilleniaUPC" panose="02020603050405020304" pitchFamily="18" charset="-34"/>
              </a:rPr>
              <a:t>Pores désobstrués </a:t>
            </a:r>
            <a:r>
              <a:rPr lang="fr-FR" sz="2400" dirty="0">
                <a:solidFill>
                  <a:srgbClr val="6CA1B6"/>
                </a:solidFill>
                <a:latin typeface="DilleniaUPC" panose="02020603050405020304" pitchFamily="18" charset="-34"/>
                <a:ea typeface="Calibri" panose="020F0502020204030204" pitchFamily="34" charset="0"/>
                <a:cs typeface="DilleniaUPC" panose="02020603050405020304" pitchFamily="18" charset="-34"/>
              </a:rPr>
              <a:t>      </a:t>
            </a:r>
            <a:r>
              <a:rPr kumimoji="0" lang="fr-FR" sz="2800" b="1" i="0" u="none" strike="noStrike" cap="none" normalizeH="0" baseline="0" noProof="0" dirty="0">
                <a:ln>
                  <a:noFill/>
                </a:ln>
                <a:solidFill>
                  <a:srgbClr val="6CA1B6"/>
                </a:solidFill>
                <a:uLnTx/>
                <a:uFillTx/>
                <a:latin typeface="DilleniaUPC" panose="02020603050405020304" pitchFamily="18" charset="-34"/>
                <a:ea typeface="Calibri" panose="020F0502020204030204" pitchFamily="34" charset="0"/>
                <a:cs typeface="DilleniaUPC" panose="02020603050405020304" pitchFamily="18" charset="-34"/>
              </a:rPr>
              <a:t>90 %</a:t>
            </a:r>
          </a:p>
          <a:p>
            <a:pPr marL="342900" marR="0" lvl="0" indent="-342900" algn="l" defTabSz="914400" rtl="0" eaLnBrk="1" fontAlgn="auto" latinLnBrk="0" hangingPunct="1">
              <a:lnSpc>
                <a:spcPts val="2800"/>
              </a:lnSpc>
              <a:spcBef>
                <a:spcPts val="0"/>
              </a:spcBef>
              <a:spcAft>
                <a:spcPts val="0"/>
              </a:spcAft>
              <a:buClrTx/>
              <a:buSzTx/>
              <a:buFont typeface="Wingdings" panose="05000000000000000000" pitchFamily="2" charset="2"/>
              <a:buChar char=""/>
              <a:tabLst>
                <a:tab pos="2603500" algn="l"/>
              </a:tabLst>
              <a:defRPr/>
            </a:pPr>
            <a:r>
              <a:rPr kumimoji="0" lang="fr-FR" sz="2400" b="0" i="0" u="none" strike="noStrike" cap="none" normalizeH="0" baseline="0" noProof="0" dirty="0">
                <a:ln>
                  <a:noFill/>
                </a:ln>
                <a:solidFill>
                  <a:srgbClr val="6CA1B6"/>
                </a:solidFill>
                <a:uLnTx/>
                <a:uFillTx/>
                <a:latin typeface="DilleniaUPC" panose="02020603050405020304" pitchFamily="18" charset="-34"/>
                <a:ea typeface="+mn-ea"/>
                <a:cs typeface="DilleniaUPC" panose="02020603050405020304" pitchFamily="18" charset="-34"/>
              </a:rPr>
              <a:t>Peau propre et nette</a:t>
            </a:r>
            <a:r>
              <a:rPr kumimoji="0" lang="fr-FR" sz="2400" b="0" i="0" u="none" strike="noStrike" cap="none" normalizeH="0" noProof="0" dirty="0">
                <a:ln>
                  <a:noFill/>
                </a:ln>
                <a:solidFill>
                  <a:srgbClr val="6CA1B6"/>
                </a:solidFill>
                <a:uLnTx/>
                <a:uFillTx/>
                <a:latin typeface="DilleniaUPC" panose="02020603050405020304" pitchFamily="18" charset="-34"/>
                <a:ea typeface="+mn-ea"/>
                <a:cs typeface="DilleniaUPC" panose="02020603050405020304" pitchFamily="18" charset="-34"/>
              </a:rPr>
              <a:t>   </a:t>
            </a:r>
            <a:r>
              <a:rPr kumimoji="0" lang="fr-FR" sz="2800" b="1" i="0" u="none" strike="noStrike" cap="none" normalizeH="0" baseline="0" noProof="0" dirty="0">
                <a:ln>
                  <a:noFill/>
                </a:ln>
                <a:solidFill>
                  <a:srgbClr val="6CA1B6"/>
                </a:solidFill>
                <a:uLnTx/>
                <a:uFillTx/>
                <a:latin typeface="DilleniaUPC" panose="02020603050405020304" pitchFamily="18" charset="-34"/>
                <a:ea typeface="+mn-ea"/>
                <a:cs typeface="DilleniaUPC" panose="02020603050405020304" pitchFamily="18" charset="-34"/>
              </a:rPr>
              <a:t>100</a:t>
            </a:r>
            <a:r>
              <a:rPr kumimoji="0" lang="fr-FR" i="0" u="none" strike="noStrike" cap="none" normalizeH="0" baseline="0" noProof="0" dirty="0">
                <a:ln>
                  <a:noFill/>
                </a:ln>
                <a:solidFill>
                  <a:srgbClr val="6CA1B6"/>
                </a:solidFill>
                <a:uLnTx/>
                <a:uFillTx/>
              </a:rPr>
              <a:t> </a:t>
            </a:r>
            <a:r>
              <a:rPr kumimoji="0" lang="fr-FR" sz="2800" b="1" i="0" u="none" strike="noStrike" cap="none" normalizeH="0" baseline="0" noProof="0" dirty="0">
                <a:ln>
                  <a:noFill/>
                </a:ln>
                <a:solidFill>
                  <a:srgbClr val="6CA1B6"/>
                </a:solidFill>
                <a:uLnTx/>
                <a:uFillTx/>
                <a:latin typeface="DilleniaUPC" panose="02020603050405020304" pitchFamily="18" charset="-34"/>
                <a:ea typeface="Calibri" panose="020F0502020204030204" pitchFamily="34" charset="0"/>
                <a:cs typeface="DilleniaUPC" panose="02020603050405020304" pitchFamily="18" charset="-34"/>
              </a:rPr>
              <a:t>%</a:t>
            </a:r>
          </a:p>
          <a:p>
            <a:pPr marL="342900" marR="0" lvl="0" indent="-342900" algn="l" defTabSz="914400" rtl="0" eaLnBrk="1" fontAlgn="auto" latinLnBrk="0" hangingPunct="1">
              <a:lnSpc>
                <a:spcPts val="2800"/>
              </a:lnSpc>
              <a:spcBef>
                <a:spcPts val="0"/>
              </a:spcBef>
              <a:spcAft>
                <a:spcPts val="1000"/>
              </a:spcAft>
              <a:buClrTx/>
              <a:buSzTx/>
              <a:buFont typeface="Wingdings" panose="05000000000000000000" pitchFamily="2" charset="2"/>
              <a:buChar char=""/>
              <a:tabLst>
                <a:tab pos="2687638" algn="l"/>
              </a:tabLst>
              <a:defRPr/>
            </a:pPr>
            <a:r>
              <a:rPr kumimoji="0" lang="fr-FR" sz="2400" b="0" i="0" u="none" strike="noStrike" cap="none" normalizeH="0" baseline="0" noProof="0" dirty="0">
                <a:ln>
                  <a:noFill/>
                </a:ln>
                <a:solidFill>
                  <a:srgbClr val="6CA1B6"/>
                </a:solidFill>
                <a:uLnTx/>
                <a:uFillTx/>
                <a:latin typeface="DilleniaUPC" panose="02020603050405020304" pitchFamily="18" charset="-34"/>
                <a:ea typeface="+mn-ea"/>
                <a:cs typeface="DilleniaUPC" panose="02020603050405020304" pitchFamily="18" charset="-34"/>
              </a:rPr>
              <a:t>Teint plus lumineux</a:t>
            </a:r>
            <a:r>
              <a:rPr kumimoji="0" lang="fr-FR" sz="2400" b="0" i="0" u="none" strike="noStrike" cap="none" normalizeH="0" noProof="0" dirty="0">
                <a:ln>
                  <a:noFill/>
                </a:ln>
                <a:solidFill>
                  <a:srgbClr val="6CA1B6"/>
                </a:solidFill>
                <a:uLnTx/>
                <a:uFillTx/>
                <a:latin typeface="DilleniaUPC" panose="02020603050405020304" pitchFamily="18" charset="-34"/>
                <a:ea typeface="+mn-ea"/>
                <a:cs typeface="DilleniaUPC" panose="02020603050405020304" pitchFamily="18" charset="-34"/>
              </a:rPr>
              <a:t>    </a:t>
            </a:r>
            <a:r>
              <a:rPr kumimoji="0" lang="fr-FR" sz="2800" b="1" i="0" u="none" strike="noStrike" cap="none" normalizeH="0" baseline="0" noProof="0" dirty="0">
                <a:ln>
                  <a:noFill/>
                </a:ln>
                <a:solidFill>
                  <a:srgbClr val="6CA1B6"/>
                </a:solidFill>
                <a:uLnTx/>
                <a:uFillTx/>
                <a:latin typeface="DilleniaUPC" panose="02020603050405020304" pitchFamily="18" charset="-34"/>
                <a:ea typeface="+mn-ea"/>
                <a:cs typeface="DilleniaUPC" panose="02020603050405020304" pitchFamily="18" charset="-34"/>
              </a:rPr>
              <a:t>90 </a:t>
            </a:r>
            <a:r>
              <a:rPr kumimoji="0" lang="fr-FR" sz="2800" b="1" i="0" u="none" strike="noStrike" cap="none" normalizeH="0" baseline="0" noProof="0" dirty="0">
                <a:ln>
                  <a:noFill/>
                </a:ln>
                <a:solidFill>
                  <a:srgbClr val="6CA1B6"/>
                </a:solidFill>
                <a:uLnTx/>
                <a:uFillTx/>
                <a:latin typeface="DilleniaUPC" panose="02020603050405020304" pitchFamily="18" charset="-34"/>
                <a:ea typeface="Calibri" panose="020F0502020204030204" pitchFamily="34" charset="0"/>
                <a:cs typeface="DilleniaUPC" panose="02020603050405020304" pitchFamily="18" charset="-34"/>
              </a:rPr>
              <a:t>%</a:t>
            </a:r>
          </a:p>
          <a:p>
            <a:pPr marL="342900" indent="-342900">
              <a:lnSpc>
                <a:spcPts val="2800"/>
              </a:lnSpc>
              <a:buFont typeface="Wingdings" panose="05000000000000000000" pitchFamily="2" charset="2"/>
              <a:buChar char=""/>
              <a:tabLst>
                <a:tab pos="2687638" algn="l"/>
              </a:tabLst>
              <a:defRPr/>
            </a:pPr>
            <a:r>
              <a:rPr lang="fr-FR" sz="2400" dirty="0">
                <a:solidFill>
                  <a:srgbClr val="6CA1B6"/>
                </a:solidFill>
                <a:latin typeface="DilleniaUPC" panose="02020603050405020304" pitchFamily="18" charset="-34"/>
                <a:cs typeface="DilleniaUPC" panose="02020603050405020304" pitchFamily="18" charset="-34"/>
              </a:rPr>
              <a:t>Moins de points noirs</a:t>
            </a:r>
            <a:r>
              <a:rPr lang="fr-FR" sz="2400" b="1" dirty="0">
                <a:solidFill>
                  <a:srgbClr val="6CA1B6"/>
                </a:solidFill>
                <a:latin typeface="DilleniaUPC" panose="02020603050405020304" pitchFamily="18" charset="-34"/>
                <a:cs typeface="DilleniaUPC" panose="02020603050405020304" pitchFamily="18" charset="-34"/>
              </a:rPr>
              <a:t>  </a:t>
            </a:r>
            <a:r>
              <a:rPr lang="fr-FR" sz="2800" b="1" dirty="0">
                <a:solidFill>
                  <a:srgbClr val="6CA1B6"/>
                </a:solidFill>
                <a:latin typeface="DilleniaUPC" panose="02020603050405020304" pitchFamily="18" charset="-34"/>
                <a:cs typeface="DilleniaUPC" panose="02020603050405020304" pitchFamily="18" charset="-34"/>
              </a:rPr>
              <a:t>90 %</a:t>
            </a:r>
          </a:p>
        </p:txBody>
      </p:sp>
      <p:sp>
        <p:nvSpPr>
          <p:cNvPr id="32" name="ZoneTexte 31">
            <a:extLst>
              <a:ext uri="{FF2B5EF4-FFF2-40B4-BE49-F238E27FC236}">
                <a16:creationId xmlns:a16="http://schemas.microsoft.com/office/drawing/2014/main" id="{E0A05C0B-199F-4311-B4D8-3496944B192C}"/>
              </a:ext>
            </a:extLst>
          </p:cNvPr>
          <p:cNvSpPr txBox="1"/>
          <p:nvPr/>
        </p:nvSpPr>
        <p:spPr>
          <a:xfrm>
            <a:off x="3382917" y="4073233"/>
            <a:ext cx="1999719" cy="451406"/>
          </a:xfrm>
          <a:prstGeom prst="rect">
            <a:avLst/>
          </a:prstGeom>
          <a:noFill/>
        </p:spPr>
        <p:txBody>
          <a:bodyPr wrap="square">
            <a:spAutoFit/>
          </a:bodyPr>
          <a:lstStyle/>
          <a:p>
            <a:pPr marL="0" marR="0" lvl="0" indent="0" algn="l" defTabSz="914400" rtl="0" eaLnBrk="1" fontAlgn="auto" latinLnBrk="0" hangingPunct="1">
              <a:lnSpc>
                <a:spcPts val="2800"/>
              </a:lnSpc>
              <a:spcBef>
                <a:spcPts val="0"/>
              </a:spcBef>
              <a:spcAft>
                <a:spcPts val="600"/>
              </a:spcAft>
              <a:buClrTx/>
              <a:buSzTx/>
              <a:buFontTx/>
              <a:buNone/>
              <a:tabLst>
                <a:tab pos="3676650" algn="l"/>
              </a:tabLst>
              <a:defRPr/>
            </a:pPr>
            <a:r>
              <a:rPr kumimoji="0" lang="fr-FR" sz="2000" b="0" i="0" u="none" strike="noStrike" cap="none" normalizeH="0" baseline="0" noProof="0" dirty="0">
                <a:ln>
                  <a:noFill/>
                </a:ln>
                <a:solidFill>
                  <a:srgbClr val="6CA1B6"/>
                </a:solidFill>
                <a:uLnTx/>
                <a:uFillTx/>
                <a:latin typeface="DilleniaUPC" panose="02020603050405020304" pitchFamily="18" charset="-34"/>
                <a:ea typeface="Calibri" panose="020F0502020204030204" pitchFamily="34" charset="0"/>
                <a:cs typeface="DilleniaUPC" panose="02020603050405020304" pitchFamily="18" charset="-34"/>
              </a:rPr>
              <a:t>Après une application :</a:t>
            </a:r>
          </a:p>
        </p:txBody>
      </p:sp>
      <p:sp>
        <p:nvSpPr>
          <p:cNvPr id="24" name="Rectangle 23">
            <a:extLst>
              <a:ext uri="{FF2B5EF4-FFF2-40B4-BE49-F238E27FC236}">
                <a16:creationId xmlns:a16="http://schemas.microsoft.com/office/drawing/2014/main" id="{4B254304-FDBB-4C13-8271-8F5AB9F1D1FE}"/>
              </a:ext>
            </a:extLst>
          </p:cNvPr>
          <p:cNvSpPr/>
          <p:nvPr/>
        </p:nvSpPr>
        <p:spPr>
          <a:xfrm rot="16200000">
            <a:off x="-2429141" y="2429141"/>
            <a:ext cx="6858001" cy="1999718"/>
          </a:xfrm>
          <a:prstGeom prst="rect">
            <a:avLst/>
          </a:prstGeom>
          <a:solidFill>
            <a:srgbClr val="6CA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26" name="ZoneTexte 25">
            <a:extLst>
              <a:ext uri="{FF2B5EF4-FFF2-40B4-BE49-F238E27FC236}">
                <a16:creationId xmlns:a16="http://schemas.microsoft.com/office/drawing/2014/main" id="{25C717D4-2324-44A7-A367-4BD7C86AB7BB}"/>
              </a:ext>
            </a:extLst>
          </p:cNvPr>
          <p:cNvSpPr txBox="1"/>
          <p:nvPr/>
        </p:nvSpPr>
        <p:spPr>
          <a:xfrm>
            <a:off x="869275" y="626301"/>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Masque purifiant express</a:t>
            </a:r>
          </a:p>
        </p:txBody>
      </p:sp>
      <p:pic>
        <p:nvPicPr>
          <p:cNvPr id="30" name="Image 29" descr="Une image contenant texte&#10;&#10;Description générée automatiquement">
            <a:extLst>
              <a:ext uri="{FF2B5EF4-FFF2-40B4-BE49-F238E27FC236}">
                <a16:creationId xmlns:a16="http://schemas.microsoft.com/office/drawing/2014/main" id="{1E66A6B3-49FE-4E79-8A51-0E46D9AE33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4131" y="1845756"/>
            <a:ext cx="1611175" cy="4538095"/>
          </a:xfrm>
          <a:prstGeom prst="rect">
            <a:avLst/>
          </a:prstGeom>
          <a:effectLst>
            <a:outerShdw blurRad="50800" dist="38100" dir="2700000" algn="tl" rotWithShape="0">
              <a:prstClr val="black">
                <a:alpha val="40000"/>
              </a:prstClr>
            </a:outerShdw>
          </a:effectLst>
        </p:spPr>
      </p:pic>
      <p:sp>
        <p:nvSpPr>
          <p:cNvPr id="31" name="ZoneTexte 30">
            <a:extLst>
              <a:ext uri="{FF2B5EF4-FFF2-40B4-BE49-F238E27FC236}">
                <a16:creationId xmlns:a16="http://schemas.microsoft.com/office/drawing/2014/main" id="{E2A01CCD-6804-415C-AF81-F35474FF7438}"/>
              </a:ext>
            </a:extLst>
          </p:cNvPr>
          <p:cNvSpPr txBox="1"/>
          <p:nvPr/>
        </p:nvSpPr>
        <p:spPr>
          <a:xfrm>
            <a:off x="242586" y="83286"/>
            <a:ext cx="8839629"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NETTOYANTS PURS</a:t>
            </a:r>
          </a:p>
        </p:txBody>
      </p:sp>
      <p:cxnSp>
        <p:nvCxnSpPr>
          <p:cNvPr id="33" name="Connecteur droit 32">
            <a:extLst>
              <a:ext uri="{FF2B5EF4-FFF2-40B4-BE49-F238E27FC236}">
                <a16:creationId xmlns:a16="http://schemas.microsoft.com/office/drawing/2014/main" id="{09F290EB-4C73-4A17-9021-D3C820DF6EDD}"/>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F8E4D6E9-4216-49E6-BF01-54072C6E28A1}"/>
              </a:ext>
            </a:extLst>
          </p:cNvPr>
          <p:cNvSpPr txBox="1"/>
          <p:nvPr/>
        </p:nvSpPr>
        <p:spPr>
          <a:xfrm>
            <a:off x="2957972" y="1725599"/>
            <a:ext cx="9088716" cy="584775"/>
          </a:xfrm>
          <a:prstGeom prst="rect">
            <a:avLst/>
          </a:prstGeom>
          <a:noFill/>
        </p:spPr>
        <p:txBody>
          <a:bodyPr wrap="square">
            <a:spAutoFit/>
          </a:bodyPr>
          <a:lstStyle/>
          <a:p>
            <a:pPr>
              <a:tabLst>
                <a:tab pos="3135313" algn="l"/>
              </a:tabLst>
            </a:pPr>
            <a:r>
              <a:rPr lang="fr-FR" sz="3200" b="1" u="none" strike="noStrike" cap="all" dirty="0">
                <a:solidFill>
                  <a:srgbClr val="6CA1B6"/>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6CA1B6"/>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4" name="Picture 2" descr="Mycose de l'ongle? N'attendez pas, traitez immédiatement">
            <a:extLst>
              <a:ext uri="{FF2B5EF4-FFF2-40B4-BE49-F238E27FC236}">
                <a16:creationId xmlns:a16="http://schemas.microsoft.com/office/drawing/2014/main" id="{FF40327A-EB13-4C98-9FC8-0CCEFB655DA2}"/>
              </a:ext>
            </a:extLst>
          </p:cNvPr>
          <p:cNvPicPr>
            <a:picLocks noChangeAspect="1" noChangeArrowheads="1"/>
          </p:cNvPicPr>
          <p:nvPr/>
        </p:nvPicPr>
        <p:blipFill rotWithShape="1">
          <a:blip r:embed="rId11" cstate="print">
            <a:duotone>
              <a:prstClr val="black"/>
              <a:schemeClr val="tx2">
                <a:tint val="45000"/>
                <a:satMod val="400000"/>
              </a:schemeClr>
            </a:duotone>
            <a:extLst>
              <a:ext uri="{28A0092B-C50C-407E-A947-70E740481C1C}">
                <a14:useLocalDpi xmlns:a14="http://schemas.microsoft.com/office/drawing/2010/main" val="0"/>
              </a:ext>
            </a:extLst>
          </a:blip>
          <a:srcRect r="66457"/>
          <a:stretch/>
        </p:blipFill>
        <p:spPr bwMode="auto">
          <a:xfrm>
            <a:off x="7325781" y="1749525"/>
            <a:ext cx="634360" cy="673264"/>
          </a:xfrm>
          <a:prstGeom prst="rect">
            <a:avLst/>
          </a:prstGeom>
          <a:noFill/>
          <a:extLst>
            <a:ext uri="{909E8E84-426E-40DD-AFC4-6F175D3DCCD1}">
              <a14:hiddenFill xmlns:a14="http://schemas.microsoft.com/office/drawing/2010/main">
                <a:solidFill>
                  <a:srgbClr val="FFFFFF"/>
                </a:solidFill>
              </a14:hiddenFill>
            </a:ext>
          </a:extLst>
        </p:spPr>
      </p:pic>
      <p:pic>
        <p:nvPicPr>
          <p:cNvPr id="36" name="Image 35">
            <a:extLst>
              <a:ext uri="{FF2B5EF4-FFF2-40B4-BE49-F238E27FC236}">
                <a16:creationId xmlns:a16="http://schemas.microsoft.com/office/drawing/2014/main" id="{618F2E07-4E1D-4672-A9E9-5C8BD5D2626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65124" y="282371"/>
            <a:ext cx="863093" cy="841043"/>
          </a:xfrm>
          <a:prstGeom prst="rect">
            <a:avLst/>
          </a:prstGeom>
        </p:spPr>
      </p:pic>
    </p:spTree>
    <p:extLst>
      <p:ext uri="{BB962C8B-B14F-4D97-AF65-F5344CB8AC3E}">
        <p14:creationId xmlns:p14="http://schemas.microsoft.com/office/powerpoint/2010/main" val="4209992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D79E077-6A09-4240-BB9E-D7855100888B}"/>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SOINS PURS</a:t>
            </a:r>
          </a:p>
        </p:txBody>
      </p:sp>
      <p:cxnSp>
        <p:nvCxnSpPr>
          <p:cNvPr id="32" name="Connecteur droit 31">
            <a:extLst>
              <a:ext uri="{FF2B5EF4-FFF2-40B4-BE49-F238E27FC236}">
                <a16:creationId xmlns:a16="http://schemas.microsoft.com/office/drawing/2014/main" id="{379712C3-70F4-4A3F-8A53-1370E034492F}"/>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2723BAC3-4396-4B39-9E2E-9DCDE2075FE0}"/>
              </a:ext>
            </a:extLst>
          </p:cNvPr>
          <p:cNvSpPr txBox="1"/>
          <p:nvPr/>
        </p:nvSpPr>
        <p:spPr>
          <a:xfrm>
            <a:off x="838879" y="638570"/>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Hydratants Purs</a:t>
            </a:r>
          </a:p>
        </p:txBody>
      </p:sp>
      <p:sp>
        <p:nvSpPr>
          <p:cNvPr id="30" name="Rectangle 29">
            <a:extLst>
              <a:ext uri="{FF2B5EF4-FFF2-40B4-BE49-F238E27FC236}">
                <a16:creationId xmlns:a16="http://schemas.microsoft.com/office/drawing/2014/main" id="{CFA408F5-22F2-4BB3-AC5C-7CDDD8C5A7C1}"/>
              </a:ext>
            </a:extLst>
          </p:cNvPr>
          <p:cNvSpPr/>
          <p:nvPr/>
        </p:nvSpPr>
        <p:spPr>
          <a:xfrm>
            <a:off x="0" y="3429000"/>
            <a:ext cx="12192000" cy="3445475"/>
          </a:xfrm>
          <a:prstGeom prst="rect">
            <a:avLst/>
          </a:prstGeom>
          <a:solidFill>
            <a:srgbClr val="76A4B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pPr>
            <a:endParaRPr lang="en-GB" sz="4400" dirty="0">
              <a:solidFill>
                <a:schemeClr val="bg1"/>
              </a:solidFill>
              <a:latin typeface="DilleniaUPC" panose="02020603050405020304" pitchFamily="18" charset="-34"/>
              <a:cs typeface="DilleniaUPC" panose="02020603050405020304" pitchFamily="18" charset="-34"/>
            </a:endParaRPr>
          </a:p>
        </p:txBody>
      </p:sp>
      <p:grpSp>
        <p:nvGrpSpPr>
          <p:cNvPr id="17" name="Groupe 16">
            <a:extLst>
              <a:ext uri="{FF2B5EF4-FFF2-40B4-BE49-F238E27FC236}">
                <a16:creationId xmlns:a16="http://schemas.microsoft.com/office/drawing/2014/main" id="{590ABF05-1855-4D6E-902C-9122755AA9BE}"/>
              </a:ext>
            </a:extLst>
          </p:cNvPr>
          <p:cNvGrpSpPr/>
          <p:nvPr/>
        </p:nvGrpSpPr>
        <p:grpSpPr>
          <a:xfrm>
            <a:off x="7294850" y="2020641"/>
            <a:ext cx="1561769" cy="3082997"/>
            <a:chOff x="10268860" y="1409438"/>
            <a:chExt cx="1708437" cy="3372525"/>
          </a:xfrm>
        </p:grpSpPr>
        <p:pic>
          <p:nvPicPr>
            <p:cNvPr id="18" name="Image 17" descr="Une image contenant tasse, assis, alimentation, table&#10;&#10;Description générée automatiquement">
              <a:extLst>
                <a:ext uri="{FF2B5EF4-FFF2-40B4-BE49-F238E27FC236}">
                  <a16:creationId xmlns:a16="http://schemas.microsoft.com/office/drawing/2014/main" id="{E83E91F8-126C-4FC0-89D2-F4A95DF40A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456" y="2561447"/>
              <a:ext cx="781841" cy="2202163"/>
            </a:xfrm>
            <a:prstGeom prst="rect">
              <a:avLst/>
            </a:prstGeom>
            <a:effectLst>
              <a:outerShdw blurRad="50800" dist="38100" dir="2700000" algn="tl" rotWithShape="0">
                <a:prstClr val="black">
                  <a:alpha val="40000"/>
                </a:prstClr>
              </a:outerShdw>
            </a:effectLst>
          </p:spPr>
        </p:pic>
        <p:pic>
          <p:nvPicPr>
            <p:cNvPr id="19" name="Image 18">
              <a:extLst>
                <a:ext uri="{FF2B5EF4-FFF2-40B4-BE49-F238E27FC236}">
                  <a16:creationId xmlns:a16="http://schemas.microsoft.com/office/drawing/2014/main" id="{D704A4C7-CEBD-44F0-AC44-5A8D1C460B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8860" y="1409438"/>
              <a:ext cx="1058370" cy="3372525"/>
            </a:xfrm>
            <a:prstGeom prst="rect">
              <a:avLst/>
            </a:prstGeom>
            <a:effectLst>
              <a:outerShdw blurRad="50800" dist="38100" dir="2700000" algn="tl" rotWithShape="0">
                <a:prstClr val="black">
                  <a:alpha val="40000"/>
                </a:prstClr>
              </a:outerShdw>
            </a:effectLst>
          </p:spPr>
        </p:pic>
      </p:grpSp>
      <p:grpSp>
        <p:nvGrpSpPr>
          <p:cNvPr id="20" name="Groupe 19">
            <a:extLst>
              <a:ext uri="{FF2B5EF4-FFF2-40B4-BE49-F238E27FC236}">
                <a16:creationId xmlns:a16="http://schemas.microsoft.com/office/drawing/2014/main" id="{34F4A865-4D55-474B-966D-2C2706BB2EA3}"/>
              </a:ext>
            </a:extLst>
          </p:cNvPr>
          <p:cNvGrpSpPr/>
          <p:nvPr/>
        </p:nvGrpSpPr>
        <p:grpSpPr>
          <a:xfrm>
            <a:off x="3352351" y="2648970"/>
            <a:ext cx="3855931" cy="2504925"/>
            <a:chOff x="5570104" y="2071295"/>
            <a:chExt cx="4222476" cy="2743041"/>
          </a:xfrm>
        </p:grpSpPr>
        <p:grpSp>
          <p:nvGrpSpPr>
            <p:cNvPr id="21" name="Groupe 20">
              <a:extLst>
                <a:ext uri="{FF2B5EF4-FFF2-40B4-BE49-F238E27FC236}">
                  <a16:creationId xmlns:a16="http://schemas.microsoft.com/office/drawing/2014/main" id="{7B7D80C4-0917-4964-B81C-9466DC4DCD13}"/>
                </a:ext>
              </a:extLst>
            </p:cNvPr>
            <p:cNvGrpSpPr/>
            <p:nvPr/>
          </p:nvGrpSpPr>
          <p:grpSpPr>
            <a:xfrm>
              <a:off x="6882335" y="2071295"/>
              <a:ext cx="2910245" cy="2743041"/>
              <a:chOff x="6356517" y="2061455"/>
              <a:chExt cx="2910245" cy="2743041"/>
            </a:xfrm>
          </p:grpSpPr>
          <p:pic>
            <p:nvPicPr>
              <p:cNvPr id="24" name="Image 23">
                <a:extLst>
                  <a:ext uri="{FF2B5EF4-FFF2-40B4-BE49-F238E27FC236}">
                    <a16:creationId xmlns:a16="http://schemas.microsoft.com/office/drawing/2014/main" id="{D39D7DA1-44E3-4D0C-8442-D0DF509F4E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7994" y="2061455"/>
                <a:ext cx="698768" cy="2683825"/>
              </a:xfrm>
              <a:prstGeom prst="rect">
                <a:avLst/>
              </a:prstGeom>
              <a:effectLst>
                <a:outerShdw blurRad="50800" dist="38100" dir="2700000" algn="tl" rotWithShape="0">
                  <a:prstClr val="black">
                    <a:alpha val="40000"/>
                  </a:prstClr>
                </a:outerShdw>
              </a:effectLst>
            </p:spPr>
          </p:pic>
          <p:pic>
            <p:nvPicPr>
              <p:cNvPr id="25" name="Image 24">
                <a:extLst>
                  <a:ext uri="{FF2B5EF4-FFF2-40B4-BE49-F238E27FC236}">
                    <a16:creationId xmlns:a16="http://schemas.microsoft.com/office/drawing/2014/main" id="{1EB6BD93-7557-44F2-8BCA-5915B0028F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1934" y="2073740"/>
                <a:ext cx="698767" cy="2730756"/>
              </a:xfrm>
              <a:prstGeom prst="rect">
                <a:avLst/>
              </a:prstGeom>
              <a:effectLst>
                <a:outerShdw blurRad="50800" dist="38100" dir="2700000" algn="tl" rotWithShape="0">
                  <a:prstClr val="black">
                    <a:alpha val="40000"/>
                  </a:prstClr>
                </a:outerShdw>
              </a:effectLst>
            </p:spPr>
          </p:pic>
          <p:pic>
            <p:nvPicPr>
              <p:cNvPr id="26" name="Image 25">
                <a:extLst>
                  <a:ext uri="{FF2B5EF4-FFF2-40B4-BE49-F238E27FC236}">
                    <a16:creationId xmlns:a16="http://schemas.microsoft.com/office/drawing/2014/main" id="{E32DB630-24C5-42DF-ABB6-7237364DF4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6517" y="2066018"/>
                <a:ext cx="676469" cy="2674575"/>
              </a:xfrm>
              <a:prstGeom prst="rect">
                <a:avLst/>
              </a:prstGeom>
              <a:effectLst>
                <a:outerShdw blurRad="50800" dist="38100" dir="2700000" algn="tl" rotWithShape="0">
                  <a:prstClr val="black">
                    <a:alpha val="40000"/>
                  </a:prstClr>
                </a:outerShdw>
              </a:effectLst>
            </p:spPr>
          </p:pic>
          <p:pic>
            <p:nvPicPr>
              <p:cNvPr id="27" name="Image 26">
                <a:extLst>
                  <a:ext uri="{FF2B5EF4-FFF2-40B4-BE49-F238E27FC236}">
                    <a16:creationId xmlns:a16="http://schemas.microsoft.com/office/drawing/2014/main" id="{3984C56F-66BB-4A32-BBE7-9E28F76DFB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9889" y="2066905"/>
                <a:ext cx="698767" cy="2730756"/>
              </a:xfrm>
              <a:prstGeom prst="rect">
                <a:avLst/>
              </a:prstGeom>
              <a:effectLst>
                <a:outerShdw blurRad="50800" dist="38100" dir="2700000" algn="tl" rotWithShape="0">
                  <a:prstClr val="black">
                    <a:alpha val="40000"/>
                  </a:prstClr>
                </a:outerShdw>
              </a:effectLst>
            </p:spPr>
          </p:pic>
        </p:grpSp>
        <p:pic>
          <p:nvPicPr>
            <p:cNvPr id="22" name="Image 21" descr="Une image contenant articles de toilette, lotion, alimentation&#10;&#10;Description générée automatiquement">
              <a:extLst>
                <a:ext uri="{FF2B5EF4-FFF2-40B4-BE49-F238E27FC236}">
                  <a16:creationId xmlns:a16="http://schemas.microsoft.com/office/drawing/2014/main" id="{524DB339-78DA-42DD-98B1-75F646E0CE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70104" y="2778427"/>
              <a:ext cx="504846" cy="1996034"/>
            </a:xfrm>
            <a:prstGeom prst="rect">
              <a:avLst/>
            </a:prstGeom>
            <a:effectLst>
              <a:outerShdw blurRad="50800" dist="38100" dir="2700000" algn="tl" rotWithShape="0">
                <a:prstClr val="black">
                  <a:alpha val="40000"/>
                </a:prstClr>
              </a:outerShdw>
            </a:effectLst>
          </p:spPr>
        </p:pic>
        <p:pic>
          <p:nvPicPr>
            <p:cNvPr id="23" name="Image 22" descr="Une image contenant articles de toilette, assis, table, lotion&#10;&#10;Description générée automatiquement">
              <a:extLst>
                <a:ext uri="{FF2B5EF4-FFF2-40B4-BE49-F238E27FC236}">
                  <a16:creationId xmlns:a16="http://schemas.microsoft.com/office/drawing/2014/main" id="{F3ECA806-FE6D-42F8-9D99-54E8B25D69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3767" y="2555878"/>
              <a:ext cx="779385" cy="2194889"/>
            </a:xfrm>
            <a:prstGeom prst="rect">
              <a:avLst/>
            </a:prstGeom>
            <a:effectLst>
              <a:outerShdw blurRad="50800" dist="38100" dir="2700000" algn="tl" rotWithShape="0">
                <a:prstClr val="black">
                  <a:alpha val="40000"/>
                </a:prstClr>
              </a:outerShdw>
            </a:effectLst>
          </p:spPr>
        </p:pic>
      </p:grpSp>
      <p:pic>
        <p:nvPicPr>
          <p:cNvPr id="28" name="Picture 2" descr="D:\-= WORK =-\BUG AGENCY\NAOS\2020_ETAT_PUR\SLIDES\fleche-11.png">
            <a:extLst>
              <a:ext uri="{FF2B5EF4-FFF2-40B4-BE49-F238E27FC236}">
                <a16:creationId xmlns:a16="http://schemas.microsoft.com/office/drawing/2014/main" id="{99D20903-FE1B-4E05-90DC-50260EDB544A}"/>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b="29377"/>
          <a:stretch/>
        </p:blipFill>
        <p:spPr bwMode="auto">
          <a:xfrm>
            <a:off x="4807486" y="1730907"/>
            <a:ext cx="1010041" cy="784830"/>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a16="http://schemas.microsoft.com/office/drawing/2014/main" id="{478F3E6F-DC7B-4991-94E3-3ED12F1C8E6B}"/>
              </a:ext>
            </a:extLst>
          </p:cNvPr>
          <p:cNvSpPr txBox="1"/>
          <p:nvPr/>
        </p:nvSpPr>
        <p:spPr>
          <a:xfrm>
            <a:off x="5842091" y="1469359"/>
            <a:ext cx="2563311" cy="830997"/>
          </a:xfrm>
          <a:prstGeom prst="rect">
            <a:avLst/>
          </a:prstGeom>
          <a:noFill/>
        </p:spPr>
        <p:txBody>
          <a:bodyPr wrap="square" rtlCol="0">
            <a:spAutoFit/>
          </a:bodyPr>
          <a:lstStyle/>
          <a:p>
            <a:r>
              <a:rPr lang="fr-FR" sz="2800">
                <a:latin typeface="Reenie Beanie" panose="02000000000000000000" pitchFamily="2" charset="0"/>
              </a:rPr>
              <a:t>8 Hydratants Purs</a:t>
            </a:r>
          </a:p>
          <a:p>
            <a:r>
              <a:rPr lang="fr-FR" sz="2000">
                <a:latin typeface="Reenie Beanie" panose="02000000000000000000" pitchFamily="2" charset="0"/>
              </a:rPr>
              <a:t>Visage et Corps</a:t>
            </a:r>
          </a:p>
        </p:txBody>
      </p:sp>
    </p:spTree>
    <p:extLst>
      <p:ext uri="{BB962C8B-B14F-4D97-AF65-F5344CB8AC3E}">
        <p14:creationId xmlns:p14="http://schemas.microsoft.com/office/powerpoint/2010/main" val="2487162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avec flèche 8">
            <a:extLst>
              <a:ext uri="{FF2B5EF4-FFF2-40B4-BE49-F238E27FC236}">
                <a16:creationId xmlns:a16="http://schemas.microsoft.com/office/drawing/2014/main" id="{49660BB4-FD88-41DC-BC04-618027321F9D}"/>
              </a:ext>
            </a:extLst>
          </p:cNvPr>
          <p:cNvCxnSpPr>
            <a:cxnSpLocks/>
          </p:cNvCxnSpPr>
          <p:nvPr/>
        </p:nvCxnSpPr>
        <p:spPr>
          <a:xfrm>
            <a:off x="10350310" y="3943350"/>
            <a:ext cx="1003490" cy="0"/>
          </a:xfrm>
          <a:prstGeom prst="straightConnector1">
            <a:avLst/>
          </a:prstGeom>
          <a:ln w="76200">
            <a:solidFill>
              <a:srgbClr val="03223A"/>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298F3275-4A7F-4919-901F-ACC0D692B946}"/>
              </a:ext>
            </a:extLst>
          </p:cNvPr>
          <p:cNvCxnSpPr>
            <a:cxnSpLocks/>
          </p:cNvCxnSpPr>
          <p:nvPr/>
        </p:nvCxnSpPr>
        <p:spPr>
          <a:xfrm flipV="1">
            <a:off x="2476500" y="3952875"/>
            <a:ext cx="1190625" cy="9525"/>
          </a:xfrm>
          <a:prstGeom prst="line">
            <a:avLst/>
          </a:prstGeom>
          <a:ln w="76200">
            <a:solidFill>
              <a:srgbClr val="A6C4C7"/>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747F8FFF-9590-4571-B934-DD71B91FAF13}"/>
              </a:ext>
            </a:extLst>
          </p:cNvPr>
          <p:cNvCxnSpPr>
            <a:cxnSpLocks/>
          </p:cNvCxnSpPr>
          <p:nvPr/>
        </p:nvCxnSpPr>
        <p:spPr>
          <a:xfrm>
            <a:off x="800100" y="3962400"/>
            <a:ext cx="1267161" cy="0"/>
          </a:xfrm>
          <a:prstGeom prst="line">
            <a:avLst/>
          </a:prstGeom>
          <a:ln w="76200">
            <a:solidFill>
              <a:srgbClr val="C7D9DB"/>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572616DC-B20E-48A0-A6C0-928EFBA08ACC}"/>
              </a:ext>
            </a:extLst>
          </p:cNvPr>
          <p:cNvCxnSpPr/>
          <p:nvPr/>
        </p:nvCxnSpPr>
        <p:spPr>
          <a:xfrm>
            <a:off x="8413266" y="3943350"/>
            <a:ext cx="1074846" cy="0"/>
          </a:xfrm>
          <a:prstGeom prst="line">
            <a:avLst/>
          </a:prstGeom>
          <a:ln w="76200">
            <a:solidFill>
              <a:srgbClr val="085482"/>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A6B4738C-4D65-4123-AEFD-C911B7CF4419}"/>
              </a:ext>
            </a:extLst>
          </p:cNvPr>
          <p:cNvCxnSpPr/>
          <p:nvPr/>
        </p:nvCxnSpPr>
        <p:spPr>
          <a:xfrm>
            <a:off x="6476708" y="3952875"/>
            <a:ext cx="1074846" cy="0"/>
          </a:xfrm>
          <a:prstGeom prst="line">
            <a:avLst/>
          </a:prstGeom>
          <a:ln w="76200">
            <a:solidFill>
              <a:srgbClr val="5C98AF"/>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DFB93F45-57FC-4A29-B40F-C2E1E33F035C}"/>
              </a:ext>
            </a:extLst>
          </p:cNvPr>
          <p:cNvCxnSpPr/>
          <p:nvPr/>
        </p:nvCxnSpPr>
        <p:spPr>
          <a:xfrm>
            <a:off x="4510494" y="3952875"/>
            <a:ext cx="1074846" cy="0"/>
          </a:xfrm>
          <a:prstGeom prst="line">
            <a:avLst/>
          </a:prstGeom>
          <a:ln w="76200">
            <a:solidFill>
              <a:srgbClr val="8BB7CA"/>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897EB65E-BDD3-40B1-A2DE-ED06AD255453}"/>
              </a:ext>
            </a:extLst>
          </p:cNvPr>
          <p:cNvSpPr txBox="1"/>
          <p:nvPr/>
        </p:nvSpPr>
        <p:spPr>
          <a:xfrm>
            <a:off x="896070" y="627023"/>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Les différentes textures d’hydratants</a:t>
            </a:r>
          </a:p>
        </p:txBody>
      </p:sp>
      <p:pic>
        <p:nvPicPr>
          <p:cNvPr id="4" name="Image 3" descr="Une image contenant articles de toilette, assis, table, lotion&#10;&#10;Description générée automatiquement">
            <a:extLst>
              <a:ext uri="{FF2B5EF4-FFF2-40B4-BE49-F238E27FC236}">
                <a16:creationId xmlns:a16="http://schemas.microsoft.com/office/drawing/2014/main" id="{6CAB51F7-AE8A-425C-9569-C808D95CD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109" y="1698720"/>
            <a:ext cx="1424467" cy="4011557"/>
          </a:xfrm>
          <a:prstGeom prst="rect">
            <a:avLst/>
          </a:prstGeom>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id="{4B564847-B9D3-4AB8-A2AE-CD7D94ED57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9661" y="1729770"/>
            <a:ext cx="1006773" cy="3980508"/>
          </a:xfrm>
          <a:prstGeom prst="rect">
            <a:avLst/>
          </a:prstGeom>
          <a:effectLst>
            <a:outerShdw blurRad="50800" dist="38100" dir="2700000" algn="tl" rotWithShape="0">
              <a:prstClr val="black">
                <a:alpha val="40000"/>
              </a:prstClr>
            </a:outerShdw>
          </a:effectLst>
        </p:spPr>
      </p:pic>
      <p:pic>
        <p:nvPicPr>
          <p:cNvPr id="12" name="Image 11">
            <a:extLst>
              <a:ext uri="{FF2B5EF4-FFF2-40B4-BE49-F238E27FC236}">
                <a16:creationId xmlns:a16="http://schemas.microsoft.com/office/drawing/2014/main" id="{E275A73D-661B-49AA-9033-AC60FE5A10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543" y="1714246"/>
            <a:ext cx="1049277" cy="4100538"/>
          </a:xfrm>
          <a:prstGeom prst="rect">
            <a:avLst/>
          </a:prstGeom>
          <a:effectLst>
            <a:outerShdw blurRad="50800" dist="38100" dir="2700000" algn="tl" rotWithShape="0">
              <a:prstClr val="black">
                <a:alpha val="40000"/>
              </a:prstClr>
            </a:outerShdw>
          </a:effectLst>
        </p:spPr>
      </p:pic>
      <p:pic>
        <p:nvPicPr>
          <p:cNvPr id="14" name="Image 13">
            <a:extLst>
              <a:ext uri="{FF2B5EF4-FFF2-40B4-BE49-F238E27FC236}">
                <a16:creationId xmlns:a16="http://schemas.microsoft.com/office/drawing/2014/main" id="{EF60E220-DB38-4DD5-881D-17E24F9927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9929" y="1698721"/>
            <a:ext cx="1049277" cy="4100534"/>
          </a:xfrm>
          <a:prstGeom prst="rect">
            <a:avLst/>
          </a:prstGeom>
          <a:effectLst>
            <a:outerShdw blurRad="50800" dist="38100" dir="2700000" algn="tl" rotWithShape="0">
              <a:prstClr val="black">
                <a:alpha val="40000"/>
              </a:prstClr>
            </a:outerShdw>
          </a:effectLst>
        </p:spPr>
      </p:pic>
      <p:pic>
        <p:nvPicPr>
          <p:cNvPr id="16" name="Image 15">
            <a:extLst>
              <a:ext uri="{FF2B5EF4-FFF2-40B4-BE49-F238E27FC236}">
                <a16:creationId xmlns:a16="http://schemas.microsoft.com/office/drawing/2014/main" id="{6A8CC361-60B2-48F2-A371-F45F14441D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1315" y="1729770"/>
            <a:ext cx="1044460" cy="4011557"/>
          </a:xfrm>
          <a:prstGeom prst="rect">
            <a:avLst/>
          </a:prstGeom>
          <a:effectLst>
            <a:outerShdw blurRad="50800" dist="38100" dir="2700000" algn="tl" rotWithShape="0">
              <a:prstClr val="black">
                <a:alpha val="40000"/>
              </a:prstClr>
            </a:outerShdw>
          </a:effectLst>
        </p:spPr>
      </p:pic>
      <p:pic>
        <p:nvPicPr>
          <p:cNvPr id="18" name="Picture 2" descr="D:\-= WORK =-\BUG AGENCY\NAOS\2020_ETAT_PUR\SLIDES\fleche-11.png">
            <a:extLst>
              <a:ext uri="{FF2B5EF4-FFF2-40B4-BE49-F238E27FC236}">
                <a16:creationId xmlns:a16="http://schemas.microsoft.com/office/drawing/2014/main" id="{B26AC431-6D0D-4EE9-9038-5A779EF7DB2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b="29377"/>
          <a:stretch/>
        </p:blipFill>
        <p:spPr bwMode="auto">
          <a:xfrm rot="842739">
            <a:off x="6057429" y="818638"/>
            <a:ext cx="1290115" cy="7412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 WORK =-\BUG AGENCY\NAOS\2020_ETAT_PUR\SLIDES\fleche-11.png">
            <a:extLst>
              <a:ext uri="{FF2B5EF4-FFF2-40B4-BE49-F238E27FC236}">
                <a16:creationId xmlns:a16="http://schemas.microsoft.com/office/drawing/2014/main" id="{A54E10BE-172E-4092-939B-26FC6DEC390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11941101" flipH="1">
            <a:off x="851086" y="5129045"/>
            <a:ext cx="597099" cy="1063615"/>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2801F986-1CE4-49D7-B203-4D97DF460308}"/>
              </a:ext>
            </a:extLst>
          </p:cNvPr>
          <p:cNvSpPr txBox="1"/>
          <p:nvPr/>
        </p:nvSpPr>
        <p:spPr>
          <a:xfrm>
            <a:off x="7548969" y="767443"/>
            <a:ext cx="4238625" cy="633507"/>
          </a:xfrm>
          <a:prstGeom prst="rect">
            <a:avLst/>
          </a:prstGeom>
          <a:noFill/>
        </p:spPr>
        <p:txBody>
          <a:bodyPr wrap="square">
            <a:spAutoFit/>
          </a:bodyPr>
          <a:lstStyle/>
          <a:p>
            <a:pPr algn="ctr">
              <a:lnSpc>
                <a:spcPts val="2000"/>
              </a:lnSpc>
            </a:pPr>
            <a:r>
              <a:rPr lang="fr-FR" b="1">
                <a:solidFill>
                  <a:srgbClr val="000000"/>
                </a:solidFill>
                <a:latin typeface="DilleniaUPC" panose="02020603050405020304" pitchFamily="18" charset="-34"/>
                <a:cs typeface="DilleniaUPC" panose="02020603050405020304" pitchFamily="18" charset="-34"/>
              </a:rPr>
              <a:t>5</a:t>
            </a:r>
            <a:r>
              <a:rPr lang="fr-FR">
                <a:solidFill>
                  <a:srgbClr val="000000"/>
                </a:solidFill>
                <a:latin typeface="DilleniaUPC" panose="02020603050405020304" pitchFamily="18" charset="-34"/>
                <a:cs typeface="DilleniaUPC" panose="02020603050405020304" pitchFamily="18" charset="-34"/>
              </a:rPr>
              <a:t> textures différentes convenant à tous types de peaux</a:t>
            </a:r>
          </a:p>
        </p:txBody>
      </p:sp>
      <p:sp>
        <p:nvSpPr>
          <p:cNvPr id="24" name="ZoneTexte 23">
            <a:extLst>
              <a:ext uri="{FF2B5EF4-FFF2-40B4-BE49-F238E27FC236}">
                <a16:creationId xmlns:a16="http://schemas.microsoft.com/office/drawing/2014/main" id="{386FBF7D-1C9B-4BFD-99F2-F2D42D6FDA01}"/>
              </a:ext>
            </a:extLst>
          </p:cNvPr>
          <p:cNvSpPr txBox="1"/>
          <p:nvPr/>
        </p:nvSpPr>
        <p:spPr>
          <a:xfrm>
            <a:off x="1452969" y="5990523"/>
            <a:ext cx="6096000" cy="461665"/>
          </a:xfrm>
          <a:prstGeom prst="rect">
            <a:avLst/>
          </a:prstGeom>
          <a:noFill/>
        </p:spPr>
        <p:txBody>
          <a:bodyPr wrap="square">
            <a:spAutoFit/>
          </a:bodyPr>
          <a:lstStyle/>
          <a:p>
            <a:r>
              <a:rPr lang="fr-FR" sz="2400" b="1">
                <a:solidFill>
                  <a:srgbClr val="A8C5C8"/>
                </a:solidFill>
                <a:latin typeface="DilleniaUPC" panose="02020603050405020304" pitchFamily="18" charset="-34"/>
                <a:cs typeface="DilleniaUPC" panose="02020603050405020304" pitchFamily="18" charset="-34"/>
              </a:rPr>
              <a:t>De la plus légère...</a:t>
            </a:r>
          </a:p>
        </p:txBody>
      </p:sp>
      <p:pic>
        <p:nvPicPr>
          <p:cNvPr id="26" name="Picture 2" descr="D:\-= WORK =-\BUG AGENCY\NAOS\2020_ETAT_PUR\SLIDES\fleche-11.png">
            <a:extLst>
              <a:ext uri="{FF2B5EF4-FFF2-40B4-BE49-F238E27FC236}">
                <a16:creationId xmlns:a16="http://schemas.microsoft.com/office/drawing/2014/main" id="{E8D7654E-B403-4F8B-AB1C-D03C804BBA0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9658899">
            <a:off x="10436765" y="5353246"/>
            <a:ext cx="559453" cy="732523"/>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9A688135-60E7-4FCD-9DF8-138F9873285A}"/>
              </a:ext>
            </a:extLst>
          </p:cNvPr>
          <p:cNvSpPr txBox="1"/>
          <p:nvPr/>
        </p:nvSpPr>
        <p:spPr>
          <a:xfrm>
            <a:off x="7548969" y="5990523"/>
            <a:ext cx="6096000" cy="461665"/>
          </a:xfrm>
          <a:prstGeom prst="rect">
            <a:avLst/>
          </a:prstGeom>
          <a:noFill/>
        </p:spPr>
        <p:txBody>
          <a:bodyPr wrap="square">
            <a:spAutoFit/>
          </a:bodyPr>
          <a:lstStyle/>
          <a:p>
            <a:r>
              <a:rPr lang="fr-FR" sz="2400" b="1">
                <a:solidFill>
                  <a:srgbClr val="03223A"/>
                </a:solidFill>
                <a:latin typeface="DilleniaUPC" panose="02020603050405020304" pitchFamily="18" charset="-34"/>
                <a:cs typeface="DilleniaUPC" panose="02020603050405020304" pitchFamily="18" charset="-34"/>
              </a:rPr>
              <a:t>... à la plus riche</a:t>
            </a:r>
          </a:p>
        </p:txBody>
      </p:sp>
      <p:sp>
        <p:nvSpPr>
          <p:cNvPr id="25" name="ZoneTexte 24">
            <a:extLst>
              <a:ext uri="{FF2B5EF4-FFF2-40B4-BE49-F238E27FC236}">
                <a16:creationId xmlns:a16="http://schemas.microsoft.com/office/drawing/2014/main" id="{7F227B0D-6AAF-B841-A648-E13D63F96B4C}"/>
              </a:ext>
            </a:extLst>
          </p:cNvPr>
          <p:cNvSpPr txBox="1"/>
          <p:nvPr/>
        </p:nvSpPr>
        <p:spPr>
          <a:xfrm>
            <a:off x="242587" y="83286"/>
            <a:ext cx="9168728"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29" name="Connecteur droit 28">
            <a:extLst>
              <a:ext uri="{FF2B5EF4-FFF2-40B4-BE49-F238E27FC236}">
                <a16:creationId xmlns:a16="http://schemas.microsoft.com/office/drawing/2014/main" id="{15BED8FD-8C59-F14C-A07B-64F322BCC46E}"/>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438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915EA68-08D6-4CC0-ACE2-4DABE27D828D}"/>
              </a:ext>
            </a:extLst>
          </p:cNvPr>
          <p:cNvSpPr txBox="1"/>
          <p:nvPr/>
        </p:nvSpPr>
        <p:spPr>
          <a:xfrm>
            <a:off x="529617" y="404417"/>
            <a:ext cx="4367124" cy="784830"/>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SOINS PURS</a:t>
            </a:r>
          </a:p>
        </p:txBody>
      </p:sp>
      <p:cxnSp>
        <p:nvCxnSpPr>
          <p:cNvPr id="10" name="Connecteur droit 9">
            <a:extLst>
              <a:ext uri="{FF2B5EF4-FFF2-40B4-BE49-F238E27FC236}">
                <a16:creationId xmlns:a16="http://schemas.microsoft.com/office/drawing/2014/main" id="{760992A6-D155-43EB-A5B6-1A22A9AEB876}"/>
              </a:ext>
            </a:extLst>
          </p:cNvPr>
          <p:cNvCxnSpPr>
            <a:cxnSpLocks/>
          </p:cNvCxnSpPr>
          <p:nvPr/>
        </p:nvCxnSpPr>
        <p:spPr>
          <a:xfrm>
            <a:off x="529616" y="1261675"/>
            <a:ext cx="486384" cy="0"/>
          </a:xfrm>
          <a:prstGeom prst="line">
            <a:avLst/>
          </a:prstGeom>
          <a:ln/>
        </p:spPr>
        <p:style>
          <a:lnRef idx="1">
            <a:schemeClr val="dk1"/>
          </a:lnRef>
          <a:fillRef idx="0">
            <a:schemeClr val="dk1"/>
          </a:fillRef>
          <a:effectRef idx="0">
            <a:schemeClr val="dk1"/>
          </a:effectRef>
          <a:fontRef idx="minor">
            <a:schemeClr val="tx1"/>
          </a:fontRef>
        </p:style>
      </p:cxnSp>
      <p:sp>
        <p:nvSpPr>
          <p:cNvPr id="5" name="ZoneTexte 4">
            <a:extLst>
              <a:ext uri="{FF2B5EF4-FFF2-40B4-BE49-F238E27FC236}">
                <a16:creationId xmlns:a16="http://schemas.microsoft.com/office/drawing/2014/main" id="{897EB65E-BDD3-40B1-A2DE-ED06AD255453}"/>
              </a:ext>
            </a:extLst>
          </p:cNvPr>
          <p:cNvSpPr txBox="1"/>
          <p:nvPr/>
        </p:nvSpPr>
        <p:spPr>
          <a:xfrm>
            <a:off x="1091697" y="999183"/>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Les différentes textures d’hydratants</a:t>
            </a:r>
          </a:p>
        </p:txBody>
      </p:sp>
      <p:graphicFrame>
        <p:nvGraphicFramePr>
          <p:cNvPr id="30" name="Graphique 29">
            <a:extLst>
              <a:ext uri="{FF2B5EF4-FFF2-40B4-BE49-F238E27FC236}">
                <a16:creationId xmlns:a16="http://schemas.microsoft.com/office/drawing/2014/main" id="{54B27E45-B238-44DB-8F57-F9B85321EB3C}"/>
              </a:ext>
            </a:extLst>
          </p:cNvPr>
          <p:cNvGraphicFramePr>
            <a:graphicFrameLocks/>
          </p:cNvGraphicFramePr>
          <p:nvPr>
            <p:extLst>
              <p:ext uri="{D42A27DB-BD31-4B8C-83A1-F6EECF244321}">
                <p14:modId xmlns:p14="http://schemas.microsoft.com/office/powerpoint/2010/main" val="1062719030"/>
              </p:ext>
            </p:extLst>
          </p:nvPr>
        </p:nvGraphicFramePr>
        <p:xfrm>
          <a:off x="1483360" y="2512332"/>
          <a:ext cx="8575040" cy="4091138"/>
        </p:xfrm>
        <a:graphic>
          <a:graphicData uri="http://schemas.openxmlformats.org/drawingml/2006/chart">
            <c:chart xmlns:c="http://schemas.openxmlformats.org/drawingml/2006/chart" xmlns:r="http://schemas.openxmlformats.org/officeDocument/2006/relationships" r:id="rId3"/>
          </a:graphicData>
        </a:graphic>
      </p:graphicFrame>
      <p:pic>
        <p:nvPicPr>
          <p:cNvPr id="2052" name="Picture 4" descr="Download Png File Svg - Efficient Icon - Full Size PNG Image - PNGkit">
            <a:extLst>
              <a:ext uri="{FF2B5EF4-FFF2-40B4-BE49-F238E27FC236}">
                <a16:creationId xmlns:a16="http://schemas.microsoft.com/office/drawing/2014/main" id="{12ED15B3-7547-4FA9-AB65-2B6F81C0DF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616" y="1751767"/>
            <a:ext cx="700391" cy="700391"/>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a:extLst>
              <a:ext uri="{FF2B5EF4-FFF2-40B4-BE49-F238E27FC236}">
                <a16:creationId xmlns:a16="http://schemas.microsoft.com/office/drawing/2014/main" id="{41695611-FD66-46D3-B6FA-DF098D4C1C1C}"/>
              </a:ext>
            </a:extLst>
          </p:cNvPr>
          <p:cNvSpPr txBox="1"/>
          <p:nvPr/>
        </p:nvSpPr>
        <p:spPr>
          <a:xfrm>
            <a:off x="1320799" y="1869767"/>
            <a:ext cx="9670661" cy="954107"/>
          </a:xfrm>
          <a:prstGeom prst="rect">
            <a:avLst/>
          </a:prstGeom>
          <a:noFill/>
        </p:spPr>
        <p:txBody>
          <a:bodyPr wrap="square">
            <a:spAutoFit/>
          </a:bodyPr>
          <a:lstStyle/>
          <a:p>
            <a:r>
              <a:rPr kumimoji="0" lang="fr-FR" sz="28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Comparaison de l’effet nourrissant des 5 Soins Purs en fonction de la </a:t>
            </a:r>
            <a:r>
              <a:rPr kumimoji="0" lang="fr-FR" sz="2800"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rPr>
              <a:t>sébumétrie</a:t>
            </a:r>
            <a:r>
              <a:rPr kumimoji="0" lang="fr-FR" sz="28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au bout de 30 min</a:t>
            </a:r>
          </a:p>
        </p:txBody>
      </p:sp>
      <p:sp>
        <p:nvSpPr>
          <p:cNvPr id="11" name="ZoneTexte 10">
            <a:extLst>
              <a:ext uri="{FF2B5EF4-FFF2-40B4-BE49-F238E27FC236}">
                <a16:creationId xmlns:a16="http://schemas.microsoft.com/office/drawing/2014/main" id="{6B51E8D8-C42A-40FD-AADB-8B9D524257E8}"/>
              </a:ext>
            </a:extLst>
          </p:cNvPr>
          <p:cNvSpPr txBox="1"/>
          <p:nvPr/>
        </p:nvSpPr>
        <p:spPr>
          <a:xfrm rot="16200000">
            <a:off x="530427" y="4334208"/>
            <a:ext cx="1905868" cy="261610"/>
          </a:xfrm>
          <a:prstGeom prst="rect">
            <a:avLst/>
          </a:prstGeom>
          <a:noFill/>
        </p:spPr>
        <p:txBody>
          <a:bodyPr wrap="square">
            <a:spAutoFit/>
          </a:bodyPr>
          <a:lstStyle/>
          <a:p>
            <a:pPr algn="ctr"/>
            <a:r>
              <a:rPr lang="fr-FR" sz="1100" b="0" i="0" u="none" strike="noStrike" baseline="0">
                <a:solidFill>
                  <a:prstClr val="black">
                    <a:lumMod val="65000"/>
                    <a:lumOff val="35000"/>
                  </a:prstClr>
                </a:solidFill>
                <a:latin typeface="+mn-lt"/>
                <a:ea typeface="+mn-ea"/>
                <a:cs typeface="+mn-cs"/>
              </a:rPr>
              <a:t>Quantité d’huile (µg/cm</a:t>
            </a:r>
            <a:r>
              <a:rPr lang="fr-FR" sz="1100" b="0" i="0" u="none" strike="noStrike" baseline="30000">
                <a:solidFill>
                  <a:prstClr val="black">
                    <a:lumMod val="65000"/>
                    <a:lumOff val="35000"/>
                  </a:prstClr>
                </a:solidFill>
                <a:latin typeface="+mn-lt"/>
                <a:ea typeface="+mn-ea"/>
                <a:cs typeface="+mn-cs"/>
              </a:rPr>
              <a:t>2</a:t>
            </a:r>
            <a:r>
              <a:rPr lang="fr-FR" sz="1100" b="0" i="0" u="none" strike="noStrike" baseline="0">
                <a:solidFill>
                  <a:prstClr val="black">
                    <a:lumMod val="65000"/>
                    <a:lumOff val="35000"/>
                  </a:prstClr>
                </a:solidFill>
                <a:latin typeface="+mn-lt"/>
                <a:ea typeface="+mn-ea"/>
                <a:cs typeface="+mn-cs"/>
              </a:rPr>
              <a:t>)</a:t>
            </a:r>
          </a:p>
        </p:txBody>
      </p:sp>
      <p:pic>
        <p:nvPicPr>
          <p:cNvPr id="9" name="Picture 2" descr="Hydration - East Valley Naturopathic Doctors">
            <a:extLst>
              <a:ext uri="{FF2B5EF4-FFF2-40B4-BE49-F238E27FC236}">
                <a16:creationId xmlns:a16="http://schemas.microsoft.com/office/drawing/2014/main" id="{21B11A7B-DFFE-4C9F-96BB-5B16C0BBA6DF}"/>
              </a:ext>
            </a:extLst>
          </p:cNvPr>
          <p:cNvPicPr>
            <a:picLocks noChangeAspect="1" noChangeArrowheads="1"/>
          </p:cNvPicPr>
          <p:nvPr/>
        </p:nvPicPr>
        <p:blipFill>
          <a:blip r:embed="rId5" cstate="print">
            <a:duotone>
              <a:prstClr val="black"/>
              <a:schemeClr val="accent4">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79294" y="4311679"/>
            <a:ext cx="492443" cy="492443"/>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14687A9D-8786-41F0-9B35-A35D9C5A2D4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2012233">
            <a:off x="3842896" y="2109124"/>
            <a:ext cx="2279497" cy="2639750"/>
          </a:xfrm>
          <a:prstGeom prst="rect">
            <a:avLst/>
          </a:prstGeom>
        </p:spPr>
      </p:pic>
      <p:sp>
        <p:nvSpPr>
          <p:cNvPr id="20" name="ZoneTexte 19">
            <a:extLst>
              <a:ext uri="{FF2B5EF4-FFF2-40B4-BE49-F238E27FC236}">
                <a16:creationId xmlns:a16="http://schemas.microsoft.com/office/drawing/2014/main" id="{9F415E72-3D1D-4627-A96E-41B46EE923CE}"/>
              </a:ext>
            </a:extLst>
          </p:cNvPr>
          <p:cNvSpPr txBox="1"/>
          <p:nvPr/>
        </p:nvSpPr>
        <p:spPr>
          <a:xfrm>
            <a:off x="3097337" y="2988859"/>
            <a:ext cx="208134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Texture de plus en plus riche</a:t>
            </a:r>
          </a:p>
        </p:txBody>
      </p:sp>
      <p:pic>
        <p:nvPicPr>
          <p:cNvPr id="12" name="Image 11">
            <a:extLst>
              <a:ext uri="{FF2B5EF4-FFF2-40B4-BE49-F238E27FC236}">
                <a16:creationId xmlns:a16="http://schemas.microsoft.com/office/drawing/2014/main" id="{058D4CA7-B9F6-46CC-9321-C4EABC29A53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111" b="93556" l="4667" r="96222">
                        <a14:foregroundMark x1="4667" y1="50222" x2="9111" y2="52222"/>
                        <a14:foregroundMark x1="50000" y1="90222" x2="50222" y2="93556"/>
                        <a14:foregroundMark x1="92222" y1="50667" x2="92889" y2="55778"/>
                        <a14:foregroundMark x1="47778" y1="7333" x2="52000" y2="7556"/>
                        <a14:foregroundMark x1="96222" y1="50444" x2="96222" y2="50444"/>
                      </a14:backgroundRemoval>
                    </a14:imgEffect>
                  </a14:imgLayer>
                </a14:imgProps>
              </a:ext>
            </a:extLst>
          </a:blip>
          <a:stretch>
            <a:fillRect/>
          </a:stretch>
        </p:blipFill>
        <p:spPr>
          <a:xfrm>
            <a:off x="9920195" y="-12869"/>
            <a:ext cx="2360216" cy="2360216"/>
          </a:xfrm>
          <a:prstGeom prst="rect">
            <a:avLst/>
          </a:prstGeom>
        </p:spPr>
      </p:pic>
    </p:spTree>
    <p:extLst>
      <p:ext uri="{BB962C8B-B14F-4D97-AF65-F5344CB8AC3E}">
        <p14:creationId xmlns:p14="http://schemas.microsoft.com/office/powerpoint/2010/main" val="1181822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915EA68-08D6-4CC0-ACE2-4DABE27D828D}"/>
              </a:ext>
            </a:extLst>
          </p:cNvPr>
          <p:cNvSpPr txBox="1"/>
          <p:nvPr/>
        </p:nvSpPr>
        <p:spPr>
          <a:xfrm>
            <a:off x="529617" y="404417"/>
            <a:ext cx="4367124" cy="784830"/>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SOINS PURS</a:t>
            </a:r>
          </a:p>
        </p:txBody>
      </p:sp>
      <p:cxnSp>
        <p:nvCxnSpPr>
          <p:cNvPr id="10" name="Connecteur droit 9">
            <a:extLst>
              <a:ext uri="{FF2B5EF4-FFF2-40B4-BE49-F238E27FC236}">
                <a16:creationId xmlns:a16="http://schemas.microsoft.com/office/drawing/2014/main" id="{760992A6-D155-43EB-A5B6-1A22A9AEB876}"/>
              </a:ext>
            </a:extLst>
          </p:cNvPr>
          <p:cNvCxnSpPr>
            <a:cxnSpLocks/>
          </p:cNvCxnSpPr>
          <p:nvPr/>
        </p:nvCxnSpPr>
        <p:spPr>
          <a:xfrm>
            <a:off x="529616" y="1261675"/>
            <a:ext cx="486384" cy="0"/>
          </a:xfrm>
          <a:prstGeom prst="line">
            <a:avLst/>
          </a:prstGeom>
          <a:ln/>
        </p:spPr>
        <p:style>
          <a:lnRef idx="1">
            <a:schemeClr val="dk1"/>
          </a:lnRef>
          <a:fillRef idx="0">
            <a:schemeClr val="dk1"/>
          </a:fillRef>
          <a:effectRef idx="0">
            <a:schemeClr val="dk1"/>
          </a:effectRef>
          <a:fontRef idx="minor">
            <a:schemeClr val="tx1"/>
          </a:fontRef>
        </p:style>
      </p:cxnSp>
      <p:sp>
        <p:nvSpPr>
          <p:cNvPr id="5" name="ZoneTexte 4">
            <a:extLst>
              <a:ext uri="{FF2B5EF4-FFF2-40B4-BE49-F238E27FC236}">
                <a16:creationId xmlns:a16="http://schemas.microsoft.com/office/drawing/2014/main" id="{897EB65E-BDD3-40B1-A2DE-ED06AD255453}"/>
              </a:ext>
            </a:extLst>
          </p:cNvPr>
          <p:cNvSpPr txBox="1"/>
          <p:nvPr/>
        </p:nvSpPr>
        <p:spPr>
          <a:xfrm>
            <a:off x="1091697" y="999183"/>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Les différentes textures d’hydratants</a:t>
            </a:r>
          </a:p>
        </p:txBody>
      </p:sp>
      <p:graphicFrame>
        <p:nvGraphicFramePr>
          <p:cNvPr id="30" name="Graphique 29">
            <a:extLst>
              <a:ext uri="{FF2B5EF4-FFF2-40B4-BE49-F238E27FC236}">
                <a16:creationId xmlns:a16="http://schemas.microsoft.com/office/drawing/2014/main" id="{54B27E45-B238-44DB-8F57-F9B85321EB3C}"/>
              </a:ext>
            </a:extLst>
          </p:cNvPr>
          <p:cNvGraphicFramePr>
            <a:graphicFrameLocks/>
          </p:cNvGraphicFramePr>
          <p:nvPr>
            <p:extLst>
              <p:ext uri="{D42A27DB-BD31-4B8C-83A1-F6EECF244321}">
                <p14:modId xmlns:p14="http://schemas.microsoft.com/office/powerpoint/2010/main" val="3891102533"/>
              </p:ext>
            </p:extLst>
          </p:nvPr>
        </p:nvGraphicFramePr>
        <p:xfrm>
          <a:off x="1483360" y="2512332"/>
          <a:ext cx="8575040" cy="4091138"/>
        </p:xfrm>
        <a:graphic>
          <a:graphicData uri="http://schemas.openxmlformats.org/drawingml/2006/chart">
            <c:chart xmlns:c="http://schemas.openxmlformats.org/drawingml/2006/chart" xmlns:r="http://schemas.openxmlformats.org/officeDocument/2006/relationships" r:id="rId3"/>
          </a:graphicData>
        </a:graphic>
      </p:graphicFrame>
      <p:pic>
        <p:nvPicPr>
          <p:cNvPr id="2052" name="Picture 4" descr="Download Png File Svg - Efficient Icon - Full Size PNG Image - PNGkit">
            <a:extLst>
              <a:ext uri="{FF2B5EF4-FFF2-40B4-BE49-F238E27FC236}">
                <a16:creationId xmlns:a16="http://schemas.microsoft.com/office/drawing/2014/main" id="{12ED15B3-7547-4FA9-AB65-2B6F81C0DF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616" y="1751767"/>
            <a:ext cx="700391" cy="700391"/>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a:extLst>
              <a:ext uri="{FF2B5EF4-FFF2-40B4-BE49-F238E27FC236}">
                <a16:creationId xmlns:a16="http://schemas.microsoft.com/office/drawing/2014/main" id="{41695611-FD66-46D3-B6FA-DF098D4C1C1C}"/>
              </a:ext>
            </a:extLst>
          </p:cNvPr>
          <p:cNvSpPr txBox="1"/>
          <p:nvPr/>
        </p:nvSpPr>
        <p:spPr>
          <a:xfrm>
            <a:off x="1263438" y="1772230"/>
            <a:ext cx="10671176" cy="523220"/>
          </a:xfrm>
          <a:prstGeom prst="rect">
            <a:avLst/>
          </a:prstGeom>
          <a:noFill/>
        </p:spPr>
        <p:txBody>
          <a:bodyPr wrap="square">
            <a:spAutoFit/>
          </a:bodyPr>
          <a:lstStyle/>
          <a:p>
            <a:r>
              <a:rPr kumimoji="0" lang="fr-FR" sz="28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Comparaison de l’effet hydratant des 4 Hydratants Purs en fonction de la </a:t>
            </a:r>
            <a:r>
              <a:rPr kumimoji="0" lang="fr-FR" sz="2800"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rPr>
              <a:t>cornéométrie</a:t>
            </a:r>
            <a:r>
              <a:rPr kumimoji="0" lang="fr-FR" sz="28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au bout de 8h</a:t>
            </a:r>
          </a:p>
        </p:txBody>
      </p:sp>
      <p:sp>
        <p:nvSpPr>
          <p:cNvPr id="11" name="ZoneTexte 10">
            <a:extLst>
              <a:ext uri="{FF2B5EF4-FFF2-40B4-BE49-F238E27FC236}">
                <a16:creationId xmlns:a16="http://schemas.microsoft.com/office/drawing/2014/main" id="{6B51E8D8-C42A-40FD-AADB-8B9D524257E8}"/>
              </a:ext>
            </a:extLst>
          </p:cNvPr>
          <p:cNvSpPr txBox="1"/>
          <p:nvPr/>
        </p:nvSpPr>
        <p:spPr>
          <a:xfrm rot="16200000">
            <a:off x="530427" y="4334208"/>
            <a:ext cx="1905868" cy="261610"/>
          </a:xfrm>
          <a:prstGeom prst="rect">
            <a:avLst/>
          </a:prstGeom>
          <a:noFill/>
        </p:spPr>
        <p:txBody>
          <a:bodyPr wrap="square">
            <a:spAutoFit/>
          </a:bodyPr>
          <a:lstStyle/>
          <a:p>
            <a:pPr algn="ctr"/>
            <a:r>
              <a:rPr lang="fr-FR" sz="1100" b="0" i="0" u="none" strike="noStrike" baseline="0">
                <a:solidFill>
                  <a:prstClr val="black">
                    <a:lumMod val="65000"/>
                    <a:lumOff val="35000"/>
                  </a:prstClr>
                </a:solidFill>
                <a:latin typeface="+mn-lt"/>
                <a:ea typeface="+mn-ea"/>
                <a:cs typeface="+mn-cs"/>
              </a:rPr>
              <a:t>Taux d’hydratation (%)</a:t>
            </a:r>
          </a:p>
        </p:txBody>
      </p:sp>
      <p:pic>
        <p:nvPicPr>
          <p:cNvPr id="14" name="Picture 2" descr="Hydration - East Valley Naturopathic Doctors">
            <a:extLst>
              <a:ext uri="{FF2B5EF4-FFF2-40B4-BE49-F238E27FC236}">
                <a16:creationId xmlns:a16="http://schemas.microsoft.com/office/drawing/2014/main" id="{80E3D90E-5CF7-4075-AF37-608251AE8D1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37564" y="4311679"/>
            <a:ext cx="492443" cy="49244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avec flèche 5">
            <a:extLst>
              <a:ext uri="{FF2B5EF4-FFF2-40B4-BE49-F238E27FC236}">
                <a16:creationId xmlns:a16="http://schemas.microsoft.com/office/drawing/2014/main" id="{4EA19A6D-FB77-499D-8B72-1F6C4B22BB54}"/>
              </a:ext>
            </a:extLst>
          </p:cNvPr>
          <p:cNvCxnSpPr>
            <a:cxnSpLocks/>
          </p:cNvCxnSpPr>
          <p:nvPr/>
        </p:nvCxnSpPr>
        <p:spPr>
          <a:xfrm>
            <a:off x="2482067" y="4651880"/>
            <a:ext cx="6862229" cy="0"/>
          </a:xfrm>
          <a:prstGeom prst="straightConnector1">
            <a:avLst/>
          </a:prstGeom>
          <a:ln w="57150">
            <a:headEnd type="triangle"/>
            <a:tailEnd type="triangle"/>
          </a:ln>
        </p:spPr>
        <p:style>
          <a:lnRef idx="3">
            <a:schemeClr val="dk1"/>
          </a:lnRef>
          <a:fillRef idx="0">
            <a:schemeClr val="dk1"/>
          </a:fillRef>
          <a:effectRef idx="2">
            <a:schemeClr val="dk1"/>
          </a:effectRef>
          <a:fontRef idx="minor">
            <a:schemeClr val="tx1"/>
          </a:fontRef>
        </p:style>
      </p:cxnSp>
      <p:sp>
        <p:nvSpPr>
          <p:cNvPr id="17" name="ZoneTexte 16">
            <a:extLst>
              <a:ext uri="{FF2B5EF4-FFF2-40B4-BE49-F238E27FC236}">
                <a16:creationId xmlns:a16="http://schemas.microsoft.com/office/drawing/2014/main" id="{36AD259A-506F-49C5-B38E-2250C707414B}"/>
              </a:ext>
            </a:extLst>
          </p:cNvPr>
          <p:cNvSpPr txBox="1"/>
          <p:nvPr/>
        </p:nvSpPr>
        <p:spPr>
          <a:xfrm>
            <a:off x="4568361" y="4833767"/>
            <a:ext cx="2689640" cy="523220"/>
          </a:xfrm>
          <a:prstGeom prst="rect">
            <a:avLst/>
          </a:prstGeom>
          <a:noFill/>
        </p:spPr>
        <p:txBody>
          <a:bodyPr wrap="square">
            <a:spAutoFit/>
          </a:bodyPr>
          <a:lstStyle/>
          <a:p>
            <a:pPr algn="ctr"/>
            <a:r>
              <a:rPr lang="fr-FR" sz="2800" b="1">
                <a:solidFill>
                  <a:prstClr val="black"/>
                </a:solidFill>
                <a:latin typeface="DilleniaUPC" panose="02020603050405020304" pitchFamily="18" charset="-34"/>
                <a:cs typeface="DilleniaUPC" panose="02020603050405020304" pitchFamily="18" charset="-34"/>
              </a:rPr>
              <a:t>Hydratation transversale</a:t>
            </a:r>
          </a:p>
        </p:txBody>
      </p:sp>
      <p:sp>
        <p:nvSpPr>
          <p:cNvPr id="12" name="ZoneTexte 11">
            <a:extLst>
              <a:ext uri="{FF2B5EF4-FFF2-40B4-BE49-F238E27FC236}">
                <a16:creationId xmlns:a16="http://schemas.microsoft.com/office/drawing/2014/main" id="{9CF8B22D-7792-45AF-BF34-F90377437F3F}"/>
              </a:ext>
            </a:extLst>
          </p:cNvPr>
          <p:cNvSpPr txBox="1"/>
          <p:nvPr/>
        </p:nvSpPr>
        <p:spPr>
          <a:xfrm>
            <a:off x="7656865" y="3095315"/>
            <a:ext cx="938495" cy="2763502"/>
          </a:xfrm>
          <a:prstGeom prst="rect">
            <a:avLst/>
          </a:prstGeom>
          <a:solidFill>
            <a:srgbClr val="FF6D6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400"/>
              <a:t>Test débuté le 15/02</a:t>
            </a:r>
          </a:p>
          <a:p>
            <a:r>
              <a:rPr lang="fr-FR" sz="1400"/>
              <a:t>Résultats 01/03</a:t>
            </a:r>
          </a:p>
        </p:txBody>
      </p:sp>
      <p:pic>
        <p:nvPicPr>
          <p:cNvPr id="15" name="Image 14">
            <a:extLst>
              <a:ext uri="{FF2B5EF4-FFF2-40B4-BE49-F238E27FC236}">
                <a16:creationId xmlns:a16="http://schemas.microsoft.com/office/drawing/2014/main" id="{B392E826-3144-4611-B298-F51CD32C858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111" b="93556" l="4667" r="96222">
                        <a14:foregroundMark x1="4667" y1="50222" x2="9111" y2="52222"/>
                        <a14:foregroundMark x1="50000" y1="90222" x2="50222" y2="93556"/>
                        <a14:foregroundMark x1="92222" y1="50667" x2="92889" y2="55778"/>
                        <a14:foregroundMark x1="47778" y1="7333" x2="52000" y2="7556"/>
                        <a14:foregroundMark x1="96222" y1="50444" x2="96222" y2="50444"/>
                      </a14:backgroundRemoval>
                    </a14:imgEffect>
                  </a14:imgLayer>
                </a14:imgProps>
              </a:ext>
            </a:extLst>
          </a:blip>
          <a:stretch>
            <a:fillRect/>
          </a:stretch>
        </p:blipFill>
        <p:spPr>
          <a:xfrm>
            <a:off x="10228837" y="-170605"/>
            <a:ext cx="2120590" cy="2120590"/>
          </a:xfrm>
          <a:prstGeom prst="rect">
            <a:avLst/>
          </a:prstGeom>
        </p:spPr>
      </p:pic>
    </p:spTree>
    <p:extLst>
      <p:ext uri="{BB962C8B-B14F-4D97-AF65-F5344CB8AC3E}">
        <p14:creationId xmlns:p14="http://schemas.microsoft.com/office/powerpoint/2010/main" val="3058283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29141" y="2429141"/>
            <a:ext cx="6858001" cy="1999718"/>
          </a:xfrm>
          <a:prstGeom prst="rect">
            <a:avLst/>
          </a:prstGeom>
          <a:solidFill>
            <a:srgbClr val="A9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876430" y="614933"/>
            <a:ext cx="7182885"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Gel matifiant</a:t>
            </a:r>
          </a:p>
        </p:txBody>
      </p:sp>
      <p:pic>
        <p:nvPicPr>
          <p:cNvPr id="3" name="Image 2" descr="Une image contenant articles de toilette, assis, table, lotion&#10;&#10;Description générée automatiquement">
            <a:extLst>
              <a:ext uri="{FF2B5EF4-FFF2-40B4-BE49-F238E27FC236}">
                <a16:creationId xmlns:a16="http://schemas.microsoft.com/office/drawing/2014/main" id="{01474554-9D75-4729-99DC-98F28F09F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986" y="1834347"/>
            <a:ext cx="1601466" cy="4510018"/>
          </a:xfrm>
          <a:prstGeom prst="rect">
            <a:avLst/>
          </a:prstGeom>
          <a:effectLst>
            <a:outerShdw blurRad="50800" dist="38100" dir="2700000" algn="tl" rotWithShape="0">
              <a:prstClr val="black">
                <a:alpha val="40000"/>
              </a:prstClr>
            </a:outerShdw>
          </a:effectLst>
        </p:spPr>
      </p:pic>
      <p:sp>
        <p:nvSpPr>
          <p:cNvPr id="16" name="ZoneTexte 15">
            <a:extLst>
              <a:ext uri="{FF2B5EF4-FFF2-40B4-BE49-F238E27FC236}">
                <a16:creationId xmlns:a16="http://schemas.microsoft.com/office/drawing/2014/main" id="{D028F06E-3F3B-5A4B-821F-8124DA643486}"/>
              </a:ext>
            </a:extLst>
          </p:cNvPr>
          <p:cNvSpPr txBox="1"/>
          <p:nvPr/>
        </p:nvSpPr>
        <p:spPr>
          <a:xfrm>
            <a:off x="242587" y="83286"/>
            <a:ext cx="8174838"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17" name="Connecteur droit 16">
            <a:extLst>
              <a:ext uri="{FF2B5EF4-FFF2-40B4-BE49-F238E27FC236}">
                <a16:creationId xmlns:a16="http://schemas.microsoft.com/office/drawing/2014/main" id="{182E41DA-53DC-B045-B8AA-2FF89688A799}"/>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A1C32D48-AC49-48FC-8C75-A88A61CDB8D1}"/>
              </a:ext>
            </a:extLst>
          </p:cNvPr>
          <p:cNvSpPr txBox="1"/>
          <p:nvPr/>
        </p:nvSpPr>
        <p:spPr>
          <a:xfrm>
            <a:off x="2945790" y="2000448"/>
            <a:ext cx="4381763" cy="584775"/>
          </a:xfrm>
          <a:prstGeom prst="rect">
            <a:avLst/>
          </a:prstGeom>
          <a:noFill/>
        </p:spPr>
        <p:txBody>
          <a:bodyPr wrap="square">
            <a:spAutoFit/>
          </a:bodyPr>
          <a:lstStyle/>
          <a:p>
            <a:pPr>
              <a:spcAft>
                <a:spcPts val="600"/>
              </a:spcAft>
            </a:pPr>
            <a:r>
              <a:rPr lang="fr-FR" sz="3200" b="1" cap="all">
                <a:solidFill>
                  <a:srgbClr val="A9C6C9"/>
                </a:solidFill>
                <a:latin typeface="DilleniaUPC" panose="02020603050405020304" pitchFamily="18" charset="-34"/>
                <a:cs typeface="DilleniaUPC" panose="02020603050405020304" pitchFamily="18" charset="-34"/>
              </a:rPr>
              <a:t>COMPOSITION</a:t>
            </a:r>
          </a:p>
        </p:txBody>
      </p:sp>
      <p:grpSp>
        <p:nvGrpSpPr>
          <p:cNvPr id="14" name="Groupe 13">
            <a:extLst>
              <a:ext uri="{FF2B5EF4-FFF2-40B4-BE49-F238E27FC236}">
                <a16:creationId xmlns:a16="http://schemas.microsoft.com/office/drawing/2014/main" id="{1FCC405D-C220-4E38-B123-FD9D49509B97}"/>
              </a:ext>
            </a:extLst>
          </p:cNvPr>
          <p:cNvGrpSpPr/>
          <p:nvPr/>
        </p:nvGrpSpPr>
        <p:grpSpPr>
          <a:xfrm>
            <a:off x="3030457" y="2631050"/>
            <a:ext cx="9261645" cy="1082627"/>
            <a:chOff x="3021990" y="2552930"/>
            <a:chExt cx="9261645" cy="1082627"/>
          </a:xfrm>
        </p:grpSpPr>
        <p:grpSp>
          <p:nvGrpSpPr>
            <p:cNvPr id="20" name="Groupe 19">
              <a:extLst>
                <a:ext uri="{FF2B5EF4-FFF2-40B4-BE49-F238E27FC236}">
                  <a16:creationId xmlns:a16="http://schemas.microsoft.com/office/drawing/2014/main" id="{6BE85EE7-4320-44DA-AF2C-42E218DE5CEE}"/>
                </a:ext>
              </a:extLst>
            </p:cNvPr>
            <p:cNvGrpSpPr/>
            <p:nvPr/>
          </p:nvGrpSpPr>
          <p:grpSpPr>
            <a:xfrm>
              <a:off x="3021990" y="2681450"/>
              <a:ext cx="3038500" cy="954107"/>
              <a:chOff x="2982661" y="3187910"/>
              <a:chExt cx="3038500" cy="954107"/>
            </a:xfrm>
          </p:grpSpPr>
          <p:pic>
            <p:nvPicPr>
              <p:cNvPr id="21" name="Image 20">
                <a:extLst>
                  <a:ext uri="{FF2B5EF4-FFF2-40B4-BE49-F238E27FC236}">
                    <a16:creationId xmlns:a16="http://schemas.microsoft.com/office/drawing/2014/main" id="{CCA70726-14FA-44D4-9928-1AFCF52DD0A1}"/>
                  </a:ext>
                </a:extLst>
              </p:cNvPr>
              <p:cNvPicPr>
                <a:picLocks noChangeAspect="1"/>
              </p:cNvPicPr>
              <p:nvPr/>
            </p:nvPicPr>
            <p:blipFill rotWithShape="1">
              <a:blip r:embed="rId4">
                <a:extLst>
                  <a:ext uri="{28A0092B-C50C-407E-A947-70E740481C1C}">
                    <a14:useLocalDpi xmlns:a14="http://schemas.microsoft.com/office/drawing/2010/main"/>
                  </a:ext>
                </a:extLst>
              </a:blip>
              <a:srcRect l="24033" t="19216" r="20261" b="23382"/>
              <a:stretch/>
            </p:blipFill>
            <p:spPr>
              <a:xfrm flipH="1">
                <a:off x="2982661" y="3324501"/>
                <a:ext cx="240670" cy="254000"/>
              </a:xfrm>
              <a:prstGeom prst="rect">
                <a:avLst/>
              </a:prstGeom>
            </p:spPr>
          </p:pic>
          <p:sp>
            <p:nvSpPr>
              <p:cNvPr id="24" name="ZoneTexte 23">
                <a:extLst>
                  <a:ext uri="{FF2B5EF4-FFF2-40B4-BE49-F238E27FC236}">
                    <a16:creationId xmlns:a16="http://schemas.microsoft.com/office/drawing/2014/main" id="{57B33730-3B12-4972-9C06-8EB7A0C61CF9}"/>
                  </a:ext>
                </a:extLst>
              </p:cNvPr>
              <p:cNvSpPr txBox="1"/>
              <p:nvPr/>
            </p:nvSpPr>
            <p:spPr>
              <a:xfrm>
                <a:off x="3231798" y="3187910"/>
                <a:ext cx="278936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all" normalizeH="0" baseline="0" noProof="0" dirty="0">
                    <a:ln>
                      <a:noFill/>
                    </a:ln>
                    <a:solidFill>
                      <a:srgbClr val="A9C6C9"/>
                    </a:solidFill>
                    <a:uLnTx/>
                    <a:uFillTx/>
                    <a:latin typeface="DilleniaUPC" panose="02020603050405020304" pitchFamily="18" charset="-34"/>
                    <a:ea typeface="+mn-ea"/>
                    <a:cs typeface="DilleniaUPC" panose="02020603050405020304" pitchFamily="18" charset="-34"/>
                  </a:rPr>
                  <a:t>Eau </a:t>
                </a:r>
                <a:r>
                  <a:rPr kumimoji="0" lang="fr-FR" sz="2800" b="0" i="0" u="none" strike="noStrike" cap="all" normalizeH="0" baseline="0" noProof="0" dirty="0" err="1">
                    <a:ln>
                      <a:noFill/>
                    </a:ln>
                    <a:solidFill>
                      <a:srgbClr val="A9C6C9"/>
                    </a:solidFill>
                    <a:uLnTx/>
                    <a:uFillTx/>
                    <a:latin typeface="DilleniaUPC" panose="02020603050405020304" pitchFamily="18" charset="-34"/>
                    <a:ea typeface="+mn-ea"/>
                    <a:cs typeface="DilleniaUPC" panose="02020603050405020304" pitchFamily="18" charset="-34"/>
                  </a:rPr>
                  <a:t>isodermique</a:t>
                </a:r>
                <a:endParaRPr kumimoji="0" lang="fr-FR" sz="2800" b="0" i="0" u="none" strike="noStrike" cap="all" normalizeH="0" baseline="0" noProof="0" dirty="0">
                  <a:ln>
                    <a:noFill/>
                  </a:ln>
                  <a:solidFill>
                    <a:srgbClr val="A9C6C9"/>
                  </a:solidFill>
                  <a:uLnTx/>
                  <a:uFillTx/>
                  <a:latin typeface="DilleniaUPC" panose="02020603050405020304" pitchFamily="18" charset="-34"/>
                  <a:ea typeface="+mn-ea"/>
                  <a:cs typeface="DilleniaUPC" panose="02020603050405020304" pitchFamily="18" charset="-34"/>
                </a:endParaRPr>
              </a:p>
            </p:txBody>
          </p:sp>
        </p:grpSp>
        <p:grpSp>
          <p:nvGrpSpPr>
            <p:cNvPr id="33" name="Groupe 32">
              <a:extLst>
                <a:ext uri="{FF2B5EF4-FFF2-40B4-BE49-F238E27FC236}">
                  <a16:creationId xmlns:a16="http://schemas.microsoft.com/office/drawing/2014/main" id="{129D8BE8-9765-4372-AE28-3B9679F32B99}"/>
                </a:ext>
              </a:extLst>
            </p:cNvPr>
            <p:cNvGrpSpPr/>
            <p:nvPr/>
          </p:nvGrpSpPr>
          <p:grpSpPr>
            <a:xfrm>
              <a:off x="6159766" y="2552930"/>
              <a:ext cx="6123869" cy="800219"/>
              <a:chOff x="6635125" y="2923609"/>
              <a:chExt cx="5556874" cy="800219"/>
            </a:xfrm>
          </p:grpSpPr>
          <p:sp>
            <p:nvSpPr>
              <p:cNvPr id="34" name="ZoneTexte 33">
                <a:extLst>
                  <a:ext uri="{FF2B5EF4-FFF2-40B4-BE49-F238E27FC236}">
                    <a16:creationId xmlns:a16="http://schemas.microsoft.com/office/drawing/2014/main" id="{C8336A94-872D-44AB-BB54-6045FA2A2B1C}"/>
                  </a:ext>
                </a:extLst>
              </p:cNvPr>
              <p:cNvSpPr txBox="1"/>
              <p:nvPr/>
            </p:nvSpPr>
            <p:spPr>
              <a:xfrm>
                <a:off x="6734398" y="2923609"/>
                <a:ext cx="5457601" cy="800219"/>
              </a:xfrm>
              <a:prstGeom prst="rect">
                <a:avLst/>
              </a:prstGeom>
              <a:noFill/>
            </p:spPr>
            <p:txBody>
              <a:bodyPr wrap="square">
                <a:spAutoFit/>
              </a:bodyPr>
              <a:lstStyle/>
              <a:p>
                <a:r>
                  <a:rPr lang="fr-FR" sz="2300" b="1">
                    <a:solidFill>
                      <a:prstClr val="black"/>
                    </a:solidFill>
                    <a:latin typeface="DilleniaUPC" panose="02020603050405020304" pitchFamily="18" charset="-34"/>
                    <a:ea typeface="+mn-ea"/>
                    <a:cs typeface="DilleniaUPC" panose="02020603050405020304" pitchFamily="18" charset="-34"/>
                  </a:rPr>
                  <a:t>Eau biomimétique</a:t>
                </a:r>
                <a:r>
                  <a:rPr lang="fr-FR" sz="2300">
                    <a:solidFill>
                      <a:prstClr val="black"/>
                    </a:solidFill>
                    <a:latin typeface="DilleniaUPC" panose="02020603050405020304" pitchFamily="18" charset="-34"/>
                    <a:ea typeface="+mn-ea"/>
                    <a:cs typeface="DilleniaUPC" panose="02020603050405020304" pitchFamily="18" charset="-34"/>
                  </a:rPr>
                  <a:t> offrant une très bonne affinité avec la peau afin d’en </a:t>
                </a:r>
                <a:r>
                  <a:rPr lang="fr-FR" sz="2300" b="1">
                    <a:solidFill>
                      <a:prstClr val="black"/>
                    </a:solidFill>
                    <a:latin typeface="DilleniaUPC" panose="02020603050405020304" pitchFamily="18" charset="-34"/>
                    <a:ea typeface="+mn-ea"/>
                    <a:cs typeface="DilleniaUPC" panose="02020603050405020304" pitchFamily="18" charset="-34"/>
                  </a:rPr>
                  <a:t>préserver l’équilibre</a:t>
                </a:r>
                <a:r>
                  <a:rPr lang="fr-FR" sz="2300">
                    <a:solidFill>
                      <a:prstClr val="black"/>
                    </a:solidFill>
                    <a:latin typeface="DilleniaUPC" panose="02020603050405020304" pitchFamily="18" charset="-34"/>
                    <a:ea typeface="+mn-ea"/>
                    <a:cs typeface="DilleniaUPC" panose="02020603050405020304" pitchFamily="18" charset="-34"/>
                  </a:rPr>
                  <a:t>.</a:t>
                </a:r>
              </a:p>
            </p:txBody>
          </p:sp>
          <p:cxnSp>
            <p:nvCxnSpPr>
              <p:cNvPr id="35" name="Connecteur droit 34">
                <a:extLst>
                  <a:ext uri="{FF2B5EF4-FFF2-40B4-BE49-F238E27FC236}">
                    <a16:creationId xmlns:a16="http://schemas.microsoft.com/office/drawing/2014/main" id="{419FB06E-9052-439B-B01A-730D4899DB55}"/>
                  </a:ext>
                </a:extLst>
              </p:cNvPr>
              <p:cNvCxnSpPr>
                <a:cxnSpLocks/>
              </p:cNvCxnSpPr>
              <p:nvPr/>
            </p:nvCxnSpPr>
            <p:spPr>
              <a:xfrm>
                <a:off x="6635125" y="2984873"/>
                <a:ext cx="0" cy="679255"/>
              </a:xfrm>
              <a:prstGeom prst="line">
                <a:avLst/>
              </a:prstGeom>
              <a:ln>
                <a:solidFill>
                  <a:srgbClr val="A9C6C9"/>
                </a:solidFill>
              </a:ln>
            </p:spPr>
            <p:style>
              <a:lnRef idx="1">
                <a:schemeClr val="dk1"/>
              </a:lnRef>
              <a:fillRef idx="0">
                <a:schemeClr val="dk1"/>
              </a:fillRef>
              <a:effectRef idx="0">
                <a:schemeClr val="dk1"/>
              </a:effectRef>
              <a:fontRef idx="minor">
                <a:schemeClr val="tx1"/>
              </a:fontRef>
            </p:style>
          </p:cxnSp>
        </p:grpSp>
      </p:grpSp>
      <p:pic>
        <p:nvPicPr>
          <p:cNvPr id="36" name="Image 35">
            <a:extLst>
              <a:ext uri="{FF2B5EF4-FFF2-40B4-BE49-F238E27FC236}">
                <a16:creationId xmlns:a16="http://schemas.microsoft.com/office/drawing/2014/main" id="{8C70FEA7-8CE1-4131-9AEF-AF18C3D21681}"/>
              </a:ext>
            </a:extLst>
          </p:cNvPr>
          <p:cNvPicPr>
            <a:picLocks noChangeAspect="1"/>
          </p:cNvPicPr>
          <p:nvPr/>
        </p:nvPicPr>
        <p:blipFill rotWithShape="1">
          <a:blip r:embed="rId5">
            <a:grayscl/>
          </a:blip>
          <a:srcRect l="33963" t="20906" r="32803" b="44720"/>
          <a:stretch/>
        </p:blipFill>
        <p:spPr>
          <a:xfrm>
            <a:off x="8417425" y="259355"/>
            <a:ext cx="520763" cy="581734"/>
          </a:xfrm>
          <a:prstGeom prst="rect">
            <a:avLst/>
          </a:prstGeom>
        </p:spPr>
      </p:pic>
      <p:sp>
        <p:nvSpPr>
          <p:cNvPr id="37" name="ZoneTexte 36">
            <a:extLst>
              <a:ext uri="{FF2B5EF4-FFF2-40B4-BE49-F238E27FC236}">
                <a16:creationId xmlns:a16="http://schemas.microsoft.com/office/drawing/2014/main" id="{84A0845E-84A2-4E67-8507-E83CFC59D739}"/>
              </a:ext>
            </a:extLst>
          </p:cNvPr>
          <p:cNvSpPr txBox="1"/>
          <p:nvPr/>
        </p:nvSpPr>
        <p:spPr>
          <a:xfrm>
            <a:off x="8900402" y="336748"/>
            <a:ext cx="2795412"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15 ingrédients*</a:t>
            </a:r>
          </a:p>
        </p:txBody>
      </p:sp>
      <p:sp>
        <p:nvSpPr>
          <p:cNvPr id="38" name="ZoneTexte 37">
            <a:extLst>
              <a:ext uri="{FF2B5EF4-FFF2-40B4-BE49-F238E27FC236}">
                <a16:creationId xmlns:a16="http://schemas.microsoft.com/office/drawing/2014/main" id="{747D20A2-6ABD-44FB-86BE-82884EBB7E1E}"/>
              </a:ext>
            </a:extLst>
          </p:cNvPr>
          <p:cNvSpPr txBox="1"/>
          <p:nvPr/>
        </p:nvSpPr>
        <p:spPr>
          <a:xfrm>
            <a:off x="8915131" y="850744"/>
            <a:ext cx="3161587"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99,9 % biomimétiques</a:t>
            </a:r>
          </a:p>
        </p:txBody>
      </p:sp>
      <p:pic>
        <p:nvPicPr>
          <p:cNvPr id="39" name="Picture 2" descr="Biomimetic materials app icon copying natural Vector Image">
            <a:extLst>
              <a:ext uri="{FF2B5EF4-FFF2-40B4-BE49-F238E27FC236}">
                <a16:creationId xmlns:a16="http://schemas.microsoft.com/office/drawing/2014/main" id="{76BD1F54-4EFB-49D2-AFE6-0D6D91EB5538}"/>
              </a:ext>
            </a:extLst>
          </p:cNvPr>
          <p:cNvPicPr>
            <a:picLocks noChangeAspect="1" noChangeArrowheads="1"/>
          </p:cNvPicPr>
          <p:nvPr/>
        </p:nvPicPr>
        <p:blipFill rotWithShape="1">
          <a:blip r:embed="rId6" cstate="print">
            <a:duotone>
              <a:prstClr val="black"/>
              <a:schemeClr val="accent3">
                <a:tint val="45000"/>
                <a:satMod val="400000"/>
              </a:schemeClr>
            </a:duotone>
            <a:extLst>
              <a:ext uri="{BEBA8EAE-BF5A-486C-A8C5-ECC9F3942E4B}">
                <a14:imgProps xmlns:a14="http://schemas.microsoft.com/office/drawing/2010/main">
                  <a14:imgLayer r:embed="rId7">
                    <a14:imgEffect>
                      <a14:backgroundRemoval t="9074" b="90000" l="10000" r="90000">
                        <a14:foregroundMark x1="51600" y1="9074" x2="51600" y2="9074"/>
                        <a14:backgroundMark x1="30600" y1="24907" x2="37200" y2="20000"/>
                        <a14:backgroundMark x1="49400" y1="14630" x2="65200" y2="18148"/>
                        <a14:backgroundMark x1="65200" y1="18148" x2="71500" y2="22407"/>
                        <a14:backgroundMark x1="71500" y1="22407" x2="76900" y2="37500"/>
                        <a14:backgroundMark x1="73500" y1="55833" x2="69700" y2="62037"/>
                        <a14:backgroundMark x1="69700" y1="62037" x2="61500" y2="66019"/>
                        <a14:backgroundMark x1="61500" y1="66019" x2="45500" y2="66019"/>
                        <a14:backgroundMark x1="45500" y1="66019" x2="37500" y2="63519"/>
                        <a14:backgroundMark x1="37500" y1="63519" x2="29500" y2="58611"/>
                        <a14:backgroundMark x1="29500" y1="58611" x2="25300" y2="51574"/>
                        <a14:backgroundMark x1="25300" y1="51574" x2="23400" y2="36111"/>
                        <a14:backgroundMark x1="23400" y1="36111" x2="26500" y2="27130"/>
                        <a14:backgroundMark x1="26500" y1="27130" x2="31600" y2="20926"/>
                        <a14:backgroundMark x1="31600" y1="20926" x2="33800" y2="19444"/>
                        <a14:backgroundMark x1="51600" y1="15741" x2="69200" y2="22130"/>
                        <a14:backgroundMark x1="69200" y1="22130" x2="75600" y2="29352"/>
                        <a14:backgroundMark x1="68700" y1="28426" x2="56000" y2="18981"/>
                        <a14:backgroundMark x1="56000" y1="18981" x2="53000" y2="17963"/>
                        <a14:backgroundMark x1="42600" y1="13796" x2="34000" y2="14259"/>
                        <a14:backgroundMark x1="34000" y1="14259" x2="62500" y2="9074"/>
                        <a14:backgroundMark x1="64900" y1="13611" x2="75400" y2="30833"/>
                        <a14:backgroundMark x1="75400" y1="30833" x2="77600" y2="47685"/>
                        <a14:backgroundMark x1="77600" y1="47685" x2="77400" y2="49630"/>
                        <a14:backgroundMark x1="67600" y1="50833" x2="65000" y2="60556"/>
                        <a14:backgroundMark x1="30000" y1="47963" x2="30900" y2="55185"/>
                        <a14:backgroundMark x1="30900" y1="55185" x2="32600" y2="58981"/>
                        <a14:backgroundMark x1="44600" y1="49444" x2="44600" y2="49444"/>
                        <a14:backgroundMark x1="43600" y1="49444" x2="44600" y2="50556"/>
                        <a14:backgroundMark x1="57000" y1="48426" x2="55300" y2="55463"/>
                        <a14:backgroundMark x1="55300" y1="55463" x2="56700" y2="55093"/>
                        <a14:backgroundMark x1="63300" y1="41019" x2="58500" y2="42500"/>
                        <a14:backgroundMark x1="55900" y1="29074" x2="54500" y2="34074"/>
                        <a14:backgroundMark x1="48700" y1="21481" x2="46300" y2="18241"/>
                        <a14:backgroundMark x1="51400" y1="23148" x2="57700" y2="21296"/>
                        <a14:backgroundMark x1="51600" y1="9167" x2="51600" y2="9167"/>
                        <a14:backgroundMark x1="43900" y1="31389" x2="43900" y2="31389"/>
                        <a14:backgroundMark x1="43600" y1="28426" x2="42500" y2="30833"/>
                        <a14:backgroundMark x1="44900" y1="36852" x2="45200" y2="38519"/>
                        <a14:backgroundMark x1="51600" y1="40463" x2="50800" y2="43889"/>
                        <a14:backgroundMark x1="42600" y1="49352" x2="42800" y2="52778"/>
                        <a14:backgroundMark x1="38200" y1="41296" x2="38300" y2="43148"/>
                        <a14:backgroundMark x1="35800" y1="41296" x2="40700" y2="42037"/>
                        <a14:backgroundMark x1="38300" y1="35278" x2="38300" y2="35278"/>
                        <a14:backgroundMark x1="55300" y1="38241" x2="55300" y2="38241"/>
                        <a14:backgroundMark x1="49500" y1="47685" x2="49500" y2="47685"/>
                        <a14:backgroundMark x1="69500" y1="49630" x2="75300" y2="60278"/>
                      </a14:backgroundRemoval>
                    </a14:imgEffect>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l="21990" t="18252" r="24947" b="35516"/>
          <a:stretch/>
        </p:blipFill>
        <p:spPr bwMode="auto">
          <a:xfrm>
            <a:off x="8393154" y="842335"/>
            <a:ext cx="507248" cy="47730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02EBB028-1569-4A8A-BAE7-0F26E743102A}"/>
              </a:ext>
            </a:extLst>
          </p:cNvPr>
          <p:cNvSpPr/>
          <p:nvPr/>
        </p:nvSpPr>
        <p:spPr>
          <a:xfrm>
            <a:off x="8339657" y="306409"/>
            <a:ext cx="3570557" cy="1036778"/>
          </a:xfrm>
          <a:prstGeom prst="rect">
            <a:avLst/>
          </a:prstGeom>
          <a:noFill/>
          <a:ln>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endParaRPr lang="fr-FR" b="1" dirty="0">
              <a:solidFill>
                <a:srgbClr val="7EBBC3"/>
              </a:solidFill>
              <a:effectLst/>
              <a:latin typeface="+mj-lt"/>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6DF25809-744C-49DA-BAFB-16E2A236DAF4}"/>
              </a:ext>
            </a:extLst>
          </p:cNvPr>
          <p:cNvSpPr/>
          <p:nvPr/>
        </p:nvSpPr>
        <p:spPr>
          <a:xfrm>
            <a:off x="8339657" y="1450271"/>
            <a:ext cx="3737062" cy="349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900"/>
              </a:lnSpc>
            </a:pPr>
            <a:r>
              <a:rPr lang="fr-FR" sz="1000" dirty="0">
                <a:solidFill>
                  <a:schemeClr val="tx1">
                    <a:lumMod val="65000"/>
                    <a:lumOff val="35000"/>
                  </a:schemeClr>
                </a:solidFill>
                <a:latin typeface="DilleniaUPC" panose="02020603050405020304" pitchFamily="18" charset="-34"/>
                <a:cs typeface="DilleniaUPC" panose="02020603050405020304" pitchFamily="18" charset="-34"/>
              </a:rPr>
              <a:t>* Eau </a:t>
            </a:r>
            <a:r>
              <a:rPr lang="fr-FR" sz="1000" dirty="0" err="1">
                <a:solidFill>
                  <a:schemeClr val="tx1">
                    <a:lumMod val="65000"/>
                    <a:lumOff val="35000"/>
                  </a:schemeClr>
                </a:solidFill>
                <a:latin typeface="DilleniaUPC" panose="02020603050405020304" pitchFamily="18" charset="-34"/>
                <a:cs typeface="DilleniaUPC" panose="02020603050405020304" pitchFamily="18" charset="-34"/>
              </a:rPr>
              <a:t>isodermique</a:t>
            </a:r>
            <a:r>
              <a:rPr lang="fr-FR" sz="1000" dirty="0">
                <a:solidFill>
                  <a:schemeClr val="tx1">
                    <a:lumMod val="65000"/>
                    <a:lumOff val="35000"/>
                  </a:schemeClr>
                </a:solidFill>
                <a:latin typeface="DilleniaUPC" panose="02020603050405020304" pitchFamily="18" charset="-34"/>
                <a:cs typeface="DilleniaUPC" panose="02020603050405020304" pitchFamily="18" charset="-34"/>
              </a:rPr>
              <a:t> (AQUA/WATER/EAU, DISODIUM ADENOSINE TRISPHOSPHATE, CARNOSINE, LAMINARIA DIGITATA EXTRACT) = 1 ingrédient</a:t>
            </a:r>
          </a:p>
        </p:txBody>
      </p:sp>
      <p:grpSp>
        <p:nvGrpSpPr>
          <p:cNvPr id="66" name="Groupe 65">
            <a:extLst>
              <a:ext uri="{FF2B5EF4-FFF2-40B4-BE49-F238E27FC236}">
                <a16:creationId xmlns:a16="http://schemas.microsoft.com/office/drawing/2014/main" id="{D567C6B1-D1E7-48FE-891F-DCDC88603325}"/>
              </a:ext>
            </a:extLst>
          </p:cNvPr>
          <p:cNvGrpSpPr/>
          <p:nvPr/>
        </p:nvGrpSpPr>
        <p:grpSpPr>
          <a:xfrm>
            <a:off x="3021990" y="3612648"/>
            <a:ext cx="9170006" cy="800219"/>
            <a:chOff x="3013523" y="3436531"/>
            <a:chExt cx="9170006" cy="800219"/>
          </a:xfrm>
        </p:grpSpPr>
        <p:grpSp>
          <p:nvGrpSpPr>
            <p:cNvPr id="48" name="Groupe 47">
              <a:extLst>
                <a:ext uri="{FF2B5EF4-FFF2-40B4-BE49-F238E27FC236}">
                  <a16:creationId xmlns:a16="http://schemas.microsoft.com/office/drawing/2014/main" id="{CEAE9C67-5E23-4552-92BA-2494E8FEB989}"/>
                </a:ext>
              </a:extLst>
            </p:cNvPr>
            <p:cNvGrpSpPr/>
            <p:nvPr/>
          </p:nvGrpSpPr>
          <p:grpSpPr>
            <a:xfrm>
              <a:off x="3013523" y="3575030"/>
              <a:ext cx="3074008" cy="523220"/>
              <a:chOff x="3176429" y="4126573"/>
              <a:chExt cx="3074008" cy="523220"/>
            </a:xfrm>
          </p:grpSpPr>
          <p:pic>
            <p:nvPicPr>
              <p:cNvPr id="49" name="Image 48">
                <a:extLst>
                  <a:ext uri="{FF2B5EF4-FFF2-40B4-BE49-F238E27FC236}">
                    <a16:creationId xmlns:a16="http://schemas.microsoft.com/office/drawing/2014/main" id="{53872E91-4409-420D-A6A5-907C67FDD479}"/>
                  </a:ext>
                </a:extLst>
              </p:cNvPr>
              <p:cNvPicPr>
                <a:picLocks noChangeAspect="1"/>
              </p:cNvPicPr>
              <p:nvPr/>
            </p:nvPicPr>
            <p:blipFill rotWithShape="1">
              <a:blip r:embed="rId4">
                <a:extLst>
                  <a:ext uri="{28A0092B-C50C-407E-A947-70E740481C1C}">
                    <a14:useLocalDpi xmlns:a14="http://schemas.microsoft.com/office/drawing/2010/main"/>
                  </a:ext>
                </a:extLst>
              </a:blip>
              <a:srcRect l="24033" t="19216" r="20261" b="23382"/>
              <a:stretch/>
            </p:blipFill>
            <p:spPr>
              <a:xfrm flipH="1">
                <a:off x="3176429" y="4251159"/>
                <a:ext cx="240670" cy="254000"/>
              </a:xfrm>
              <a:prstGeom prst="rect">
                <a:avLst/>
              </a:prstGeom>
            </p:spPr>
          </p:pic>
          <p:sp>
            <p:nvSpPr>
              <p:cNvPr id="50" name="ZoneTexte 49">
                <a:extLst>
                  <a:ext uri="{FF2B5EF4-FFF2-40B4-BE49-F238E27FC236}">
                    <a16:creationId xmlns:a16="http://schemas.microsoft.com/office/drawing/2014/main" id="{D1905E67-5DD7-4F34-AB80-91418BAE496D}"/>
                  </a:ext>
                </a:extLst>
              </p:cNvPr>
              <p:cNvSpPr txBox="1"/>
              <p:nvPr/>
            </p:nvSpPr>
            <p:spPr>
              <a:xfrm>
                <a:off x="3413381" y="4126573"/>
                <a:ext cx="28370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cap="all" dirty="0">
                    <a:solidFill>
                      <a:srgbClr val="A9C6C9"/>
                    </a:solidFill>
                    <a:latin typeface="DilleniaUPC" panose="02020603050405020304" pitchFamily="18" charset="-34"/>
                    <a:cs typeface="DilleniaUPC" panose="02020603050405020304" pitchFamily="18" charset="-34"/>
                  </a:rPr>
                  <a:t>AGENTS HYDRATANTS</a:t>
                </a:r>
              </a:p>
            </p:txBody>
          </p:sp>
        </p:grpSp>
        <p:sp>
          <p:nvSpPr>
            <p:cNvPr id="51" name="ZoneTexte 50">
              <a:extLst>
                <a:ext uri="{FF2B5EF4-FFF2-40B4-BE49-F238E27FC236}">
                  <a16:creationId xmlns:a16="http://schemas.microsoft.com/office/drawing/2014/main" id="{8ED1092D-9E08-457A-867F-FE10FAB3DB26}"/>
                </a:ext>
              </a:extLst>
            </p:cNvPr>
            <p:cNvSpPr txBox="1"/>
            <p:nvPr/>
          </p:nvSpPr>
          <p:spPr>
            <a:xfrm>
              <a:off x="6261889" y="3436531"/>
              <a:ext cx="5921640"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La glycérine &amp; un polysaccharide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augmentent la teneur en eau</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des couches superficielles de la peau.</a:t>
              </a:r>
            </a:p>
          </p:txBody>
        </p:sp>
        <p:cxnSp>
          <p:nvCxnSpPr>
            <p:cNvPr id="52" name="Connecteur droit 51">
              <a:extLst>
                <a:ext uri="{FF2B5EF4-FFF2-40B4-BE49-F238E27FC236}">
                  <a16:creationId xmlns:a16="http://schemas.microsoft.com/office/drawing/2014/main" id="{614FFF51-E559-49EF-AA7B-F3DB900ACDE0}"/>
                </a:ext>
              </a:extLst>
            </p:cNvPr>
            <p:cNvCxnSpPr>
              <a:cxnSpLocks/>
            </p:cNvCxnSpPr>
            <p:nvPr/>
          </p:nvCxnSpPr>
          <p:spPr>
            <a:xfrm>
              <a:off x="6159769" y="3504350"/>
              <a:ext cx="0" cy="636786"/>
            </a:xfrm>
            <a:prstGeom prst="line">
              <a:avLst/>
            </a:prstGeom>
            <a:ln>
              <a:solidFill>
                <a:srgbClr val="A9C6C9"/>
              </a:solidFill>
            </a:ln>
          </p:spPr>
          <p:style>
            <a:lnRef idx="1">
              <a:schemeClr val="dk1"/>
            </a:lnRef>
            <a:fillRef idx="0">
              <a:schemeClr val="dk1"/>
            </a:fillRef>
            <a:effectRef idx="0">
              <a:schemeClr val="dk1"/>
            </a:effectRef>
            <a:fontRef idx="minor">
              <a:schemeClr val="tx1"/>
            </a:fontRef>
          </p:style>
        </p:cxnSp>
      </p:grpSp>
      <p:grpSp>
        <p:nvGrpSpPr>
          <p:cNvPr id="68" name="Groupe 67">
            <a:extLst>
              <a:ext uri="{FF2B5EF4-FFF2-40B4-BE49-F238E27FC236}">
                <a16:creationId xmlns:a16="http://schemas.microsoft.com/office/drawing/2014/main" id="{EA798133-2C0E-4F0A-9317-63D83F79519A}"/>
              </a:ext>
            </a:extLst>
          </p:cNvPr>
          <p:cNvGrpSpPr/>
          <p:nvPr/>
        </p:nvGrpSpPr>
        <p:grpSpPr>
          <a:xfrm>
            <a:off x="3030457" y="5298846"/>
            <a:ext cx="9150222" cy="800219"/>
            <a:chOff x="3021990" y="5220726"/>
            <a:chExt cx="9150222" cy="800219"/>
          </a:xfrm>
        </p:grpSpPr>
        <p:pic>
          <p:nvPicPr>
            <p:cNvPr id="18" name="Image 17">
              <a:extLst>
                <a:ext uri="{FF2B5EF4-FFF2-40B4-BE49-F238E27FC236}">
                  <a16:creationId xmlns:a16="http://schemas.microsoft.com/office/drawing/2014/main" id="{D72D19D6-473E-4C29-B209-675D1EA4F621}"/>
                </a:ext>
              </a:extLst>
            </p:cNvPr>
            <p:cNvPicPr>
              <a:picLocks noChangeAspect="1"/>
            </p:cNvPicPr>
            <p:nvPr/>
          </p:nvPicPr>
          <p:blipFill rotWithShape="1">
            <a:blip r:embed="rId4">
              <a:extLst>
                <a:ext uri="{28A0092B-C50C-407E-A947-70E740481C1C}">
                  <a14:useLocalDpi xmlns:a14="http://schemas.microsoft.com/office/drawing/2010/main"/>
                </a:ext>
              </a:extLst>
            </a:blip>
            <a:srcRect l="24033" t="19216" r="20261" b="23382"/>
            <a:stretch/>
          </p:blipFill>
          <p:spPr>
            <a:xfrm flipH="1">
              <a:off x="3021990" y="5471561"/>
              <a:ext cx="240670" cy="254000"/>
            </a:xfrm>
            <a:prstGeom prst="rect">
              <a:avLst/>
            </a:prstGeom>
          </p:spPr>
        </p:pic>
        <p:sp>
          <p:nvSpPr>
            <p:cNvPr id="28" name="ZoneTexte 27">
              <a:extLst>
                <a:ext uri="{FF2B5EF4-FFF2-40B4-BE49-F238E27FC236}">
                  <a16:creationId xmlns:a16="http://schemas.microsoft.com/office/drawing/2014/main" id="{629B1BB3-961F-4389-8784-42256D553658}"/>
                </a:ext>
              </a:extLst>
            </p:cNvPr>
            <p:cNvSpPr txBox="1"/>
            <p:nvPr/>
          </p:nvSpPr>
          <p:spPr>
            <a:xfrm>
              <a:off x="3271127" y="5350284"/>
              <a:ext cx="2789363" cy="523220"/>
            </a:xfrm>
            <a:prstGeom prst="rect">
              <a:avLst/>
            </a:prstGeom>
            <a:noFill/>
          </p:spPr>
          <p:txBody>
            <a:bodyPr wrap="square">
              <a:spAutoFit/>
            </a:bodyPr>
            <a:lstStyle/>
            <a:p>
              <a:r>
                <a:rPr kumimoji="0" lang="fr-FR" sz="2800" b="0" i="0" u="none" strike="noStrike" cap="all" normalizeH="0" baseline="0" noProof="0">
                  <a:ln>
                    <a:noFill/>
                  </a:ln>
                  <a:solidFill>
                    <a:srgbClr val="A9C6C9"/>
                  </a:solidFill>
                  <a:uLnTx/>
                  <a:uFillTx/>
                  <a:latin typeface="DilleniaUPC" panose="02020603050405020304" pitchFamily="18" charset="-34"/>
                  <a:ea typeface="+mn-ea"/>
                  <a:cs typeface="DilleniaUPC" panose="02020603050405020304" pitchFamily="18" charset="-34"/>
                </a:rPr>
                <a:t>INGRÉDIENT purifiant</a:t>
              </a:r>
            </a:p>
          </p:txBody>
        </p:sp>
        <p:cxnSp>
          <p:nvCxnSpPr>
            <p:cNvPr id="54" name="Connecteur droit 53">
              <a:extLst>
                <a:ext uri="{FF2B5EF4-FFF2-40B4-BE49-F238E27FC236}">
                  <a16:creationId xmlns:a16="http://schemas.microsoft.com/office/drawing/2014/main" id="{A1A56701-40AD-4AD9-A1E5-FC0984AC3414}"/>
                </a:ext>
              </a:extLst>
            </p:cNvPr>
            <p:cNvCxnSpPr>
              <a:cxnSpLocks/>
            </p:cNvCxnSpPr>
            <p:nvPr/>
          </p:nvCxnSpPr>
          <p:spPr>
            <a:xfrm flipH="1">
              <a:off x="6151297" y="5290992"/>
              <a:ext cx="2" cy="659685"/>
            </a:xfrm>
            <a:prstGeom prst="line">
              <a:avLst/>
            </a:prstGeom>
            <a:ln>
              <a:solidFill>
                <a:srgbClr val="A9C6C9"/>
              </a:solidFill>
            </a:ln>
          </p:spPr>
          <p:style>
            <a:lnRef idx="1">
              <a:schemeClr val="dk1"/>
            </a:lnRef>
            <a:fillRef idx="0">
              <a:schemeClr val="dk1"/>
            </a:fillRef>
            <a:effectRef idx="0">
              <a:schemeClr val="dk1"/>
            </a:effectRef>
            <a:fontRef idx="minor">
              <a:schemeClr val="tx1"/>
            </a:fontRef>
          </p:style>
        </p:cxnSp>
        <p:sp>
          <p:nvSpPr>
            <p:cNvPr id="55" name="ZoneTexte 54">
              <a:extLst>
                <a:ext uri="{FF2B5EF4-FFF2-40B4-BE49-F238E27FC236}">
                  <a16:creationId xmlns:a16="http://schemas.microsoft.com/office/drawing/2014/main" id="{9BC8B6BB-C111-4A97-80A9-CA537E76AF57}"/>
                </a:ext>
              </a:extLst>
            </p:cNvPr>
            <p:cNvSpPr txBox="1"/>
            <p:nvPr/>
          </p:nvSpPr>
          <p:spPr>
            <a:xfrm>
              <a:off x="6250573" y="5220726"/>
              <a:ext cx="5921639"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Sulfate de cuivre : donne à l’eau sa </a:t>
              </a: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couleur bleutée</a:t>
              </a:r>
              <a:r>
                <a:rPr kumimoji="0" lang="fr-FR" sz="2300" b="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naturelle et possède des </a:t>
              </a: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propriétés purifiantes</a:t>
              </a:r>
              <a:r>
                <a:rPr kumimoji="0" lang="fr-FR" sz="2300" b="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a:t>
              </a:r>
            </a:p>
          </p:txBody>
        </p:sp>
      </p:grpSp>
      <p:grpSp>
        <p:nvGrpSpPr>
          <p:cNvPr id="67" name="Groupe 66">
            <a:extLst>
              <a:ext uri="{FF2B5EF4-FFF2-40B4-BE49-F238E27FC236}">
                <a16:creationId xmlns:a16="http://schemas.microsoft.com/office/drawing/2014/main" id="{493EEAA6-F462-4B07-932F-B360B051635F}"/>
              </a:ext>
            </a:extLst>
          </p:cNvPr>
          <p:cNvGrpSpPr/>
          <p:nvPr/>
        </p:nvGrpSpPr>
        <p:grpSpPr>
          <a:xfrm>
            <a:off x="3030457" y="4594246"/>
            <a:ext cx="8785200" cy="523220"/>
            <a:chOff x="3021990" y="4419321"/>
            <a:chExt cx="8785200" cy="523220"/>
          </a:xfrm>
        </p:grpSpPr>
        <p:pic>
          <p:nvPicPr>
            <p:cNvPr id="60" name="Image 59">
              <a:extLst>
                <a:ext uri="{FF2B5EF4-FFF2-40B4-BE49-F238E27FC236}">
                  <a16:creationId xmlns:a16="http://schemas.microsoft.com/office/drawing/2014/main" id="{D8C20CE2-A527-4C8E-A170-18A30B44BB92}"/>
                </a:ext>
              </a:extLst>
            </p:cNvPr>
            <p:cNvPicPr>
              <a:picLocks noChangeAspect="1"/>
            </p:cNvPicPr>
            <p:nvPr/>
          </p:nvPicPr>
          <p:blipFill rotWithShape="1">
            <a:blip r:embed="rId4">
              <a:extLst>
                <a:ext uri="{28A0092B-C50C-407E-A947-70E740481C1C}">
                  <a14:useLocalDpi xmlns:a14="http://schemas.microsoft.com/office/drawing/2010/main"/>
                </a:ext>
              </a:extLst>
            </a:blip>
            <a:srcRect l="24033" t="19216" r="20261" b="23382"/>
            <a:stretch/>
          </p:blipFill>
          <p:spPr>
            <a:xfrm flipH="1">
              <a:off x="3021990" y="4540598"/>
              <a:ext cx="240670" cy="254000"/>
            </a:xfrm>
            <a:prstGeom prst="rect">
              <a:avLst/>
            </a:prstGeom>
          </p:spPr>
        </p:pic>
        <p:sp>
          <p:nvSpPr>
            <p:cNvPr id="61" name="ZoneTexte 60">
              <a:extLst>
                <a:ext uri="{FF2B5EF4-FFF2-40B4-BE49-F238E27FC236}">
                  <a16:creationId xmlns:a16="http://schemas.microsoft.com/office/drawing/2014/main" id="{06471514-FBD6-48D9-8E84-A818A99F907C}"/>
                </a:ext>
              </a:extLst>
            </p:cNvPr>
            <p:cNvSpPr txBox="1"/>
            <p:nvPr/>
          </p:nvSpPr>
          <p:spPr>
            <a:xfrm>
              <a:off x="3271127" y="4419321"/>
              <a:ext cx="3017897" cy="523220"/>
            </a:xfrm>
            <a:prstGeom prst="rect">
              <a:avLst/>
            </a:prstGeom>
            <a:noFill/>
          </p:spPr>
          <p:txBody>
            <a:bodyPr wrap="square">
              <a:spAutoFit/>
            </a:bodyPr>
            <a:lstStyle/>
            <a:p>
              <a:r>
                <a:rPr kumimoji="0" lang="fr-FR" sz="2800" b="0" i="0" u="none" strike="noStrike" cap="all" normalizeH="0" baseline="0" noProof="0">
                  <a:ln>
                    <a:noFill/>
                  </a:ln>
                  <a:solidFill>
                    <a:srgbClr val="A9C6C9"/>
                  </a:solidFill>
                  <a:uLnTx/>
                  <a:uFillTx/>
                  <a:latin typeface="DilleniaUPC" panose="02020603050405020304" pitchFamily="18" charset="-34"/>
                  <a:ea typeface="+mn-ea"/>
                  <a:cs typeface="DilleniaUPC" panose="02020603050405020304" pitchFamily="18" charset="-34"/>
                </a:rPr>
                <a:t>AGENT MATIFIANT</a:t>
              </a:r>
            </a:p>
          </p:txBody>
        </p:sp>
        <p:cxnSp>
          <p:nvCxnSpPr>
            <p:cNvPr id="62" name="Connecteur droit 61">
              <a:extLst>
                <a:ext uri="{FF2B5EF4-FFF2-40B4-BE49-F238E27FC236}">
                  <a16:creationId xmlns:a16="http://schemas.microsoft.com/office/drawing/2014/main" id="{8DCC0565-CEDB-4B9E-9BB0-ABE3D11789FB}"/>
                </a:ext>
              </a:extLst>
            </p:cNvPr>
            <p:cNvCxnSpPr>
              <a:cxnSpLocks/>
            </p:cNvCxnSpPr>
            <p:nvPr/>
          </p:nvCxnSpPr>
          <p:spPr>
            <a:xfrm>
              <a:off x="6159764" y="4446599"/>
              <a:ext cx="0" cy="441997"/>
            </a:xfrm>
            <a:prstGeom prst="line">
              <a:avLst/>
            </a:prstGeom>
            <a:ln>
              <a:solidFill>
                <a:srgbClr val="A9C6C9"/>
              </a:solidFill>
            </a:ln>
          </p:spPr>
          <p:style>
            <a:lnRef idx="1">
              <a:schemeClr val="dk1"/>
            </a:lnRef>
            <a:fillRef idx="0">
              <a:schemeClr val="dk1"/>
            </a:fillRef>
            <a:effectRef idx="0">
              <a:schemeClr val="dk1"/>
            </a:effectRef>
            <a:fontRef idx="minor">
              <a:schemeClr val="tx1"/>
            </a:fontRef>
          </p:style>
        </p:cxnSp>
        <p:sp>
          <p:nvSpPr>
            <p:cNvPr id="63" name="ZoneTexte 62">
              <a:extLst>
                <a:ext uri="{FF2B5EF4-FFF2-40B4-BE49-F238E27FC236}">
                  <a16:creationId xmlns:a16="http://schemas.microsoft.com/office/drawing/2014/main" id="{174C16F9-F46D-476A-9453-703971AA0264}"/>
                </a:ext>
              </a:extLst>
            </p:cNvPr>
            <p:cNvSpPr txBox="1"/>
            <p:nvPr/>
          </p:nvSpPr>
          <p:spPr>
            <a:xfrm>
              <a:off x="6297491" y="4457793"/>
              <a:ext cx="5509699" cy="446276"/>
            </a:xfrm>
            <a:prstGeom prst="rect">
              <a:avLst/>
            </a:prstGeom>
            <a:noFill/>
          </p:spPr>
          <p:txBody>
            <a:bodyPr wrap="square">
              <a:spAutoFit/>
            </a:bodyPr>
            <a:lstStyle/>
            <a:p>
              <a:r>
                <a:rPr lang="fr-FR" sz="2300">
                  <a:solidFill>
                    <a:prstClr val="black"/>
                  </a:solidFill>
                  <a:latin typeface="DilleniaUPC" panose="02020603050405020304" pitchFamily="18" charset="-34"/>
                  <a:cs typeface="DilleniaUPC" panose="02020603050405020304" pitchFamily="18" charset="-34"/>
                </a:rPr>
                <a:t>La poudre de silice absorbe le sébum et </a:t>
              </a:r>
              <a:r>
                <a:rPr lang="fr-FR" sz="2300" b="1">
                  <a:solidFill>
                    <a:prstClr val="black"/>
                  </a:solidFill>
                  <a:latin typeface="DilleniaUPC" panose="02020603050405020304" pitchFamily="18" charset="-34"/>
                  <a:cs typeface="DilleniaUPC" panose="02020603050405020304" pitchFamily="18" charset="-34"/>
                </a:rPr>
                <a:t>réduit la brillance</a:t>
              </a:r>
              <a:r>
                <a:rPr lang="fr-FR" sz="2300">
                  <a:solidFill>
                    <a:prstClr val="black"/>
                  </a:solidFill>
                  <a:latin typeface="DilleniaUPC" panose="02020603050405020304" pitchFamily="18" charset="-34"/>
                  <a:cs typeface="DilleniaUPC" panose="02020603050405020304" pitchFamily="18" charset="-34"/>
                </a:rPr>
                <a:t>.</a:t>
              </a:r>
            </a:p>
          </p:txBody>
        </p:sp>
      </p:grpSp>
    </p:spTree>
    <p:extLst>
      <p:ext uri="{BB962C8B-B14F-4D97-AF65-F5344CB8AC3E}">
        <p14:creationId xmlns:p14="http://schemas.microsoft.com/office/powerpoint/2010/main" val="745361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29141" y="2429141"/>
            <a:ext cx="6858001" cy="1999718"/>
          </a:xfrm>
          <a:prstGeom prst="rect">
            <a:avLst/>
          </a:prstGeom>
          <a:solidFill>
            <a:srgbClr val="A9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876430" y="614933"/>
            <a:ext cx="7182885"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Gel matifiant</a:t>
            </a:r>
          </a:p>
        </p:txBody>
      </p:sp>
      <p:pic>
        <p:nvPicPr>
          <p:cNvPr id="3" name="Image 2" descr="Une image contenant articles de toilette, assis, table, lotion&#10;&#10;Description générée automatiquement">
            <a:extLst>
              <a:ext uri="{FF2B5EF4-FFF2-40B4-BE49-F238E27FC236}">
                <a16:creationId xmlns:a16="http://schemas.microsoft.com/office/drawing/2014/main" id="{01474554-9D75-4729-99DC-98F28F09F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986" y="1834347"/>
            <a:ext cx="1601466" cy="4510018"/>
          </a:xfrm>
          <a:prstGeom prst="rect">
            <a:avLst/>
          </a:prstGeom>
          <a:effectLst>
            <a:outerShdw blurRad="50800" dist="38100" dir="2700000" algn="tl" rotWithShape="0">
              <a:prstClr val="black">
                <a:alpha val="40000"/>
              </a:prstClr>
            </a:outerShdw>
          </a:effectLst>
        </p:spPr>
      </p:pic>
      <p:sp>
        <p:nvSpPr>
          <p:cNvPr id="16" name="ZoneTexte 15">
            <a:extLst>
              <a:ext uri="{FF2B5EF4-FFF2-40B4-BE49-F238E27FC236}">
                <a16:creationId xmlns:a16="http://schemas.microsoft.com/office/drawing/2014/main" id="{D028F06E-3F3B-5A4B-821F-8124DA643486}"/>
              </a:ext>
            </a:extLst>
          </p:cNvPr>
          <p:cNvSpPr txBox="1"/>
          <p:nvPr/>
        </p:nvSpPr>
        <p:spPr>
          <a:xfrm>
            <a:off x="242587" y="83286"/>
            <a:ext cx="7816728"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17" name="Connecteur droit 16">
            <a:extLst>
              <a:ext uri="{FF2B5EF4-FFF2-40B4-BE49-F238E27FC236}">
                <a16:creationId xmlns:a16="http://schemas.microsoft.com/office/drawing/2014/main" id="{182E41DA-53DC-B045-B8AA-2FF89688A799}"/>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FDCF4E1C-BA16-4171-9456-A4C759289B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4081" y="700273"/>
            <a:ext cx="2197852" cy="1550380"/>
          </a:xfrm>
          <a:prstGeom prst="rect">
            <a:avLst/>
          </a:prstGeom>
        </p:spPr>
      </p:pic>
      <p:sp>
        <p:nvSpPr>
          <p:cNvPr id="48" name="ZoneTexte 47">
            <a:extLst>
              <a:ext uri="{FF2B5EF4-FFF2-40B4-BE49-F238E27FC236}">
                <a16:creationId xmlns:a16="http://schemas.microsoft.com/office/drawing/2014/main" id="{5630B2D6-186C-48F1-A4B8-FB25BE20D6EB}"/>
              </a:ext>
            </a:extLst>
          </p:cNvPr>
          <p:cNvSpPr txBox="1"/>
          <p:nvPr/>
        </p:nvSpPr>
        <p:spPr>
          <a:xfrm>
            <a:off x="3685614" y="2654064"/>
            <a:ext cx="6494706" cy="1915909"/>
          </a:xfrm>
          <a:prstGeom prst="rect">
            <a:avLst/>
          </a:prstGeom>
          <a:noFill/>
        </p:spPr>
        <p:txBody>
          <a:bodyPr wrap="square">
            <a:spAutoFit/>
          </a:bodyPr>
          <a:lstStyle/>
          <a:p>
            <a:pPr algn="ctr">
              <a:lnSpc>
                <a:spcPts val="2000"/>
              </a:lnSpc>
            </a:pPr>
            <a:r>
              <a:rPr lang="fr-FR" sz="2400" b="1">
                <a:latin typeface="DilleniaUPC" panose="02020603050405020304" pitchFamily="18" charset="-34"/>
                <a:cs typeface="DilleniaUPC" panose="02020603050405020304" pitchFamily="18" charset="-34"/>
              </a:rPr>
              <a:t>INGRÉDIENTS </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AQUA/WATER/EAU</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GLYCERIN</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SILICA</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PROPANEDIOL</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ALCOHOL</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SODIUM CITRATE</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CAPRYLOYL GLYCINE</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DEHYDROXANTHAN GUM</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COPPER SULFATE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BIOSACCHARIDE GUM-1</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SODIUM HYDROXIDE</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FRAGRANCE (PARFUM)</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LAMINARIA DIGITATA EXTRACT</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GLYCERYL CAPRYLATE,</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SODIUM ANISATE</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SODIUM LEVULINATE</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CARNOSINE</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DISODIUM ADENOSINE TRIPHOSPHATE</a:t>
            </a:r>
            <a:r>
              <a:rPr lang="fr-FR" sz="2400">
                <a:latin typeface="DilleniaUPC" panose="02020603050405020304" pitchFamily="18" charset="-34"/>
                <a:cs typeface="DilleniaUPC" panose="02020603050405020304" pitchFamily="18" charset="-34"/>
              </a:rPr>
              <a:t>.</a:t>
            </a:r>
          </a:p>
        </p:txBody>
      </p:sp>
      <p:sp>
        <p:nvSpPr>
          <p:cNvPr id="19" name="ZoneTexte 18">
            <a:extLst>
              <a:ext uri="{FF2B5EF4-FFF2-40B4-BE49-F238E27FC236}">
                <a16:creationId xmlns:a16="http://schemas.microsoft.com/office/drawing/2014/main" id="{7D8CFCFE-9757-44FD-9762-EB4DA53F4095}"/>
              </a:ext>
            </a:extLst>
          </p:cNvPr>
          <p:cNvSpPr txBox="1"/>
          <p:nvPr/>
        </p:nvSpPr>
        <p:spPr>
          <a:xfrm>
            <a:off x="2941228" y="1774373"/>
            <a:ext cx="6032119" cy="584775"/>
          </a:xfrm>
          <a:prstGeom prst="rect">
            <a:avLst/>
          </a:prstGeom>
          <a:noFill/>
        </p:spPr>
        <p:txBody>
          <a:bodyPr wrap="square">
            <a:spAutoFit/>
          </a:bodyPr>
          <a:lstStyle/>
          <a:p>
            <a:pPr>
              <a:spcAft>
                <a:spcPts val="600"/>
              </a:spcAft>
            </a:pPr>
            <a:r>
              <a:rPr lang="fr-FR" sz="3200" b="1" cap="all">
                <a:solidFill>
                  <a:srgbClr val="A9C6C9"/>
                </a:solidFill>
                <a:latin typeface="DilleniaUPC" panose="02020603050405020304" pitchFamily="18" charset="-34"/>
                <a:cs typeface="DilleniaUPC" panose="02020603050405020304" pitchFamily="18" charset="-34"/>
              </a:rPr>
              <a:t>TRANSPARENCE TOTALE</a:t>
            </a:r>
          </a:p>
        </p:txBody>
      </p:sp>
      <p:grpSp>
        <p:nvGrpSpPr>
          <p:cNvPr id="18" name="Groupe 17">
            <a:extLst>
              <a:ext uri="{FF2B5EF4-FFF2-40B4-BE49-F238E27FC236}">
                <a16:creationId xmlns:a16="http://schemas.microsoft.com/office/drawing/2014/main" id="{A437573C-B7E5-4DEE-B6CE-3A8B65DB3A8D}"/>
              </a:ext>
            </a:extLst>
          </p:cNvPr>
          <p:cNvGrpSpPr/>
          <p:nvPr/>
        </p:nvGrpSpPr>
        <p:grpSpPr>
          <a:xfrm>
            <a:off x="4150678" y="4793769"/>
            <a:ext cx="6792221" cy="775156"/>
            <a:chOff x="4392044" y="5644597"/>
            <a:chExt cx="6792221" cy="775156"/>
          </a:xfrm>
        </p:grpSpPr>
        <p:sp>
          <p:nvSpPr>
            <p:cNvPr id="20" name="ZoneTexte 19">
              <a:extLst>
                <a:ext uri="{FF2B5EF4-FFF2-40B4-BE49-F238E27FC236}">
                  <a16:creationId xmlns:a16="http://schemas.microsoft.com/office/drawing/2014/main" id="{DDB3FCCE-C1E9-4927-99B1-78D55E93B15D}"/>
                </a:ext>
              </a:extLst>
            </p:cNvPr>
            <p:cNvSpPr txBox="1"/>
            <p:nvPr/>
          </p:nvSpPr>
          <p:spPr>
            <a:xfrm>
              <a:off x="4599760" y="5644597"/>
              <a:ext cx="2501901" cy="461665"/>
            </a:xfrm>
            <a:prstGeom prst="rect">
              <a:avLst/>
            </a:prstGeom>
            <a:noFill/>
          </p:spPr>
          <p:txBody>
            <a:bodyPr wrap="square">
              <a:spAutoFit/>
            </a:bodyPr>
            <a:lstStyle/>
            <a:p>
              <a:r>
                <a:rPr lang="fr-FR" sz="2400" b="1">
                  <a:solidFill>
                    <a:srgbClr val="2B909D"/>
                  </a:solidFill>
                  <a:latin typeface="DilleniaUPC" panose="02020603050405020304" pitchFamily="18" charset="-34"/>
                  <a:cs typeface="DilleniaUPC" panose="02020603050405020304" pitchFamily="18" charset="-34"/>
                </a:rPr>
                <a:t>Actions spécifiques du produit</a:t>
              </a:r>
            </a:p>
          </p:txBody>
        </p:sp>
        <p:pic>
          <p:nvPicPr>
            <p:cNvPr id="21" name="Image 20">
              <a:extLst>
                <a:ext uri="{FF2B5EF4-FFF2-40B4-BE49-F238E27FC236}">
                  <a16:creationId xmlns:a16="http://schemas.microsoft.com/office/drawing/2014/main" id="{AC40D5BB-CBC4-42F4-987D-E2AF2A0D3A35}"/>
                </a:ext>
              </a:extLst>
            </p:cNvPr>
            <p:cNvPicPr>
              <a:picLocks noChangeAspect="1"/>
            </p:cNvPicPr>
            <p:nvPr/>
          </p:nvPicPr>
          <p:blipFill>
            <a:blip r:embed="rId5"/>
            <a:stretch>
              <a:fillRect/>
            </a:stretch>
          </p:blipFill>
          <p:spPr>
            <a:xfrm>
              <a:off x="6074420" y="6088485"/>
              <a:ext cx="262946" cy="255539"/>
            </a:xfrm>
            <a:prstGeom prst="rect">
              <a:avLst/>
            </a:prstGeom>
          </p:spPr>
        </p:pic>
        <p:pic>
          <p:nvPicPr>
            <p:cNvPr id="23" name="Image 22">
              <a:extLst>
                <a:ext uri="{FF2B5EF4-FFF2-40B4-BE49-F238E27FC236}">
                  <a16:creationId xmlns:a16="http://schemas.microsoft.com/office/drawing/2014/main" id="{C409AFFE-F469-49F9-9D48-4FAE5904D104}"/>
                </a:ext>
              </a:extLst>
            </p:cNvPr>
            <p:cNvPicPr>
              <a:picLocks noChangeAspect="1"/>
            </p:cNvPicPr>
            <p:nvPr/>
          </p:nvPicPr>
          <p:blipFill>
            <a:blip r:embed="rId6"/>
            <a:stretch>
              <a:fillRect/>
            </a:stretch>
          </p:blipFill>
          <p:spPr>
            <a:xfrm>
              <a:off x="4392044" y="5748430"/>
              <a:ext cx="246439" cy="209658"/>
            </a:xfrm>
            <a:prstGeom prst="rect">
              <a:avLst/>
            </a:prstGeom>
          </p:spPr>
        </p:pic>
        <p:pic>
          <p:nvPicPr>
            <p:cNvPr id="24" name="Image 23">
              <a:extLst>
                <a:ext uri="{FF2B5EF4-FFF2-40B4-BE49-F238E27FC236}">
                  <a16:creationId xmlns:a16="http://schemas.microsoft.com/office/drawing/2014/main" id="{0164668A-2AA0-483D-9511-9969ECD8533B}"/>
                </a:ext>
              </a:extLst>
            </p:cNvPr>
            <p:cNvPicPr>
              <a:picLocks noChangeAspect="1"/>
            </p:cNvPicPr>
            <p:nvPr/>
          </p:nvPicPr>
          <p:blipFill>
            <a:blip r:embed="rId7"/>
            <a:stretch>
              <a:fillRect/>
            </a:stretch>
          </p:blipFill>
          <p:spPr>
            <a:xfrm>
              <a:off x="7078937" y="5736024"/>
              <a:ext cx="240518" cy="251619"/>
            </a:xfrm>
            <a:prstGeom prst="rect">
              <a:avLst/>
            </a:prstGeom>
          </p:spPr>
        </p:pic>
        <p:sp>
          <p:nvSpPr>
            <p:cNvPr id="25" name="ZoneTexte 24">
              <a:extLst>
                <a:ext uri="{FF2B5EF4-FFF2-40B4-BE49-F238E27FC236}">
                  <a16:creationId xmlns:a16="http://schemas.microsoft.com/office/drawing/2014/main" id="{C51639D0-D938-4252-A812-53CD4F07FF37}"/>
                </a:ext>
              </a:extLst>
            </p:cNvPr>
            <p:cNvSpPr txBox="1"/>
            <p:nvPr/>
          </p:nvSpPr>
          <p:spPr>
            <a:xfrm>
              <a:off x="7283828" y="5644597"/>
              <a:ext cx="3900437" cy="461665"/>
            </a:xfrm>
            <a:prstGeom prst="rect">
              <a:avLst/>
            </a:prstGeom>
            <a:noFill/>
          </p:spPr>
          <p:txBody>
            <a:bodyPr wrap="square">
              <a:spAutoFit/>
            </a:bodyPr>
            <a:lstStyle>
              <a:defPPr>
                <a:defRPr lang="fr-FR"/>
              </a:defPPr>
              <a:lvl1pPr>
                <a:defRPr sz="2000" b="1">
                  <a:solidFill>
                    <a:srgbClr val="2B909D"/>
                  </a:solidFill>
                  <a:latin typeface="DilleniaUPC" panose="02020603050405020304" pitchFamily="18" charset="-34"/>
                  <a:cs typeface="DilleniaUPC" panose="02020603050405020304" pitchFamily="18" charset="-34"/>
                </a:defRPr>
              </a:lvl1pPr>
            </a:lstStyle>
            <a:p>
              <a:r>
                <a:rPr lang="fr-FR" sz="2400">
                  <a:solidFill>
                    <a:srgbClr val="F07189"/>
                  </a:solidFill>
                </a:rPr>
                <a:t>Texture et sensorialité</a:t>
              </a:r>
            </a:p>
          </p:txBody>
        </p:sp>
        <p:sp>
          <p:nvSpPr>
            <p:cNvPr id="26" name="ZoneTexte 25">
              <a:extLst>
                <a:ext uri="{FF2B5EF4-FFF2-40B4-BE49-F238E27FC236}">
                  <a16:creationId xmlns:a16="http://schemas.microsoft.com/office/drawing/2014/main" id="{3F7C0A66-C757-4F28-94E5-F6A7EA0F1B4D}"/>
                </a:ext>
              </a:extLst>
            </p:cNvPr>
            <p:cNvSpPr txBox="1"/>
            <p:nvPr/>
          </p:nvSpPr>
          <p:spPr>
            <a:xfrm>
              <a:off x="6337366" y="5958088"/>
              <a:ext cx="4510275" cy="461665"/>
            </a:xfrm>
            <a:prstGeom prst="rect">
              <a:avLst/>
            </a:prstGeom>
            <a:noFill/>
          </p:spPr>
          <p:txBody>
            <a:bodyPr wrap="square">
              <a:spAutoFit/>
            </a:bodyPr>
            <a:lstStyle/>
            <a:p>
              <a:r>
                <a:rPr lang="fr-FR" sz="2400" b="1" dirty="0">
                  <a:solidFill>
                    <a:srgbClr val="686F98"/>
                  </a:solidFill>
                  <a:latin typeface="DilleniaUPC" panose="02020603050405020304" pitchFamily="18" charset="-34"/>
                  <a:cs typeface="DilleniaUPC" panose="02020603050405020304" pitchFamily="18" charset="-34"/>
                </a:rPr>
                <a:t>Application et système de pénétration de la peau</a:t>
              </a:r>
            </a:p>
          </p:txBody>
        </p:sp>
      </p:grpSp>
    </p:spTree>
    <p:extLst>
      <p:ext uri="{BB962C8B-B14F-4D97-AF65-F5344CB8AC3E}">
        <p14:creationId xmlns:p14="http://schemas.microsoft.com/office/powerpoint/2010/main" val="4120467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29141" y="2429141"/>
            <a:ext cx="6858001" cy="1999718"/>
          </a:xfrm>
          <a:prstGeom prst="rect">
            <a:avLst/>
          </a:prstGeom>
          <a:solidFill>
            <a:srgbClr val="A9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876430" y="614933"/>
            <a:ext cx="7182885"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Gel matifiant</a:t>
            </a:r>
          </a:p>
        </p:txBody>
      </p:sp>
      <p:pic>
        <p:nvPicPr>
          <p:cNvPr id="3" name="Image 2" descr="Une image contenant articles de toilette, assis, table, lotion&#10;&#10;Description générée automatiquement">
            <a:extLst>
              <a:ext uri="{FF2B5EF4-FFF2-40B4-BE49-F238E27FC236}">
                <a16:creationId xmlns:a16="http://schemas.microsoft.com/office/drawing/2014/main" id="{01474554-9D75-4729-99DC-98F28F09F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986" y="1834347"/>
            <a:ext cx="1601466" cy="4510018"/>
          </a:xfrm>
          <a:prstGeom prst="rect">
            <a:avLst/>
          </a:prstGeom>
          <a:effectLst>
            <a:outerShdw blurRad="50800" dist="38100" dir="2700000" algn="tl" rotWithShape="0">
              <a:prstClr val="black">
                <a:alpha val="40000"/>
              </a:prstClr>
            </a:outerShdw>
          </a:effectLst>
        </p:spPr>
      </p:pic>
      <p:sp>
        <p:nvSpPr>
          <p:cNvPr id="16" name="ZoneTexte 15">
            <a:extLst>
              <a:ext uri="{FF2B5EF4-FFF2-40B4-BE49-F238E27FC236}">
                <a16:creationId xmlns:a16="http://schemas.microsoft.com/office/drawing/2014/main" id="{D028F06E-3F3B-5A4B-821F-8124DA643486}"/>
              </a:ext>
            </a:extLst>
          </p:cNvPr>
          <p:cNvSpPr txBox="1"/>
          <p:nvPr/>
        </p:nvSpPr>
        <p:spPr>
          <a:xfrm>
            <a:off x="242586" y="83286"/>
            <a:ext cx="9383327"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17" name="Connecteur droit 16">
            <a:extLst>
              <a:ext uri="{FF2B5EF4-FFF2-40B4-BE49-F238E27FC236}">
                <a16:creationId xmlns:a16="http://schemas.microsoft.com/office/drawing/2014/main" id="{182E41DA-53DC-B045-B8AA-2FF89688A799}"/>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91D32397-4A7C-4845-928E-E5E17862ADEC}"/>
              </a:ext>
            </a:extLst>
          </p:cNvPr>
          <p:cNvSpPr txBox="1"/>
          <p:nvPr/>
        </p:nvSpPr>
        <p:spPr>
          <a:xfrm>
            <a:off x="3000534" y="1101713"/>
            <a:ext cx="9220975" cy="584775"/>
          </a:xfrm>
          <a:prstGeom prst="rect">
            <a:avLst/>
          </a:prstGeom>
          <a:noFill/>
        </p:spPr>
        <p:txBody>
          <a:bodyPr wrap="square">
            <a:spAutoFit/>
          </a:bodyPr>
          <a:lstStyle/>
          <a:p>
            <a:pPr>
              <a:tabLst>
                <a:tab pos="3135313" algn="l"/>
              </a:tabLst>
            </a:pPr>
            <a:r>
              <a:rPr lang="fr-FR" sz="3200" b="1" cap="all" dirty="0">
                <a:solidFill>
                  <a:srgbClr val="A9C6C9"/>
                </a:solidFill>
                <a:latin typeface="DilleniaUPC" panose="02020603050405020304" pitchFamily="18" charset="-34"/>
                <a:cs typeface="DilleniaUPC" panose="02020603050405020304" pitchFamily="18" charset="-34"/>
              </a:rPr>
              <a:t>Efficacité prouvée	    </a:t>
            </a:r>
            <a:r>
              <a:rPr lang="fr-FR" sz="3200" b="1" dirty="0">
                <a:solidFill>
                  <a:srgbClr val="A9C6C9"/>
                </a:solidFill>
                <a:latin typeface="DilleniaUPC" panose="02020603050405020304" pitchFamily="18" charset="-34"/>
                <a:cs typeface="DilleniaUPC" panose="02020603050405020304" pitchFamily="18" charset="-34"/>
              </a:rPr>
              <a:t>Essai clinique </a:t>
            </a:r>
            <a:r>
              <a:rPr lang="fr-FR" sz="2400" b="1" dirty="0">
                <a:solidFill>
                  <a:srgbClr val="A9C6C9"/>
                </a:solidFill>
                <a:latin typeface="DilleniaUPC" panose="02020603050405020304" pitchFamily="18" charset="-34"/>
                <a:cs typeface="DilleniaUPC" panose="02020603050405020304" pitchFamily="18" charset="-34"/>
              </a:rPr>
              <a:t>(</a:t>
            </a:r>
            <a:r>
              <a:rPr lang="fr-FR" sz="2400" b="1" dirty="0" err="1">
                <a:solidFill>
                  <a:srgbClr val="A9C6C9"/>
                </a:solidFill>
                <a:latin typeface="DilleniaUPC" panose="02020603050405020304" pitchFamily="18" charset="-34"/>
                <a:cs typeface="DilleniaUPC" panose="02020603050405020304" pitchFamily="18" charset="-34"/>
              </a:rPr>
              <a:t>sébumétrie</a:t>
            </a:r>
            <a:r>
              <a:rPr lang="fr-FR" sz="2400" b="1" dirty="0">
                <a:solidFill>
                  <a:srgbClr val="A9C6C9"/>
                </a:solidFill>
                <a:latin typeface="DilleniaUPC" panose="02020603050405020304" pitchFamily="18" charset="-34"/>
                <a:cs typeface="DilleniaUPC" panose="02020603050405020304" pitchFamily="18" charset="-34"/>
              </a:rPr>
              <a:t>)</a:t>
            </a:r>
          </a:p>
        </p:txBody>
      </p:sp>
      <p:pic>
        <p:nvPicPr>
          <p:cNvPr id="8" name="Picture 2" descr="Mycose de l'ongle? N'attendez pas, traitez immédiatement">
            <a:extLst>
              <a:ext uri="{FF2B5EF4-FFF2-40B4-BE49-F238E27FC236}">
                <a16:creationId xmlns:a16="http://schemas.microsoft.com/office/drawing/2014/main" id="{A3E3AC5C-2945-4A3E-B002-D77FE159ABF1}"/>
              </a:ext>
            </a:extLst>
          </p:cNvPr>
          <p:cNvPicPr>
            <a:picLocks noChangeAspect="1" noChangeArrowheads="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val="0"/>
              </a:ext>
            </a:extLst>
          </a:blip>
          <a:srcRect r="66457"/>
          <a:stretch/>
        </p:blipFill>
        <p:spPr bwMode="auto">
          <a:xfrm>
            <a:off x="9461110" y="1682591"/>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5BBE6EC4-3391-4B83-A08A-A50DB4151E32}"/>
              </a:ext>
            </a:extLst>
          </p:cNvPr>
          <p:cNvSpPr txBox="1"/>
          <p:nvPr/>
        </p:nvSpPr>
        <p:spPr>
          <a:xfrm>
            <a:off x="3882107" y="2479238"/>
            <a:ext cx="8132684" cy="446276"/>
          </a:xfrm>
          <a:prstGeom prst="rect">
            <a:avLst/>
          </a:prstGeom>
          <a:noFill/>
        </p:spPr>
        <p:txBody>
          <a:bodyPr wrap="square">
            <a:spAutoFit/>
          </a:bodyPr>
          <a:lstStyle/>
          <a:p>
            <a:r>
              <a:rPr lang="fr-FR" sz="2300" dirty="0">
                <a:latin typeface="DilleniaUPC" panose="02020603050405020304" pitchFamily="18" charset="-34"/>
                <a:cs typeface="DilleniaUPC" panose="02020603050405020304" pitchFamily="18" charset="-34"/>
              </a:rPr>
              <a:t>Évaluation clinique du pouvoir </a:t>
            </a:r>
            <a:r>
              <a:rPr lang="fr-FR" sz="2300" dirty="0" err="1">
                <a:latin typeface="DilleniaUPC" panose="02020603050405020304" pitchFamily="18" charset="-34"/>
                <a:cs typeface="DilleniaUPC" panose="02020603050405020304" pitchFamily="18" charset="-34"/>
              </a:rPr>
              <a:t>matifiant</a:t>
            </a:r>
            <a:r>
              <a:rPr lang="fr-FR" sz="2300" dirty="0">
                <a:latin typeface="DilleniaUPC" panose="02020603050405020304" pitchFamily="18" charset="-34"/>
                <a:cs typeface="DilleniaUPC" panose="02020603050405020304" pitchFamily="18" charset="-34"/>
              </a:rPr>
              <a:t> (</a:t>
            </a:r>
            <a:r>
              <a:rPr lang="fr-FR" sz="2300" dirty="0" err="1">
                <a:latin typeface="DilleniaUPC" panose="02020603050405020304" pitchFamily="18" charset="-34"/>
                <a:cs typeface="DilleniaUPC" panose="02020603050405020304" pitchFamily="18" charset="-34"/>
              </a:rPr>
              <a:t>sébumétrie</a:t>
            </a:r>
            <a:r>
              <a:rPr lang="fr-FR" sz="2300" dirty="0">
                <a:latin typeface="DilleniaUPC" panose="02020603050405020304" pitchFamily="18" charset="-34"/>
                <a:cs typeface="DilleniaUPC" panose="02020603050405020304" pitchFamily="18" charset="-34"/>
              </a:rPr>
              <a:t>) – 8 heures</a:t>
            </a:r>
          </a:p>
        </p:txBody>
      </p:sp>
      <p:pic>
        <p:nvPicPr>
          <p:cNvPr id="14" name="Image 13">
            <a:extLst>
              <a:ext uri="{FF2B5EF4-FFF2-40B4-BE49-F238E27FC236}">
                <a16:creationId xmlns:a16="http://schemas.microsoft.com/office/drawing/2014/main" id="{593FFC12-AF2C-4CFB-932B-824806E0F42E}"/>
              </a:ext>
            </a:extLst>
          </p:cNvPr>
          <p:cNvPicPr>
            <a:picLocks noChangeAspect="1"/>
          </p:cNvPicPr>
          <p:nvPr/>
        </p:nvPicPr>
        <p:blipFill rotWithShape="1">
          <a:blip r:embed="rId5"/>
          <a:srcRect b="14901"/>
          <a:stretch/>
        </p:blipFill>
        <p:spPr>
          <a:xfrm>
            <a:off x="3337582" y="3042077"/>
            <a:ext cx="483564" cy="443166"/>
          </a:xfrm>
          <a:prstGeom prst="rect">
            <a:avLst/>
          </a:prstGeom>
        </p:spPr>
      </p:pic>
      <p:sp>
        <p:nvSpPr>
          <p:cNvPr id="20" name="ZoneTexte 19">
            <a:extLst>
              <a:ext uri="{FF2B5EF4-FFF2-40B4-BE49-F238E27FC236}">
                <a16:creationId xmlns:a16="http://schemas.microsoft.com/office/drawing/2014/main" id="{F784B084-23E2-406E-980D-C9FE2DACDB6E}"/>
              </a:ext>
            </a:extLst>
          </p:cNvPr>
          <p:cNvSpPr txBox="1"/>
          <p:nvPr/>
        </p:nvSpPr>
        <p:spPr>
          <a:xfrm>
            <a:off x="3892739" y="2925235"/>
            <a:ext cx="8450863"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10 volontaires âgés de 27 à 53 ans ayant la peau mixte à grasse à tendance brillante sur le front</a:t>
            </a:r>
          </a:p>
        </p:txBody>
      </p:sp>
      <p:pic>
        <p:nvPicPr>
          <p:cNvPr id="22" name="Image 21">
            <a:extLst>
              <a:ext uri="{FF2B5EF4-FFF2-40B4-BE49-F238E27FC236}">
                <a16:creationId xmlns:a16="http://schemas.microsoft.com/office/drawing/2014/main" id="{60BCB655-6F0A-4D69-8052-635D761960B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62623" y="3541639"/>
            <a:ext cx="619484" cy="619484"/>
          </a:xfrm>
          <a:prstGeom prst="rect">
            <a:avLst/>
          </a:prstGeom>
        </p:spPr>
      </p:pic>
      <p:pic>
        <p:nvPicPr>
          <p:cNvPr id="24" name="Image 23">
            <a:extLst>
              <a:ext uri="{FF2B5EF4-FFF2-40B4-BE49-F238E27FC236}">
                <a16:creationId xmlns:a16="http://schemas.microsoft.com/office/drawing/2014/main" id="{65E5875C-2441-4E69-903A-F5C09DF63C97}"/>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404271"/>
            <a:ext cx="530585" cy="619484"/>
          </a:xfrm>
          <a:prstGeom prst="rect">
            <a:avLst/>
          </a:prstGeom>
        </p:spPr>
      </p:pic>
      <p:sp>
        <p:nvSpPr>
          <p:cNvPr id="26" name="ZoneTexte 25">
            <a:extLst>
              <a:ext uri="{FF2B5EF4-FFF2-40B4-BE49-F238E27FC236}">
                <a16:creationId xmlns:a16="http://schemas.microsoft.com/office/drawing/2014/main" id="{C4C83653-853D-4D85-ABBA-E6486A2B4899}"/>
              </a:ext>
            </a:extLst>
          </p:cNvPr>
          <p:cNvSpPr txBox="1"/>
          <p:nvPr/>
        </p:nvSpPr>
        <p:spPr>
          <a:xfrm>
            <a:off x="3893909" y="3609996"/>
            <a:ext cx="7684372" cy="499367"/>
          </a:xfrm>
          <a:prstGeom prst="rect">
            <a:avLst/>
          </a:prstGeom>
          <a:noFill/>
        </p:spPr>
        <p:txBody>
          <a:bodyPr wrap="square">
            <a:spAutoFit/>
          </a:bodyPr>
          <a:lstStyle/>
          <a:p>
            <a:pPr algn="just">
              <a:lnSpc>
                <a:spcPct val="115000"/>
              </a:lnSpc>
              <a:spcAft>
                <a:spcPts val="1000"/>
              </a:spcAft>
            </a:pPr>
            <a:r>
              <a:rPr lang="fr-FR" sz="2300" dirty="0">
                <a:latin typeface="DilleniaUPC" panose="02020603050405020304" pitchFamily="18" charset="-34"/>
                <a:cs typeface="DilleniaUPC" panose="02020603050405020304" pitchFamily="18" charset="-34"/>
              </a:rPr>
              <a:t>Une seule application standardisée sur une moitié du front</a:t>
            </a:r>
          </a:p>
        </p:txBody>
      </p:sp>
      <p:sp>
        <p:nvSpPr>
          <p:cNvPr id="30" name="ZoneTexte 29">
            <a:extLst>
              <a:ext uri="{FF2B5EF4-FFF2-40B4-BE49-F238E27FC236}">
                <a16:creationId xmlns:a16="http://schemas.microsoft.com/office/drawing/2014/main" id="{08FE3E15-A2ED-4203-9337-383A71889655}"/>
              </a:ext>
            </a:extLst>
          </p:cNvPr>
          <p:cNvSpPr txBox="1"/>
          <p:nvPr/>
        </p:nvSpPr>
        <p:spPr>
          <a:xfrm>
            <a:off x="3382917" y="6617646"/>
            <a:ext cx="6712553" cy="307777"/>
          </a:xfrm>
          <a:prstGeom prst="rect">
            <a:avLst/>
          </a:prstGeom>
          <a:noFill/>
        </p:spPr>
        <p:txBody>
          <a:bodyPr wrap="square">
            <a:spAutoFit/>
          </a:bodyPr>
          <a:lstStyle/>
          <a:p>
            <a:r>
              <a:rPr lang="fr-FR" sz="1400" i="1">
                <a:solidFill>
                  <a:prstClr val="black"/>
                </a:solidFill>
                <a:latin typeface="DilleniaUPC" panose="02020603050405020304" pitchFamily="18" charset="-34"/>
                <a:ea typeface="+mn-ea"/>
                <a:cs typeface="DilleniaUPC" panose="02020603050405020304" pitchFamily="18" charset="-34"/>
              </a:rPr>
              <a:t>*Évaluation clinique du pouvoir matifiant d'un produit (étude Ln19004 – CIREC – août 2019)</a:t>
            </a:r>
          </a:p>
        </p:txBody>
      </p:sp>
      <p:grpSp>
        <p:nvGrpSpPr>
          <p:cNvPr id="19" name="Groupe 18">
            <a:extLst>
              <a:ext uri="{FF2B5EF4-FFF2-40B4-BE49-F238E27FC236}">
                <a16:creationId xmlns:a16="http://schemas.microsoft.com/office/drawing/2014/main" id="{57FF86A2-FEAA-42B7-A570-4599568F4DC1}"/>
              </a:ext>
            </a:extLst>
          </p:cNvPr>
          <p:cNvGrpSpPr/>
          <p:nvPr/>
        </p:nvGrpSpPr>
        <p:grpSpPr>
          <a:xfrm>
            <a:off x="8179881" y="4756836"/>
            <a:ext cx="4292104" cy="1378025"/>
            <a:chOff x="7948289" y="3685578"/>
            <a:chExt cx="4292104" cy="939142"/>
          </a:xfrm>
        </p:grpSpPr>
        <p:sp>
          <p:nvSpPr>
            <p:cNvPr id="21" name="ZoneTexte 20">
              <a:extLst>
                <a:ext uri="{FF2B5EF4-FFF2-40B4-BE49-F238E27FC236}">
                  <a16:creationId xmlns:a16="http://schemas.microsoft.com/office/drawing/2014/main" id="{027C75FE-9C00-44D1-A6CA-B7C1AEE9FFFA}"/>
                </a:ext>
              </a:extLst>
            </p:cNvPr>
            <p:cNvSpPr txBox="1"/>
            <p:nvPr/>
          </p:nvSpPr>
          <p:spPr>
            <a:xfrm>
              <a:off x="8418025" y="3824501"/>
              <a:ext cx="3507688" cy="800219"/>
            </a:xfrm>
            <a:prstGeom prst="rect">
              <a:avLst/>
            </a:prstGeom>
            <a:noFill/>
            <a:ln>
              <a:solidFill>
                <a:srgbClr val="A9C6C9"/>
              </a:solidFill>
            </a:ln>
          </p:spPr>
          <p:txBody>
            <a:bodyPr wrap="square">
              <a:spAutoFit/>
            </a:bodyPr>
            <a:lstStyle/>
            <a:p>
              <a:pPr marL="192088">
                <a:buClr>
                  <a:srgbClr val="6A9E89"/>
                </a:buClr>
              </a:pPr>
              <a:endParaRPr lang="fr-FR" sz="2300" dirty="0">
                <a:solidFill>
                  <a:prstClr val="black"/>
                </a:solidFill>
                <a:latin typeface="DilleniaUPC" panose="02020603050405020304" pitchFamily="18" charset="-34"/>
                <a:cs typeface="DilleniaUPC" panose="02020603050405020304" pitchFamily="18" charset="-34"/>
              </a:endParaRPr>
            </a:p>
            <a:p>
              <a:pPr marL="534988" indent="-342900">
                <a:buClr>
                  <a:srgbClr val="A9C6C9"/>
                </a:buClr>
                <a:buFont typeface="Wingdings" panose="05000000000000000000" pitchFamily="2" charset="2"/>
                <a:buChar char="ü"/>
              </a:pPr>
              <a:r>
                <a:rPr lang="fr-FR" sz="2300" dirty="0">
                  <a:solidFill>
                    <a:prstClr val="black"/>
                  </a:solidFill>
                  <a:latin typeface="DilleniaUPC" panose="02020603050405020304" pitchFamily="18" charset="-34"/>
                  <a:cs typeface="DilleniaUPC" panose="02020603050405020304" pitchFamily="18" charset="-34"/>
                </a:rPr>
                <a:t>Mesure de la </a:t>
              </a:r>
              <a:r>
                <a:rPr lang="fr-FR" sz="2300" dirty="0" err="1">
                  <a:solidFill>
                    <a:prstClr val="black"/>
                  </a:solidFill>
                  <a:latin typeface="DilleniaUPC" panose="02020603050405020304" pitchFamily="18" charset="-34"/>
                  <a:cs typeface="DilleniaUPC" panose="02020603050405020304" pitchFamily="18" charset="-34"/>
                </a:rPr>
                <a:t>sébumétrie</a:t>
              </a:r>
              <a:endParaRPr lang="fr-FR" sz="2300" dirty="0">
                <a:solidFill>
                  <a:prstClr val="black"/>
                </a:solidFill>
                <a:latin typeface="DilleniaUPC" panose="02020603050405020304" pitchFamily="18" charset="-34"/>
                <a:cs typeface="DilleniaUPC" panose="02020603050405020304" pitchFamily="18" charset="-34"/>
              </a:endParaRPr>
            </a:p>
          </p:txBody>
        </p:sp>
        <p:pic>
          <p:nvPicPr>
            <p:cNvPr id="23" name="Picture 4" descr="Recherche De Données Symbole D'interface Graphique D'un Bar Avec Un Outil  De Loupe | Icons Gratuite">
              <a:extLst>
                <a:ext uri="{FF2B5EF4-FFF2-40B4-BE49-F238E27FC236}">
                  <a16:creationId xmlns:a16="http://schemas.microsoft.com/office/drawing/2014/main" id="{22A36C6F-0631-49BB-8752-1AF20D1FC16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48289" y="3685578"/>
              <a:ext cx="450356" cy="450356"/>
            </a:xfrm>
            <a:prstGeom prst="rect">
              <a:avLst/>
            </a:prstGeom>
            <a:solidFill>
              <a:schemeClr val="bg1"/>
            </a:solidFill>
          </p:spPr>
        </p:pic>
        <p:sp>
          <p:nvSpPr>
            <p:cNvPr id="25" name="ZoneTexte 24">
              <a:extLst>
                <a:ext uri="{FF2B5EF4-FFF2-40B4-BE49-F238E27FC236}">
                  <a16:creationId xmlns:a16="http://schemas.microsoft.com/office/drawing/2014/main" id="{1F0500C8-4A1A-4851-8E4B-CBDA6951E3E5}"/>
                </a:ext>
              </a:extLst>
            </p:cNvPr>
            <p:cNvSpPr txBox="1"/>
            <p:nvPr/>
          </p:nvSpPr>
          <p:spPr>
            <a:xfrm>
              <a:off x="8428659" y="3777736"/>
              <a:ext cx="3811734" cy="4462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0" u="none" strike="noStrike" cap="none" normalizeH="0" baseline="0" noProof="0" dirty="0">
                  <a:ln>
                    <a:noFill/>
                  </a:ln>
                  <a:solidFill>
                    <a:srgbClr val="A9C6C9"/>
                  </a:solidFill>
                  <a:uLnTx/>
                  <a:uFillTx/>
                  <a:latin typeface="DilleniaUPC" panose="02020603050405020304" pitchFamily="18" charset="-34"/>
                  <a:ea typeface="+mn-ea"/>
                  <a:cs typeface="DilleniaUPC" panose="02020603050405020304" pitchFamily="18" charset="-34"/>
                </a:rPr>
                <a:t>ANALYSE DES</a:t>
              </a:r>
              <a:r>
                <a:rPr kumimoji="0" lang="fr-FR" sz="2300" b="1" i="0" u="none" strike="noStrike" cap="none" normalizeH="0" noProof="0" dirty="0">
                  <a:ln>
                    <a:noFill/>
                  </a:ln>
                  <a:solidFill>
                    <a:srgbClr val="A9C6C9"/>
                  </a:solidFill>
                  <a:uLnTx/>
                  <a:uFillTx/>
                  <a:latin typeface="DilleniaUPC" panose="02020603050405020304" pitchFamily="18" charset="-34"/>
                  <a:ea typeface="+mn-ea"/>
                  <a:cs typeface="DilleniaUPC" panose="02020603050405020304" pitchFamily="18" charset="-34"/>
                </a:rPr>
                <a:t> </a:t>
              </a:r>
              <a:r>
                <a:rPr kumimoji="0" lang="fr-FR" sz="2300" b="1" i="0" u="none" strike="noStrike" cap="none" normalizeH="0" baseline="0" noProof="0" dirty="0">
                  <a:ln>
                    <a:noFill/>
                  </a:ln>
                  <a:solidFill>
                    <a:srgbClr val="A9C6C9"/>
                  </a:solidFill>
                  <a:uLnTx/>
                  <a:uFillTx/>
                  <a:latin typeface="DilleniaUPC" panose="02020603050405020304" pitchFamily="18" charset="-34"/>
                  <a:ea typeface="+mn-ea"/>
                  <a:cs typeface="DilleniaUPC" panose="02020603050405020304" pitchFamily="18" charset="-34"/>
                </a:rPr>
                <a:t>DONNÉES</a:t>
              </a:r>
            </a:p>
          </p:txBody>
        </p:sp>
      </p:grpSp>
      <p:sp>
        <p:nvSpPr>
          <p:cNvPr id="41" name="ZoneTexte 40">
            <a:extLst>
              <a:ext uri="{FF2B5EF4-FFF2-40B4-BE49-F238E27FC236}">
                <a16:creationId xmlns:a16="http://schemas.microsoft.com/office/drawing/2014/main" id="{27446795-A9F3-4E50-8CAE-490A6FEC14BE}"/>
              </a:ext>
            </a:extLst>
          </p:cNvPr>
          <p:cNvSpPr txBox="1"/>
          <p:nvPr/>
        </p:nvSpPr>
        <p:spPr>
          <a:xfrm>
            <a:off x="3024027" y="4321809"/>
            <a:ext cx="3747476" cy="446276"/>
          </a:xfrm>
          <a:prstGeom prst="rect">
            <a:avLst/>
          </a:prstGeom>
          <a:noFill/>
        </p:spPr>
        <p:txBody>
          <a:bodyPr wrap="square">
            <a:spAutoFit/>
          </a:bodyPr>
          <a:lstStyle/>
          <a:p>
            <a:r>
              <a:rPr kumimoji="0" lang="fr-FR" sz="2300" b="1" i="0" u="sng" strike="noStrike" cap="none" normalizeH="0" baseline="0" noProof="0">
                <a:ln>
                  <a:noFill/>
                </a:ln>
                <a:uLnTx/>
                <a:uFillTx/>
                <a:latin typeface="DilleniaUPC" panose="02020603050405020304" pitchFamily="18" charset="-34"/>
                <a:ea typeface="+mn-ea"/>
                <a:cs typeface="DilleniaUPC" panose="02020603050405020304" pitchFamily="18" charset="-34"/>
              </a:rPr>
              <a:t>PROTOCOLE</a:t>
            </a:r>
          </a:p>
        </p:txBody>
      </p:sp>
      <p:grpSp>
        <p:nvGrpSpPr>
          <p:cNvPr id="15" name="Groupe 14">
            <a:extLst>
              <a:ext uri="{FF2B5EF4-FFF2-40B4-BE49-F238E27FC236}">
                <a16:creationId xmlns:a16="http://schemas.microsoft.com/office/drawing/2014/main" id="{F4EC6351-BE09-4028-8E95-DB421403B45B}"/>
              </a:ext>
            </a:extLst>
          </p:cNvPr>
          <p:cNvGrpSpPr/>
          <p:nvPr/>
        </p:nvGrpSpPr>
        <p:grpSpPr>
          <a:xfrm>
            <a:off x="3917886" y="4984232"/>
            <a:ext cx="1372323" cy="1258835"/>
            <a:chOff x="4276755" y="3398883"/>
            <a:chExt cx="1439846" cy="1323996"/>
          </a:xfrm>
        </p:grpSpPr>
        <p:pic>
          <p:nvPicPr>
            <p:cNvPr id="1026" name="Picture 2">
              <a:extLst>
                <a:ext uri="{FF2B5EF4-FFF2-40B4-BE49-F238E27FC236}">
                  <a16:creationId xmlns:a16="http://schemas.microsoft.com/office/drawing/2014/main" id="{BF18B9EA-3DB5-42E5-A103-126CB584BF68}"/>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4276755" y="3398883"/>
              <a:ext cx="1439846" cy="1323996"/>
            </a:xfrm>
            <a:prstGeom prst="rect">
              <a:avLst/>
            </a:prstGeom>
            <a:noFill/>
            <a:extLst>
              <a:ext uri="{909E8E84-426E-40DD-AFC4-6F175D3DCCD1}">
                <a14:hiddenFill xmlns:a14="http://schemas.microsoft.com/office/drawing/2010/main">
                  <a:solidFill>
                    <a:srgbClr val="FFFFFF"/>
                  </a:solidFill>
                </a14:hiddenFill>
              </a:ext>
            </a:extLst>
          </p:spPr>
        </p:pic>
        <p:sp>
          <p:nvSpPr>
            <p:cNvPr id="13" name="Forme libre : forme 12">
              <a:extLst>
                <a:ext uri="{FF2B5EF4-FFF2-40B4-BE49-F238E27FC236}">
                  <a16:creationId xmlns:a16="http://schemas.microsoft.com/office/drawing/2014/main" id="{D9B7446D-290A-45BD-AADC-401DE1F7A4DE}"/>
                </a:ext>
              </a:extLst>
            </p:cNvPr>
            <p:cNvSpPr/>
            <p:nvPr/>
          </p:nvSpPr>
          <p:spPr>
            <a:xfrm>
              <a:off x="4967754" y="3597053"/>
              <a:ext cx="291452" cy="280974"/>
            </a:xfrm>
            <a:custGeom>
              <a:avLst/>
              <a:gdLst>
                <a:gd name="connsiteX0" fmla="*/ 2744 w 261732"/>
                <a:gd name="connsiteY0" fmla="*/ 8312 h 243840"/>
                <a:gd name="connsiteX1" fmla="*/ 5515 w 261732"/>
                <a:gd name="connsiteY1" fmla="*/ 83127 h 243840"/>
                <a:gd name="connsiteX2" fmla="*/ 8286 w 261732"/>
                <a:gd name="connsiteY2" fmla="*/ 99752 h 243840"/>
                <a:gd name="connsiteX3" fmla="*/ 11057 w 261732"/>
                <a:gd name="connsiteY3" fmla="*/ 127461 h 243840"/>
                <a:gd name="connsiteX4" fmla="*/ 13828 w 261732"/>
                <a:gd name="connsiteY4" fmla="*/ 205047 h 243840"/>
                <a:gd name="connsiteX5" fmla="*/ 19370 w 261732"/>
                <a:gd name="connsiteY5" fmla="*/ 243840 h 243840"/>
                <a:gd name="connsiteX6" fmla="*/ 38766 w 261732"/>
                <a:gd name="connsiteY6" fmla="*/ 241069 h 243840"/>
                <a:gd name="connsiteX7" fmla="*/ 47079 w 261732"/>
                <a:gd name="connsiteY7" fmla="*/ 238298 h 243840"/>
                <a:gd name="connsiteX8" fmla="*/ 63704 w 261732"/>
                <a:gd name="connsiteY8" fmla="*/ 235527 h 243840"/>
                <a:gd name="connsiteX9" fmla="*/ 80330 w 261732"/>
                <a:gd name="connsiteY9" fmla="*/ 229985 h 243840"/>
                <a:gd name="connsiteX10" fmla="*/ 113581 w 261732"/>
                <a:gd name="connsiteY10" fmla="*/ 224443 h 243840"/>
                <a:gd name="connsiteX11" fmla="*/ 121894 w 261732"/>
                <a:gd name="connsiteY11" fmla="*/ 221672 h 243840"/>
                <a:gd name="connsiteX12" fmla="*/ 144061 w 261732"/>
                <a:gd name="connsiteY12" fmla="*/ 218901 h 243840"/>
                <a:gd name="connsiteX13" fmla="*/ 152374 w 261732"/>
                <a:gd name="connsiteY13" fmla="*/ 216130 h 243840"/>
                <a:gd name="connsiteX14" fmla="*/ 257668 w 261732"/>
                <a:gd name="connsiteY14" fmla="*/ 163483 h 243840"/>
                <a:gd name="connsiteX15" fmla="*/ 252126 w 261732"/>
                <a:gd name="connsiteY15" fmla="*/ 155170 h 243840"/>
                <a:gd name="connsiteX16" fmla="*/ 249355 w 261732"/>
                <a:gd name="connsiteY16" fmla="*/ 144087 h 243840"/>
                <a:gd name="connsiteX17" fmla="*/ 229959 w 261732"/>
                <a:gd name="connsiteY17" fmla="*/ 121920 h 243840"/>
                <a:gd name="connsiteX18" fmla="*/ 224417 w 261732"/>
                <a:gd name="connsiteY18" fmla="*/ 113607 h 243840"/>
                <a:gd name="connsiteX19" fmla="*/ 221646 w 261732"/>
                <a:gd name="connsiteY19" fmla="*/ 105294 h 243840"/>
                <a:gd name="connsiteX20" fmla="*/ 213334 w 261732"/>
                <a:gd name="connsiteY20" fmla="*/ 99752 h 243840"/>
                <a:gd name="connsiteX21" fmla="*/ 205021 w 261732"/>
                <a:gd name="connsiteY21" fmla="*/ 91440 h 243840"/>
                <a:gd name="connsiteX22" fmla="*/ 196708 w 261732"/>
                <a:gd name="connsiteY22" fmla="*/ 85898 h 243840"/>
                <a:gd name="connsiteX23" fmla="*/ 180083 w 261732"/>
                <a:gd name="connsiteY23" fmla="*/ 69272 h 243840"/>
                <a:gd name="connsiteX24" fmla="*/ 171770 w 261732"/>
                <a:gd name="connsiteY24" fmla="*/ 60960 h 243840"/>
                <a:gd name="connsiteX25" fmla="*/ 166228 w 261732"/>
                <a:gd name="connsiteY25" fmla="*/ 52647 h 243840"/>
                <a:gd name="connsiteX26" fmla="*/ 157915 w 261732"/>
                <a:gd name="connsiteY26" fmla="*/ 49876 h 243840"/>
                <a:gd name="connsiteX27" fmla="*/ 144061 w 261732"/>
                <a:gd name="connsiteY27" fmla="*/ 38792 h 243840"/>
                <a:gd name="connsiteX28" fmla="*/ 130206 w 261732"/>
                <a:gd name="connsiteY28" fmla="*/ 27709 h 243840"/>
                <a:gd name="connsiteX29" fmla="*/ 113581 w 261732"/>
                <a:gd name="connsiteY29" fmla="*/ 19396 h 243840"/>
                <a:gd name="connsiteX30" fmla="*/ 91414 w 261732"/>
                <a:gd name="connsiteY30" fmla="*/ 13854 h 243840"/>
                <a:gd name="connsiteX31" fmla="*/ 63704 w 261732"/>
                <a:gd name="connsiteY31" fmla="*/ 5541 h 243840"/>
                <a:gd name="connsiteX32" fmla="*/ 47079 w 261732"/>
                <a:gd name="connsiteY32" fmla="*/ 0 h 243840"/>
                <a:gd name="connsiteX33" fmla="*/ 2744 w 261732"/>
                <a:gd name="connsiteY33" fmla="*/ 8312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1732" h="243840">
                  <a:moveTo>
                    <a:pt x="2744" y="8312"/>
                  </a:moveTo>
                  <a:cubicBezTo>
                    <a:pt x="-4183" y="22166"/>
                    <a:pt x="4005" y="58217"/>
                    <a:pt x="5515" y="83127"/>
                  </a:cubicBezTo>
                  <a:cubicBezTo>
                    <a:pt x="5855" y="88735"/>
                    <a:pt x="7589" y="94177"/>
                    <a:pt x="8286" y="99752"/>
                  </a:cubicBezTo>
                  <a:cubicBezTo>
                    <a:pt x="9437" y="108963"/>
                    <a:pt x="10133" y="118225"/>
                    <a:pt x="11057" y="127461"/>
                  </a:cubicBezTo>
                  <a:cubicBezTo>
                    <a:pt x="11981" y="153323"/>
                    <a:pt x="11984" y="179234"/>
                    <a:pt x="13828" y="205047"/>
                  </a:cubicBezTo>
                  <a:cubicBezTo>
                    <a:pt x="14759" y="218076"/>
                    <a:pt x="19370" y="243840"/>
                    <a:pt x="19370" y="243840"/>
                  </a:cubicBezTo>
                  <a:cubicBezTo>
                    <a:pt x="25835" y="242916"/>
                    <a:pt x="32362" y="242350"/>
                    <a:pt x="38766" y="241069"/>
                  </a:cubicBezTo>
                  <a:cubicBezTo>
                    <a:pt x="41630" y="240496"/>
                    <a:pt x="44228" y="238932"/>
                    <a:pt x="47079" y="238298"/>
                  </a:cubicBezTo>
                  <a:cubicBezTo>
                    <a:pt x="52563" y="237079"/>
                    <a:pt x="58254" y="236890"/>
                    <a:pt x="63704" y="235527"/>
                  </a:cubicBezTo>
                  <a:cubicBezTo>
                    <a:pt x="69371" y="234110"/>
                    <a:pt x="74568" y="230945"/>
                    <a:pt x="80330" y="229985"/>
                  </a:cubicBezTo>
                  <a:cubicBezTo>
                    <a:pt x="91414" y="228138"/>
                    <a:pt x="102921" y="227996"/>
                    <a:pt x="113581" y="224443"/>
                  </a:cubicBezTo>
                  <a:cubicBezTo>
                    <a:pt x="116352" y="223519"/>
                    <a:pt x="119020" y="222195"/>
                    <a:pt x="121894" y="221672"/>
                  </a:cubicBezTo>
                  <a:cubicBezTo>
                    <a:pt x="129220" y="220340"/>
                    <a:pt x="136672" y="219825"/>
                    <a:pt x="144061" y="218901"/>
                  </a:cubicBezTo>
                  <a:cubicBezTo>
                    <a:pt x="146832" y="217977"/>
                    <a:pt x="149461" y="216338"/>
                    <a:pt x="152374" y="216130"/>
                  </a:cubicBezTo>
                  <a:cubicBezTo>
                    <a:pt x="258584" y="208544"/>
                    <a:pt x="270216" y="247136"/>
                    <a:pt x="257668" y="163483"/>
                  </a:cubicBezTo>
                  <a:cubicBezTo>
                    <a:pt x="257174" y="160190"/>
                    <a:pt x="253973" y="157941"/>
                    <a:pt x="252126" y="155170"/>
                  </a:cubicBezTo>
                  <a:cubicBezTo>
                    <a:pt x="251202" y="151476"/>
                    <a:pt x="251058" y="147493"/>
                    <a:pt x="249355" y="144087"/>
                  </a:cubicBezTo>
                  <a:cubicBezTo>
                    <a:pt x="241272" y="127921"/>
                    <a:pt x="241390" y="129540"/>
                    <a:pt x="229959" y="121920"/>
                  </a:cubicBezTo>
                  <a:cubicBezTo>
                    <a:pt x="228112" y="119149"/>
                    <a:pt x="225906" y="116586"/>
                    <a:pt x="224417" y="113607"/>
                  </a:cubicBezTo>
                  <a:cubicBezTo>
                    <a:pt x="223111" y="110994"/>
                    <a:pt x="223471" y="107575"/>
                    <a:pt x="221646" y="105294"/>
                  </a:cubicBezTo>
                  <a:cubicBezTo>
                    <a:pt x="219566" y="102694"/>
                    <a:pt x="215892" y="101884"/>
                    <a:pt x="213334" y="99752"/>
                  </a:cubicBezTo>
                  <a:cubicBezTo>
                    <a:pt x="210324" y="97243"/>
                    <a:pt x="208031" y="93948"/>
                    <a:pt x="205021" y="91440"/>
                  </a:cubicBezTo>
                  <a:cubicBezTo>
                    <a:pt x="202462" y="89308"/>
                    <a:pt x="199197" y="88111"/>
                    <a:pt x="196708" y="85898"/>
                  </a:cubicBezTo>
                  <a:cubicBezTo>
                    <a:pt x="190850" y="80691"/>
                    <a:pt x="185625" y="74814"/>
                    <a:pt x="180083" y="69272"/>
                  </a:cubicBezTo>
                  <a:cubicBezTo>
                    <a:pt x="177312" y="66501"/>
                    <a:pt x="173944" y="64220"/>
                    <a:pt x="171770" y="60960"/>
                  </a:cubicBezTo>
                  <a:cubicBezTo>
                    <a:pt x="169923" y="58189"/>
                    <a:pt x="168829" y="54727"/>
                    <a:pt x="166228" y="52647"/>
                  </a:cubicBezTo>
                  <a:cubicBezTo>
                    <a:pt x="163947" y="50822"/>
                    <a:pt x="160686" y="50800"/>
                    <a:pt x="157915" y="49876"/>
                  </a:cubicBezTo>
                  <a:cubicBezTo>
                    <a:pt x="142040" y="26059"/>
                    <a:pt x="163176" y="54083"/>
                    <a:pt x="144061" y="38792"/>
                  </a:cubicBezTo>
                  <a:cubicBezTo>
                    <a:pt x="126155" y="24469"/>
                    <a:pt x="151102" y="34674"/>
                    <a:pt x="130206" y="27709"/>
                  </a:cubicBezTo>
                  <a:cubicBezTo>
                    <a:pt x="121475" y="21888"/>
                    <a:pt x="123289" y="22044"/>
                    <a:pt x="113581" y="19396"/>
                  </a:cubicBezTo>
                  <a:cubicBezTo>
                    <a:pt x="106233" y="17392"/>
                    <a:pt x="91414" y="13854"/>
                    <a:pt x="91414" y="13854"/>
                  </a:cubicBezTo>
                  <a:cubicBezTo>
                    <a:pt x="75334" y="3134"/>
                    <a:pt x="90973" y="11833"/>
                    <a:pt x="63704" y="5541"/>
                  </a:cubicBezTo>
                  <a:cubicBezTo>
                    <a:pt x="58012" y="4228"/>
                    <a:pt x="47079" y="0"/>
                    <a:pt x="47079" y="0"/>
                  </a:cubicBezTo>
                  <a:cubicBezTo>
                    <a:pt x="26769" y="2901"/>
                    <a:pt x="9671" y="-5542"/>
                    <a:pt x="2744" y="8312"/>
                  </a:cubicBezTo>
                  <a:close/>
                </a:path>
              </a:pathLst>
            </a:custGeom>
            <a:solidFill>
              <a:srgbClr val="A9C6C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42" name="Rectangle 41">
            <a:extLst>
              <a:ext uri="{FF2B5EF4-FFF2-40B4-BE49-F238E27FC236}">
                <a16:creationId xmlns:a16="http://schemas.microsoft.com/office/drawing/2014/main" id="{DD55D521-C93C-492D-9ADA-76593B85B43B}"/>
              </a:ext>
            </a:extLst>
          </p:cNvPr>
          <p:cNvSpPr/>
          <p:nvPr/>
        </p:nvSpPr>
        <p:spPr>
          <a:xfrm>
            <a:off x="3144088" y="5618423"/>
            <a:ext cx="919562" cy="507831"/>
          </a:xfrm>
          <a:prstGeom prst="rect">
            <a:avLst/>
          </a:prstGeom>
        </p:spPr>
        <p:txBody>
          <a:bodyPr wrap="square">
            <a:spAutoFit/>
          </a:bodyPr>
          <a:lstStyle/>
          <a:p>
            <a:pPr algn="ctr" defTabSz="609722"/>
            <a:r>
              <a:rPr lang="fr-FR" sz="900">
                <a:solidFill>
                  <a:srgbClr val="000000"/>
                </a:solidFill>
                <a:cs typeface="Calibri" panose="020F0502020204030204" pitchFamily="34" charset="0"/>
              </a:rPr>
              <a:t>Application sur une moitié du front</a:t>
            </a:r>
          </a:p>
        </p:txBody>
      </p:sp>
      <p:cxnSp>
        <p:nvCxnSpPr>
          <p:cNvPr id="35" name="Connecteur droit avec flèche 34">
            <a:extLst>
              <a:ext uri="{FF2B5EF4-FFF2-40B4-BE49-F238E27FC236}">
                <a16:creationId xmlns:a16="http://schemas.microsoft.com/office/drawing/2014/main" id="{99F23135-529B-44AC-AF21-3B4061F99016}"/>
              </a:ext>
            </a:extLst>
          </p:cNvPr>
          <p:cNvCxnSpPr>
            <a:cxnSpLocks/>
          </p:cNvCxnSpPr>
          <p:nvPr/>
        </p:nvCxnSpPr>
        <p:spPr>
          <a:xfrm>
            <a:off x="5508543" y="5479769"/>
            <a:ext cx="52937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7" name="Image 6" descr="Une image contenant articles de toilette, assis, table, lotion&#10;&#10;Description générée automatiquement">
            <a:extLst>
              <a:ext uri="{FF2B5EF4-FFF2-40B4-BE49-F238E27FC236}">
                <a16:creationId xmlns:a16="http://schemas.microsoft.com/office/drawing/2014/main" id="{3E9BB051-1093-4816-A261-B54DBF829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366484">
            <a:off x="3749078" y="4949151"/>
            <a:ext cx="246255" cy="693498"/>
          </a:xfrm>
          <a:prstGeom prst="rect">
            <a:avLst/>
          </a:prstGeom>
          <a:effectLst>
            <a:outerShdw blurRad="50800" dist="38100" dir="2700000" algn="tl" rotWithShape="0">
              <a:prstClr val="black">
                <a:alpha val="40000"/>
              </a:prstClr>
            </a:outerShdw>
          </a:effectLst>
        </p:spPr>
      </p:pic>
      <p:pic>
        <p:nvPicPr>
          <p:cNvPr id="56" name="Image 55">
            <a:extLst>
              <a:ext uri="{FF2B5EF4-FFF2-40B4-BE49-F238E27FC236}">
                <a16:creationId xmlns:a16="http://schemas.microsoft.com/office/drawing/2014/main" id="{2040B803-31FA-4D54-916F-F28793AD4E87}"/>
              </a:ext>
            </a:extLst>
          </p:cNvPr>
          <p:cNvPicPr>
            <a:picLocks noChangeAspect="1"/>
          </p:cNvPicPr>
          <p:nvPr/>
        </p:nvPicPr>
        <p:blipFill rotWithShape="1">
          <a:blip r:embed="rId13"/>
          <a:srcRect l="9846" t="9744" r="32683" b="11921"/>
          <a:stretch/>
        </p:blipFill>
        <p:spPr>
          <a:xfrm>
            <a:off x="6486117" y="5070112"/>
            <a:ext cx="901910" cy="819314"/>
          </a:xfrm>
          <a:prstGeom prst="rect">
            <a:avLst/>
          </a:prstGeom>
        </p:spPr>
      </p:pic>
      <p:sp>
        <p:nvSpPr>
          <p:cNvPr id="53" name="Rectangle 52">
            <a:extLst>
              <a:ext uri="{FF2B5EF4-FFF2-40B4-BE49-F238E27FC236}">
                <a16:creationId xmlns:a16="http://schemas.microsoft.com/office/drawing/2014/main" id="{83C1D35E-5035-4C44-ADB6-95A918855654}"/>
              </a:ext>
            </a:extLst>
          </p:cNvPr>
          <p:cNvSpPr/>
          <p:nvPr/>
        </p:nvSpPr>
        <p:spPr>
          <a:xfrm>
            <a:off x="6474258" y="4792527"/>
            <a:ext cx="925628" cy="253916"/>
          </a:xfrm>
          <a:prstGeom prst="rect">
            <a:avLst/>
          </a:prstGeom>
          <a:ln>
            <a:noFill/>
          </a:ln>
        </p:spPr>
        <p:txBody>
          <a:bodyPr wrap="square">
            <a:spAutoFit/>
          </a:bodyPr>
          <a:lstStyle/>
          <a:p>
            <a:pPr algn="ctr"/>
            <a:r>
              <a:rPr lang="fr-FR" sz="1050" b="1">
                <a:latin typeface="Calibri" panose="020F0502020204030204" pitchFamily="34" charset="0"/>
                <a:cs typeface="Calibri" panose="020F0502020204030204" pitchFamily="34" charset="0"/>
              </a:rPr>
              <a:t>T8h</a:t>
            </a:r>
          </a:p>
        </p:txBody>
      </p:sp>
      <p:sp>
        <p:nvSpPr>
          <p:cNvPr id="61" name="ZoneTexte 60">
            <a:extLst>
              <a:ext uri="{FF2B5EF4-FFF2-40B4-BE49-F238E27FC236}">
                <a16:creationId xmlns:a16="http://schemas.microsoft.com/office/drawing/2014/main" id="{46578FA3-ABA8-4C74-9649-BD800D81EEFF}"/>
              </a:ext>
            </a:extLst>
          </p:cNvPr>
          <p:cNvSpPr txBox="1"/>
          <p:nvPr/>
        </p:nvSpPr>
        <p:spPr>
          <a:xfrm>
            <a:off x="6105009" y="5846322"/>
            <a:ext cx="1742355" cy="577081"/>
          </a:xfrm>
          <a:prstGeom prst="rect">
            <a:avLst/>
          </a:prstGeom>
          <a:noFill/>
        </p:spPr>
        <p:txBody>
          <a:bodyPr wrap="square">
            <a:spAutoFit/>
          </a:bodyPr>
          <a:lstStyle/>
          <a:p>
            <a:pPr algn="ctr"/>
            <a:r>
              <a:rPr lang="fr-FR" sz="1050" b="1">
                <a:latin typeface="Calibri" panose="020F0502020204030204" pitchFamily="34" charset="0"/>
                <a:cs typeface="Calibri" panose="020F0502020204030204" pitchFamily="34" charset="0"/>
              </a:rPr>
              <a:t>Mesure de la sébumétrie à l’aide du Sébumètre SM810</a:t>
            </a:r>
          </a:p>
        </p:txBody>
      </p:sp>
      <p:cxnSp>
        <p:nvCxnSpPr>
          <p:cNvPr id="62" name="Connecteur droit avec flèche 61">
            <a:extLst>
              <a:ext uri="{FF2B5EF4-FFF2-40B4-BE49-F238E27FC236}">
                <a16:creationId xmlns:a16="http://schemas.microsoft.com/office/drawing/2014/main" id="{F81A520E-DBA0-4F57-9C6C-026FD1543977}"/>
              </a:ext>
            </a:extLst>
          </p:cNvPr>
          <p:cNvCxnSpPr>
            <a:cxnSpLocks/>
          </p:cNvCxnSpPr>
          <p:nvPr/>
        </p:nvCxnSpPr>
        <p:spPr>
          <a:xfrm>
            <a:off x="7835838" y="5479769"/>
            <a:ext cx="52937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62616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6AB211D-80EE-4D1A-A524-1CCCDE95FBB3}"/>
              </a:ext>
            </a:extLst>
          </p:cNvPr>
          <p:cNvSpPr/>
          <p:nvPr/>
        </p:nvSpPr>
        <p:spPr>
          <a:xfrm>
            <a:off x="428" y="1348723"/>
            <a:ext cx="12191572" cy="1435774"/>
          </a:xfrm>
          <a:prstGeom prst="rect">
            <a:avLst/>
          </a:prstGeom>
          <a:solidFill>
            <a:srgbClr val="928498">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srgbClr val="003A5D"/>
              </a:solidFill>
              <a:latin typeface="Trebuchet MS"/>
            </a:endParaRPr>
          </a:p>
        </p:txBody>
      </p:sp>
      <p:sp>
        <p:nvSpPr>
          <p:cNvPr id="26" name="ZoneTexte 25">
            <a:extLst>
              <a:ext uri="{FF2B5EF4-FFF2-40B4-BE49-F238E27FC236}">
                <a16:creationId xmlns:a16="http://schemas.microsoft.com/office/drawing/2014/main" id="{4A540FF3-FB3E-5D43-8F9B-893DF20C921E}"/>
              </a:ext>
            </a:extLst>
          </p:cNvPr>
          <p:cNvSpPr txBox="1"/>
          <p:nvPr/>
        </p:nvSpPr>
        <p:spPr>
          <a:xfrm>
            <a:off x="235198" y="12020"/>
            <a:ext cx="10861170"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CHARTE DE FORMULATION POSITIVE</a:t>
            </a:r>
          </a:p>
        </p:txBody>
      </p:sp>
      <p:cxnSp>
        <p:nvCxnSpPr>
          <p:cNvPr id="16" name="Connecteur droit 15">
            <a:extLst>
              <a:ext uri="{FF2B5EF4-FFF2-40B4-BE49-F238E27FC236}">
                <a16:creationId xmlns:a16="http://schemas.microsoft.com/office/drawing/2014/main" id="{74C918AF-5348-DA46-86FA-1EF98388CA3A}"/>
              </a:ext>
            </a:extLst>
          </p:cNvPr>
          <p:cNvCxnSpPr/>
          <p:nvPr/>
        </p:nvCxnSpPr>
        <p:spPr>
          <a:xfrm>
            <a:off x="304784" y="864395"/>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7A0E9E46-821E-44B9-90DF-C32498BBC6C2}"/>
              </a:ext>
            </a:extLst>
          </p:cNvPr>
          <p:cNvSpPr txBox="1"/>
          <p:nvPr/>
        </p:nvSpPr>
        <p:spPr>
          <a:xfrm>
            <a:off x="235198" y="1314438"/>
            <a:ext cx="11732012" cy="1569660"/>
          </a:xfrm>
          <a:prstGeom prst="rect">
            <a:avLst/>
          </a:prstGeom>
          <a:noFill/>
        </p:spPr>
        <p:txBody>
          <a:bodyPr wrap="square">
            <a:spAutoFit/>
          </a:bodyPr>
          <a:lstStyle/>
          <a:p>
            <a:r>
              <a:rPr lang="fr-FR" sz="2400" b="1" dirty="0">
                <a:solidFill>
                  <a:schemeClr val="bg1"/>
                </a:solidFill>
                <a:latin typeface="DilleniaUPC" panose="02020603050405020304" pitchFamily="18" charset="-34"/>
                <a:cs typeface="DilleniaUPC" panose="02020603050405020304" pitchFamily="18" charset="-34"/>
              </a:rPr>
              <a:t>ETAT PUR permet à chacun et chacune de mieux comprendre sa peau et de lui donner juste ce dont elle a besoin. Selon cette approche, nous formulons nos produits AVEC des ingrédients utiles choisis parmi 300 références sélectionnées pour ETAT PUR parce qu’ils respectent notre charte de formulation positive :</a:t>
            </a:r>
          </a:p>
        </p:txBody>
      </p:sp>
      <p:sp>
        <p:nvSpPr>
          <p:cNvPr id="21" name="ZoneTexte 20">
            <a:extLst>
              <a:ext uri="{FF2B5EF4-FFF2-40B4-BE49-F238E27FC236}">
                <a16:creationId xmlns:a16="http://schemas.microsoft.com/office/drawing/2014/main" id="{6B5C8F55-7D37-458D-A29A-0867F3F9DD14}"/>
              </a:ext>
            </a:extLst>
          </p:cNvPr>
          <p:cNvSpPr txBox="1"/>
          <p:nvPr/>
        </p:nvSpPr>
        <p:spPr>
          <a:xfrm>
            <a:off x="535043" y="2711920"/>
            <a:ext cx="9763989" cy="3785652"/>
          </a:xfrm>
          <a:prstGeom prst="rect">
            <a:avLst/>
          </a:prstGeom>
          <a:noFill/>
        </p:spPr>
        <p:txBody>
          <a:bodyPr wrap="square">
            <a:spAutoFit/>
          </a:bodyPr>
          <a:lstStyle/>
          <a:p>
            <a:pPr algn="just">
              <a:spcAft>
                <a:spcPts val="1200"/>
              </a:spcAft>
              <a:tabLst>
                <a:tab pos="446088" algn="l"/>
                <a:tab pos="722313" algn="l"/>
              </a:tabLst>
            </a:pPr>
            <a:r>
              <a:rPr lang="fr-FR" sz="3600" b="1" dirty="0">
                <a:solidFill>
                  <a:srgbClr val="928498"/>
                </a:solidFill>
                <a:latin typeface="DilleniaUPC" panose="02020603050405020304" pitchFamily="18" charset="-34"/>
                <a:cs typeface="DilleniaUPC" panose="02020603050405020304" pitchFamily="18" charset="-34"/>
              </a:rPr>
              <a:t>N° 1. </a:t>
            </a:r>
            <a:r>
              <a:rPr lang="fr-FR" sz="2800" b="1" dirty="0">
                <a:latin typeface="DilleniaUPC" panose="02020603050405020304" pitchFamily="18" charset="-34"/>
                <a:cs typeface="DilleniaUPC" panose="02020603050405020304" pitchFamily="18" charset="-34"/>
              </a:rPr>
              <a:t>Les ingrédients sont sélectionnés en fonction de ce brevet Biomimétique.*</a:t>
            </a:r>
          </a:p>
          <a:p>
            <a:pPr algn="just">
              <a:spcAft>
                <a:spcPts val="1200"/>
              </a:spcAft>
              <a:tabLst>
                <a:tab pos="446088" algn="l"/>
                <a:tab pos="722313" algn="l"/>
              </a:tabLst>
            </a:pPr>
            <a:r>
              <a:rPr lang="fr-FR" sz="3600" b="1" dirty="0">
                <a:solidFill>
                  <a:srgbClr val="928498"/>
                </a:solidFill>
                <a:latin typeface="DilleniaUPC" panose="02020603050405020304" pitchFamily="18" charset="-34"/>
                <a:cs typeface="DilleniaUPC" panose="02020603050405020304" pitchFamily="18" charset="-34"/>
              </a:rPr>
              <a:t>N° 2. </a:t>
            </a:r>
            <a:r>
              <a:rPr lang="fr-FR" sz="2800" b="1" dirty="0">
                <a:latin typeface="DilleniaUPC" panose="02020603050405020304" pitchFamily="18" charset="-34"/>
                <a:cs typeface="DilleniaUPC" panose="02020603050405020304" pitchFamily="18" charset="-34"/>
              </a:rPr>
              <a:t>Chaque ingrédient est clairement défini : </a:t>
            </a:r>
            <a:r>
              <a:rPr lang="fr-FR" sz="2800" dirty="0">
                <a:latin typeface="DilleniaUPC" panose="02020603050405020304" pitchFamily="18" charset="-34"/>
                <a:cs typeface="DilleniaUPC" panose="02020603050405020304" pitchFamily="18" charset="-34"/>
              </a:rPr>
              <a:t>niveau de pureté, origine et processus de fabrication sont documentés.</a:t>
            </a:r>
          </a:p>
          <a:p>
            <a:pPr algn="just">
              <a:spcAft>
                <a:spcPts val="1200"/>
              </a:spcAft>
              <a:tabLst>
                <a:tab pos="446088" algn="l"/>
                <a:tab pos="722313" algn="l"/>
              </a:tabLst>
            </a:pPr>
            <a:r>
              <a:rPr lang="fr-FR" sz="3600" b="1" dirty="0">
                <a:solidFill>
                  <a:srgbClr val="928498"/>
                </a:solidFill>
                <a:latin typeface="DilleniaUPC" panose="02020603050405020304" pitchFamily="18" charset="-34"/>
                <a:cs typeface="DilleniaUPC" panose="02020603050405020304" pitchFamily="18" charset="-34"/>
              </a:rPr>
              <a:t>N° 3. </a:t>
            </a:r>
            <a:r>
              <a:rPr lang="fr-FR" sz="2800" dirty="0">
                <a:latin typeface="DilleniaUPC" panose="02020603050405020304" pitchFamily="18" charset="-34"/>
                <a:cs typeface="DilleniaUPC" panose="02020603050405020304" pitchFamily="18" charset="-34"/>
              </a:rPr>
              <a:t>Afin d’anticiper toute controverse, </a:t>
            </a:r>
            <a:r>
              <a:rPr lang="fr-FR" sz="2800" b="1" dirty="0">
                <a:latin typeface="DilleniaUPC" panose="02020603050405020304" pitchFamily="18" charset="-34"/>
                <a:cs typeface="DilleniaUPC" panose="02020603050405020304" pitchFamily="18" charset="-34"/>
              </a:rPr>
              <a:t>ETAT PUR a décidé de réduire son portefeuille d’ingrédients en supprimant les plus décriés.</a:t>
            </a:r>
          </a:p>
        </p:txBody>
      </p:sp>
      <p:pic>
        <p:nvPicPr>
          <p:cNvPr id="7" name="Image 6">
            <a:extLst>
              <a:ext uri="{FF2B5EF4-FFF2-40B4-BE49-F238E27FC236}">
                <a16:creationId xmlns:a16="http://schemas.microsoft.com/office/drawing/2014/main" id="{2E0022C1-8214-4651-BF58-905CA80EB8B8}"/>
              </a:ext>
            </a:extLst>
          </p:cNvPr>
          <p:cNvPicPr>
            <a:picLocks noChangeAspect="1"/>
          </p:cNvPicPr>
          <p:nvPr/>
        </p:nvPicPr>
        <p:blipFill rotWithShape="1">
          <a:blip r:embed="rId3">
            <a:duotone>
              <a:schemeClr val="bg2">
                <a:shade val="45000"/>
                <a:satMod val="135000"/>
              </a:schemeClr>
              <a:prstClr val="white"/>
            </a:duotone>
          </a:blip>
          <a:srcRect l="21400" r="20486"/>
          <a:stretch/>
        </p:blipFill>
        <p:spPr>
          <a:xfrm>
            <a:off x="10299032" y="3401018"/>
            <a:ext cx="1547863" cy="2132915"/>
          </a:xfrm>
          <a:prstGeom prst="rect">
            <a:avLst/>
          </a:prstGeom>
        </p:spPr>
      </p:pic>
      <p:sp>
        <p:nvSpPr>
          <p:cNvPr id="9" name="ZoneTexte 8">
            <a:extLst>
              <a:ext uri="{FF2B5EF4-FFF2-40B4-BE49-F238E27FC236}">
                <a16:creationId xmlns:a16="http://schemas.microsoft.com/office/drawing/2014/main" id="{6BA90925-7A2D-4013-B17E-AFA29252EB19}"/>
              </a:ext>
            </a:extLst>
          </p:cNvPr>
          <p:cNvSpPr txBox="1"/>
          <p:nvPr/>
        </p:nvSpPr>
        <p:spPr>
          <a:xfrm>
            <a:off x="1268361" y="6592605"/>
            <a:ext cx="2492478" cy="2539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fr-FR" sz="1050" b="0" i="1" u="none" strike="noStrike" cap="none" normalizeH="0" baseline="0" noProof="0" dirty="0">
                <a:ln>
                  <a:noFill/>
                </a:ln>
                <a:solidFill>
                  <a:srgbClr val="000000"/>
                </a:solidFill>
                <a:uLnTx/>
                <a:uFillTx/>
                <a:latin typeface="Calibri" panose="020F0502020204030204" pitchFamily="34" charset="0"/>
                <a:ea typeface="Calibri" panose="020F0502020204030204" pitchFamily="34" charset="0"/>
                <a:cs typeface="+mn-cs"/>
              </a:rPr>
              <a:t>* Brevet WO 98/31337</a:t>
            </a:r>
          </a:p>
        </p:txBody>
      </p:sp>
    </p:spTree>
    <p:extLst>
      <p:ext uri="{BB962C8B-B14F-4D97-AF65-F5344CB8AC3E}">
        <p14:creationId xmlns:p14="http://schemas.microsoft.com/office/powerpoint/2010/main" val="3481763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29141" y="2429141"/>
            <a:ext cx="6858001" cy="1999718"/>
          </a:xfrm>
          <a:prstGeom prst="rect">
            <a:avLst/>
          </a:prstGeom>
          <a:solidFill>
            <a:srgbClr val="A9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876430" y="614933"/>
            <a:ext cx="7182885"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Gel matifiant</a:t>
            </a:r>
          </a:p>
        </p:txBody>
      </p:sp>
      <p:pic>
        <p:nvPicPr>
          <p:cNvPr id="3" name="Image 2" descr="Une image contenant articles de toilette, assis, table, lotion&#10;&#10;Description générée automatiquement">
            <a:extLst>
              <a:ext uri="{FF2B5EF4-FFF2-40B4-BE49-F238E27FC236}">
                <a16:creationId xmlns:a16="http://schemas.microsoft.com/office/drawing/2014/main" id="{01474554-9D75-4729-99DC-98F28F09F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986" y="1834347"/>
            <a:ext cx="1601466" cy="4510018"/>
          </a:xfrm>
          <a:prstGeom prst="rect">
            <a:avLst/>
          </a:prstGeom>
          <a:effectLst>
            <a:outerShdw blurRad="50800" dist="38100" dir="2700000" algn="tl" rotWithShape="0">
              <a:prstClr val="black">
                <a:alpha val="40000"/>
              </a:prstClr>
            </a:outerShdw>
          </a:effectLst>
        </p:spPr>
      </p:pic>
      <p:sp>
        <p:nvSpPr>
          <p:cNvPr id="16" name="ZoneTexte 15">
            <a:extLst>
              <a:ext uri="{FF2B5EF4-FFF2-40B4-BE49-F238E27FC236}">
                <a16:creationId xmlns:a16="http://schemas.microsoft.com/office/drawing/2014/main" id="{D028F06E-3F3B-5A4B-821F-8124DA643486}"/>
              </a:ext>
            </a:extLst>
          </p:cNvPr>
          <p:cNvSpPr txBox="1"/>
          <p:nvPr/>
        </p:nvSpPr>
        <p:spPr>
          <a:xfrm>
            <a:off x="242587" y="83286"/>
            <a:ext cx="7702808"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17" name="Connecteur droit 16">
            <a:extLst>
              <a:ext uri="{FF2B5EF4-FFF2-40B4-BE49-F238E27FC236}">
                <a16:creationId xmlns:a16="http://schemas.microsoft.com/office/drawing/2014/main" id="{182E41DA-53DC-B045-B8AA-2FF89688A799}"/>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05069773-2479-4483-B106-EF3ACA6993C1}"/>
              </a:ext>
            </a:extLst>
          </p:cNvPr>
          <p:cNvSpPr txBox="1"/>
          <p:nvPr/>
        </p:nvSpPr>
        <p:spPr>
          <a:xfrm>
            <a:off x="3150623" y="1772209"/>
            <a:ext cx="2048697"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graphicFrame>
        <p:nvGraphicFramePr>
          <p:cNvPr id="10" name="Graphique 9">
            <a:extLst>
              <a:ext uri="{FF2B5EF4-FFF2-40B4-BE49-F238E27FC236}">
                <a16:creationId xmlns:a16="http://schemas.microsoft.com/office/drawing/2014/main" id="{83EE3B3C-4724-43A2-9E5D-8B609ACE5D58}"/>
              </a:ext>
            </a:extLst>
          </p:cNvPr>
          <p:cNvGraphicFramePr/>
          <p:nvPr>
            <p:extLst>
              <p:ext uri="{D42A27DB-BD31-4B8C-83A1-F6EECF244321}">
                <p14:modId xmlns:p14="http://schemas.microsoft.com/office/powerpoint/2010/main" val="718668750"/>
              </p:ext>
            </p:extLst>
          </p:nvPr>
        </p:nvGraphicFramePr>
        <p:xfrm>
          <a:off x="4318001" y="1876262"/>
          <a:ext cx="5359400" cy="3407310"/>
        </p:xfrm>
        <a:graphic>
          <a:graphicData uri="http://schemas.openxmlformats.org/drawingml/2006/chart">
            <c:chart xmlns:c="http://schemas.openxmlformats.org/drawingml/2006/chart" xmlns:r="http://schemas.openxmlformats.org/officeDocument/2006/relationships" r:id="rId4"/>
          </a:graphicData>
        </a:graphic>
      </p:graphicFrame>
      <p:sp>
        <p:nvSpPr>
          <p:cNvPr id="14" name="ZoneTexte 13">
            <a:extLst>
              <a:ext uri="{FF2B5EF4-FFF2-40B4-BE49-F238E27FC236}">
                <a16:creationId xmlns:a16="http://schemas.microsoft.com/office/drawing/2014/main" id="{A195AFEC-0EDC-499B-8DF2-18EA368194D2}"/>
              </a:ext>
            </a:extLst>
          </p:cNvPr>
          <p:cNvSpPr txBox="1"/>
          <p:nvPr/>
        </p:nvSpPr>
        <p:spPr>
          <a:xfrm>
            <a:off x="7092166" y="3195317"/>
            <a:ext cx="3379887" cy="307777"/>
          </a:xfrm>
          <a:prstGeom prst="rect">
            <a:avLst/>
          </a:prstGeom>
          <a:noFill/>
        </p:spPr>
        <p:txBody>
          <a:bodyPr wrap="square">
            <a:spAutoFit/>
          </a:bodyPr>
          <a:lstStyle/>
          <a:p>
            <a:r>
              <a:rPr lang="fr-FR" sz="1400">
                <a:cs typeface="DilleniaUPC" panose="02020603050405020304" pitchFamily="18" charset="-34"/>
              </a:rPr>
              <a:t>% de sébum absorbé / NZT : </a:t>
            </a:r>
            <a:r>
              <a:rPr lang="fr-FR" sz="1400" b="1">
                <a:cs typeface="DilleniaUPC" panose="02020603050405020304" pitchFamily="18" charset="-34"/>
              </a:rPr>
              <a:t>9,4 %</a:t>
            </a:r>
          </a:p>
        </p:txBody>
      </p:sp>
      <p:sp>
        <p:nvSpPr>
          <p:cNvPr id="18" name="ZoneTexte 17">
            <a:extLst>
              <a:ext uri="{FF2B5EF4-FFF2-40B4-BE49-F238E27FC236}">
                <a16:creationId xmlns:a16="http://schemas.microsoft.com/office/drawing/2014/main" id="{4D4422AF-9CD3-4A59-8E13-3C3019069136}"/>
              </a:ext>
            </a:extLst>
          </p:cNvPr>
          <p:cNvSpPr txBox="1"/>
          <p:nvPr/>
        </p:nvSpPr>
        <p:spPr>
          <a:xfrm>
            <a:off x="3571150" y="5395667"/>
            <a:ext cx="7369734" cy="931111"/>
          </a:xfrm>
          <a:prstGeom prst="rect">
            <a:avLst/>
          </a:prstGeom>
          <a:solidFill>
            <a:schemeClr val="bg1"/>
          </a:solidFill>
          <a:ln>
            <a:solidFill>
              <a:srgbClr val="A9C6C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b="1" dirty="0">
                <a:solidFill>
                  <a:srgbClr val="95B9BD"/>
                </a:solidFill>
              </a:rPr>
              <a:t>Baisse significative (9,4 %)</a:t>
            </a:r>
            <a:r>
              <a:rPr lang="fr-FR" dirty="0">
                <a:solidFill>
                  <a:srgbClr val="95B9BD"/>
                </a:solidFill>
              </a:rPr>
              <a:t> </a:t>
            </a:r>
            <a:r>
              <a:rPr lang="fr-FR" b="1" dirty="0">
                <a:solidFill>
                  <a:srgbClr val="95B9BD"/>
                </a:solidFill>
              </a:rPr>
              <a:t>de la quantité de sébum</a:t>
            </a:r>
            <a:r>
              <a:rPr lang="fr-FR" dirty="0">
                <a:solidFill>
                  <a:srgbClr val="95B9BD"/>
                </a:solidFill>
              </a:rPr>
              <a:t> à T8h sur la zone traitée par rapport à la zone non traitée.</a:t>
            </a:r>
          </a:p>
          <a:p>
            <a:r>
              <a:rPr lang="fr-FR" dirty="0">
                <a:solidFill>
                  <a:srgbClr val="95B9BD"/>
                </a:solidFill>
                <a:latin typeface="Times New Roman" panose="02020603050405020304" pitchFamily="18" charset="0"/>
                <a:cs typeface="Times New Roman" panose="02020603050405020304" pitchFamily="18" charset="0"/>
              </a:rPr>
              <a:t>→ </a:t>
            </a:r>
            <a:r>
              <a:rPr lang="fr-FR" b="1" dirty="0">
                <a:solidFill>
                  <a:srgbClr val="95B9BD"/>
                </a:solidFill>
              </a:rPr>
              <a:t>Efficacité </a:t>
            </a:r>
            <a:r>
              <a:rPr lang="fr-FR" b="1" dirty="0" err="1">
                <a:solidFill>
                  <a:srgbClr val="95B9BD"/>
                </a:solidFill>
              </a:rPr>
              <a:t>matifiante</a:t>
            </a:r>
            <a:r>
              <a:rPr lang="fr-FR" b="1" dirty="0">
                <a:solidFill>
                  <a:srgbClr val="95B9BD"/>
                </a:solidFill>
              </a:rPr>
              <a:t> prouvée</a:t>
            </a:r>
          </a:p>
        </p:txBody>
      </p:sp>
      <p:cxnSp>
        <p:nvCxnSpPr>
          <p:cNvPr id="15" name="Connecteur droit avec flèche 14">
            <a:extLst>
              <a:ext uri="{FF2B5EF4-FFF2-40B4-BE49-F238E27FC236}">
                <a16:creationId xmlns:a16="http://schemas.microsoft.com/office/drawing/2014/main" id="{D626CF13-E01A-4C07-BB5C-6864D438A59B}"/>
              </a:ext>
            </a:extLst>
          </p:cNvPr>
          <p:cNvCxnSpPr>
            <a:cxnSpLocks/>
          </p:cNvCxnSpPr>
          <p:nvPr/>
        </p:nvCxnSpPr>
        <p:spPr>
          <a:xfrm>
            <a:off x="7092166" y="2932176"/>
            <a:ext cx="0" cy="87085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03520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29141" y="2429141"/>
            <a:ext cx="6858001" cy="1999718"/>
          </a:xfrm>
          <a:prstGeom prst="rect">
            <a:avLst/>
          </a:prstGeom>
          <a:solidFill>
            <a:srgbClr val="A9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876430" y="614933"/>
            <a:ext cx="7182885"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Gel matifiant</a:t>
            </a:r>
          </a:p>
        </p:txBody>
      </p:sp>
      <p:pic>
        <p:nvPicPr>
          <p:cNvPr id="3" name="Image 2" descr="Une image contenant articles de toilette, assis, table, lotion&#10;&#10;Description générée automatiquement">
            <a:extLst>
              <a:ext uri="{FF2B5EF4-FFF2-40B4-BE49-F238E27FC236}">
                <a16:creationId xmlns:a16="http://schemas.microsoft.com/office/drawing/2014/main" id="{01474554-9D75-4729-99DC-98F28F09F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986" y="1834347"/>
            <a:ext cx="1601466" cy="4510018"/>
          </a:xfrm>
          <a:prstGeom prst="rect">
            <a:avLst/>
          </a:prstGeom>
          <a:effectLst>
            <a:outerShdw blurRad="50800" dist="38100" dir="2700000" algn="tl" rotWithShape="0">
              <a:prstClr val="black">
                <a:alpha val="40000"/>
              </a:prstClr>
            </a:outerShdw>
          </a:effectLst>
        </p:spPr>
      </p:pic>
      <p:sp>
        <p:nvSpPr>
          <p:cNvPr id="16" name="ZoneTexte 15">
            <a:extLst>
              <a:ext uri="{FF2B5EF4-FFF2-40B4-BE49-F238E27FC236}">
                <a16:creationId xmlns:a16="http://schemas.microsoft.com/office/drawing/2014/main" id="{D028F06E-3F3B-5A4B-821F-8124DA643486}"/>
              </a:ext>
            </a:extLst>
          </p:cNvPr>
          <p:cNvSpPr txBox="1"/>
          <p:nvPr/>
        </p:nvSpPr>
        <p:spPr>
          <a:xfrm>
            <a:off x="242587" y="83286"/>
            <a:ext cx="9698160"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17" name="Connecteur droit 16">
            <a:extLst>
              <a:ext uri="{FF2B5EF4-FFF2-40B4-BE49-F238E27FC236}">
                <a16:creationId xmlns:a16="http://schemas.microsoft.com/office/drawing/2014/main" id="{182E41DA-53DC-B045-B8AA-2FF89688A799}"/>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8918253-8179-427F-B12A-B1E293FC4E29}"/>
              </a:ext>
            </a:extLst>
          </p:cNvPr>
          <p:cNvSpPr/>
          <p:nvPr/>
        </p:nvSpPr>
        <p:spPr>
          <a:xfrm>
            <a:off x="3382917" y="4219971"/>
            <a:ext cx="5176292" cy="2208642"/>
          </a:xfrm>
          <a:prstGeom prst="rect">
            <a:avLst/>
          </a:prstGeom>
          <a:solidFill>
            <a:schemeClr val="bg1"/>
          </a:solidFill>
          <a:ln>
            <a:solidFill>
              <a:srgbClr val="A9C6C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ts val="2800"/>
              </a:lnSpc>
              <a:buFont typeface="Wingdings" panose="05000000000000000000" pitchFamily="2" charset="2"/>
              <a:buChar char=""/>
              <a:tabLst>
                <a:tab pos="3228975" algn="l"/>
              </a:tabLst>
            </a:pPr>
            <a:r>
              <a:rPr lang="fr-FR" sz="2400" dirty="0">
                <a:solidFill>
                  <a:srgbClr val="A9C6C9"/>
                </a:solidFill>
                <a:latin typeface="DilleniaUPC" panose="02020603050405020304" pitchFamily="18" charset="-34"/>
                <a:ea typeface="Calibri" panose="020F0502020204030204" pitchFamily="34" charset="0"/>
                <a:cs typeface="DilleniaUPC" panose="02020603050405020304" pitchFamily="18" charset="-34"/>
              </a:rPr>
              <a:t>Effet </a:t>
            </a:r>
            <a:r>
              <a:rPr lang="fr-FR" sz="2400" dirty="0" err="1">
                <a:solidFill>
                  <a:srgbClr val="A9C6C9"/>
                </a:solidFill>
                <a:latin typeface="DilleniaUPC" panose="02020603050405020304" pitchFamily="18" charset="-34"/>
                <a:ea typeface="Calibri" panose="020F0502020204030204" pitchFamily="34" charset="0"/>
                <a:cs typeface="DilleniaUPC" panose="02020603050405020304" pitchFamily="18" charset="-34"/>
              </a:rPr>
              <a:t>matifiant</a:t>
            </a:r>
            <a:r>
              <a:rPr lang="fr-FR" sz="2400" dirty="0">
                <a:solidFill>
                  <a:srgbClr val="A9C6C9"/>
                </a:solidFill>
                <a:latin typeface="DilleniaUPC" panose="02020603050405020304" pitchFamily="18" charset="-34"/>
                <a:ea typeface="Calibri" panose="020F0502020204030204" pitchFamily="34" charset="0"/>
                <a:cs typeface="DilleniaUPC" panose="02020603050405020304" pitchFamily="18" charset="-34"/>
              </a:rPr>
              <a:t>	</a:t>
            </a:r>
            <a:r>
              <a:rPr lang="fr-FR" sz="2800" b="1" dirty="0">
                <a:solidFill>
                  <a:srgbClr val="A9C6C9"/>
                </a:solidFill>
                <a:latin typeface="DilleniaUPC" panose="02020603050405020304" pitchFamily="18" charset="-34"/>
                <a:ea typeface="Calibri" panose="020F0502020204030204" pitchFamily="34" charset="0"/>
                <a:cs typeface="DilleniaUPC" panose="02020603050405020304" pitchFamily="18" charset="-34"/>
              </a:rPr>
              <a:t>97 %</a:t>
            </a:r>
          </a:p>
          <a:p>
            <a:pPr marL="342900" lvl="0" indent="-342900">
              <a:lnSpc>
                <a:spcPts val="2800"/>
              </a:lnSpc>
              <a:buFont typeface="Wingdings" panose="05000000000000000000" pitchFamily="2" charset="2"/>
              <a:buChar char=""/>
              <a:tabLst>
                <a:tab pos="3228975" algn="l"/>
              </a:tabLst>
            </a:pPr>
            <a:r>
              <a:rPr lang="fr-FR" sz="2400" dirty="0">
                <a:solidFill>
                  <a:srgbClr val="A9C6C9"/>
                </a:solidFill>
                <a:latin typeface="DilleniaUPC" panose="02020603050405020304" pitchFamily="18" charset="-34"/>
                <a:ea typeface="Calibri" panose="020F0502020204030204" pitchFamily="34" charset="0"/>
                <a:cs typeface="DilleniaUPC" panose="02020603050405020304" pitchFamily="18" charset="-34"/>
              </a:rPr>
              <a:t>Peau plus nette	</a:t>
            </a:r>
            <a:r>
              <a:rPr lang="fr-FR" sz="2800" b="1" dirty="0">
                <a:solidFill>
                  <a:srgbClr val="A9C6C9"/>
                </a:solidFill>
                <a:latin typeface="DilleniaUPC" panose="02020603050405020304" pitchFamily="18" charset="-34"/>
                <a:ea typeface="Calibri" panose="020F0502020204030204" pitchFamily="34" charset="0"/>
                <a:cs typeface="DilleniaUPC" panose="02020603050405020304" pitchFamily="18" charset="-34"/>
              </a:rPr>
              <a:t>86 %</a:t>
            </a:r>
          </a:p>
          <a:p>
            <a:pPr marL="342900" lvl="0" indent="-342900">
              <a:lnSpc>
                <a:spcPts val="2800"/>
              </a:lnSpc>
              <a:buFont typeface="Wingdings" panose="05000000000000000000" pitchFamily="2" charset="2"/>
              <a:buChar char=""/>
              <a:tabLst>
                <a:tab pos="3228975" algn="l"/>
              </a:tabLst>
            </a:pPr>
            <a:r>
              <a:rPr lang="fr-FR" sz="2400" dirty="0">
                <a:solidFill>
                  <a:srgbClr val="A9C6C9"/>
                </a:solidFill>
                <a:latin typeface="DilleniaUPC" panose="02020603050405020304" pitchFamily="18" charset="-34"/>
                <a:ea typeface="Calibri" panose="020F0502020204030204" pitchFamily="34" charset="0"/>
                <a:cs typeface="DilleniaUPC" panose="02020603050405020304" pitchFamily="18" charset="-34"/>
              </a:rPr>
              <a:t>Peau purifiée	</a:t>
            </a:r>
            <a:r>
              <a:rPr lang="fr-FR" sz="2800" b="1" dirty="0">
                <a:solidFill>
                  <a:srgbClr val="A9C6C9"/>
                </a:solidFill>
                <a:latin typeface="DilleniaUPC" panose="02020603050405020304" pitchFamily="18" charset="-34"/>
                <a:ea typeface="Calibri" panose="020F0502020204030204" pitchFamily="34" charset="0"/>
                <a:cs typeface="DilleniaUPC" panose="02020603050405020304" pitchFamily="18" charset="-34"/>
              </a:rPr>
              <a:t>72 %</a:t>
            </a:r>
          </a:p>
          <a:p>
            <a:pPr marL="342900" indent="-342900">
              <a:lnSpc>
                <a:spcPts val="2800"/>
              </a:lnSpc>
              <a:buFont typeface="Wingdings" panose="05000000000000000000" pitchFamily="2" charset="2"/>
              <a:buChar char=""/>
              <a:tabLst>
                <a:tab pos="3228975" algn="l"/>
              </a:tabLst>
            </a:pPr>
            <a:r>
              <a:rPr lang="fr-FR" sz="2400" dirty="0">
                <a:solidFill>
                  <a:srgbClr val="A9C6C9"/>
                </a:solidFill>
                <a:latin typeface="DilleniaUPC" panose="02020603050405020304" pitchFamily="18" charset="-34"/>
                <a:ea typeface="Calibri" panose="020F0502020204030204" pitchFamily="34" charset="0"/>
                <a:cs typeface="DilleniaUPC" panose="02020603050405020304" pitchFamily="18" charset="-34"/>
              </a:rPr>
              <a:t>Peau hydratée	</a:t>
            </a:r>
            <a:r>
              <a:rPr lang="fr-FR" sz="2800" b="1" dirty="0">
                <a:solidFill>
                  <a:srgbClr val="A9C6C9"/>
                </a:solidFill>
                <a:latin typeface="DilleniaUPC" panose="02020603050405020304" pitchFamily="18" charset="-34"/>
                <a:ea typeface="Calibri" panose="020F0502020204030204" pitchFamily="34" charset="0"/>
                <a:cs typeface="DilleniaUPC" panose="02020603050405020304" pitchFamily="18" charset="-34"/>
              </a:rPr>
              <a:t>79 %</a:t>
            </a:r>
          </a:p>
          <a:p>
            <a:pPr marL="342900" lvl="0" indent="-342900">
              <a:lnSpc>
                <a:spcPts val="2800"/>
              </a:lnSpc>
              <a:buFont typeface="Wingdings" panose="05000000000000000000" pitchFamily="2" charset="2"/>
              <a:buChar char=""/>
              <a:tabLst>
                <a:tab pos="3228975" algn="l"/>
              </a:tabLst>
            </a:pPr>
            <a:r>
              <a:rPr lang="fr-FR" sz="2400" dirty="0">
                <a:solidFill>
                  <a:srgbClr val="A9C6C9"/>
                </a:solidFill>
                <a:latin typeface="DilleniaUPC" panose="02020603050405020304" pitchFamily="18" charset="-34"/>
                <a:ea typeface="Calibri" panose="020F0502020204030204" pitchFamily="34" charset="0"/>
                <a:cs typeface="DilleniaUPC" panose="02020603050405020304" pitchFamily="18" charset="-34"/>
              </a:rPr>
              <a:t>Peau désaltérée	</a:t>
            </a:r>
            <a:r>
              <a:rPr lang="fr-FR" sz="2800" b="1" dirty="0">
                <a:solidFill>
                  <a:srgbClr val="A9C6C9"/>
                </a:solidFill>
                <a:latin typeface="DilleniaUPC" panose="02020603050405020304" pitchFamily="18" charset="-34"/>
                <a:ea typeface="Calibri" panose="020F0502020204030204" pitchFamily="34" charset="0"/>
                <a:cs typeface="DilleniaUPC" panose="02020603050405020304" pitchFamily="18" charset="-34"/>
              </a:rPr>
              <a:t>76 %</a:t>
            </a:r>
          </a:p>
          <a:p>
            <a:pPr marL="342900" lvl="0" indent="-342900">
              <a:lnSpc>
                <a:spcPts val="2800"/>
              </a:lnSpc>
              <a:buFont typeface="Wingdings" panose="05000000000000000000" pitchFamily="2" charset="2"/>
              <a:buChar char=""/>
              <a:tabLst>
                <a:tab pos="3228975" algn="l"/>
              </a:tabLst>
            </a:pPr>
            <a:r>
              <a:rPr lang="fr-FR" sz="2400" dirty="0">
                <a:solidFill>
                  <a:srgbClr val="A9C6C9"/>
                </a:solidFill>
                <a:latin typeface="DilleniaUPC" panose="02020603050405020304" pitchFamily="18" charset="-34"/>
                <a:cs typeface="DilleniaUPC" panose="02020603050405020304" pitchFamily="18" charset="-34"/>
              </a:rPr>
              <a:t>Teint régulier </a:t>
            </a:r>
            <a:r>
              <a:rPr lang="fr-FR" sz="2800" b="1" dirty="0">
                <a:solidFill>
                  <a:srgbClr val="A9C6C9"/>
                </a:solidFill>
                <a:latin typeface="DilleniaUPC" panose="02020603050405020304" pitchFamily="18" charset="-34"/>
                <a:cs typeface="DilleniaUPC" panose="02020603050405020304" pitchFamily="18" charset="-34"/>
              </a:rPr>
              <a:t>	90 %</a:t>
            </a:r>
          </a:p>
        </p:txBody>
      </p:sp>
      <p:sp>
        <p:nvSpPr>
          <p:cNvPr id="12" name="ZoneTexte 11">
            <a:extLst>
              <a:ext uri="{FF2B5EF4-FFF2-40B4-BE49-F238E27FC236}">
                <a16:creationId xmlns:a16="http://schemas.microsoft.com/office/drawing/2014/main" id="{5BBE6EC4-3391-4B83-A08A-A50DB4151E32}"/>
              </a:ext>
            </a:extLst>
          </p:cNvPr>
          <p:cNvSpPr txBox="1"/>
          <p:nvPr/>
        </p:nvSpPr>
        <p:spPr>
          <a:xfrm>
            <a:off x="3882106" y="2479238"/>
            <a:ext cx="7813707" cy="446276"/>
          </a:xfrm>
          <a:prstGeom prst="rect">
            <a:avLst/>
          </a:prstGeom>
          <a:noFill/>
        </p:spPr>
        <p:txBody>
          <a:bodyPr wrap="square">
            <a:spAutoFit/>
          </a:bodyPr>
          <a:lstStyle/>
          <a:p>
            <a:r>
              <a:rPr lang="fr-FR" sz="2300" dirty="0">
                <a:latin typeface="DilleniaUPC" panose="02020603050405020304" pitchFamily="18" charset="-34"/>
                <a:ea typeface="+mn-ea"/>
                <a:cs typeface="DilleniaUPC" panose="02020603050405020304" pitchFamily="18" charset="-34"/>
              </a:rPr>
              <a:t>Test d’utilisation sous contrôle dermatologique – 21 jours* </a:t>
            </a:r>
          </a:p>
        </p:txBody>
      </p:sp>
      <p:pic>
        <p:nvPicPr>
          <p:cNvPr id="14" name="Image 13">
            <a:extLst>
              <a:ext uri="{FF2B5EF4-FFF2-40B4-BE49-F238E27FC236}">
                <a16:creationId xmlns:a16="http://schemas.microsoft.com/office/drawing/2014/main" id="{593FFC12-AF2C-4CFB-932B-824806E0F42E}"/>
              </a:ext>
            </a:extLst>
          </p:cNvPr>
          <p:cNvPicPr>
            <a:picLocks noChangeAspect="1"/>
          </p:cNvPicPr>
          <p:nvPr/>
        </p:nvPicPr>
        <p:blipFill rotWithShape="1">
          <a:blip r:embed="rId4"/>
          <a:srcRect b="14901"/>
          <a:stretch/>
        </p:blipFill>
        <p:spPr>
          <a:xfrm>
            <a:off x="3337582" y="3042077"/>
            <a:ext cx="483564" cy="443166"/>
          </a:xfrm>
          <a:prstGeom prst="rect">
            <a:avLst/>
          </a:prstGeom>
        </p:spPr>
      </p:pic>
      <p:sp>
        <p:nvSpPr>
          <p:cNvPr id="20" name="ZoneTexte 19">
            <a:extLst>
              <a:ext uri="{FF2B5EF4-FFF2-40B4-BE49-F238E27FC236}">
                <a16:creationId xmlns:a16="http://schemas.microsoft.com/office/drawing/2014/main" id="{F784B084-23E2-406E-980D-C9FE2DACDB6E}"/>
              </a:ext>
            </a:extLst>
          </p:cNvPr>
          <p:cNvSpPr txBox="1"/>
          <p:nvPr/>
        </p:nvSpPr>
        <p:spPr>
          <a:xfrm>
            <a:off x="3882106" y="2967767"/>
            <a:ext cx="7958441"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29 volontaires âgés de 20 à 49 ans ayant tous la peau sensible et mixte ou grasse</a:t>
            </a:r>
          </a:p>
        </p:txBody>
      </p:sp>
      <p:pic>
        <p:nvPicPr>
          <p:cNvPr id="22" name="Image 21">
            <a:extLst>
              <a:ext uri="{FF2B5EF4-FFF2-40B4-BE49-F238E27FC236}">
                <a16:creationId xmlns:a16="http://schemas.microsoft.com/office/drawing/2014/main" id="{60BCB655-6F0A-4D69-8052-635D761960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62623" y="3541639"/>
            <a:ext cx="619484" cy="619484"/>
          </a:xfrm>
          <a:prstGeom prst="rect">
            <a:avLst/>
          </a:prstGeom>
        </p:spPr>
      </p:pic>
      <p:pic>
        <p:nvPicPr>
          <p:cNvPr id="24" name="Image 23">
            <a:extLst>
              <a:ext uri="{FF2B5EF4-FFF2-40B4-BE49-F238E27FC236}">
                <a16:creationId xmlns:a16="http://schemas.microsoft.com/office/drawing/2014/main" id="{65E5875C-2441-4E69-903A-F5C09DF63C97}"/>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404271"/>
            <a:ext cx="530585" cy="619484"/>
          </a:xfrm>
          <a:prstGeom prst="rect">
            <a:avLst/>
          </a:prstGeom>
        </p:spPr>
      </p:pic>
      <p:sp>
        <p:nvSpPr>
          <p:cNvPr id="26" name="ZoneTexte 25">
            <a:extLst>
              <a:ext uri="{FF2B5EF4-FFF2-40B4-BE49-F238E27FC236}">
                <a16:creationId xmlns:a16="http://schemas.microsoft.com/office/drawing/2014/main" id="{C4C83653-853D-4D85-ABBA-E6486A2B4899}"/>
              </a:ext>
            </a:extLst>
          </p:cNvPr>
          <p:cNvSpPr txBox="1"/>
          <p:nvPr/>
        </p:nvSpPr>
        <p:spPr>
          <a:xfrm>
            <a:off x="3893909" y="3609996"/>
            <a:ext cx="6217654" cy="499367"/>
          </a:xfrm>
          <a:prstGeom prst="rect">
            <a:avLst/>
          </a:prstGeom>
          <a:noFill/>
        </p:spPr>
        <p:txBody>
          <a:bodyPr wrap="square">
            <a:spAutoFit/>
          </a:bodyPr>
          <a:lstStyle/>
          <a:p>
            <a:pPr algn="just">
              <a:lnSpc>
                <a:spcPct val="115000"/>
              </a:lnSpc>
              <a:spcAft>
                <a:spcPts val="1000"/>
              </a:spcAft>
            </a:pPr>
            <a:r>
              <a:rPr lang="fr-FR" sz="2300" dirty="0">
                <a:latin typeface="DilleniaUPC" panose="02020603050405020304" pitchFamily="18" charset="-34"/>
                <a:cs typeface="DilleniaUPC" panose="02020603050405020304" pitchFamily="18" charset="-34"/>
              </a:rPr>
              <a:t>Utilisation une fois par jour le matin sur le visage</a:t>
            </a:r>
          </a:p>
        </p:txBody>
      </p:sp>
      <p:sp>
        <p:nvSpPr>
          <p:cNvPr id="28" name="ZoneTexte 27">
            <a:extLst>
              <a:ext uri="{FF2B5EF4-FFF2-40B4-BE49-F238E27FC236}">
                <a16:creationId xmlns:a16="http://schemas.microsoft.com/office/drawing/2014/main" id="{7A589D43-6832-47F3-8B3A-EFA554B4AA38}"/>
              </a:ext>
            </a:extLst>
          </p:cNvPr>
          <p:cNvSpPr txBox="1"/>
          <p:nvPr/>
        </p:nvSpPr>
        <p:spPr>
          <a:xfrm>
            <a:off x="8661312" y="4894304"/>
            <a:ext cx="3480318" cy="1384995"/>
          </a:xfrm>
          <a:prstGeom prst="rect">
            <a:avLst/>
          </a:prstGeom>
          <a:noFill/>
        </p:spPr>
        <p:txBody>
          <a:bodyPr wrap="square">
            <a:spAutoFit/>
          </a:bodyPr>
          <a:lstStyle/>
          <a:p>
            <a:pPr>
              <a:tabLst>
                <a:tab pos="2157413" algn="l"/>
                <a:tab pos="260350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Texture ultra-fraîche &amp; légère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97 %</a:t>
            </a:r>
          </a:p>
          <a:p>
            <a:pPr>
              <a:tabLst>
                <a:tab pos="2157413" algn="l"/>
                <a:tab pos="260350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Fini non gras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93 %</a:t>
            </a:r>
          </a:p>
          <a:p>
            <a:pPr>
              <a:tabLst>
                <a:tab pos="2157413" algn="l"/>
                <a:tab pos="260350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Parfum agréable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86 %</a:t>
            </a:r>
          </a:p>
        </p:txBody>
      </p:sp>
      <p:sp>
        <p:nvSpPr>
          <p:cNvPr id="30" name="ZoneTexte 29">
            <a:extLst>
              <a:ext uri="{FF2B5EF4-FFF2-40B4-BE49-F238E27FC236}">
                <a16:creationId xmlns:a16="http://schemas.microsoft.com/office/drawing/2014/main" id="{08FE3E15-A2ED-4203-9337-383A71889655}"/>
              </a:ext>
            </a:extLst>
          </p:cNvPr>
          <p:cNvSpPr txBox="1"/>
          <p:nvPr/>
        </p:nvSpPr>
        <p:spPr>
          <a:xfrm>
            <a:off x="3382917" y="6617646"/>
            <a:ext cx="7280964" cy="307777"/>
          </a:xfrm>
          <a:prstGeom prst="rect">
            <a:avLst/>
          </a:prstGeom>
          <a:noFill/>
        </p:spPr>
        <p:txBody>
          <a:bodyPr wrap="square">
            <a:spAutoFit/>
          </a:bodyPr>
          <a:lstStyle/>
          <a:p>
            <a:r>
              <a:rPr kumimoji="0" lang="fr-FR" sz="1400" b="0" i="1"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*Test d’utilisation sous contrôle dermatologique, rapport d’étude 20E2993 – EUROFINS – novembre 2020</a:t>
            </a:r>
          </a:p>
        </p:txBody>
      </p:sp>
      <p:pic>
        <p:nvPicPr>
          <p:cNvPr id="33" name="Image 32">
            <a:extLst>
              <a:ext uri="{FF2B5EF4-FFF2-40B4-BE49-F238E27FC236}">
                <a16:creationId xmlns:a16="http://schemas.microsoft.com/office/drawing/2014/main" id="{FEDF1DBE-100C-48A1-A9AB-F33D8E60181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24" b="89683" l="9189" r="91892">
                        <a14:foregroundMark x1="92432" y1="36243" x2="92432" y2="36243"/>
                        <a14:foregroundMark x1="9189" y1="61111" x2="9189" y2="61111"/>
                      </a14:backgroundRemoval>
                    </a14:imgEffect>
                  </a14:imgLayer>
                </a14:imgProps>
              </a:ext>
            </a:extLst>
          </a:blip>
          <a:stretch>
            <a:fillRect/>
          </a:stretch>
        </p:blipFill>
        <p:spPr>
          <a:xfrm rot="12492928">
            <a:off x="9392946" y="2541269"/>
            <a:ext cx="1762125" cy="3600450"/>
          </a:xfrm>
          <a:prstGeom prst="rect">
            <a:avLst/>
          </a:prstGeom>
        </p:spPr>
      </p:pic>
      <p:sp>
        <p:nvSpPr>
          <p:cNvPr id="9" name="ZoneTexte 8">
            <a:extLst>
              <a:ext uri="{FF2B5EF4-FFF2-40B4-BE49-F238E27FC236}">
                <a16:creationId xmlns:a16="http://schemas.microsoft.com/office/drawing/2014/main" id="{092CAB98-1B83-4D47-BEDF-A10A0F204BCF}"/>
              </a:ext>
            </a:extLst>
          </p:cNvPr>
          <p:cNvSpPr txBox="1"/>
          <p:nvPr/>
        </p:nvSpPr>
        <p:spPr>
          <a:xfrm>
            <a:off x="2957972" y="1784591"/>
            <a:ext cx="9078084" cy="584775"/>
          </a:xfrm>
          <a:prstGeom prst="rect">
            <a:avLst/>
          </a:prstGeom>
          <a:noFill/>
        </p:spPr>
        <p:txBody>
          <a:bodyPr wrap="square">
            <a:spAutoFit/>
          </a:bodyPr>
          <a:lstStyle/>
          <a:p>
            <a:pPr>
              <a:tabLst>
                <a:tab pos="3135313" algn="l"/>
              </a:tabLst>
            </a:pPr>
            <a:r>
              <a:rPr lang="fr-FR" sz="3200" b="1" u="none" strike="noStrike" cap="all" dirty="0">
                <a:solidFill>
                  <a:srgbClr val="A9C6C9"/>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A9C6C9"/>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11" name="Picture 2" descr="Mycose de l'ongle? N'attendez pas, traitez immédiatement">
            <a:extLst>
              <a:ext uri="{FF2B5EF4-FFF2-40B4-BE49-F238E27FC236}">
                <a16:creationId xmlns:a16="http://schemas.microsoft.com/office/drawing/2014/main" id="{DBBA7255-9586-4180-8A72-0096DC0F71EE}"/>
              </a:ext>
            </a:extLst>
          </p:cNvPr>
          <p:cNvPicPr>
            <a:picLocks noChangeAspect="1" noChangeArrowheads="1"/>
          </p:cNvPicPr>
          <p:nvPr/>
        </p:nvPicPr>
        <p:blipFill rotWithShape="1">
          <a:blip r:embed="rId11" cstate="print">
            <a:duotone>
              <a:prstClr val="black"/>
              <a:schemeClr val="tx2">
                <a:tint val="45000"/>
                <a:satMod val="400000"/>
              </a:schemeClr>
            </a:duotone>
            <a:extLst>
              <a:ext uri="{28A0092B-C50C-407E-A947-70E740481C1C}">
                <a14:useLocalDpi xmlns:a14="http://schemas.microsoft.com/office/drawing/2010/main" val="0"/>
              </a:ext>
            </a:extLst>
          </a:blip>
          <a:srcRect r="66457"/>
          <a:stretch/>
        </p:blipFill>
        <p:spPr bwMode="auto">
          <a:xfrm>
            <a:off x="8559209" y="1832742"/>
            <a:ext cx="634360" cy="673264"/>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A69695A5-15E6-4B0F-9037-8D1C1A6496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40747" y="289970"/>
            <a:ext cx="863093" cy="841043"/>
          </a:xfrm>
          <a:prstGeom prst="rect">
            <a:avLst/>
          </a:prstGeom>
        </p:spPr>
      </p:pic>
      <p:pic>
        <p:nvPicPr>
          <p:cNvPr id="25" name="Image 24">
            <a:extLst>
              <a:ext uri="{FF2B5EF4-FFF2-40B4-BE49-F238E27FC236}">
                <a16:creationId xmlns:a16="http://schemas.microsoft.com/office/drawing/2014/main" id="{1421123F-CC42-4843-840A-3A968604BA2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65124" y="282371"/>
            <a:ext cx="859872" cy="841043"/>
          </a:xfrm>
          <a:prstGeom prst="rect">
            <a:avLst/>
          </a:prstGeom>
        </p:spPr>
      </p:pic>
    </p:spTree>
    <p:extLst>
      <p:ext uri="{BB962C8B-B14F-4D97-AF65-F5344CB8AC3E}">
        <p14:creationId xmlns:p14="http://schemas.microsoft.com/office/powerpoint/2010/main" val="1494810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25F017-88DF-46A6-874A-A9A27E27B66E}"/>
              </a:ext>
            </a:extLst>
          </p:cNvPr>
          <p:cNvSpPr/>
          <p:nvPr/>
        </p:nvSpPr>
        <p:spPr>
          <a:xfrm rot="16200000">
            <a:off x="-2429141" y="2439774"/>
            <a:ext cx="6858001" cy="1999718"/>
          </a:xfrm>
          <a:prstGeom prst="rect">
            <a:avLst/>
          </a:prstGeom>
          <a:solidFill>
            <a:srgbClr val="89B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922616" y="638570"/>
            <a:ext cx="5451978"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Crème légère hydratante</a:t>
            </a:r>
          </a:p>
        </p:txBody>
      </p:sp>
      <p:sp>
        <p:nvSpPr>
          <p:cNvPr id="18" name="ZoneTexte 17">
            <a:extLst>
              <a:ext uri="{FF2B5EF4-FFF2-40B4-BE49-F238E27FC236}">
                <a16:creationId xmlns:a16="http://schemas.microsoft.com/office/drawing/2014/main" id="{09D05F77-6AFE-BE47-9438-FD1B7898ABBD}"/>
              </a:ext>
            </a:extLst>
          </p:cNvPr>
          <p:cNvSpPr txBox="1"/>
          <p:nvPr/>
        </p:nvSpPr>
        <p:spPr>
          <a:xfrm>
            <a:off x="242586" y="83286"/>
            <a:ext cx="7097641"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23" name="Connecteur droit 22">
            <a:extLst>
              <a:ext uri="{FF2B5EF4-FFF2-40B4-BE49-F238E27FC236}">
                <a16:creationId xmlns:a16="http://schemas.microsoft.com/office/drawing/2014/main" id="{64C4E5F8-AB19-C64A-91D7-277FF33B397A}"/>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42A5FB56-296C-44DF-BE33-0CA9921F403F}"/>
              </a:ext>
            </a:extLst>
          </p:cNvPr>
          <p:cNvSpPr txBox="1"/>
          <p:nvPr/>
        </p:nvSpPr>
        <p:spPr>
          <a:xfrm>
            <a:off x="2945790" y="1998825"/>
            <a:ext cx="6222922" cy="584775"/>
          </a:xfrm>
          <a:prstGeom prst="rect">
            <a:avLst/>
          </a:prstGeom>
          <a:noFill/>
        </p:spPr>
        <p:txBody>
          <a:bodyPr wrap="square">
            <a:spAutoFit/>
          </a:bodyPr>
          <a:lstStyle/>
          <a:p>
            <a:pPr>
              <a:spcAft>
                <a:spcPts val="600"/>
              </a:spcAft>
            </a:pPr>
            <a:r>
              <a:rPr lang="fr-FR" sz="3200" b="1" cap="all">
                <a:solidFill>
                  <a:srgbClr val="89B6C9"/>
                </a:solidFill>
                <a:latin typeface="DilleniaUPC" panose="02020603050405020304" pitchFamily="18" charset="-34"/>
                <a:cs typeface="DilleniaUPC" panose="02020603050405020304" pitchFamily="18" charset="-34"/>
              </a:rPr>
              <a:t>COMPOSITION</a:t>
            </a:r>
          </a:p>
        </p:txBody>
      </p:sp>
      <p:grpSp>
        <p:nvGrpSpPr>
          <p:cNvPr id="24" name="Groupe 23">
            <a:extLst>
              <a:ext uri="{FF2B5EF4-FFF2-40B4-BE49-F238E27FC236}">
                <a16:creationId xmlns:a16="http://schemas.microsoft.com/office/drawing/2014/main" id="{40F636D4-AC16-4215-A2B7-39FB492CB5D0}"/>
              </a:ext>
            </a:extLst>
          </p:cNvPr>
          <p:cNvGrpSpPr/>
          <p:nvPr/>
        </p:nvGrpSpPr>
        <p:grpSpPr>
          <a:xfrm>
            <a:off x="3030457" y="2631050"/>
            <a:ext cx="9261645" cy="1082627"/>
            <a:chOff x="3021990" y="2552930"/>
            <a:chExt cx="9261645" cy="1082627"/>
          </a:xfrm>
        </p:grpSpPr>
        <p:grpSp>
          <p:nvGrpSpPr>
            <p:cNvPr id="25" name="Groupe 24">
              <a:extLst>
                <a:ext uri="{FF2B5EF4-FFF2-40B4-BE49-F238E27FC236}">
                  <a16:creationId xmlns:a16="http://schemas.microsoft.com/office/drawing/2014/main" id="{FACD4CFE-2B52-49CB-B5F1-E0D7AA60383C}"/>
                </a:ext>
              </a:extLst>
            </p:cNvPr>
            <p:cNvGrpSpPr/>
            <p:nvPr/>
          </p:nvGrpSpPr>
          <p:grpSpPr>
            <a:xfrm>
              <a:off x="3021990" y="2681450"/>
              <a:ext cx="3026794" cy="954107"/>
              <a:chOff x="2982661" y="3187910"/>
              <a:chExt cx="3026794" cy="954107"/>
            </a:xfrm>
          </p:grpSpPr>
          <p:pic>
            <p:nvPicPr>
              <p:cNvPr id="30" name="Image 29">
                <a:extLst>
                  <a:ext uri="{FF2B5EF4-FFF2-40B4-BE49-F238E27FC236}">
                    <a16:creationId xmlns:a16="http://schemas.microsoft.com/office/drawing/2014/main" id="{7C7B4694-8279-478B-96EB-F1A2078D0CA7}"/>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2982661" y="3324501"/>
                <a:ext cx="240670" cy="254000"/>
              </a:xfrm>
              <a:prstGeom prst="rect">
                <a:avLst/>
              </a:prstGeom>
            </p:spPr>
          </p:pic>
          <p:sp>
            <p:nvSpPr>
              <p:cNvPr id="31" name="ZoneTexte 30">
                <a:extLst>
                  <a:ext uri="{FF2B5EF4-FFF2-40B4-BE49-F238E27FC236}">
                    <a16:creationId xmlns:a16="http://schemas.microsoft.com/office/drawing/2014/main" id="{ED003359-7826-493C-9A1B-570D3EC8F48B}"/>
                  </a:ext>
                </a:extLst>
              </p:cNvPr>
              <p:cNvSpPr txBox="1"/>
              <p:nvPr/>
            </p:nvSpPr>
            <p:spPr>
              <a:xfrm>
                <a:off x="3231798" y="3187910"/>
                <a:ext cx="277765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all" normalizeH="0" baseline="0" noProof="0" dirty="0">
                    <a:ln>
                      <a:noFill/>
                    </a:ln>
                    <a:solidFill>
                      <a:srgbClr val="89B6C9"/>
                    </a:solidFill>
                    <a:uLnTx/>
                    <a:uFillTx/>
                    <a:latin typeface="DilleniaUPC" panose="02020603050405020304" pitchFamily="18" charset="-34"/>
                    <a:ea typeface="+mn-ea"/>
                    <a:cs typeface="DilleniaUPC" panose="02020603050405020304" pitchFamily="18" charset="-34"/>
                  </a:rPr>
                  <a:t>Eau </a:t>
                </a:r>
                <a:r>
                  <a:rPr kumimoji="0" lang="fr-FR" sz="2800" b="0" i="0" u="none" strike="noStrike" cap="all" normalizeH="0" baseline="0" noProof="0" dirty="0" err="1">
                    <a:ln>
                      <a:noFill/>
                    </a:ln>
                    <a:solidFill>
                      <a:srgbClr val="89B6C9"/>
                    </a:solidFill>
                    <a:uLnTx/>
                    <a:uFillTx/>
                    <a:latin typeface="DilleniaUPC" panose="02020603050405020304" pitchFamily="18" charset="-34"/>
                    <a:ea typeface="+mn-ea"/>
                    <a:cs typeface="DilleniaUPC" panose="02020603050405020304" pitchFamily="18" charset="-34"/>
                  </a:rPr>
                  <a:t>isodermique</a:t>
                </a:r>
                <a:endParaRPr kumimoji="0" lang="fr-FR" sz="2800" b="0" i="0" u="none" strike="noStrike" cap="all" normalizeH="0" baseline="0" noProof="0" dirty="0">
                  <a:ln>
                    <a:noFill/>
                  </a:ln>
                  <a:solidFill>
                    <a:srgbClr val="89B6C9"/>
                  </a:solidFill>
                  <a:uLnTx/>
                  <a:uFillTx/>
                  <a:latin typeface="DilleniaUPC" panose="02020603050405020304" pitchFamily="18" charset="-34"/>
                  <a:ea typeface="+mn-ea"/>
                  <a:cs typeface="DilleniaUPC" panose="02020603050405020304" pitchFamily="18" charset="-34"/>
                </a:endParaRPr>
              </a:p>
            </p:txBody>
          </p:sp>
        </p:grpSp>
        <p:grpSp>
          <p:nvGrpSpPr>
            <p:cNvPr id="27" name="Groupe 26">
              <a:extLst>
                <a:ext uri="{FF2B5EF4-FFF2-40B4-BE49-F238E27FC236}">
                  <a16:creationId xmlns:a16="http://schemas.microsoft.com/office/drawing/2014/main" id="{73A792D0-C948-41F1-8416-D0758882E271}"/>
                </a:ext>
              </a:extLst>
            </p:cNvPr>
            <p:cNvGrpSpPr/>
            <p:nvPr/>
          </p:nvGrpSpPr>
          <p:grpSpPr>
            <a:xfrm>
              <a:off x="6159766" y="2552930"/>
              <a:ext cx="6123869" cy="800219"/>
              <a:chOff x="6635125" y="2923609"/>
              <a:chExt cx="5556874" cy="800219"/>
            </a:xfrm>
          </p:grpSpPr>
          <p:sp>
            <p:nvSpPr>
              <p:cNvPr id="28" name="ZoneTexte 27">
                <a:extLst>
                  <a:ext uri="{FF2B5EF4-FFF2-40B4-BE49-F238E27FC236}">
                    <a16:creationId xmlns:a16="http://schemas.microsoft.com/office/drawing/2014/main" id="{A23FFBF1-4EE4-48B3-82D6-C5A1476B501C}"/>
                  </a:ext>
                </a:extLst>
              </p:cNvPr>
              <p:cNvSpPr txBox="1"/>
              <p:nvPr/>
            </p:nvSpPr>
            <p:spPr>
              <a:xfrm>
                <a:off x="6734398" y="2923609"/>
                <a:ext cx="5457601" cy="800219"/>
              </a:xfrm>
              <a:prstGeom prst="rect">
                <a:avLst/>
              </a:prstGeom>
              <a:noFill/>
            </p:spPr>
            <p:txBody>
              <a:bodyPr wrap="square">
                <a:spAutoFit/>
              </a:bodyPr>
              <a:lstStyle/>
              <a:p>
                <a:r>
                  <a:rPr lang="fr-FR" sz="2300" b="1">
                    <a:solidFill>
                      <a:prstClr val="black"/>
                    </a:solidFill>
                    <a:latin typeface="DilleniaUPC" panose="02020603050405020304" pitchFamily="18" charset="-34"/>
                    <a:ea typeface="+mn-ea"/>
                    <a:cs typeface="DilleniaUPC" panose="02020603050405020304" pitchFamily="18" charset="-34"/>
                  </a:rPr>
                  <a:t>Eau biomimétique</a:t>
                </a:r>
                <a:r>
                  <a:rPr lang="fr-FR" sz="2300">
                    <a:solidFill>
                      <a:prstClr val="black"/>
                    </a:solidFill>
                    <a:latin typeface="DilleniaUPC" panose="02020603050405020304" pitchFamily="18" charset="-34"/>
                    <a:ea typeface="+mn-ea"/>
                    <a:cs typeface="DilleniaUPC" panose="02020603050405020304" pitchFamily="18" charset="-34"/>
                  </a:rPr>
                  <a:t> offrant une très bonne affinité avec la peau afin d’en </a:t>
                </a:r>
                <a:r>
                  <a:rPr lang="fr-FR" sz="2300" b="1">
                    <a:solidFill>
                      <a:prstClr val="black"/>
                    </a:solidFill>
                    <a:latin typeface="DilleniaUPC" panose="02020603050405020304" pitchFamily="18" charset="-34"/>
                    <a:ea typeface="+mn-ea"/>
                    <a:cs typeface="DilleniaUPC" panose="02020603050405020304" pitchFamily="18" charset="-34"/>
                  </a:rPr>
                  <a:t>préserver l’équilibre</a:t>
                </a:r>
                <a:r>
                  <a:rPr lang="fr-FR" sz="2300">
                    <a:solidFill>
                      <a:prstClr val="black"/>
                    </a:solidFill>
                    <a:latin typeface="DilleniaUPC" panose="02020603050405020304" pitchFamily="18" charset="-34"/>
                    <a:ea typeface="+mn-ea"/>
                    <a:cs typeface="DilleniaUPC" panose="02020603050405020304" pitchFamily="18" charset="-34"/>
                  </a:rPr>
                  <a:t>.</a:t>
                </a:r>
              </a:p>
            </p:txBody>
          </p:sp>
          <p:cxnSp>
            <p:nvCxnSpPr>
              <p:cNvPr id="29" name="Connecteur droit 28">
                <a:extLst>
                  <a:ext uri="{FF2B5EF4-FFF2-40B4-BE49-F238E27FC236}">
                    <a16:creationId xmlns:a16="http://schemas.microsoft.com/office/drawing/2014/main" id="{BE0AC760-3BE5-4F10-B120-66BD407C0DB6}"/>
                  </a:ext>
                </a:extLst>
              </p:cNvPr>
              <p:cNvCxnSpPr>
                <a:cxnSpLocks/>
              </p:cNvCxnSpPr>
              <p:nvPr/>
            </p:nvCxnSpPr>
            <p:spPr>
              <a:xfrm>
                <a:off x="6635125" y="2984873"/>
                <a:ext cx="0" cy="679255"/>
              </a:xfrm>
              <a:prstGeom prst="line">
                <a:avLst/>
              </a:prstGeom>
              <a:ln>
                <a:solidFill>
                  <a:srgbClr val="A9C6C9"/>
                </a:solidFill>
              </a:ln>
            </p:spPr>
            <p:style>
              <a:lnRef idx="1">
                <a:schemeClr val="dk1"/>
              </a:lnRef>
              <a:fillRef idx="0">
                <a:schemeClr val="dk1"/>
              </a:fillRef>
              <a:effectRef idx="0">
                <a:schemeClr val="dk1"/>
              </a:effectRef>
              <a:fontRef idx="minor">
                <a:schemeClr val="tx1"/>
              </a:fontRef>
            </p:style>
          </p:cxnSp>
        </p:grpSp>
      </p:grpSp>
      <p:pic>
        <p:nvPicPr>
          <p:cNvPr id="32" name="Image 31">
            <a:extLst>
              <a:ext uri="{FF2B5EF4-FFF2-40B4-BE49-F238E27FC236}">
                <a16:creationId xmlns:a16="http://schemas.microsoft.com/office/drawing/2014/main" id="{2FA9A341-3127-4C1A-9F4E-20A412A71FE9}"/>
              </a:ext>
            </a:extLst>
          </p:cNvPr>
          <p:cNvPicPr>
            <a:picLocks noChangeAspect="1"/>
          </p:cNvPicPr>
          <p:nvPr/>
        </p:nvPicPr>
        <p:blipFill rotWithShape="1">
          <a:blip r:embed="rId4">
            <a:grayscl/>
          </a:blip>
          <a:srcRect l="33963" t="20906" r="32803" b="44720"/>
          <a:stretch/>
        </p:blipFill>
        <p:spPr>
          <a:xfrm>
            <a:off x="8417425" y="259355"/>
            <a:ext cx="520763" cy="581734"/>
          </a:xfrm>
          <a:prstGeom prst="rect">
            <a:avLst/>
          </a:prstGeom>
        </p:spPr>
      </p:pic>
      <p:sp>
        <p:nvSpPr>
          <p:cNvPr id="33" name="ZoneTexte 32">
            <a:extLst>
              <a:ext uri="{FF2B5EF4-FFF2-40B4-BE49-F238E27FC236}">
                <a16:creationId xmlns:a16="http://schemas.microsoft.com/office/drawing/2014/main" id="{DD0397AC-A8FF-417A-8BD7-788CF7C11ECC}"/>
              </a:ext>
            </a:extLst>
          </p:cNvPr>
          <p:cNvSpPr txBox="1"/>
          <p:nvPr/>
        </p:nvSpPr>
        <p:spPr>
          <a:xfrm>
            <a:off x="8900402" y="336748"/>
            <a:ext cx="2915255"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27 ingrédients*</a:t>
            </a:r>
          </a:p>
        </p:txBody>
      </p:sp>
      <p:sp>
        <p:nvSpPr>
          <p:cNvPr id="34" name="ZoneTexte 33">
            <a:extLst>
              <a:ext uri="{FF2B5EF4-FFF2-40B4-BE49-F238E27FC236}">
                <a16:creationId xmlns:a16="http://schemas.microsoft.com/office/drawing/2014/main" id="{D4FF9659-E862-485B-A431-234A34E1025C}"/>
              </a:ext>
            </a:extLst>
          </p:cNvPr>
          <p:cNvSpPr txBox="1"/>
          <p:nvPr/>
        </p:nvSpPr>
        <p:spPr>
          <a:xfrm>
            <a:off x="8915131" y="850744"/>
            <a:ext cx="3161587"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99,7 % biomimétiques</a:t>
            </a:r>
          </a:p>
        </p:txBody>
      </p:sp>
      <p:pic>
        <p:nvPicPr>
          <p:cNvPr id="35" name="Picture 2" descr="Biomimetic materials app icon copying natural Vector Image">
            <a:extLst>
              <a:ext uri="{FF2B5EF4-FFF2-40B4-BE49-F238E27FC236}">
                <a16:creationId xmlns:a16="http://schemas.microsoft.com/office/drawing/2014/main" id="{973627F9-7621-47E8-97E1-3329A5186229}"/>
              </a:ext>
            </a:extLst>
          </p:cNvPr>
          <p:cNvPicPr>
            <a:picLocks noChangeAspect="1" noChangeArrowheads="1"/>
          </p:cNvPicPr>
          <p:nvPr/>
        </p:nvPicPr>
        <p:blipFill rotWithShape="1">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ackgroundRemoval t="9074" b="90000" l="10000" r="90000">
                        <a14:foregroundMark x1="51600" y1="9074" x2="51600" y2="9074"/>
                        <a14:backgroundMark x1="30600" y1="24907" x2="37200" y2="20000"/>
                        <a14:backgroundMark x1="49400" y1="14630" x2="65200" y2="18148"/>
                        <a14:backgroundMark x1="65200" y1="18148" x2="71500" y2="22407"/>
                        <a14:backgroundMark x1="71500" y1="22407" x2="76900" y2="37500"/>
                        <a14:backgroundMark x1="73500" y1="55833" x2="69700" y2="62037"/>
                        <a14:backgroundMark x1="69700" y1="62037" x2="61500" y2="66019"/>
                        <a14:backgroundMark x1="61500" y1="66019" x2="45500" y2="66019"/>
                        <a14:backgroundMark x1="45500" y1="66019" x2="37500" y2="63519"/>
                        <a14:backgroundMark x1="37500" y1="63519" x2="29500" y2="58611"/>
                        <a14:backgroundMark x1="29500" y1="58611" x2="25300" y2="51574"/>
                        <a14:backgroundMark x1="25300" y1="51574" x2="23400" y2="36111"/>
                        <a14:backgroundMark x1="23400" y1="36111" x2="26500" y2="27130"/>
                        <a14:backgroundMark x1="26500" y1="27130" x2="31600" y2="20926"/>
                        <a14:backgroundMark x1="31600" y1="20926" x2="33800" y2="19444"/>
                        <a14:backgroundMark x1="51600" y1="15741" x2="69200" y2="22130"/>
                        <a14:backgroundMark x1="69200" y1="22130" x2="75600" y2="29352"/>
                        <a14:backgroundMark x1="68700" y1="28426" x2="56000" y2="18981"/>
                        <a14:backgroundMark x1="56000" y1="18981" x2="53000" y2="17963"/>
                        <a14:backgroundMark x1="42600" y1="13796" x2="34000" y2="14259"/>
                        <a14:backgroundMark x1="34000" y1="14259" x2="62500" y2="9074"/>
                        <a14:backgroundMark x1="64900" y1="13611" x2="75400" y2="30833"/>
                        <a14:backgroundMark x1="75400" y1="30833" x2="77600" y2="47685"/>
                        <a14:backgroundMark x1="77600" y1="47685" x2="77400" y2="49630"/>
                        <a14:backgroundMark x1="67600" y1="50833" x2="65000" y2="60556"/>
                        <a14:backgroundMark x1="30000" y1="47963" x2="30900" y2="55185"/>
                        <a14:backgroundMark x1="30900" y1="55185" x2="32600" y2="58981"/>
                        <a14:backgroundMark x1="44600" y1="49444" x2="44600" y2="49444"/>
                        <a14:backgroundMark x1="43600" y1="49444" x2="44600" y2="50556"/>
                        <a14:backgroundMark x1="57000" y1="48426" x2="55300" y2="55463"/>
                        <a14:backgroundMark x1="55300" y1="55463" x2="56700" y2="55093"/>
                        <a14:backgroundMark x1="63300" y1="41019" x2="58500" y2="42500"/>
                        <a14:backgroundMark x1="55900" y1="29074" x2="54500" y2="34074"/>
                        <a14:backgroundMark x1="48700" y1="21481" x2="46300" y2="18241"/>
                        <a14:backgroundMark x1="51400" y1="23148" x2="57700" y2="21296"/>
                        <a14:backgroundMark x1="51600" y1="9167" x2="51600" y2="9167"/>
                        <a14:backgroundMark x1="43900" y1="31389" x2="43900" y2="31389"/>
                        <a14:backgroundMark x1="43600" y1="28426" x2="42500" y2="30833"/>
                        <a14:backgroundMark x1="44900" y1="36852" x2="45200" y2="38519"/>
                        <a14:backgroundMark x1="51600" y1="40463" x2="50800" y2="43889"/>
                        <a14:backgroundMark x1="42600" y1="49352" x2="42800" y2="52778"/>
                        <a14:backgroundMark x1="38200" y1="41296" x2="38300" y2="43148"/>
                        <a14:backgroundMark x1="35800" y1="41296" x2="40700" y2="42037"/>
                        <a14:backgroundMark x1="38300" y1="35278" x2="38300" y2="35278"/>
                        <a14:backgroundMark x1="55300" y1="38241" x2="55300" y2="38241"/>
                        <a14:backgroundMark x1="49500" y1="47685" x2="49500" y2="47685"/>
                        <a14:backgroundMark x1="69500" y1="49630" x2="75300" y2="60278"/>
                      </a14:backgroundRemoval>
                    </a14:imgEffect>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l="21990" t="18252" r="24947" b="35516"/>
          <a:stretch/>
        </p:blipFill>
        <p:spPr bwMode="auto">
          <a:xfrm>
            <a:off x="8393154" y="842335"/>
            <a:ext cx="507248" cy="477304"/>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97820B76-474F-4591-BC8D-BCF652C27335}"/>
              </a:ext>
            </a:extLst>
          </p:cNvPr>
          <p:cNvSpPr/>
          <p:nvPr/>
        </p:nvSpPr>
        <p:spPr>
          <a:xfrm>
            <a:off x="8339657" y="306409"/>
            <a:ext cx="3570557" cy="1036778"/>
          </a:xfrm>
          <a:prstGeom prst="rect">
            <a:avLst/>
          </a:prstGeom>
          <a:noFill/>
          <a:ln>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endParaRPr lang="fr-FR" b="1" dirty="0">
              <a:solidFill>
                <a:srgbClr val="7EBBC3"/>
              </a:solidFill>
              <a:effectLst/>
              <a:latin typeface="+mj-lt"/>
              <a:ea typeface="Calibri" panose="020F0502020204030204" pitchFamily="34" charset="0"/>
              <a:cs typeface="Times New Roman" panose="02020603050405020304" pitchFamily="18" charset="0"/>
            </a:endParaRPr>
          </a:p>
        </p:txBody>
      </p:sp>
      <p:sp>
        <p:nvSpPr>
          <p:cNvPr id="39" name="Rectangle 38">
            <a:extLst>
              <a:ext uri="{FF2B5EF4-FFF2-40B4-BE49-F238E27FC236}">
                <a16:creationId xmlns:a16="http://schemas.microsoft.com/office/drawing/2014/main" id="{A440BF6C-DA76-419D-863A-FB3F5E1E90D1}"/>
              </a:ext>
            </a:extLst>
          </p:cNvPr>
          <p:cNvSpPr/>
          <p:nvPr/>
        </p:nvSpPr>
        <p:spPr>
          <a:xfrm>
            <a:off x="8339657" y="1452668"/>
            <a:ext cx="3737062" cy="349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900"/>
              </a:lnSpc>
            </a:pPr>
            <a:r>
              <a:rPr lang="fr-FR" sz="1000" dirty="0">
                <a:solidFill>
                  <a:schemeClr val="tx1">
                    <a:lumMod val="65000"/>
                    <a:lumOff val="35000"/>
                  </a:schemeClr>
                </a:solidFill>
                <a:latin typeface="DilleniaUPC" panose="02020603050405020304" pitchFamily="18" charset="-34"/>
                <a:cs typeface="DilleniaUPC" panose="02020603050405020304" pitchFamily="18" charset="-34"/>
              </a:rPr>
              <a:t>* Eau </a:t>
            </a:r>
            <a:r>
              <a:rPr lang="fr-FR" sz="1000" dirty="0" err="1">
                <a:solidFill>
                  <a:schemeClr val="tx1">
                    <a:lumMod val="65000"/>
                    <a:lumOff val="35000"/>
                  </a:schemeClr>
                </a:solidFill>
                <a:latin typeface="DilleniaUPC" panose="02020603050405020304" pitchFamily="18" charset="-34"/>
                <a:cs typeface="DilleniaUPC" panose="02020603050405020304" pitchFamily="18" charset="-34"/>
              </a:rPr>
              <a:t>isodermique</a:t>
            </a:r>
            <a:r>
              <a:rPr lang="fr-FR" sz="1000" dirty="0">
                <a:solidFill>
                  <a:schemeClr val="tx1">
                    <a:lumMod val="65000"/>
                    <a:lumOff val="35000"/>
                  </a:schemeClr>
                </a:solidFill>
                <a:latin typeface="DilleniaUPC" panose="02020603050405020304" pitchFamily="18" charset="-34"/>
                <a:cs typeface="DilleniaUPC" panose="02020603050405020304" pitchFamily="18" charset="-34"/>
              </a:rPr>
              <a:t> (AQUA/WATER/EAU, DISODIUM ADENOSINE TRISPHOSPHATE, CARNOSINE, LAMINARIA DIGITATA EXTRACT) = 1 ingrédient</a:t>
            </a:r>
          </a:p>
        </p:txBody>
      </p:sp>
      <p:grpSp>
        <p:nvGrpSpPr>
          <p:cNvPr id="40" name="Groupe 39">
            <a:extLst>
              <a:ext uri="{FF2B5EF4-FFF2-40B4-BE49-F238E27FC236}">
                <a16:creationId xmlns:a16="http://schemas.microsoft.com/office/drawing/2014/main" id="{036BF421-92EF-4559-A5E7-392591A34BED}"/>
              </a:ext>
            </a:extLst>
          </p:cNvPr>
          <p:cNvGrpSpPr/>
          <p:nvPr/>
        </p:nvGrpSpPr>
        <p:grpSpPr>
          <a:xfrm>
            <a:off x="3021990" y="3612648"/>
            <a:ext cx="9170006" cy="800219"/>
            <a:chOff x="3013523" y="3436531"/>
            <a:chExt cx="9170006" cy="800219"/>
          </a:xfrm>
        </p:grpSpPr>
        <p:grpSp>
          <p:nvGrpSpPr>
            <p:cNvPr id="41" name="Groupe 40">
              <a:extLst>
                <a:ext uri="{FF2B5EF4-FFF2-40B4-BE49-F238E27FC236}">
                  <a16:creationId xmlns:a16="http://schemas.microsoft.com/office/drawing/2014/main" id="{E7DBE568-9F0A-4352-98A9-6E9EBF434343}"/>
                </a:ext>
              </a:extLst>
            </p:cNvPr>
            <p:cNvGrpSpPr/>
            <p:nvPr/>
          </p:nvGrpSpPr>
          <p:grpSpPr>
            <a:xfrm>
              <a:off x="3013523" y="3575030"/>
              <a:ext cx="3146239" cy="523220"/>
              <a:chOff x="3176429" y="4126573"/>
              <a:chExt cx="3146239" cy="523220"/>
            </a:xfrm>
          </p:grpSpPr>
          <p:pic>
            <p:nvPicPr>
              <p:cNvPr id="44" name="Image 43">
                <a:extLst>
                  <a:ext uri="{FF2B5EF4-FFF2-40B4-BE49-F238E27FC236}">
                    <a16:creationId xmlns:a16="http://schemas.microsoft.com/office/drawing/2014/main" id="{8C086E08-1CE3-4402-BB23-A5686FFCE093}"/>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3176429" y="4251159"/>
                <a:ext cx="240670" cy="254000"/>
              </a:xfrm>
              <a:prstGeom prst="rect">
                <a:avLst/>
              </a:prstGeom>
            </p:spPr>
          </p:pic>
          <p:sp>
            <p:nvSpPr>
              <p:cNvPr id="45" name="ZoneTexte 44">
                <a:extLst>
                  <a:ext uri="{FF2B5EF4-FFF2-40B4-BE49-F238E27FC236}">
                    <a16:creationId xmlns:a16="http://schemas.microsoft.com/office/drawing/2014/main" id="{158D35BA-857F-4043-8E54-AE56AB0D481E}"/>
                  </a:ext>
                </a:extLst>
              </p:cNvPr>
              <p:cNvSpPr txBox="1"/>
              <p:nvPr/>
            </p:nvSpPr>
            <p:spPr>
              <a:xfrm>
                <a:off x="3413381" y="4126573"/>
                <a:ext cx="29092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cap="all" dirty="0">
                    <a:solidFill>
                      <a:srgbClr val="89B6C9"/>
                    </a:solidFill>
                    <a:latin typeface="DilleniaUPC" panose="02020603050405020304" pitchFamily="18" charset="-34"/>
                    <a:cs typeface="DilleniaUPC" panose="02020603050405020304" pitchFamily="18" charset="-34"/>
                  </a:rPr>
                  <a:t>AGENTS HYDRATANTS</a:t>
                </a:r>
              </a:p>
            </p:txBody>
          </p:sp>
        </p:grpSp>
        <p:sp>
          <p:nvSpPr>
            <p:cNvPr id="42" name="ZoneTexte 41">
              <a:extLst>
                <a:ext uri="{FF2B5EF4-FFF2-40B4-BE49-F238E27FC236}">
                  <a16:creationId xmlns:a16="http://schemas.microsoft.com/office/drawing/2014/main" id="{03F18052-641A-4F4E-9B78-655F80C97CF3}"/>
                </a:ext>
              </a:extLst>
            </p:cNvPr>
            <p:cNvSpPr txBox="1"/>
            <p:nvPr/>
          </p:nvSpPr>
          <p:spPr>
            <a:xfrm>
              <a:off x="6261889" y="3436531"/>
              <a:ext cx="5921640"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fr-FR" sz="2300">
                  <a:solidFill>
                    <a:prstClr val="black"/>
                  </a:solidFill>
                  <a:latin typeface="DilleniaUPC" panose="02020603050405020304" pitchFamily="18" charset="-34"/>
                  <a:ea typeface="+mn-ea"/>
                  <a:cs typeface="DilleniaUPC" panose="02020603050405020304" pitchFamily="18" charset="-34"/>
                </a:rPr>
                <a:t>La glycérine, un polysaccharide et un polyol </a:t>
              </a:r>
              <a:r>
                <a:rPr lang="fr-FR" sz="2300" b="1">
                  <a:solidFill>
                    <a:prstClr val="black"/>
                  </a:solidFill>
                  <a:latin typeface="DilleniaUPC" panose="02020603050405020304" pitchFamily="18" charset="-34"/>
                  <a:ea typeface="+mn-ea"/>
                  <a:cs typeface="DilleniaUPC" panose="02020603050405020304" pitchFamily="18" charset="-34"/>
                </a:rPr>
                <a:t>augmentent la teneur en eau</a:t>
              </a:r>
              <a:r>
                <a:rPr lang="fr-FR" sz="2300">
                  <a:solidFill>
                    <a:prstClr val="black"/>
                  </a:solidFill>
                  <a:latin typeface="DilleniaUPC" panose="02020603050405020304" pitchFamily="18" charset="-34"/>
                  <a:ea typeface="+mn-ea"/>
                  <a:cs typeface="DilleniaUPC" panose="02020603050405020304" pitchFamily="18" charset="-34"/>
                </a:rPr>
                <a:t> des couches superficielles de la peau.</a:t>
              </a:r>
            </a:p>
          </p:txBody>
        </p:sp>
        <p:cxnSp>
          <p:nvCxnSpPr>
            <p:cNvPr id="43" name="Connecteur droit 42">
              <a:extLst>
                <a:ext uri="{FF2B5EF4-FFF2-40B4-BE49-F238E27FC236}">
                  <a16:creationId xmlns:a16="http://schemas.microsoft.com/office/drawing/2014/main" id="{BC9B1E9C-503B-4851-A064-BC8357E0560B}"/>
                </a:ext>
              </a:extLst>
            </p:cNvPr>
            <p:cNvCxnSpPr>
              <a:cxnSpLocks/>
            </p:cNvCxnSpPr>
            <p:nvPr/>
          </p:nvCxnSpPr>
          <p:spPr>
            <a:xfrm>
              <a:off x="6159769" y="3504350"/>
              <a:ext cx="0" cy="636786"/>
            </a:xfrm>
            <a:prstGeom prst="line">
              <a:avLst/>
            </a:prstGeom>
            <a:ln>
              <a:solidFill>
                <a:srgbClr val="A9C6C9"/>
              </a:solidFill>
            </a:ln>
          </p:spPr>
          <p:style>
            <a:lnRef idx="1">
              <a:schemeClr val="dk1"/>
            </a:lnRef>
            <a:fillRef idx="0">
              <a:schemeClr val="dk1"/>
            </a:fillRef>
            <a:effectRef idx="0">
              <a:schemeClr val="dk1"/>
            </a:effectRef>
            <a:fontRef idx="minor">
              <a:schemeClr val="tx1"/>
            </a:fontRef>
          </p:style>
        </p:cxnSp>
      </p:grpSp>
      <p:grpSp>
        <p:nvGrpSpPr>
          <p:cNvPr id="46" name="Groupe 45">
            <a:extLst>
              <a:ext uri="{FF2B5EF4-FFF2-40B4-BE49-F238E27FC236}">
                <a16:creationId xmlns:a16="http://schemas.microsoft.com/office/drawing/2014/main" id="{7AFF1992-1389-4115-BC14-4D49A4682495}"/>
              </a:ext>
            </a:extLst>
          </p:cNvPr>
          <p:cNvGrpSpPr/>
          <p:nvPr/>
        </p:nvGrpSpPr>
        <p:grpSpPr>
          <a:xfrm>
            <a:off x="3030457" y="5637822"/>
            <a:ext cx="9192754" cy="825650"/>
            <a:chOff x="3021990" y="5290992"/>
            <a:chExt cx="9192754" cy="825650"/>
          </a:xfrm>
        </p:grpSpPr>
        <p:pic>
          <p:nvPicPr>
            <p:cNvPr id="47" name="Image 46">
              <a:extLst>
                <a:ext uri="{FF2B5EF4-FFF2-40B4-BE49-F238E27FC236}">
                  <a16:creationId xmlns:a16="http://schemas.microsoft.com/office/drawing/2014/main" id="{2FCF26E7-9075-446F-915F-EF9A698383C3}"/>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3021990" y="5471561"/>
              <a:ext cx="240670" cy="254000"/>
            </a:xfrm>
            <a:prstGeom prst="rect">
              <a:avLst/>
            </a:prstGeom>
          </p:spPr>
        </p:pic>
        <p:sp>
          <p:nvSpPr>
            <p:cNvPr id="48" name="ZoneTexte 47">
              <a:extLst>
                <a:ext uri="{FF2B5EF4-FFF2-40B4-BE49-F238E27FC236}">
                  <a16:creationId xmlns:a16="http://schemas.microsoft.com/office/drawing/2014/main" id="{73DBE78C-2540-46F0-81A6-C7C5E866601A}"/>
                </a:ext>
              </a:extLst>
            </p:cNvPr>
            <p:cNvSpPr txBox="1"/>
            <p:nvPr/>
          </p:nvSpPr>
          <p:spPr>
            <a:xfrm>
              <a:off x="3271127" y="5350284"/>
              <a:ext cx="2789363" cy="523220"/>
            </a:xfrm>
            <a:prstGeom prst="rect">
              <a:avLst/>
            </a:prstGeom>
            <a:noFill/>
          </p:spPr>
          <p:txBody>
            <a:bodyPr wrap="square">
              <a:spAutoFit/>
            </a:bodyPr>
            <a:lstStyle/>
            <a:p>
              <a:r>
                <a:rPr lang="fr-FR" sz="2800" cap="all">
                  <a:solidFill>
                    <a:srgbClr val="89B6C9"/>
                  </a:solidFill>
                  <a:latin typeface="DilleniaUPC" panose="02020603050405020304" pitchFamily="18" charset="-34"/>
                  <a:cs typeface="DilleniaUPC" panose="02020603050405020304" pitchFamily="18" charset="-34"/>
                </a:rPr>
                <a:t>PRÉBIOTIQUE</a:t>
              </a:r>
            </a:p>
          </p:txBody>
        </p:sp>
        <p:cxnSp>
          <p:nvCxnSpPr>
            <p:cNvPr id="49" name="Connecteur droit 48">
              <a:extLst>
                <a:ext uri="{FF2B5EF4-FFF2-40B4-BE49-F238E27FC236}">
                  <a16:creationId xmlns:a16="http://schemas.microsoft.com/office/drawing/2014/main" id="{53001BDA-A0B1-4110-A9C6-16D8BFFDCFCB}"/>
                </a:ext>
              </a:extLst>
            </p:cNvPr>
            <p:cNvCxnSpPr>
              <a:cxnSpLocks/>
            </p:cNvCxnSpPr>
            <p:nvPr/>
          </p:nvCxnSpPr>
          <p:spPr>
            <a:xfrm flipH="1">
              <a:off x="6151297" y="5290992"/>
              <a:ext cx="2" cy="659685"/>
            </a:xfrm>
            <a:prstGeom prst="line">
              <a:avLst/>
            </a:prstGeom>
            <a:ln>
              <a:solidFill>
                <a:srgbClr val="A9C6C9"/>
              </a:solidFill>
            </a:ln>
          </p:spPr>
          <p:style>
            <a:lnRef idx="1">
              <a:schemeClr val="dk1"/>
            </a:lnRef>
            <a:fillRef idx="0">
              <a:schemeClr val="dk1"/>
            </a:fillRef>
            <a:effectRef idx="0">
              <a:schemeClr val="dk1"/>
            </a:effectRef>
            <a:fontRef idx="minor">
              <a:schemeClr val="tx1"/>
            </a:fontRef>
          </p:style>
        </p:cxnSp>
        <p:sp>
          <p:nvSpPr>
            <p:cNvPr id="50" name="ZoneTexte 49">
              <a:extLst>
                <a:ext uri="{FF2B5EF4-FFF2-40B4-BE49-F238E27FC236}">
                  <a16:creationId xmlns:a16="http://schemas.microsoft.com/office/drawing/2014/main" id="{4376BB50-E359-467E-926B-333B5614232D}"/>
                </a:ext>
              </a:extLst>
            </p:cNvPr>
            <p:cNvSpPr txBox="1"/>
            <p:nvPr/>
          </p:nvSpPr>
          <p:spPr>
            <a:xfrm>
              <a:off x="6293105" y="5316423"/>
              <a:ext cx="5921639"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Les </a:t>
              </a:r>
              <a:r>
                <a:rPr kumimoji="0" lang="fr-FR" sz="2300"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rPr>
                <a:t>fructo</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-oligosaccharides protègent la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qualité</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et l’</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équilibre naturel</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de la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flore protectrice</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de l’épiderme.</a:t>
              </a:r>
            </a:p>
          </p:txBody>
        </p:sp>
      </p:grpSp>
      <p:grpSp>
        <p:nvGrpSpPr>
          <p:cNvPr id="51" name="Groupe 50">
            <a:extLst>
              <a:ext uri="{FF2B5EF4-FFF2-40B4-BE49-F238E27FC236}">
                <a16:creationId xmlns:a16="http://schemas.microsoft.com/office/drawing/2014/main" id="{00079C9F-0F10-4F28-9118-A519F46487D8}"/>
              </a:ext>
            </a:extLst>
          </p:cNvPr>
          <p:cNvGrpSpPr/>
          <p:nvPr/>
        </p:nvGrpSpPr>
        <p:grpSpPr>
          <a:xfrm>
            <a:off x="3030457" y="4594246"/>
            <a:ext cx="8785200" cy="838691"/>
            <a:chOff x="3021990" y="4419321"/>
            <a:chExt cx="8785200" cy="838691"/>
          </a:xfrm>
        </p:grpSpPr>
        <p:pic>
          <p:nvPicPr>
            <p:cNvPr id="52" name="Image 51">
              <a:extLst>
                <a:ext uri="{FF2B5EF4-FFF2-40B4-BE49-F238E27FC236}">
                  <a16:creationId xmlns:a16="http://schemas.microsoft.com/office/drawing/2014/main" id="{F8D52604-3595-4431-B0F7-5E8B77B23E4B}"/>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3021990" y="4540598"/>
              <a:ext cx="240670" cy="254000"/>
            </a:xfrm>
            <a:prstGeom prst="rect">
              <a:avLst/>
            </a:prstGeom>
          </p:spPr>
        </p:pic>
        <p:sp>
          <p:nvSpPr>
            <p:cNvPr id="53" name="ZoneTexte 52">
              <a:extLst>
                <a:ext uri="{FF2B5EF4-FFF2-40B4-BE49-F238E27FC236}">
                  <a16:creationId xmlns:a16="http://schemas.microsoft.com/office/drawing/2014/main" id="{7AF6EBB2-1CCA-4847-9E09-7A4D50D6AD75}"/>
                </a:ext>
              </a:extLst>
            </p:cNvPr>
            <p:cNvSpPr txBox="1"/>
            <p:nvPr/>
          </p:nvSpPr>
          <p:spPr>
            <a:xfrm>
              <a:off x="3271127" y="4419321"/>
              <a:ext cx="3017897" cy="523220"/>
            </a:xfrm>
            <a:prstGeom prst="rect">
              <a:avLst/>
            </a:prstGeom>
            <a:noFill/>
          </p:spPr>
          <p:txBody>
            <a:bodyPr wrap="square">
              <a:spAutoFit/>
            </a:bodyPr>
            <a:lstStyle/>
            <a:p>
              <a:r>
                <a:rPr lang="fr-FR" sz="2800" cap="all">
                  <a:solidFill>
                    <a:srgbClr val="89B6C9"/>
                  </a:solidFill>
                  <a:latin typeface="DilleniaUPC" panose="02020603050405020304" pitchFamily="18" charset="-34"/>
                  <a:cs typeface="DilleniaUPC" panose="02020603050405020304" pitchFamily="18" charset="-34"/>
                </a:rPr>
                <a:t>AGENT NOURRISSANT</a:t>
              </a:r>
            </a:p>
          </p:txBody>
        </p:sp>
        <p:cxnSp>
          <p:nvCxnSpPr>
            <p:cNvPr id="54" name="Connecteur droit 53">
              <a:extLst>
                <a:ext uri="{FF2B5EF4-FFF2-40B4-BE49-F238E27FC236}">
                  <a16:creationId xmlns:a16="http://schemas.microsoft.com/office/drawing/2014/main" id="{57B7E16D-D357-467E-BF97-667A27B6984D}"/>
                </a:ext>
              </a:extLst>
            </p:cNvPr>
            <p:cNvCxnSpPr>
              <a:cxnSpLocks/>
            </p:cNvCxnSpPr>
            <p:nvPr/>
          </p:nvCxnSpPr>
          <p:spPr>
            <a:xfrm>
              <a:off x="6159765" y="4446599"/>
              <a:ext cx="1" cy="717094"/>
            </a:xfrm>
            <a:prstGeom prst="line">
              <a:avLst/>
            </a:prstGeom>
            <a:ln>
              <a:solidFill>
                <a:srgbClr val="A9C6C9"/>
              </a:solidFill>
            </a:ln>
          </p:spPr>
          <p:style>
            <a:lnRef idx="1">
              <a:schemeClr val="dk1"/>
            </a:lnRef>
            <a:fillRef idx="0">
              <a:schemeClr val="dk1"/>
            </a:fillRef>
            <a:effectRef idx="0">
              <a:schemeClr val="dk1"/>
            </a:effectRef>
            <a:fontRef idx="minor">
              <a:schemeClr val="tx1"/>
            </a:fontRef>
          </p:style>
        </p:cxnSp>
        <p:sp>
          <p:nvSpPr>
            <p:cNvPr id="55" name="ZoneTexte 54">
              <a:extLst>
                <a:ext uri="{FF2B5EF4-FFF2-40B4-BE49-F238E27FC236}">
                  <a16:creationId xmlns:a16="http://schemas.microsoft.com/office/drawing/2014/main" id="{257FC41A-8D34-483D-98A5-B51DA67AE7DD}"/>
                </a:ext>
              </a:extLst>
            </p:cNvPr>
            <p:cNvSpPr txBox="1"/>
            <p:nvPr/>
          </p:nvSpPr>
          <p:spPr>
            <a:xfrm>
              <a:off x="6297491" y="4457793"/>
              <a:ext cx="5509699" cy="800219"/>
            </a:xfrm>
            <a:prstGeom prst="rect">
              <a:avLst/>
            </a:prstGeom>
            <a:noFill/>
          </p:spPr>
          <p:txBody>
            <a:bodyPr wrap="square">
              <a:spAutoFit/>
            </a:bodyPr>
            <a:lstStyle/>
            <a:p>
              <a:r>
                <a:rPr lang="fr-FR" sz="2300">
                  <a:solidFill>
                    <a:prstClr val="black"/>
                  </a:solidFill>
                  <a:latin typeface="DilleniaUPC" panose="02020603050405020304" pitchFamily="18" charset="-34"/>
                  <a:cs typeface="DilleniaUPC" panose="02020603050405020304" pitchFamily="18" charset="-34"/>
                </a:rPr>
                <a:t>L’huile de tournesol </a:t>
              </a:r>
              <a:r>
                <a:rPr lang="fr-FR" sz="2300" b="1">
                  <a:solidFill>
                    <a:prstClr val="black"/>
                  </a:solidFill>
                  <a:latin typeface="DilleniaUPC" panose="02020603050405020304" pitchFamily="18" charset="-34"/>
                  <a:cs typeface="DilleniaUPC" panose="02020603050405020304" pitchFamily="18" charset="-34"/>
                </a:rPr>
                <a:t>renforce la peau en la rechargeant en lipides</a:t>
              </a:r>
              <a:r>
                <a:rPr lang="fr-FR" sz="2300">
                  <a:solidFill>
                    <a:prstClr val="black"/>
                  </a:solidFill>
                  <a:latin typeface="DilleniaUPC" panose="02020603050405020304" pitchFamily="18" charset="-34"/>
                  <a:cs typeface="DilleniaUPC" panose="02020603050405020304" pitchFamily="18" charset="-34"/>
                </a:rPr>
                <a:t>.</a:t>
              </a:r>
            </a:p>
            <a:p>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Les émollients </a:t>
              </a: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adoucissent et lissent</a:t>
              </a: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la peau.</a:t>
              </a:r>
            </a:p>
          </p:txBody>
        </p:sp>
      </p:grpSp>
      <p:pic>
        <p:nvPicPr>
          <p:cNvPr id="8" name="Image 7">
            <a:extLst>
              <a:ext uri="{FF2B5EF4-FFF2-40B4-BE49-F238E27FC236}">
                <a16:creationId xmlns:a16="http://schemas.microsoft.com/office/drawing/2014/main" id="{07989E35-F47A-4893-A5EF-A2A12F9092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9962" y="1873243"/>
            <a:ext cx="1159514" cy="45844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828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209C0A-F74F-42C4-8D03-3C1B30400E9E}"/>
              </a:ext>
            </a:extLst>
          </p:cNvPr>
          <p:cNvSpPr/>
          <p:nvPr/>
        </p:nvSpPr>
        <p:spPr>
          <a:xfrm rot="16200000">
            <a:off x="-2429141" y="2429141"/>
            <a:ext cx="6858001" cy="1999718"/>
          </a:xfrm>
          <a:prstGeom prst="rect">
            <a:avLst/>
          </a:prstGeom>
          <a:solidFill>
            <a:srgbClr val="89B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922616" y="638570"/>
            <a:ext cx="5451978"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Crème légère hydratante</a:t>
            </a:r>
          </a:p>
        </p:txBody>
      </p:sp>
      <p:sp>
        <p:nvSpPr>
          <p:cNvPr id="18" name="ZoneTexte 17">
            <a:extLst>
              <a:ext uri="{FF2B5EF4-FFF2-40B4-BE49-F238E27FC236}">
                <a16:creationId xmlns:a16="http://schemas.microsoft.com/office/drawing/2014/main" id="{09D05F77-6AFE-BE47-9438-FD1B7898ABBD}"/>
              </a:ext>
            </a:extLst>
          </p:cNvPr>
          <p:cNvSpPr txBox="1"/>
          <p:nvPr/>
        </p:nvSpPr>
        <p:spPr>
          <a:xfrm>
            <a:off x="242586" y="83286"/>
            <a:ext cx="9123835"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23" name="Connecteur droit 22">
            <a:extLst>
              <a:ext uri="{FF2B5EF4-FFF2-40B4-BE49-F238E27FC236}">
                <a16:creationId xmlns:a16="http://schemas.microsoft.com/office/drawing/2014/main" id="{64C4E5F8-AB19-C64A-91D7-277FF33B397A}"/>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4648C836-23D9-4E5E-96A9-C6169724B41E}"/>
              </a:ext>
            </a:extLst>
          </p:cNvPr>
          <p:cNvSpPr txBox="1"/>
          <p:nvPr/>
        </p:nvSpPr>
        <p:spPr>
          <a:xfrm>
            <a:off x="3419681" y="2520383"/>
            <a:ext cx="7560723" cy="2685351"/>
          </a:xfrm>
          <a:prstGeom prst="rect">
            <a:avLst/>
          </a:prstGeom>
          <a:noFill/>
        </p:spPr>
        <p:txBody>
          <a:bodyPr wrap="square">
            <a:spAutoFit/>
          </a:bodyPr>
          <a:lstStyle>
            <a:defPPr>
              <a:defRPr lang="fr-FR"/>
            </a:defPPr>
            <a:lvl1pPr algn="ctr">
              <a:defRPr sz="2000" b="1">
                <a:latin typeface="DilleniaUPC" panose="02020603050405020304" pitchFamily="18" charset="-34"/>
                <a:cs typeface="DilleniaUPC" panose="02020603050405020304" pitchFamily="18" charset="-34"/>
              </a:defRPr>
            </a:lvl1pPr>
          </a:lstStyle>
          <a:p>
            <a:pPr>
              <a:lnSpc>
                <a:spcPts val="2000"/>
              </a:lnSpc>
            </a:pPr>
            <a:r>
              <a:rPr lang="fr-FR" sz="2400"/>
              <a:t>INGRÉDIENTS : </a:t>
            </a:r>
            <a:r>
              <a:rPr lang="fr-FR" sz="2400" b="0">
                <a:solidFill>
                  <a:srgbClr val="F07189"/>
                </a:solidFill>
              </a:rPr>
              <a:t>AQUA/WATER/EAU</a:t>
            </a:r>
            <a:r>
              <a:rPr lang="fr-FR" sz="2400" b="0"/>
              <a:t>, </a:t>
            </a:r>
            <a:r>
              <a:rPr lang="fr-FR" sz="2400" b="0">
                <a:solidFill>
                  <a:srgbClr val="F07189"/>
                </a:solidFill>
              </a:rPr>
              <a:t>ISOSTEARYL ISOSTEARATE</a:t>
            </a:r>
            <a:r>
              <a:rPr lang="fr-FR" sz="2400" b="0"/>
              <a:t>, </a:t>
            </a:r>
            <a:r>
              <a:rPr lang="fr-FR" sz="2400" b="0">
                <a:solidFill>
                  <a:srgbClr val="F07189"/>
                </a:solidFill>
              </a:rPr>
              <a:t>DICAPRYLYL ETHER</a:t>
            </a:r>
            <a:r>
              <a:rPr lang="fr-FR" sz="2400" b="0"/>
              <a:t>, </a:t>
            </a:r>
            <a:r>
              <a:rPr lang="fr-FR" sz="2400" b="0">
                <a:solidFill>
                  <a:srgbClr val="F07189"/>
                </a:solidFill>
              </a:rPr>
              <a:t>DICAPRYLYL CARBONATE</a:t>
            </a:r>
            <a:r>
              <a:rPr lang="fr-FR" sz="2400" b="0"/>
              <a:t>, </a:t>
            </a:r>
            <a:r>
              <a:rPr lang="fr-FR" sz="2400" b="0">
                <a:solidFill>
                  <a:srgbClr val="2B909D"/>
                </a:solidFill>
              </a:rPr>
              <a:t>GLYCERIN</a:t>
            </a:r>
            <a:r>
              <a:rPr lang="fr-FR" sz="2400" b="0"/>
              <a:t>, </a:t>
            </a:r>
            <a:r>
              <a:rPr lang="fr-FR" sz="2400" b="0">
                <a:solidFill>
                  <a:srgbClr val="F07189"/>
                </a:solidFill>
              </a:rPr>
              <a:t>PROPANEDIOL</a:t>
            </a:r>
            <a:r>
              <a:rPr lang="fr-FR" sz="2400" b="0"/>
              <a:t>, </a:t>
            </a:r>
            <a:r>
              <a:rPr lang="fr-FR" sz="2400" b="0">
                <a:solidFill>
                  <a:srgbClr val="2B909D"/>
                </a:solidFill>
              </a:rPr>
              <a:t>XYLITOL</a:t>
            </a:r>
            <a:r>
              <a:rPr lang="fr-FR" sz="2400" b="0"/>
              <a:t>, </a:t>
            </a:r>
            <a:r>
              <a:rPr lang="fr-FR" sz="2400" b="0">
                <a:solidFill>
                  <a:srgbClr val="F07189"/>
                </a:solidFill>
              </a:rPr>
              <a:t>POLYGLYCERYL-6 DISTEARATE</a:t>
            </a:r>
            <a:r>
              <a:rPr lang="fr-FR" sz="2400" b="0"/>
              <a:t>, </a:t>
            </a:r>
            <a:r>
              <a:rPr lang="fr-FR" sz="2400" b="0">
                <a:solidFill>
                  <a:srgbClr val="686F98"/>
                </a:solidFill>
              </a:rPr>
              <a:t>CAPRYLOYL GLYCINE</a:t>
            </a:r>
            <a:r>
              <a:rPr lang="fr-FR" sz="2400" b="0"/>
              <a:t>, </a:t>
            </a:r>
            <a:r>
              <a:rPr lang="fr-FR" sz="2400" b="0">
                <a:solidFill>
                  <a:srgbClr val="686F98"/>
                </a:solidFill>
              </a:rPr>
              <a:t>MICROCRYSTALLINE CELLULOSE</a:t>
            </a:r>
            <a:r>
              <a:rPr lang="fr-FR" sz="2400" b="0"/>
              <a:t>, </a:t>
            </a:r>
            <a:r>
              <a:rPr lang="fr-FR" sz="2400" b="0">
                <a:solidFill>
                  <a:srgbClr val="2B909D"/>
                </a:solidFill>
              </a:rPr>
              <a:t>FRUCTOOLIGOSACCHARIDES</a:t>
            </a:r>
            <a:r>
              <a:rPr lang="fr-FR" sz="2400" b="0"/>
              <a:t>, </a:t>
            </a:r>
            <a:r>
              <a:rPr lang="fr-FR" sz="2400" b="0">
                <a:solidFill>
                  <a:srgbClr val="F07189"/>
                </a:solidFill>
              </a:rPr>
              <a:t>JOJOBA ESTERS</a:t>
            </a:r>
            <a:r>
              <a:rPr lang="fr-FR" sz="2400" b="0"/>
              <a:t>, </a:t>
            </a:r>
            <a:r>
              <a:rPr lang="fr-FR" sz="2400" b="0">
                <a:solidFill>
                  <a:srgbClr val="F07189"/>
                </a:solidFill>
              </a:rPr>
              <a:t>XANTHAN GUM</a:t>
            </a:r>
            <a:r>
              <a:rPr lang="fr-FR" sz="2400" b="0"/>
              <a:t>, </a:t>
            </a:r>
            <a:r>
              <a:rPr lang="fr-FR" sz="2400" b="0">
                <a:solidFill>
                  <a:srgbClr val="686F98"/>
                </a:solidFill>
              </a:rPr>
              <a:t>SODIUM HYDROXIDE</a:t>
            </a:r>
            <a:r>
              <a:rPr lang="fr-FR" sz="2400" b="0"/>
              <a:t>, </a:t>
            </a:r>
            <a:r>
              <a:rPr lang="fr-FR" sz="2400" b="0">
                <a:solidFill>
                  <a:srgbClr val="686F98"/>
                </a:solidFill>
              </a:rPr>
              <a:t>CETYL ALCOHOL</a:t>
            </a:r>
            <a:r>
              <a:rPr lang="fr-FR" sz="2400" b="0"/>
              <a:t>, </a:t>
            </a:r>
            <a:r>
              <a:rPr lang="fr-FR" sz="2400" b="0">
                <a:solidFill>
                  <a:srgbClr val="F07189"/>
                </a:solidFill>
              </a:rPr>
              <a:t>POLYGLYCERYL-3 BEESWAX</a:t>
            </a:r>
            <a:r>
              <a:rPr lang="fr-FR" sz="2400" b="0"/>
              <a:t>, </a:t>
            </a:r>
            <a:r>
              <a:rPr lang="fr-FR" sz="2400" b="0">
                <a:solidFill>
                  <a:srgbClr val="F07189"/>
                </a:solidFill>
              </a:rPr>
              <a:t>CELLULOSE GUM</a:t>
            </a:r>
            <a:r>
              <a:rPr lang="fr-FR" sz="2400" b="0"/>
              <a:t>, </a:t>
            </a:r>
            <a:r>
              <a:rPr lang="fr-FR" sz="2400" b="0">
                <a:solidFill>
                  <a:srgbClr val="F07189"/>
                </a:solidFill>
              </a:rPr>
              <a:t>FRAGRANCE (PARFUM)</a:t>
            </a:r>
            <a:r>
              <a:rPr lang="fr-FR" sz="2400" b="0"/>
              <a:t>, </a:t>
            </a:r>
            <a:r>
              <a:rPr lang="fr-FR" sz="2400" b="0">
                <a:solidFill>
                  <a:srgbClr val="686F98"/>
                </a:solidFill>
              </a:rPr>
              <a:t>SODIUM BENZOATE</a:t>
            </a:r>
            <a:r>
              <a:rPr lang="fr-FR" sz="2400" b="0"/>
              <a:t>, </a:t>
            </a:r>
            <a:r>
              <a:rPr lang="fr-FR" sz="2400" b="0">
                <a:solidFill>
                  <a:srgbClr val="686F98"/>
                </a:solidFill>
              </a:rPr>
              <a:t>SODIUM PHYTATE</a:t>
            </a:r>
            <a:r>
              <a:rPr lang="fr-FR" sz="2400" b="0"/>
              <a:t>, </a:t>
            </a:r>
            <a:r>
              <a:rPr lang="fr-FR" sz="2400" b="0">
                <a:solidFill>
                  <a:srgbClr val="686F98"/>
                </a:solidFill>
              </a:rPr>
              <a:t>TOCOPHEROL</a:t>
            </a:r>
            <a:r>
              <a:rPr lang="fr-FR" sz="2400" b="0"/>
              <a:t>, </a:t>
            </a:r>
            <a:r>
              <a:rPr lang="fr-FR" sz="2400" b="0">
                <a:solidFill>
                  <a:srgbClr val="2B909D"/>
                </a:solidFill>
              </a:rPr>
              <a:t>BIOSACCHARIDE GUM-1</a:t>
            </a:r>
            <a:r>
              <a:rPr lang="fr-FR" sz="2400" b="0"/>
              <a:t>, </a:t>
            </a:r>
            <a:r>
              <a:rPr lang="fr-FR" sz="2400" b="0">
                <a:solidFill>
                  <a:srgbClr val="F07189"/>
                </a:solidFill>
              </a:rPr>
              <a:t>LAMINARIA DIGITATA EXTRACT</a:t>
            </a:r>
            <a:r>
              <a:rPr lang="fr-FR" sz="2400" b="0"/>
              <a:t>, </a:t>
            </a:r>
            <a:r>
              <a:rPr lang="fr-FR" sz="2400" b="0">
                <a:solidFill>
                  <a:srgbClr val="2B909D"/>
                </a:solidFill>
              </a:rPr>
              <a:t>HELIANTHUS ANNUUS (SUNFLOWER) SEED OIL</a:t>
            </a:r>
            <a:r>
              <a:rPr lang="fr-FR" sz="2400" b="0"/>
              <a:t>, </a:t>
            </a:r>
            <a:r>
              <a:rPr lang="fr-FR" sz="2400" b="0">
                <a:solidFill>
                  <a:srgbClr val="686F98"/>
                </a:solidFill>
              </a:rPr>
              <a:t>GLYCERYL CAPRYLATE</a:t>
            </a:r>
            <a:r>
              <a:rPr lang="fr-FR" sz="2400" b="0"/>
              <a:t>, </a:t>
            </a:r>
            <a:r>
              <a:rPr lang="fr-FR" sz="2400" b="0">
                <a:solidFill>
                  <a:srgbClr val="686F98"/>
                </a:solidFill>
              </a:rPr>
              <a:t>SODIUM ANISATE</a:t>
            </a:r>
            <a:r>
              <a:rPr lang="fr-FR" sz="2400" b="0"/>
              <a:t>, </a:t>
            </a:r>
            <a:r>
              <a:rPr lang="fr-FR" sz="2400" b="0">
                <a:solidFill>
                  <a:srgbClr val="686F98"/>
                </a:solidFill>
              </a:rPr>
              <a:t>SODIUM LEVULINATE</a:t>
            </a:r>
            <a:r>
              <a:rPr lang="fr-FR" sz="2400" b="0"/>
              <a:t>, </a:t>
            </a:r>
            <a:r>
              <a:rPr lang="fr-FR" sz="2400" b="0">
                <a:solidFill>
                  <a:srgbClr val="F07189"/>
                </a:solidFill>
              </a:rPr>
              <a:t>CARNOSINE</a:t>
            </a:r>
            <a:r>
              <a:rPr lang="fr-FR" sz="2400" b="0"/>
              <a:t>, </a:t>
            </a:r>
            <a:r>
              <a:rPr lang="fr-FR" sz="2400" b="0">
                <a:solidFill>
                  <a:srgbClr val="F07189"/>
                </a:solidFill>
              </a:rPr>
              <a:t>DISODIUM ADENOSINE TRIPHOSPHATE</a:t>
            </a:r>
            <a:r>
              <a:rPr lang="fr-FR" sz="2400" b="0"/>
              <a:t>, </a:t>
            </a:r>
            <a:r>
              <a:rPr lang="fr-FR" sz="2400" b="0">
                <a:solidFill>
                  <a:srgbClr val="686F98"/>
                </a:solidFill>
              </a:rPr>
              <a:t>ALCOHOL</a:t>
            </a:r>
            <a:r>
              <a:rPr lang="fr-FR" sz="2400" b="0"/>
              <a:t>.</a:t>
            </a:r>
          </a:p>
        </p:txBody>
      </p:sp>
      <p:pic>
        <p:nvPicPr>
          <p:cNvPr id="9" name="Image 8">
            <a:extLst>
              <a:ext uri="{FF2B5EF4-FFF2-40B4-BE49-F238E27FC236}">
                <a16:creationId xmlns:a16="http://schemas.microsoft.com/office/drawing/2014/main" id="{8758F465-82FD-4D1A-B678-173C029EF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962" y="1873243"/>
            <a:ext cx="1159514" cy="4584406"/>
          </a:xfrm>
          <a:prstGeom prst="rect">
            <a:avLst/>
          </a:prstGeom>
          <a:effectLst>
            <a:outerShdw blurRad="50800" dist="38100" dir="2700000" algn="tl" rotWithShape="0">
              <a:prstClr val="black">
                <a:alpha val="40000"/>
              </a:prstClr>
            </a:outerShdw>
          </a:effectLst>
        </p:spPr>
      </p:pic>
      <p:sp>
        <p:nvSpPr>
          <p:cNvPr id="17" name="ZoneTexte 16">
            <a:extLst>
              <a:ext uri="{FF2B5EF4-FFF2-40B4-BE49-F238E27FC236}">
                <a16:creationId xmlns:a16="http://schemas.microsoft.com/office/drawing/2014/main" id="{F484FB64-73C1-4C3C-82E1-BEFEEB3D7A26}"/>
              </a:ext>
            </a:extLst>
          </p:cNvPr>
          <p:cNvSpPr txBox="1"/>
          <p:nvPr/>
        </p:nvSpPr>
        <p:spPr>
          <a:xfrm>
            <a:off x="2941228" y="1774373"/>
            <a:ext cx="6665181" cy="584775"/>
          </a:xfrm>
          <a:prstGeom prst="rect">
            <a:avLst/>
          </a:prstGeom>
          <a:noFill/>
        </p:spPr>
        <p:txBody>
          <a:bodyPr wrap="square">
            <a:spAutoFit/>
          </a:bodyPr>
          <a:lstStyle/>
          <a:p>
            <a:pPr>
              <a:spcAft>
                <a:spcPts val="600"/>
              </a:spcAft>
            </a:pPr>
            <a:r>
              <a:rPr lang="fr-FR" sz="3200" b="1" cap="all">
                <a:solidFill>
                  <a:srgbClr val="89B6C9"/>
                </a:solidFill>
                <a:latin typeface="DilleniaUPC" panose="02020603050405020304" pitchFamily="18" charset="-34"/>
                <a:cs typeface="DilleniaUPC" panose="02020603050405020304" pitchFamily="18" charset="-34"/>
              </a:rPr>
              <a:t>TRANSPARENCE TOTALE</a:t>
            </a:r>
          </a:p>
        </p:txBody>
      </p:sp>
      <p:grpSp>
        <p:nvGrpSpPr>
          <p:cNvPr id="19" name="Groupe 18">
            <a:extLst>
              <a:ext uri="{FF2B5EF4-FFF2-40B4-BE49-F238E27FC236}">
                <a16:creationId xmlns:a16="http://schemas.microsoft.com/office/drawing/2014/main" id="{422FE084-109A-442B-BB60-5118052A523C}"/>
              </a:ext>
            </a:extLst>
          </p:cNvPr>
          <p:cNvGrpSpPr/>
          <p:nvPr/>
        </p:nvGrpSpPr>
        <p:grpSpPr>
          <a:xfrm>
            <a:off x="4417753" y="5228543"/>
            <a:ext cx="7407663" cy="775156"/>
            <a:chOff x="4392044" y="5644597"/>
            <a:chExt cx="7407663" cy="775156"/>
          </a:xfrm>
        </p:grpSpPr>
        <p:sp>
          <p:nvSpPr>
            <p:cNvPr id="21" name="ZoneTexte 20">
              <a:extLst>
                <a:ext uri="{FF2B5EF4-FFF2-40B4-BE49-F238E27FC236}">
                  <a16:creationId xmlns:a16="http://schemas.microsoft.com/office/drawing/2014/main" id="{C3FEB806-F824-4E40-8E7B-39B8EEE0E296}"/>
                </a:ext>
              </a:extLst>
            </p:cNvPr>
            <p:cNvSpPr txBox="1"/>
            <p:nvPr/>
          </p:nvSpPr>
          <p:spPr>
            <a:xfrm>
              <a:off x="4599760" y="5644597"/>
              <a:ext cx="2501901" cy="461665"/>
            </a:xfrm>
            <a:prstGeom prst="rect">
              <a:avLst/>
            </a:prstGeom>
            <a:noFill/>
          </p:spPr>
          <p:txBody>
            <a:bodyPr wrap="square">
              <a:spAutoFit/>
            </a:bodyPr>
            <a:lstStyle/>
            <a:p>
              <a:r>
                <a:rPr lang="fr-FR" sz="2400" b="1">
                  <a:solidFill>
                    <a:srgbClr val="2B909D"/>
                  </a:solidFill>
                  <a:latin typeface="DilleniaUPC" panose="02020603050405020304" pitchFamily="18" charset="-34"/>
                  <a:cs typeface="DilleniaUPC" panose="02020603050405020304" pitchFamily="18" charset="-34"/>
                </a:rPr>
                <a:t>Actions spécifiques du produit</a:t>
              </a:r>
            </a:p>
          </p:txBody>
        </p:sp>
        <p:pic>
          <p:nvPicPr>
            <p:cNvPr id="24" name="Image 23">
              <a:extLst>
                <a:ext uri="{FF2B5EF4-FFF2-40B4-BE49-F238E27FC236}">
                  <a16:creationId xmlns:a16="http://schemas.microsoft.com/office/drawing/2014/main" id="{205051C5-B306-4244-B121-1165D820C141}"/>
                </a:ext>
              </a:extLst>
            </p:cNvPr>
            <p:cNvPicPr>
              <a:picLocks noChangeAspect="1"/>
            </p:cNvPicPr>
            <p:nvPr/>
          </p:nvPicPr>
          <p:blipFill>
            <a:blip r:embed="rId4"/>
            <a:stretch>
              <a:fillRect/>
            </a:stretch>
          </p:blipFill>
          <p:spPr>
            <a:xfrm>
              <a:off x="5934469" y="6061150"/>
              <a:ext cx="262946" cy="255539"/>
            </a:xfrm>
            <a:prstGeom prst="rect">
              <a:avLst/>
            </a:prstGeom>
          </p:spPr>
        </p:pic>
        <p:pic>
          <p:nvPicPr>
            <p:cNvPr id="25" name="Image 24">
              <a:extLst>
                <a:ext uri="{FF2B5EF4-FFF2-40B4-BE49-F238E27FC236}">
                  <a16:creationId xmlns:a16="http://schemas.microsoft.com/office/drawing/2014/main" id="{7AE127F5-BA2E-4A18-A1C6-0557F9D887F6}"/>
                </a:ext>
              </a:extLst>
            </p:cNvPr>
            <p:cNvPicPr>
              <a:picLocks noChangeAspect="1"/>
            </p:cNvPicPr>
            <p:nvPr/>
          </p:nvPicPr>
          <p:blipFill>
            <a:blip r:embed="rId5"/>
            <a:stretch>
              <a:fillRect/>
            </a:stretch>
          </p:blipFill>
          <p:spPr>
            <a:xfrm>
              <a:off x="4392044" y="5748430"/>
              <a:ext cx="246439" cy="209658"/>
            </a:xfrm>
            <a:prstGeom prst="rect">
              <a:avLst/>
            </a:prstGeom>
          </p:spPr>
        </p:pic>
        <p:pic>
          <p:nvPicPr>
            <p:cNvPr id="26" name="Image 25">
              <a:extLst>
                <a:ext uri="{FF2B5EF4-FFF2-40B4-BE49-F238E27FC236}">
                  <a16:creationId xmlns:a16="http://schemas.microsoft.com/office/drawing/2014/main" id="{440EB9E8-74BE-406B-A593-4F2FF56FCBB4}"/>
                </a:ext>
              </a:extLst>
            </p:cNvPr>
            <p:cNvPicPr>
              <a:picLocks noChangeAspect="1"/>
            </p:cNvPicPr>
            <p:nvPr/>
          </p:nvPicPr>
          <p:blipFill>
            <a:blip r:embed="rId6"/>
            <a:stretch>
              <a:fillRect/>
            </a:stretch>
          </p:blipFill>
          <p:spPr>
            <a:xfrm>
              <a:off x="7078937" y="5736024"/>
              <a:ext cx="240518" cy="251619"/>
            </a:xfrm>
            <a:prstGeom prst="rect">
              <a:avLst/>
            </a:prstGeom>
          </p:spPr>
        </p:pic>
        <p:sp>
          <p:nvSpPr>
            <p:cNvPr id="27" name="ZoneTexte 26">
              <a:extLst>
                <a:ext uri="{FF2B5EF4-FFF2-40B4-BE49-F238E27FC236}">
                  <a16:creationId xmlns:a16="http://schemas.microsoft.com/office/drawing/2014/main" id="{A5BDA53B-5321-41EF-9888-5B9FB222BA0A}"/>
                </a:ext>
              </a:extLst>
            </p:cNvPr>
            <p:cNvSpPr txBox="1"/>
            <p:nvPr/>
          </p:nvSpPr>
          <p:spPr>
            <a:xfrm>
              <a:off x="7283828" y="5644597"/>
              <a:ext cx="4515879" cy="461665"/>
            </a:xfrm>
            <a:prstGeom prst="rect">
              <a:avLst/>
            </a:prstGeom>
            <a:noFill/>
          </p:spPr>
          <p:txBody>
            <a:bodyPr wrap="square">
              <a:spAutoFit/>
            </a:bodyPr>
            <a:lstStyle>
              <a:defPPr>
                <a:defRPr lang="fr-FR"/>
              </a:defPPr>
              <a:lvl1pPr>
                <a:defRPr sz="2000" b="1">
                  <a:solidFill>
                    <a:srgbClr val="2B909D"/>
                  </a:solidFill>
                  <a:latin typeface="DilleniaUPC" panose="02020603050405020304" pitchFamily="18" charset="-34"/>
                  <a:cs typeface="DilleniaUPC" panose="02020603050405020304" pitchFamily="18" charset="-34"/>
                </a:defRPr>
              </a:lvl1pPr>
            </a:lstStyle>
            <a:p>
              <a:r>
                <a:rPr lang="fr-FR" sz="2400">
                  <a:solidFill>
                    <a:srgbClr val="F07189"/>
                  </a:solidFill>
                </a:rPr>
                <a:t>Texture et sensorialité</a:t>
              </a:r>
            </a:p>
          </p:txBody>
        </p:sp>
        <p:sp>
          <p:nvSpPr>
            <p:cNvPr id="28" name="ZoneTexte 27">
              <a:extLst>
                <a:ext uri="{FF2B5EF4-FFF2-40B4-BE49-F238E27FC236}">
                  <a16:creationId xmlns:a16="http://schemas.microsoft.com/office/drawing/2014/main" id="{1B7E5666-8420-4698-971E-C16F5D603B7F}"/>
                </a:ext>
              </a:extLst>
            </p:cNvPr>
            <p:cNvSpPr txBox="1"/>
            <p:nvPr/>
          </p:nvSpPr>
          <p:spPr>
            <a:xfrm>
              <a:off x="6248109" y="5958088"/>
              <a:ext cx="4706586" cy="461665"/>
            </a:xfrm>
            <a:prstGeom prst="rect">
              <a:avLst/>
            </a:prstGeom>
            <a:noFill/>
          </p:spPr>
          <p:txBody>
            <a:bodyPr wrap="square">
              <a:spAutoFit/>
            </a:bodyPr>
            <a:lstStyle/>
            <a:p>
              <a:r>
                <a:rPr lang="fr-FR" sz="2400" b="1" dirty="0">
                  <a:solidFill>
                    <a:srgbClr val="686F98"/>
                  </a:solidFill>
                  <a:latin typeface="DilleniaUPC" panose="02020603050405020304" pitchFamily="18" charset="-34"/>
                  <a:cs typeface="DilleniaUPC" panose="02020603050405020304" pitchFamily="18" charset="-34"/>
                </a:rPr>
                <a:t>Application et système de pénétration de la peau</a:t>
              </a:r>
            </a:p>
          </p:txBody>
        </p:sp>
      </p:grpSp>
    </p:spTree>
    <p:extLst>
      <p:ext uri="{BB962C8B-B14F-4D97-AF65-F5344CB8AC3E}">
        <p14:creationId xmlns:p14="http://schemas.microsoft.com/office/powerpoint/2010/main" val="3086708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0A1A657-3377-4B3F-9BCB-19635EB60751}"/>
              </a:ext>
            </a:extLst>
          </p:cNvPr>
          <p:cNvSpPr/>
          <p:nvPr/>
        </p:nvSpPr>
        <p:spPr>
          <a:xfrm rot="16200000">
            <a:off x="-2429141" y="2429141"/>
            <a:ext cx="6858001" cy="1999718"/>
          </a:xfrm>
          <a:prstGeom prst="rect">
            <a:avLst/>
          </a:prstGeom>
          <a:solidFill>
            <a:srgbClr val="89B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922616" y="638570"/>
            <a:ext cx="5451978"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Crème légère hydratante</a:t>
            </a:r>
          </a:p>
        </p:txBody>
      </p:sp>
      <p:pic>
        <p:nvPicPr>
          <p:cNvPr id="4" name="Image 3">
            <a:extLst>
              <a:ext uri="{FF2B5EF4-FFF2-40B4-BE49-F238E27FC236}">
                <a16:creationId xmlns:a16="http://schemas.microsoft.com/office/drawing/2014/main" id="{903956D4-33FC-42A2-9877-B7E308358C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4841" y="1914504"/>
            <a:ext cx="1159514" cy="4584406"/>
          </a:xfrm>
          <a:prstGeom prst="rect">
            <a:avLst/>
          </a:prstGeom>
          <a:effectLst>
            <a:outerShdw blurRad="50800" dist="38100" dir="2700000" algn="tl" rotWithShape="0">
              <a:prstClr val="black">
                <a:alpha val="40000"/>
              </a:prstClr>
            </a:outerShdw>
          </a:effectLst>
        </p:spPr>
      </p:pic>
      <p:sp>
        <p:nvSpPr>
          <p:cNvPr id="18" name="ZoneTexte 17">
            <a:extLst>
              <a:ext uri="{FF2B5EF4-FFF2-40B4-BE49-F238E27FC236}">
                <a16:creationId xmlns:a16="http://schemas.microsoft.com/office/drawing/2014/main" id="{09D05F77-6AFE-BE47-9438-FD1B7898ABBD}"/>
              </a:ext>
            </a:extLst>
          </p:cNvPr>
          <p:cNvSpPr txBox="1"/>
          <p:nvPr/>
        </p:nvSpPr>
        <p:spPr>
          <a:xfrm>
            <a:off x="242586" y="83286"/>
            <a:ext cx="8703705"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23" name="Connecteur droit 22">
            <a:extLst>
              <a:ext uri="{FF2B5EF4-FFF2-40B4-BE49-F238E27FC236}">
                <a16:creationId xmlns:a16="http://schemas.microsoft.com/office/drawing/2014/main" id="{64C4E5F8-AB19-C64A-91D7-277FF33B397A}"/>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8F1091B4-94A4-47E3-A700-D85541FD15C3}"/>
              </a:ext>
            </a:extLst>
          </p:cNvPr>
          <p:cNvSpPr txBox="1"/>
          <p:nvPr/>
        </p:nvSpPr>
        <p:spPr>
          <a:xfrm>
            <a:off x="2592829" y="1124189"/>
            <a:ext cx="9408761" cy="584775"/>
          </a:xfrm>
          <a:prstGeom prst="rect">
            <a:avLst/>
          </a:prstGeom>
          <a:noFill/>
        </p:spPr>
        <p:txBody>
          <a:bodyPr wrap="square">
            <a:spAutoFit/>
          </a:bodyPr>
          <a:lstStyle/>
          <a:p>
            <a:pPr>
              <a:tabLst>
                <a:tab pos="3135313" algn="l"/>
              </a:tabLst>
            </a:pPr>
            <a:r>
              <a:rPr lang="fr-FR" sz="3200" b="1" u="none" strike="noStrike" cap="all" dirty="0">
                <a:solidFill>
                  <a:srgbClr val="89B6C9"/>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89B6C9"/>
                </a:solidFill>
                <a:latin typeface="DilleniaUPC" panose="02020603050405020304" pitchFamily="18" charset="-34"/>
                <a:ea typeface="Times New Roman" panose="02020603050405020304" pitchFamily="18" charset="0"/>
                <a:cs typeface="DilleniaUPC" panose="02020603050405020304" pitchFamily="18" charset="-34"/>
              </a:rPr>
              <a:t>Essai clinique (</a:t>
            </a:r>
            <a:r>
              <a:rPr lang="fr-FR" sz="3200" b="1" u="none" strike="noStrike" dirty="0" err="1">
                <a:solidFill>
                  <a:srgbClr val="89B6C9"/>
                </a:solidFill>
                <a:latin typeface="DilleniaUPC" panose="02020603050405020304" pitchFamily="18" charset="-34"/>
                <a:ea typeface="Times New Roman" panose="02020603050405020304" pitchFamily="18" charset="0"/>
                <a:cs typeface="DilleniaUPC" panose="02020603050405020304" pitchFamily="18" charset="-34"/>
              </a:rPr>
              <a:t>sébumétrie</a:t>
            </a:r>
            <a:r>
              <a:rPr lang="fr-FR" sz="3200" b="1" u="none" strike="noStrike" dirty="0">
                <a:solidFill>
                  <a:srgbClr val="89B6C9"/>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46" name="Picture 2" descr="Mycose de l'ongle? N'attendez pas, traitez immédiatement">
            <a:extLst>
              <a:ext uri="{FF2B5EF4-FFF2-40B4-BE49-F238E27FC236}">
                <a16:creationId xmlns:a16="http://schemas.microsoft.com/office/drawing/2014/main" id="{240F2B7F-D620-48C0-AFA8-E861C024ED60}"/>
              </a:ext>
            </a:extLst>
          </p:cNvPr>
          <p:cNvPicPr>
            <a:picLocks noChangeAspect="1" noChangeArrowheads="1"/>
          </p:cNvPicPr>
          <p:nvPr/>
        </p:nvPicPr>
        <p:blipFill rotWithShape="1">
          <a:blip r:embed="rId4" cstate="print">
            <a:duotone>
              <a:prstClr val="black"/>
              <a:srgbClr val="89B6C9">
                <a:tint val="45000"/>
                <a:satMod val="400000"/>
              </a:srgbClr>
            </a:duotone>
            <a:extLst>
              <a:ext uri="{28A0092B-C50C-407E-A947-70E740481C1C}">
                <a14:useLocalDpi xmlns:a14="http://schemas.microsoft.com/office/drawing/2010/main" val="0"/>
              </a:ext>
            </a:extLst>
          </a:blip>
          <a:srcRect r="66457"/>
          <a:stretch/>
        </p:blipFill>
        <p:spPr bwMode="auto">
          <a:xfrm>
            <a:off x="9886509" y="1219441"/>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BD0BC24A-36F6-41BA-8582-681C4C1F7108}"/>
              </a:ext>
            </a:extLst>
          </p:cNvPr>
          <p:cNvSpPr txBox="1"/>
          <p:nvPr/>
        </p:nvSpPr>
        <p:spPr>
          <a:xfrm>
            <a:off x="3882106" y="2529463"/>
            <a:ext cx="8206060" cy="446276"/>
          </a:xfrm>
          <a:prstGeom prst="rect">
            <a:avLst/>
          </a:prstGeom>
          <a:noFill/>
        </p:spPr>
        <p:txBody>
          <a:bodyPr wrap="square">
            <a:spAutoFit/>
          </a:bodyPr>
          <a:lstStyle/>
          <a:p>
            <a:r>
              <a:rPr lang="fr-FR" sz="2300" dirty="0">
                <a:latin typeface="DilleniaUPC" panose="02020603050405020304" pitchFamily="18" charset="-34"/>
                <a:cs typeface="DilleniaUPC" panose="02020603050405020304" pitchFamily="18" charset="-34"/>
              </a:rPr>
              <a:t>Évaluation clinique de l’effet nourrissant (</a:t>
            </a:r>
            <a:r>
              <a:rPr lang="fr-FR" sz="2300" dirty="0" err="1">
                <a:latin typeface="DilleniaUPC" panose="02020603050405020304" pitchFamily="18" charset="-34"/>
                <a:cs typeface="DilleniaUPC" panose="02020603050405020304" pitchFamily="18" charset="-34"/>
              </a:rPr>
              <a:t>sébumétrie</a:t>
            </a:r>
            <a:r>
              <a:rPr lang="fr-FR" sz="2300" dirty="0">
                <a:latin typeface="DilleniaUPC" panose="02020603050405020304" pitchFamily="18" charset="-34"/>
                <a:cs typeface="DilleniaUPC" panose="02020603050405020304" pitchFamily="18" charset="-34"/>
              </a:rPr>
              <a:t>) – 30 min* </a:t>
            </a:r>
          </a:p>
        </p:txBody>
      </p:sp>
      <p:pic>
        <p:nvPicPr>
          <p:cNvPr id="16" name="Image 15">
            <a:extLst>
              <a:ext uri="{FF2B5EF4-FFF2-40B4-BE49-F238E27FC236}">
                <a16:creationId xmlns:a16="http://schemas.microsoft.com/office/drawing/2014/main" id="{F07D49AF-981B-4F52-9C24-07045500FAA4}"/>
              </a:ext>
            </a:extLst>
          </p:cNvPr>
          <p:cNvPicPr>
            <a:picLocks noChangeAspect="1"/>
          </p:cNvPicPr>
          <p:nvPr/>
        </p:nvPicPr>
        <p:blipFill rotWithShape="1">
          <a:blip r:embed="rId5"/>
          <a:srcRect b="14901"/>
          <a:stretch/>
        </p:blipFill>
        <p:spPr>
          <a:xfrm>
            <a:off x="3337582" y="3042077"/>
            <a:ext cx="483564" cy="443166"/>
          </a:xfrm>
          <a:prstGeom prst="rect">
            <a:avLst/>
          </a:prstGeom>
        </p:spPr>
      </p:pic>
      <p:sp>
        <p:nvSpPr>
          <p:cNvPr id="17" name="ZoneTexte 16">
            <a:extLst>
              <a:ext uri="{FF2B5EF4-FFF2-40B4-BE49-F238E27FC236}">
                <a16:creationId xmlns:a16="http://schemas.microsoft.com/office/drawing/2014/main" id="{134359B9-3FB3-4F43-AC01-AFDBEDCB47A4}"/>
              </a:ext>
            </a:extLst>
          </p:cNvPr>
          <p:cNvSpPr txBox="1"/>
          <p:nvPr/>
        </p:nvSpPr>
        <p:spPr>
          <a:xfrm>
            <a:off x="3882106" y="3095363"/>
            <a:ext cx="5389485"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5 volontaires âgés de 38 à 61 ans</a:t>
            </a:r>
          </a:p>
        </p:txBody>
      </p:sp>
      <p:pic>
        <p:nvPicPr>
          <p:cNvPr id="19" name="Image 18">
            <a:extLst>
              <a:ext uri="{FF2B5EF4-FFF2-40B4-BE49-F238E27FC236}">
                <a16:creationId xmlns:a16="http://schemas.microsoft.com/office/drawing/2014/main" id="{4694B4F5-48BB-4E12-801A-DD3970F73377}"/>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404271"/>
            <a:ext cx="530585" cy="619484"/>
          </a:xfrm>
          <a:prstGeom prst="rect">
            <a:avLst/>
          </a:prstGeom>
        </p:spPr>
      </p:pic>
      <p:sp>
        <p:nvSpPr>
          <p:cNvPr id="20" name="ZoneTexte 19">
            <a:extLst>
              <a:ext uri="{FF2B5EF4-FFF2-40B4-BE49-F238E27FC236}">
                <a16:creationId xmlns:a16="http://schemas.microsoft.com/office/drawing/2014/main" id="{17A7F265-67E1-4073-A936-D45F8CC5B850}"/>
              </a:ext>
            </a:extLst>
          </p:cNvPr>
          <p:cNvSpPr txBox="1"/>
          <p:nvPr/>
        </p:nvSpPr>
        <p:spPr>
          <a:xfrm>
            <a:off x="3149393" y="3716266"/>
            <a:ext cx="2475229"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sp>
        <p:nvSpPr>
          <p:cNvPr id="21" name="ZoneTexte 20">
            <a:extLst>
              <a:ext uri="{FF2B5EF4-FFF2-40B4-BE49-F238E27FC236}">
                <a16:creationId xmlns:a16="http://schemas.microsoft.com/office/drawing/2014/main" id="{EC2F58C1-EA31-4F58-A241-36A8B72C2954}"/>
              </a:ext>
            </a:extLst>
          </p:cNvPr>
          <p:cNvSpPr txBox="1"/>
          <p:nvPr/>
        </p:nvSpPr>
        <p:spPr>
          <a:xfrm>
            <a:off x="8278902" y="4881434"/>
            <a:ext cx="3215215" cy="757125"/>
          </a:xfrm>
          <a:prstGeom prst="rect">
            <a:avLst/>
          </a:prstGeom>
          <a:solidFill>
            <a:schemeClr val="bg1"/>
          </a:solidFill>
          <a:ln>
            <a:solidFill>
              <a:srgbClr val="89B6C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a:solidFill>
                  <a:srgbClr val="89B6C9"/>
                </a:solidFill>
                <a:latin typeface="Times New Roman" panose="02020603050405020304" pitchFamily="18" charset="0"/>
                <a:cs typeface="Times New Roman" panose="02020603050405020304" pitchFamily="18" charset="0"/>
              </a:rPr>
              <a:t>→</a:t>
            </a:r>
            <a:r>
              <a:rPr lang="fr-FR">
                <a:solidFill>
                  <a:srgbClr val="89B6C9"/>
                </a:solidFill>
              </a:rPr>
              <a:t> Efficacité </a:t>
            </a:r>
            <a:r>
              <a:rPr lang="fr-FR" b="1">
                <a:solidFill>
                  <a:srgbClr val="89B6C9"/>
                </a:solidFill>
              </a:rPr>
              <a:t>XXX </a:t>
            </a:r>
            <a:r>
              <a:rPr lang="fr-FR">
                <a:solidFill>
                  <a:srgbClr val="89B6C9"/>
                </a:solidFill>
              </a:rPr>
              <a:t>prouvée</a:t>
            </a:r>
          </a:p>
        </p:txBody>
      </p:sp>
      <p:sp>
        <p:nvSpPr>
          <p:cNvPr id="22" name="ZoneTexte 21">
            <a:extLst>
              <a:ext uri="{FF2B5EF4-FFF2-40B4-BE49-F238E27FC236}">
                <a16:creationId xmlns:a16="http://schemas.microsoft.com/office/drawing/2014/main" id="{98CDD2CC-FB91-43A9-B74E-BEFA559E18B6}"/>
              </a:ext>
            </a:extLst>
          </p:cNvPr>
          <p:cNvSpPr txBox="1"/>
          <p:nvPr/>
        </p:nvSpPr>
        <p:spPr>
          <a:xfrm rot="16200000">
            <a:off x="2318204" y="5121498"/>
            <a:ext cx="1939379" cy="276999"/>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fr-FR" sz="1200"/>
              <a:t>Quantité d’huile (µg/cm</a:t>
            </a:r>
            <a:r>
              <a:rPr lang="fr-FR" sz="1200" baseline="30000"/>
              <a:t>2</a:t>
            </a:r>
            <a:r>
              <a:rPr lang="fr-FR" sz="1200"/>
              <a:t>)</a:t>
            </a:r>
          </a:p>
        </p:txBody>
      </p:sp>
      <p:graphicFrame>
        <p:nvGraphicFramePr>
          <p:cNvPr id="24" name="Graphique 23">
            <a:extLst>
              <a:ext uri="{FF2B5EF4-FFF2-40B4-BE49-F238E27FC236}">
                <a16:creationId xmlns:a16="http://schemas.microsoft.com/office/drawing/2014/main" id="{04FE8813-4BF9-440A-9979-50E0F0F214CE}"/>
              </a:ext>
            </a:extLst>
          </p:cNvPr>
          <p:cNvGraphicFramePr/>
          <p:nvPr>
            <p:extLst>
              <p:ext uri="{D42A27DB-BD31-4B8C-83A1-F6EECF244321}">
                <p14:modId xmlns:p14="http://schemas.microsoft.com/office/powerpoint/2010/main" val="821156976"/>
              </p:ext>
            </p:extLst>
          </p:nvPr>
        </p:nvGraphicFramePr>
        <p:xfrm>
          <a:off x="3389615" y="4014724"/>
          <a:ext cx="4649066" cy="2468229"/>
        </p:xfrm>
        <a:graphic>
          <a:graphicData uri="http://schemas.openxmlformats.org/drawingml/2006/chart">
            <c:chart xmlns:c="http://schemas.openxmlformats.org/drawingml/2006/chart" xmlns:r="http://schemas.openxmlformats.org/officeDocument/2006/relationships" r:id="rId8"/>
          </a:graphicData>
        </a:graphic>
      </p:graphicFrame>
      <p:sp>
        <p:nvSpPr>
          <p:cNvPr id="25" name="ZoneTexte 24">
            <a:extLst>
              <a:ext uri="{FF2B5EF4-FFF2-40B4-BE49-F238E27FC236}">
                <a16:creationId xmlns:a16="http://schemas.microsoft.com/office/drawing/2014/main" id="{DA0CAE35-C9C7-42A3-AF52-8CDDD3ED11D3}"/>
              </a:ext>
            </a:extLst>
          </p:cNvPr>
          <p:cNvSpPr txBox="1"/>
          <p:nvPr/>
        </p:nvSpPr>
        <p:spPr>
          <a:xfrm>
            <a:off x="3014212" y="6580590"/>
            <a:ext cx="9177788" cy="338554"/>
          </a:xfrm>
          <a:prstGeom prst="rect">
            <a:avLst/>
          </a:prstGeom>
          <a:noFill/>
        </p:spPr>
        <p:txBody>
          <a:bodyPr wrap="square">
            <a:spAutoFit/>
          </a:bodyPr>
          <a:lstStyle/>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*Essai clinique (sébumétrie), étude Ln20007 – CIREC – janvier 2021</a:t>
            </a:r>
          </a:p>
        </p:txBody>
      </p:sp>
      <p:sp>
        <p:nvSpPr>
          <p:cNvPr id="26" name="ZoneTexte 25">
            <a:extLst>
              <a:ext uri="{FF2B5EF4-FFF2-40B4-BE49-F238E27FC236}">
                <a16:creationId xmlns:a16="http://schemas.microsoft.com/office/drawing/2014/main" id="{CF7B78D9-0E89-4FCE-9B0F-684657FE8DD1}"/>
              </a:ext>
            </a:extLst>
          </p:cNvPr>
          <p:cNvSpPr txBox="1"/>
          <p:nvPr/>
        </p:nvSpPr>
        <p:spPr>
          <a:xfrm>
            <a:off x="9173992" y="5464673"/>
            <a:ext cx="1786987" cy="821946"/>
          </a:xfrm>
          <a:prstGeom prst="rect">
            <a:avLst/>
          </a:prstGeom>
          <a:solidFill>
            <a:srgbClr val="FF6D6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600"/>
              <a:t>En attente de la conclusion du CIREC</a:t>
            </a:r>
          </a:p>
        </p:txBody>
      </p:sp>
    </p:spTree>
    <p:extLst>
      <p:ext uri="{BB962C8B-B14F-4D97-AF65-F5344CB8AC3E}">
        <p14:creationId xmlns:p14="http://schemas.microsoft.com/office/powerpoint/2010/main" val="2339012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0A1A657-3377-4B3F-9BCB-19635EB60751}"/>
              </a:ext>
            </a:extLst>
          </p:cNvPr>
          <p:cNvSpPr/>
          <p:nvPr/>
        </p:nvSpPr>
        <p:spPr>
          <a:xfrm rot="16200000">
            <a:off x="-2429141" y="2429141"/>
            <a:ext cx="6858001" cy="1999718"/>
          </a:xfrm>
          <a:prstGeom prst="rect">
            <a:avLst/>
          </a:prstGeom>
          <a:solidFill>
            <a:srgbClr val="89B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922616" y="638570"/>
            <a:ext cx="5451978"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Crème légère hydratante</a:t>
            </a:r>
          </a:p>
        </p:txBody>
      </p:sp>
      <p:pic>
        <p:nvPicPr>
          <p:cNvPr id="4" name="Image 3">
            <a:extLst>
              <a:ext uri="{FF2B5EF4-FFF2-40B4-BE49-F238E27FC236}">
                <a16:creationId xmlns:a16="http://schemas.microsoft.com/office/drawing/2014/main" id="{903956D4-33FC-42A2-9877-B7E308358C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4841" y="1914504"/>
            <a:ext cx="1159514" cy="4584406"/>
          </a:xfrm>
          <a:prstGeom prst="rect">
            <a:avLst/>
          </a:prstGeom>
          <a:effectLst>
            <a:outerShdw blurRad="50800" dist="38100" dir="2700000" algn="tl" rotWithShape="0">
              <a:prstClr val="black">
                <a:alpha val="40000"/>
              </a:prstClr>
            </a:outerShdw>
          </a:effectLst>
        </p:spPr>
      </p:pic>
      <p:sp>
        <p:nvSpPr>
          <p:cNvPr id="18" name="ZoneTexte 17">
            <a:extLst>
              <a:ext uri="{FF2B5EF4-FFF2-40B4-BE49-F238E27FC236}">
                <a16:creationId xmlns:a16="http://schemas.microsoft.com/office/drawing/2014/main" id="{09D05F77-6AFE-BE47-9438-FD1B7898ABBD}"/>
              </a:ext>
            </a:extLst>
          </p:cNvPr>
          <p:cNvSpPr txBox="1"/>
          <p:nvPr/>
        </p:nvSpPr>
        <p:spPr>
          <a:xfrm>
            <a:off x="242587" y="83286"/>
            <a:ext cx="7702808"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23" name="Connecteur droit 22">
            <a:extLst>
              <a:ext uri="{FF2B5EF4-FFF2-40B4-BE49-F238E27FC236}">
                <a16:creationId xmlns:a16="http://schemas.microsoft.com/office/drawing/2014/main" id="{64C4E5F8-AB19-C64A-91D7-277FF33B397A}"/>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pic>
        <p:nvPicPr>
          <p:cNvPr id="30" name="Picture 2" descr="Hydration - East Valley Naturopathic Doctors">
            <a:extLst>
              <a:ext uri="{FF2B5EF4-FFF2-40B4-BE49-F238E27FC236}">
                <a16:creationId xmlns:a16="http://schemas.microsoft.com/office/drawing/2014/main" id="{A80D424F-BD3D-4CF8-A52B-B36D26DB21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8327" y="819063"/>
            <a:ext cx="492443" cy="492443"/>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31">
            <a:extLst>
              <a:ext uri="{FF2B5EF4-FFF2-40B4-BE49-F238E27FC236}">
                <a16:creationId xmlns:a16="http://schemas.microsoft.com/office/drawing/2014/main" id="{31850908-96EA-4A91-97BC-783582F3ADDA}"/>
              </a:ext>
            </a:extLst>
          </p:cNvPr>
          <p:cNvSpPr txBox="1"/>
          <p:nvPr/>
        </p:nvSpPr>
        <p:spPr>
          <a:xfrm>
            <a:off x="8898675" y="278116"/>
            <a:ext cx="3189491" cy="584775"/>
          </a:xfrm>
          <a:prstGeom prst="rect">
            <a:avLst/>
          </a:prstGeom>
          <a:noFill/>
        </p:spPr>
        <p:txBody>
          <a:bodyPr wrap="square">
            <a:spAutoFit/>
          </a:bodyPr>
          <a:lstStyle/>
          <a:p>
            <a:r>
              <a:rPr lang="fr-FR" sz="3200" b="1">
                <a:solidFill>
                  <a:srgbClr val="36C7D6"/>
                </a:solidFill>
                <a:latin typeface="DilleniaUPC" panose="02020603050405020304" pitchFamily="18" charset="-34"/>
                <a:cs typeface="DilleniaUPC" panose="02020603050405020304" pitchFamily="18" charset="-34"/>
              </a:rPr>
              <a:t>+29,4 % </a:t>
            </a:r>
            <a:r>
              <a:rPr lang="fr-FR" sz="2400">
                <a:solidFill>
                  <a:srgbClr val="36C7D6"/>
                </a:solidFill>
                <a:latin typeface="DilleniaUPC" panose="02020603050405020304" pitchFamily="18" charset="-34"/>
                <a:cs typeface="DilleniaUPC" panose="02020603050405020304" pitchFamily="18" charset="-34"/>
              </a:rPr>
              <a:t>d’hydratation au bout de 8h*</a:t>
            </a:r>
          </a:p>
        </p:txBody>
      </p:sp>
      <p:sp>
        <p:nvSpPr>
          <p:cNvPr id="34" name="ZoneTexte 33">
            <a:extLst>
              <a:ext uri="{FF2B5EF4-FFF2-40B4-BE49-F238E27FC236}">
                <a16:creationId xmlns:a16="http://schemas.microsoft.com/office/drawing/2014/main" id="{4598848E-D1C2-415F-9E0B-83B8258CBC65}"/>
              </a:ext>
            </a:extLst>
          </p:cNvPr>
          <p:cNvSpPr txBox="1"/>
          <p:nvPr/>
        </p:nvSpPr>
        <p:spPr>
          <a:xfrm>
            <a:off x="3014212" y="6580590"/>
            <a:ext cx="9177788" cy="338554"/>
          </a:xfrm>
          <a:prstGeom prst="rect">
            <a:avLst/>
          </a:prstGeom>
          <a:noFill/>
        </p:spPr>
        <p:txBody>
          <a:bodyPr wrap="square">
            <a:spAutoFit/>
          </a:bodyPr>
          <a:lstStyle/>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*Essai clinique (cornéométrie), étude Ln15005 – CIREC – sept. 2015</a:t>
            </a:r>
          </a:p>
        </p:txBody>
      </p:sp>
      <p:sp>
        <p:nvSpPr>
          <p:cNvPr id="44" name="ZoneTexte 43">
            <a:extLst>
              <a:ext uri="{FF2B5EF4-FFF2-40B4-BE49-F238E27FC236}">
                <a16:creationId xmlns:a16="http://schemas.microsoft.com/office/drawing/2014/main" id="{8F1091B4-94A4-47E3-A700-D85541FD15C3}"/>
              </a:ext>
            </a:extLst>
          </p:cNvPr>
          <p:cNvSpPr txBox="1"/>
          <p:nvPr/>
        </p:nvSpPr>
        <p:spPr>
          <a:xfrm>
            <a:off x="2779283" y="1201070"/>
            <a:ext cx="9647645" cy="584775"/>
          </a:xfrm>
          <a:prstGeom prst="rect">
            <a:avLst/>
          </a:prstGeom>
          <a:noFill/>
        </p:spPr>
        <p:txBody>
          <a:bodyPr wrap="square">
            <a:spAutoFit/>
          </a:bodyPr>
          <a:lstStyle/>
          <a:p>
            <a:pPr>
              <a:tabLst>
                <a:tab pos="3135313" algn="l"/>
              </a:tabLst>
            </a:pPr>
            <a:r>
              <a:rPr lang="fr-FR" sz="3200" b="1" u="none" strike="noStrike" cap="all" dirty="0">
                <a:solidFill>
                  <a:srgbClr val="89B6C9"/>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89B6C9"/>
                </a:solidFill>
                <a:latin typeface="DilleniaUPC" panose="02020603050405020304" pitchFamily="18" charset="-34"/>
                <a:ea typeface="Times New Roman" panose="02020603050405020304" pitchFamily="18" charset="0"/>
                <a:cs typeface="DilleniaUPC" panose="02020603050405020304" pitchFamily="18" charset="-34"/>
              </a:rPr>
              <a:t>Essai clinique (</a:t>
            </a:r>
            <a:r>
              <a:rPr lang="fr-FR" sz="3200" b="1" u="none" strike="noStrike" dirty="0" err="1">
                <a:solidFill>
                  <a:srgbClr val="89B6C9"/>
                </a:solidFill>
                <a:latin typeface="DilleniaUPC" panose="02020603050405020304" pitchFamily="18" charset="-34"/>
                <a:ea typeface="Times New Roman" panose="02020603050405020304" pitchFamily="18" charset="0"/>
                <a:cs typeface="DilleniaUPC" panose="02020603050405020304" pitchFamily="18" charset="-34"/>
              </a:rPr>
              <a:t>cornéométrie</a:t>
            </a:r>
            <a:r>
              <a:rPr lang="fr-FR" sz="3200" b="1" u="none" strike="noStrike" dirty="0">
                <a:solidFill>
                  <a:srgbClr val="89B6C9"/>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46" name="Picture 2" descr="Mycose de l'ongle? N'attendez pas, traitez immédiatement">
            <a:extLst>
              <a:ext uri="{FF2B5EF4-FFF2-40B4-BE49-F238E27FC236}">
                <a16:creationId xmlns:a16="http://schemas.microsoft.com/office/drawing/2014/main" id="{240F2B7F-D620-48C0-AFA8-E861C024ED60}"/>
              </a:ext>
            </a:extLst>
          </p:cNvPr>
          <p:cNvPicPr>
            <a:picLocks noChangeAspect="1" noChangeArrowheads="1"/>
          </p:cNvPicPr>
          <p:nvPr/>
        </p:nvPicPr>
        <p:blipFill rotWithShape="1">
          <a:blip r:embed="rId5" cstate="print">
            <a:duotone>
              <a:prstClr val="black"/>
              <a:srgbClr val="89B6C9">
                <a:tint val="45000"/>
                <a:satMod val="400000"/>
              </a:srgbClr>
            </a:duotone>
            <a:extLst>
              <a:ext uri="{28A0092B-C50C-407E-A947-70E740481C1C}">
                <a14:useLocalDpi xmlns:a14="http://schemas.microsoft.com/office/drawing/2010/main" val="0"/>
              </a:ext>
            </a:extLst>
          </a:blip>
          <a:srcRect r="66457"/>
          <a:stretch/>
        </p:blipFill>
        <p:spPr bwMode="auto">
          <a:xfrm>
            <a:off x="9240220" y="1776151"/>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ABAC5BBC-33AA-4197-B3A8-314E36AED93F}"/>
              </a:ext>
            </a:extLst>
          </p:cNvPr>
          <p:cNvSpPr txBox="1"/>
          <p:nvPr/>
        </p:nvSpPr>
        <p:spPr>
          <a:xfrm>
            <a:off x="3882106" y="2529463"/>
            <a:ext cx="8206060" cy="446276"/>
          </a:xfrm>
          <a:prstGeom prst="rect">
            <a:avLst/>
          </a:prstGeom>
          <a:noFill/>
        </p:spPr>
        <p:txBody>
          <a:bodyPr wrap="square">
            <a:spAutoFit/>
          </a:bodyPr>
          <a:lstStyle/>
          <a:p>
            <a:r>
              <a:rPr lang="fr-FR" sz="2300" dirty="0">
                <a:latin typeface="DilleniaUPC" panose="02020603050405020304" pitchFamily="18" charset="-34"/>
                <a:cs typeface="DilleniaUPC" panose="02020603050405020304" pitchFamily="18" charset="-34"/>
              </a:rPr>
              <a:t>Évaluation clinique de l’effet hydratant (</a:t>
            </a:r>
            <a:r>
              <a:rPr lang="fr-FR" sz="2300" dirty="0" err="1">
                <a:latin typeface="DilleniaUPC" panose="02020603050405020304" pitchFamily="18" charset="-34"/>
                <a:cs typeface="DilleniaUPC" panose="02020603050405020304" pitchFamily="18" charset="-34"/>
              </a:rPr>
              <a:t>cornéométrie</a:t>
            </a:r>
            <a:r>
              <a:rPr lang="fr-FR" sz="2300" dirty="0">
                <a:latin typeface="DilleniaUPC" panose="02020603050405020304" pitchFamily="18" charset="-34"/>
                <a:cs typeface="DilleniaUPC" panose="02020603050405020304" pitchFamily="18" charset="-34"/>
              </a:rPr>
              <a:t>) – 8 heures* </a:t>
            </a:r>
          </a:p>
        </p:txBody>
      </p:sp>
      <p:pic>
        <p:nvPicPr>
          <p:cNvPr id="13" name="Image 12">
            <a:extLst>
              <a:ext uri="{FF2B5EF4-FFF2-40B4-BE49-F238E27FC236}">
                <a16:creationId xmlns:a16="http://schemas.microsoft.com/office/drawing/2014/main" id="{A82EE128-4486-43A4-A660-B1F270CC7D16}"/>
              </a:ext>
            </a:extLst>
          </p:cNvPr>
          <p:cNvPicPr>
            <a:picLocks noChangeAspect="1"/>
          </p:cNvPicPr>
          <p:nvPr/>
        </p:nvPicPr>
        <p:blipFill rotWithShape="1">
          <a:blip r:embed="rId6"/>
          <a:srcRect b="14901"/>
          <a:stretch/>
        </p:blipFill>
        <p:spPr>
          <a:xfrm>
            <a:off x="3337582" y="3042077"/>
            <a:ext cx="483564" cy="443166"/>
          </a:xfrm>
          <a:prstGeom prst="rect">
            <a:avLst/>
          </a:prstGeom>
        </p:spPr>
      </p:pic>
      <p:sp>
        <p:nvSpPr>
          <p:cNvPr id="14" name="ZoneTexte 13">
            <a:extLst>
              <a:ext uri="{FF2B5EF4-FFF2-40B4-BE49-F238E27FC236}">
                <a16:creationId xmlns:a16="http://schemas.microsoft.com/office/drawing/2014/main" id="{5CF14B0F-581D-4248-A168-E95201BEF30F}"/>
              </a:ext>
            </a:extLst>
          </p:cNvPr>
          <p:cNvSpPr txBox="1"/>
          <p:nvPr/>
        </p:nvSpPr>
        <p:spPr>
          <a:xfrm>
            <a:off x="3882106" y="3095363"/>
            <a:ext cx="5219364"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10 volontaires âgés de 40 à 65 ans</a:t>
            </a:r>
          </a:p>
        </p:txBody>
      </p:sp>
      <p:pic>
        <p:nvPicPr>
          <p:cNvPr id="16" name="Image 15">
            <a:extLst>
              <a:ext uri="{FF2B5EF4-FFF2-40B4-BE49-F238E27FC236}">
                <a16:creationId xmlns:a16="http://schemas.microsoft.com/office/drawing/2014/main" id="{83E602AE-74CA-404D-983B-A730D8F8DFB1}"/>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404271"/>
            <a:ext cx="530585" cy="619484"/>
          </a:xfrm>
          <a:prstGeom prst="rect">
            <a:avLst/>
          </a:prstGeom>
        </p:spPr>
      </p:pic>
      <p:sp>
        <p:nvSpPr>
          <p:cNvPr id="19" name="ZoneTexte 18">
            <a:extLst>
              <a:ext uri="{FF2B5EF4-FFF2-40B4-BE49-F238E27FC236}">
                <a16:creationId xmlns:a16="http://schemas.microsoft.com/office/drawing/2014/main" id="{37612393-BE64-4305-8C6D-1DB0FD8FB70B}"/>
              </a:ext>
            </a:extLst>
          </p:cNvPr>
          <p:cNvSpPr txBox="1"/>
          <p:nvPr/>
        </p:nvSpPr>
        <p:spPr>
          <a:xfrm>
            <a:off x="3149393" y="3716266"/>
            <a:ext cx="2815471"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sp>
        <p:nvSpPr>
          <p:cNvPr id="24" name="ZoneTexte 23">
            <a:extLst>
              <a:ext uri="{FF2B5EF4-FFF2-40B4-BE49-F238E27FC236}">
                <a16:creationId xmlns:a16="http://schemas.microsoft.com/office/drawing/2014/main" id="{947E5E81-853C-4D97-8963-6F7346A9F5F2}"/>
              </a:ext>
            </a:extLst>
          </p:cNvPr>
          <p:cNvSpPr txBox="1"/>
          <p:nvPr/>
        </p:nvSpPr>
        <p:spPr>
          <a:xfrm>
            <a:off x="8432908" y="4508205"/>
            <a:ext cx="3655258" cy="1359195"/>
          </a:xfrm>
          <a:prstGeom prst="rect">
            <a:avLst/>
          </a:prstGeom>
          <a:solidFill>
            <a:schemeClr val="bg1"/>
          </a:solidFill>
          <a:ln>
            <a:solidFill>
              <a:srgbClr val="89B6C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89B6C9"/>
                </a:solidFill>
                <a:latin typeface="Times New Roman" panose="02020603050405020304" pitchFamily="18" charset="0"/>
                <a:cs typeface="Times New Roman" panose="02020603050405020304" pitchFamily="18" charset="0"/>
              </a:rPr>
              <a:t>→ </a:t>
            </a:r>
            <a:r>
              <a:rPr lang="fr-FR" b="1" dirty="0">
                <a:solidFill>
                  <a:srgbClr val="89B6C9"/>
                </a:solidFill>
              </a:rPr>
              <a:t>« Très fort » pouvoir hydratant</a:t>
            </a:r>
            <a:r>
              <a:rPr lang="fr-FR" dirty="0">
                <a:solidFill>
                  <a:srgbClr val="89B6C9"/>
                </a:solidFill>
              </a:rPr>
              <a:t> prouvé</a:t>
            </a:r>
          </a:p>
          <a:p>
            <a:r>
              <a:rPr kumimoji="0" lang="fr-FR" b="0" i="0" u="none" strike="noStrike" cap="none" normalizeH="0" baseline="0" noProof="0" dirty="0">
                <a:ln>
                  <a:noFill/>
                </a:ln>
                <a:solidFill>
                  <a:srgbClr val="89B6C9"/>
                </a:solidFill>
                <a:uLnTx/>
                <a:uFillTx/>
                <a:latin typeface="Times New Roman" panose="02020603050405020304" pitchFamily="18" charset="0"/>
                <a:ea typeface="+mn-ea"/>
                <a:cs typeface="Times New Roman" panose="02020603050405020304" pitchFamily="18" charset="0"/>
              </a:rPr>
              <a:t>→</a:t>
            </a:r>
            <a:r>
              <a:rPr lang="fr-FR" b="1" dirty="0">
                <a:solidFill>
                  <a:srgbClr val="89B6C9"/>
                </a:solidFill>
              </a:rPr>
              <a:t> Hydratation longue durée</a:t>
            </a:r>
          </a:p>
        </p:txBody>
      </p:sp>
      <p:sp>
        <p:nvSpPr>
          <p:cNvPr id="25" name="ZoneTexte 24">
            <a:extLst>
              <a:ext uri="{FF2B5EF4-FFF2-40B4-BE49-F238E27FC236}">
                <a16:creationId xmlns:a16="http://schemas.microsoft.com/office/drawing/2014/main" id="{6B964E77-15CC-41B0-899C-4FCAD419CD68}"/>
              </a:ext>
            </a:extLst>
          </p:cNvPr>
          <p:cNvSpPr txBox="1"/>
          <p:nvPr/>
        </p:nvSpPr>
        <p:spPr>
          <a:xfrm rot="16200000">
            <a:off x="2318204" y="5121498"/>
            <a:ext cx="1939379" cy="276999"/>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fr-FR" sz="1200"/>
              <a:t>Taux d’hydratation (%)</a:t>
            </a:r>
          </a:p>
        </p:txBody>
      </p:sp>
      <p:graphicFrame>
        <p:nvGraphicFramePr>
          <p:cNvPr id="26" name="Graphique 25">
            <a:extLst>
              <a:ext uri="{FF2B5EF4-FFF2-40B4-BE49-F238E27FC236}">
                <a16:creationId xmlns:a16="http://schemas.microsoft.com/office/drawing/2014/main" id="{156C0695-A850-43B0-B91A-8BA258DA06CA}"/>
              </a:ext>
            </a:extLst>
          </p:cNvPr>
          <p:cNvGraphicFramePr/>
          <p:nvPr>
            <p:extLst>
              <p:ext uri="{D42A27DB-BD31-4B8C-83A1-F6EECF244321}">
                <p14:modId xmlns:p14="http://schemas.microsoft.com/office/powerpoint/2010/main" val="2617680579"/>
              </p:ext>
            </p:extLst>
          </p:nvPr>
        </p:nvGraphicFramePr>
        <p:xfrm>
          <a:off x="3389614" y="4014724"/>
          <a:ext cx="4839985" cy="246822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87683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0A1A657-3377-4B3F-9BCB-19635EB60751}"/>
              </a:ext>
            </a:extLst>
          </p:cNvPr>
          <p:cNvSpPr/>
          <p:nvPr/>
        </p:nvSpPr>
        <p:spPr>
          <a:xfrm rot="16200000">
            <a:off x="-2429141" y="2429141"/>
            <a:ext cx="6858001" cy="1999718"/>
          </a:xfrm>
          <a:prstGeom prst="rect">
            <a:avLst/>
          </a:prstGeom>
          <a:solidFill>
            <a:srgbClr val="89B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pic>
        <p:nvPicPr>
          <p:cNvPr id="36" name="Image 35">
            <a:extLst>
              <a:ext uri="{FF2B5EF4-FFF2-40B4-BE49-F238E27FC236}">
                <a16:creationId xmlns:a16="http://schemas.microsoft.com/office/drawing/2014/main" id="{D455543B-C2B9-476D-B770-EB01935A8C74}"/>
              </a:ext>
            </a:extLst>
          </p:cNvPr>
          <p:cNvPicPr>
            <a:picLocks noChangeAspect="1"/>
          </p:cNvPicPr>
          <p:nvPr/>
        </p:nvPicPr>
        <p:blipFill>
          <a:blip r:embed="rId3"/>
          <a:stretch>
            <a:fillRect/>
          </a:stretch>
        </p:blipFill>
        <p:spPr>
          <a:xfrm>
            <a:off x="9193043" y="3512025"/>
            <a:ext cx="2084046" cy="1389364"/>
          </a:xfrm>
          <a:prstGeom prst="rect">
            <a:avLst/>
          </a:prstGeom>
        </p:spPr>
      </p:pic>
      <p:sp>
        <p:nvSpPr>
          <p:cNvPr id="5" name="ZoneTexte 4">
            <a:extLst>
              <a:ext uri="{FF2B5EF4-FFF2-40B4-BE49-F238E27FC236}">
                <a16:creationId xmlns:a16="http://schemas.microsoft.com/office/drawing/2014/main" id="{897EB65E-BDD3-40B1-A2DE-ED06AD255453}"/>
              </a:ext>
            </a:extLst>
          </p:cNvPr>
          <p:cNvSpPr txBox="1"/>
          <p:nvPr/>
        </p:nvSpPr>
        <p:spPr>
          <a:xfrm>
            <a:off x="922616" y="638570"/>
            <a:ext cx="5451978"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Crème légère hydratante</a:t>
            </a:r>
          </a:p>
        </p:txBody>
      </p:sp>
      <p:pic>
        <p:nvPicPr>
          <p:cNvPr id="4" name="Image 3">
            <a:extLst>
              <a:ext uri="{FF2B5EF4-FFF2-40B4-BE49-F238E27FC236}">
                <a16:creationId xmlns:a16="http://schemas.microsoft.com/office/drawing/2014/main" id="{903956D4-33FC-42A2-9877-B7E308358C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841" y="1914504"/>
            <a:ext cx="1159514" cy="4584406"/>
          </a:xfrm>
          <a:prstGeom prst="rect">
            <a:avLst/>
          </a:prstGeom>
          <a:effectLst>
            <a:outerShdw blurRad="50800" dist="38100" dir="2700000" algn="tl" rotWithShape="0">
              <a:prstClr val="black">
                <a:alpha val="40000"/>
              </a:prstClr>
            </a:outerShdw>
          </a:effectLst>
        </p:spPr>
      </p:pic>
      <p:sp>
        <p:nvSpPr>
          <p:cNvPr id="18" name="ZoneTexte 17">
            <a:extLst>
              <a:ext uri="{FF2B5EF4-FFF2-40B4-BE49-F238E27FC236}">
                <a16:creationId xmlns:a16="http://schemas.microsoft.com/office/drawing/2014/main" id="{09D05F77-6AFE-BE47-9438-FD1B7898ABBD}"/>
              </a:ext>
            </a:extLst>
          </p:cNvPr>
          <p:cNvSpPr txBox="1"/>
          <p:nvPr/>
        </p:nvSpPr>
        <p:spPr>
          <a:xfrm>
            <a:off x="242586" y="83286"/>
            <a:ext cx="7628667"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23" name="Connecteur droit 22">
            <a:extLst>
              <a:ext uri="{FF2B5EF4-FFF2-40B4-BE49-F238E27FC236}">
                <a16:creationId xmlns:a16="http://schemas.microsoft.com/office/drawing/2014/main" id="{64C4E5F8-AB19-C64A-91D7-277FF33B397A}"/>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CE4AE44-D34D-44B1-9668-55ECCEC0F951}"/>
              </a:ext>
            </a:extLst>
          </p:cNvPr>
          <p:cNvSpPr/>
          <p:nvPr/>
        </p:nvSpPr>
        <p:spPr>
          <a:xfrm>
            <a:off x="2849526" y="4114806"/>
            <a:ext cx="6020846" cy="1856164"/>
          </a:xfrm>
          <a:prstGeom prst="rect">
            <a:avLst/>
          </a:prstGeom>
          <a:solidFill>
            <a:schemeClr val="bg1"/>
          </a:solidFill>
          <a:ln>
            <a:solidFill>
              <a:srgbClr val="89B6C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ts val="2800"/>
              </a:lnSpc>
              <a:buFont typeface="Wingdings" panose="05000000000000000000" pitchFamily="2" charset="2"/>
              <a:buChar char=""/>
              <a:tabLst>
                <a:tab pos="4030663" algn="l"/>
              </a:tabLst>
            </a:pPr>
            <a:r>
              <a:rPr lang="fr-FR" sz="2400" dirty="0">
                <a:solidFill>
                  <a:srgbClr val="89B6C9"/>
                </a:solidFill>
                <a:latin typeface="DilleniaUPC" panose="02020603050405020304" pitchFamily="18" charset="-34"/>
                <a:ea typeface="Calibri" panose="020F0502020204030204" pitchFamily="34" charset="0"/>
                <a:cs typeface="DilleniaUPC" panose="02020603050405020304" pitchFamily="18" charset="-34"/>
              </a:rPr>
              <a:t>Peau hydratée, souple &amp; douce	        </a:t>
            </a:r>
            <a:r>
              <a:rPr lang="fr-FR" sz="2800" b="1" dirty="0">
                <a:solidFill>
                  <a:srgbClr val="89B6C9"/>
                </a:solidFill>
                <a:latin typeface="DilleniaUPC" panose="02020603050405020304" pitchFamily="18" charset="-34"/>
                <a:ea typeface="Calibri" panose="020F0502020204030204" pitchFamily="34" charset="0"/>
                <a:cs typeface="DilleniaUPC" panose="02020603050405020304" pitchFamily="18" charset="-34"/>
              </a:rPr>
              <a:t>94 %</a:t>
            </a:r>
          </a:p>
          <a:p>
            <a:pPr marL="342900" lvl="0" indent="-342900">
              <a:lnSpc>
                <a:spcPts val="2800"/>
              </a:lnSpc>
              <a:buFont typeface="Wingdings" panose="05000000000000000000" pitchFamily="2" charset="2"/>
              <a:buChar char=""/>
              <a:tabLst>
                <a:tab pos="4030663" algn="l"/>
              </a:tabLst>
            </a:pPr>
            <a:r>
              <a:rPr lang="fr-FR" sz="2400" dirty="0">
                <a:solidFill>
                  <a:srgbClr val="89B6C9"/>
                </a:solidFill>
                <a:latin typeface="DilleniaUPC" panose="02020603050405020304" pitchFamily="18" charset="-34"/>
                <a:ea typeface="Calibri" panose="020F0502020204030204" pitchFamily="34" charset="0"/>
                <a:cs typeface="DilleniaUPC" panose="02020603050405020304" pitchFamily="18" charset="-34"/>
              </a:rPr>
              <a:t>Sensation de confort	        </a:t>
            </a:r>
            <a:r>
              <a:rPr lang="fr-FR" sz="2800" b="1" dirty="0">
                <a:solidFill>
                  <a:srgbClr val="89B6C9"/>
                </a:solidFill>
                <a:latin typeface="DilleniaUPC" panose="02020603050405020304" pitchFamily="18" charset="-34"/>
                <a:ea typeface="Calibri" panose="020F0502020204030204" pitchFamily="34" charset="0"/>
                <a:cs typeface="DilleniaUPC" panose="02020603050405020304" pitchFamily="18" charset="-34"/>
              </a:rPr>
              <a:t>91 %</a:t>
            </a:r>
          </a:p>
          <a:p>
            <a:pPr marL="342900" indent="-342900">
              <a:lnSpc>
                <a:spcPts val="2800"/>
              </a:lnSpc>
              <a:buFont typeface="Wingdings" panose="05000000000000000000" pitchFamily="2" charset="2"/>
              <a:buChar char=""/>
              <a:tabLst>
                <a:tab pos="4030663" algn="l"/>
              </a:tabLst>
            </a:pPr>
            <a:r>
              <a:rPr lang="fr-FR" sz="2400" dirty="0">
                <a:solidFill>
                  <a:srgbClr val="89B6C9"/>
                </a:solidFill>
                <a:latin typeface="DilleniaUPC" panose="02020603050405020304" pitchFamily="18" charset="-34"/>
                <a:ea typeface="Calibri" panose="020F0502020204030204" pitchFamily="34" charset="0"/>
                <a:cs typeface="DilleniaUPC" panose="02020603050405020304" pitchFamily="18" charset="-34"/>
              </a:rPr>
              <a:t>Teint plus lumineux	        </a:t>
            </a:r>
            <a:r>
              <a:rPr lang="fr-FR" sz="2800" b="1" dirty="0">
                <a:solidFill>
                  <a:srgbClr val="89B6C9"/>
                </a:solidFill>
                <a:latin typeface="DilleniaUPC" panose="02020603050405020304" pitchFamily="18" charset="-34"/>
                <a:ea typeface="Calibri" panose="020F0502020204030204" pitchFamily="34" charset="0"/>
                <a:cs typeface="DilleniaUPC" panose="02020603050405020304" pitchFamily="18" charset="-34"/>
              </a:rPr>
              <a:t>79 %</a:t>
            </a:r>
          </a:p>
          <a:p>
            <a:pPr marL="342900" lvl="0" indent="-342900">
              <a:lnSpc>
                <a:spcPts val="2800"/>
              </a:lnSpc>
              <a:buFont typeface="Wingdings" panose="05000000000000000000" pitchFamily="2" charset="2"/>
              <a:buChar char=""/>
              <a:tabLst>
                <a:tab pos="4030663" algn="l"/>
              </a:tabLst>
            </a:pPr>
            <a:r>
              <a:rPr lang="fr-FR" sz="2400" dirty="0">
                <a:solidFill>
                  <a:srgbClr val="89B6C9"/>
                </a:solidFill>
                <a:latin typeface="DilleniaUPC" panose="02020603050405020304" pitchFamily="18" charset="-34"/>
                <a:ea typeface="Calibri" panose="020F0502020204030204" pitchFamily="34" charset="0"/>
                <a:cs typeface="DilleniaUPC" panose="02020603050405020304" pitchFamily="18" charset="-34"/>
              </a:rPr>
              <a:t>Peau rééquilibrée, apaisée &amp; moins réactive	</a:t>
            </a:r>
            <a:r>
              <a:rPr lang="fr-FR" sz="2800" b="1" dirty="0">
                <a:solidFill>
                  <a:srgbClr val="89B6C9"/>
                </a:solidFill>
                <a:latin typeface="DilleniaUPC" panose="02020603050405020304" pitchFamily="18" charset="-34"/>
                <a:ea typeface="Calibri" panose="020F0502020204030204" pitchFamily="34" charset="0"/>
                <a:cs typeface="DilleniaUPC" panose="02020603050405020304" pitchFamily="18" charset="-34"/>
              </a:rPr>
              <a:t>85 %</a:t>
            </a:r>
          </a:p>
        </p:txBody>
      </p:sp>
      <p:sp>
        <p:nvSpPr>
          <p:cNvPr id="10" name="ZoneTexte 9">
            <a:extLst>
              <a:ext uri="{FF2B5EF4-FFF2-40B4-BE49-F238E27FC236}">
                <a16:creationId xmlns:a16="http://schemas.microsoft.com/office/drawing/2014/main" id="{30A83340-9780-4F7E-A82C-667300BA5D0F}"/>
              </a:ext>
            </a:extLst>
          </p:cNvPr>
          <p:cNvSpPr txBox="1"/>
          <p:nvPr/>
        </p:nvSpPr>
        <p:spPr>
          <a:xfrm>
            <a:off x="3882106" y="2479238"/>
            <a:ext cx="7512953" cy="446276"/>
          </a:xfrm>
          <a:prstGeom prst="rect">
            <a:avLst/>
          </a:prstGeom>
          <a:noFill/>
        </p:spPr>
        <p:txBody>
          <a:bodyPr wrap="square">
            <a:spAutoFit/>
          </a:bodyPr>
          <a:lstStyle/>
          <a:p>
            <a:r>
              <a:rPr lang="fr-FR" sz="2300" dirty="0">
                <a:latin typeface="DilleniaUPC" panose="02020603050405020304" pitchFamily="18" charset="-34"/>
                <a:ea typeface="+mn-ea"/>
                <a:cs typeface="DilleniaUPC" panose="02020603050405020304" pitchFamily="18" charset="-34"/>
              </a:rPr>
              <a:t>Test d’utilisation sous contrôle dermatologique – 21 jours* </a:t>
            </a:r>
          </a:p>
        </p:txBody>
      </p:sp>
      <p:pic>
        <p:nvPicPr>
          <p:cNvPr id="12" name="Image 11">
            <a:extLst>
              <a:ext uri="{FF2B5EF4-FFF2-40B4-BE49-F238E27FC236}">
                <a16:creationId xmlns:a16="http://schemas.microsoft.com/office/drawing/2014/main" id="{AE85C7F2-CB18-4D0F-8FDC-07166B5888E4}"/>
              </a:ext>
            </a:extLst>
          </p:cNvPr>
          <p:cNvPicPr>
            <a:picLocks noChangeAspect="1"/>
          </p:cNvPicPr>
          <p:nvPr/>
        </p:nvPicPr>
        <p:blipFill rotWithShape="1">
          <a:blip r:embed="rId5"/>
          <a:srcRect b="14901"/>
          <a:stretch/>
        </p:blipFill>
        <p:spPr>
          <a:xfrm>
            <a:off x="3337582" y="3042077"/>
            <a:ext cx="483564" cy="443166"/>
          </a:xfrm>
          <a:prstGeom prst="rect">
            <a:avLst/>
          </a:prstGeom>
        </p:spPr>
      </p:pic>
      <p:sp>
        <p:nvSpPr>
          <p:cNvPr id="14" name="ZoneTexte 13">
            <a:extLst>
              <a:ext uri="{FF2B5EF4-FFF2-40B4-BE49-F238E27FC236}">
                <a16:creationId xmlns:a16="http://schemas.microsoft.com/office/drawing/2014/main" id="{30B5FD5E-BCAE-450B-8907-32F8B4D66328}"/>
              </a:ext>
            </a:extLst>
          </p:cNvPr>
          <p:cNvSpPr txBox="1"/>
          <p:nvPr/>
        </p:nvSpPr>
        <p:spPr>
          <a:xfrm>
            <a:off x="3882106" y="2967767"/>
            <a:ext cx="8259524"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33 volontaires âgés de 20 à 60 ans ayant tous la peau sensible et normale ou mixte</a:t>
            </a:r>
          </a:p>
        </p:txBody>
      </p:sp>
      <p:pic>
        <p:nvPicPr>
          <p:cNvPr id="16" name="Image 15">
            <a:extLst>
              <a:ext uri="{FF2B5EF4-FFF2-40B4-BE49-F238E27FC236}">
                <a16:creationId xmlns:a16="http://schemas.microsoft.com/office/drawing/2014/main" id="{BD8A1C41-D7A2-46CB-9887-62A8373A9FA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62623" y="3541639"/>
            <a:ext cx="619484" cy="619484"/>
          </a:xfrm>
          <a:prstGeom prst="rect">
            <a:avLst/>
          </a:prstGeom>
        </p:spPr>
      </p:pic>
      <p:pic>
        <p:nvPicPr>
          <p:cNvPr id="20" name="Image 19">
            <a:extLst>
              <a:ext uri="{FF2B5EF4-FFF2-40B4-BE49-F238E27FC236}">
                <a16:creationId xmlns:a16="http://schemas.microsoft.com/office/drawing/2014/main" id="{B43E1515-2684-42F7-9B5C-C9D2AE14549F}"/>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404271"/>
            <a:ext cx="530585" cy="619484"/>
          </a:xfrm>
          <a:prstGeom prst="rect">
            <a:avLst/>
          </a:prstGeom>
        </p:spPr>
      </p:pic>
      <p:sp>
        <p:nvSpPr>
          <p:cNvPr id="22" name="ZoneTexte 21">
            <a:extLst>
              <a:ext uri="{FF2B5EF4-FFF2-40B4-BE49-F238E27FC236}">
                <a16:creationId xmlns:a16="http://schemas.microsoft.com/office/drawing/2014/main" id="{E8A9564B-7A5C-4A4B-89B4-271E5E1CD5F0}"/>
              </a:ext>
            </a:extLst>
          </p:cNvPr>
          <p:cNvSpPr txBox="1"/>
          <p:nvPr/>
        </p:nvSpPr>
        <p:spPr>
          <a:xfrm>
            <a:off x="3893908" y="3609996"/>
            <a:ext cx="6909931" cy="499367"/>
          </a:xfrm>
          <a:prstGeom prst="rect">
            <a:avLst/>
          </a:prstGeom>
          <a:noFill/>
        </p:spPr>
        <p:txBody>
          <a:bodyPr wrap="square">
            <a:spAutoFit/>
          </a:bodyPr>
          <a:lstStyle/>
          <a:p>
            <a:pPr algn="just">
              <a:lnSpc>
                <a:spcPct val="115000"/>
              </a:lnSpc>
              <a:spcAft>
                <a:spcPts val="1000"/>
              </a:spcAft>
            </a:pPr>
            <a:r>
              <a:rPr lang="fr-FR" sz="2300" dirty="0">
                <a:latin typeface="DilleniaUPC" panose="02020603050405020304" pitchFamily="18" charset="-34"/>
                <a:cs typeface="DilleniaUPC" panose="02020603050405020304" pitchFamily="18" charset="-34"/>
              </a:rPr>
              <a:t>Utilisation deux fois par jour sur le visage et le cou</a:t>
            </a:r>
          </a:p>
        </p:txBody>
      </p:sp>
      <p:sp>
        <p:nvSpPr>
          <p:cNvPr id="26" name="ZoneTexte 25">
            <a:extLst>
              <a:ext uri="{FF2B5EF4-FFF2-40B4-BE49-F238E27FC236}">
                <a16:creationId xmlns:a16="http://schemas.microsoft.com/office/drawing/2014/main" id="{F2A4B991-5540-4DCC-949C-5D765CC70D82}"/>
              </a:ext>
            </a:extLst>
          </p:cNvPr>
          <p:cNvSpPr txBox="1"/>
          <p:nvPr/>
        </p:nvSpPr>
        <p:spPr>
          <a:xfrm>
            <a:off x="8870372" y="4701151"/>
            <a:ext cx="3271258" cy="1323439"/>
          </a:xfrm>
          <a:prstGeom prst="rect">
            <a:avLst/>
          </a:prstGeom>
          <a:noFill/>
        </p:spPr>
        <p:txBody>
          <a:bodyPr wrap="square">
            <a:spAutoFit/>
          </a:bodyPr>
          <a:lstStyle/>
          <a:p>
            <a:pPr>
              <a:tabLst>
                <a:tab pos="2157413" algn="l"/>
                <a:tab pos="260350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Texture légère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94 %</a:t>
            </a:r>
          </a:p>
          <a:p>
            <a:pPr>
              <a:tabLst>
                <a:tab pos="2157413" algn="l"/>
                <a:tab pos="260350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Texture fraîche &amp; aérienne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91 %</a:t>
            </a:r>
            <a:r>
              <a:rPr lang="fr-FR" sz="2400" dirty="0">
                <a:solidFill>
                  <a:schemeClr val="tx1">
                    <a:lumMod val="75000"/>
                    <a:lumOff val="25000"/>
                  </a:schemeClr>
                </a:solidFill>
                <a:latin typeface="DilleniaUPC" panose="02020603050405020304" pitchFamily="18" charset="-34"/>
                <a:cs typeface="DilleniaUPC" panose="02020603050405020304" pitchFamily="18" charset="-34"/>
              </a:rPr>
              <a:t>  Pénétration rapide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88 %</a:t>
            </a:r>
          </a:p>
        </p:txBody>
      </p:sp>
      <p:sp>
        <p:nvSpPr>
          <p:cNvPr id="34" name="ZoneTexte 33">
            <a:extLst>
              <a:ext uri="{FF2B5EF4-FFF2-40B4-BE49-F238E27FC236}">
                <a16:creationId xmlns:a16="http://schemas.microsoft.com/office/drawing/2014/main" id="{4598848E-D1C2-415F-9E0B-83B8258CBC65}"/>
              </a:ext>
            </a:extLst>
          </p:cNvPr>
          <p:cNvSpPr txBox="1"/>
          <p:nvPr/>
        </p:nvSpPr>
        <p:spPr>
          <a:xfrm>
            <a:off x="3014212" y="6580590"/>
            <a:ext cx="9177788" cy="338554"/>
          </a:xfrm>
          <a:prstGeom prst="rect">
            <a:avLst/>
          </a:prstGeom>
          <a:noFill/>
        </p:spPr>
        <p:txBody>
          <a:bodyPr wrap="square">
            <a:spAutoFit/>
          </a:bodyPr>
          <a:lstStyle/>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*Test d’utilisation sous contrôle dermatologique, rapport d’étude 20E2637 – EUROFINS – octobre 2020</a:t>
            </a:r>
          </a:p>
        </p:txBody>
      </p:sp>
      <p:sp>
        <p:nvSpPr>
          <p:cNvPr id="42" name="ZoneTexte 41">
            <a:extLst>
              <a:ext uri="{FF2B5EF4-FFF2-40B4-BE49-F238E27FC236}">
                <a16:creationId xmlns:a16="http://schemas.microsoft.com/office/drawing/2014/main" id="{216AF344-B7E4-485F-BA4E-7C09499A3AAF}"/>
              </a:ext>
            </a:extLst>
          </p:cNvPr>
          <p:cNvSpPr txBox="1"/>
          <p:nvPr/>
        </p:nvSpPr>
        <p:spPr>
          <a:xfrm>
            <a:off x="3384722" y="5947219"/>
            <a:ext cx="3217057" cy="499367"/>
          </a:xfrm>
          <a:prstGeom prst="rect">
            <a:avLst/>
          </a:prstGeom>
          <a:noFill/>
        </p:spPr>
        <p:txBody>
          <a:bodyPr wrap="square">
            <a:spAutoFit/>
          </a:bodyPr>
          <a:lstStyle/>
          <a:p>
            <a:pPr algn="just">
              <a:lnSpc>
                <a:spcPct val="115000"/>
              </a:lnSpc>
              <a:spcAft>
                <a:spcPts val="1000"/>
              </a:spcAft>
            </a:pPr>
            <a:r>
              <a:rPr lang="fr-FR" sz="2300" b="1" dirty="0">
                <a:latin typeface="DilleniaUPC" panose="02020603050405020304" pitchFamily="18" charset="-34"/>
                <a:cs typeface="DilleniaUPC" panose="02020603050405020304" pitchFamily="18" charset="-34"/>
              </a:rPr>
              <a:t>+ non comédogène</a:t>
            </a:r>
          </a:p>
        </p:txBody>
      </p:sp>
      <p:sp>
        <p:nvSpPr>
          <p:cNvPr id="44" name="ZoneTexte 43">
            <a:extLst>
              <a:ext uri="{FF2B5EF4-FFF2-40B4-BE49-F238E27FC236}">
                <a16:creationId xmlns:a16="http://schemas.microsoft.com/office/drawing/2014/main" id="{8F1091B4-94A4-47E3-A700-D85541FD15C3}"/>
              </a:ext>
            </a:extLst>
          </p:cNvPr>
          <p:cNvSpPr txBox="1"/>
          <p:nvPr/>
        </p:nvSpPr>
        <p:spPr>
          <a:xfrm>
            <a:off x="3014212" y="1168428"/>
            <a:ext cx="8950493" cy="584775"/>
          </a:xfrm>
          <a:prstGeom prst="rect">
            <a:avLst/>
          </a:prstGeom>
          <a:noFill/>
        </p:spPr>
        <p:txBody>
          <a:bodyPr wrap="square">
            <a:spAutoFit/>
          </a:bodyPr>
          <a:lstStyle/>
          <a:p>
            <a:pPr>
              <a:tabLst>
                <a:tab pos="3135313" algn="l"/>
              </a:tabLst>
            </a:pPr>
            <a:r>
              <a:rPr lang="fr-FR" sz="3200" b="1" u="none" strike="noStrike" cap="all" dirty="0">
                <a:solidFill>
                  <a:srgbClr val="89B6C9"/>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89B6C9"/>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46" name="Picture 2" descr="Mycose de l'ongle? N'attendez pas, traitez immédiatement">
            <a:extLst>
              <a:ext uri="{FF2B5EF4-FFF2-40B4-BE49-F238E27FC236}">
                <a16:creationId xmlns:a16="http://schemas.microsoft.com/office/drawing/2014/main" id="{240F2B7F-D620-48C0-AFA8-E861C024ED60}"/>
              </a:ext>
            </a:extLst>
          </p:cNvPr>
          <p:cNvPicPr>
            <a:picLocks noChangeAspect="1" noChangeArrowheads="1"/>
          </p:cNvPicPr>
          <p:nvPr/>
        </p:nvPicPr>
        <p:blipFill rotWithShape="1">
          <a:blip r:embed="rId10" cstate="print">
            <a:duotone>
              <a:prstClr val="black"/>
              <a:srgbClr val="89B6C9">
                <a:tint val="45000"/>
                <a:satMod val="400000"/>
              </a:srgbClr>
            </a:duotone>
            <a:extLst>
              <a:ext uri="{28A0092B-C50C-407E-A947-70E740481C1C}">
                <a14:useLocalDpi xmlns:a14="http://schemas.microsoft.com/office/drawing/2010/main" val="0"/>
              </a:ext>
            </a:extLst>
          </a:blip>
          <a:srcRect r="66457"/>
          <a:stretch/>
        </p:blipFill>
        <p:spPr bwMode="auto">
          <a:xfrm>
            <a:off x="8626912" y="1784848"/>
            <a:ext cx="634360" cy="673264"/>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 23">
            <a:extLst>
              <a:ext uri="{FF2B5EF4-FFF2-40B4-BE49-F238E27FC236}">
                <a16:creationId xmlns:a16="http://schemas.microsoft.com/office/drawing/2014/main" id="{CECE00F2-6661-448F-8A49-5A0EB8A2B7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0747" y="289970"/>
            <a:ext cx="863093" cy="841043"/>
          </a:xfrm>
          <a:prstGeom prst="rect">
            <a:avLst/>
          </a:prstGeom>
        </p:spPr>
      </p:pic>
      <p:pic>
        <p:nvPicPr>
          <p:cNvPr id="25" name="Image 24">
            <a:extLst>
              <a:ext uri="{FF2B5EF4-FFF2-40B4-BE49-F238E27FC236}">
                <a16:creationId xmlns:a16="http://schemas.microsoft.com/office/drawing/2014/main" id="{4F48704F-7B23-45B3-A1FB-FB21F9DDFF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65124" y="282371"/>
            <a:ext cx="859872" cy="841043"/>
          </a:xfrm>
          <a:prstGeom prst="rect">
            <a:avLst/>
          </a:prstGeom>
        </p:spPr>
      </p:pic>
    </p:spTree>
    <p:extLst>
      <p:ext uri="{BB962C8B-B14F-4D97-AF65-F5344CB8AC3E}">
        <p14:creationId xmlns:p14="http://schemas.microsoft.com/office/powerpoint/2010/main" val="3805332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B6CA49-8BF0-4D30-9446-47FADA1932A1}"/>
              </a:ext>
            </a:extLst>
          </p:cNvPr>
          <p:cNvSpPr/>
          <p:nvPr/>
        </p:nvSpPr>
        <p:spPr>
          <a:xfrm rot="16200000">
            <a:off x="-2429141" y="2429141"/>
            <a:ext cx="6858001" cy="1999718"/>
          </a:xfrm>
          <a:prstGeom prst="rect">
            <a:avLst/>
          </a:prstGeom>
          <a:solidFill>
            <a:srgbClr val="5C9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11" name="ZoneTexte 10">
            <a:extLst>
              <a:ext uri="{FF2B5EF4-FFF2-40B4-BE49-F238E27FC236}">
                <a16:creationId xmlns:a16="http://schemas.microsoft.com/office/drawing/2014/main" id="{B08947B2-42B3-4D3C-9B80-0148C696B088}"/>
              </a:ext>
            </a:extLst>
          </p:cNvPr>
          <p:cNvSpPr txBox="1"/>
          <p:nvPr/>
        </p:nvSpPr>
        <p:spPr>
          <a:xfrm>
            <a:off x="6261893" y="2372994"/>
            <a:ext cx="6049845" cy="800219"/>
          </a:xfrm>
          <a:prstGeom prst="rect">
            <a:avLst/>
          </a:prstGeom>
          <a:noFill/>
        </p:spPr>
        <p:txBody>
          <a:bodyPr wrap="square">
            <a:spAutoFit/>
          </a:bodyPr>
          <a:lstStyle/>
          <a:p>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Eau biomimétique</a:t>
            </a: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offrant une très bonne affinité avec la peau afin d’en </a:t>
            </a: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préserver l’équilibre</a:t>
            </a: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a:t>
            </a:r>
          </a:p>
        </p:txBody>
      </p:sp>
      <p:grpSp>
        <p:nvGrpSpPr>
          <p:cNvPr id="12" name="Groupe 11">
            <a:extLst>
              <a:ext uri="{FF2B5EF4-FFF2-40B4-BE49-F238E27FC236}">
                <a16:creationId xmlns:a16="http://schemas.microsoft.com/office/drawing/2014/main" id="{0A41FA36-D285-4147-84AE-6A9FF62ED11B}"/>
              </a:ext>
            </a:extLst>
          </p:cNvPr>
          <p:cNvGrpSpPr/>
          <p:nvPr/>
        </p:nvGrpSpPr>
        <p:grpSpPr>
          <a:xfrm>
            <a:off x="3008800" y="2508736"/>
            <a:ext cx="3030039" cy="954107"/>
            <a:chOff x="3164244" y="3041849"/>
            <a:chExt cx="3030039" cy="954107"/>
          </a:xfrm>
        </p:grpSpPr>
        <p:pic>
          <p:nvPicPr>
            <p:cNvPr id="13" name="Image 12">
              <a:extLst>
                <a:ext uri="{FF2B5EF4-FFF2-40B4-BE49-F238E27FC236}">
                  <a16:creationId xmlns:a16="http://schemas.microsoft.com/office/drawing/2014/main" id="{C6359E61-6160-48B7-B094-6EA0AD04FBA2}"/>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3164244" y="3178440"/>
              <a:ext cx="240670" cy="254000"/>
            </a:xfrm>
            <a:prstGeom prst="rect">
              <a:avLst/>
            </a:prstGeom>
          </p:spPr>
        </p:pic>
        <p:sp>
          <p:nvSpPr>
            <p:cNvPr id="14" name="ZoneTexte 13">
              <a:extLst>
                <a:ext uri="{FF2B5EF4-FFF2-40B4-BE49-F238E27FC236}">
                  <a16:creationId xmlns:a16="http://schemas.microsoft.com/office/drawing/2014/main" id="{D4A0F7D9-8071-4878-9BE9-9A5A89EB9ABE}"/>
                </a:ext>
              </a:extLst>
            </p:cNvPr>
            <p:cNvSpPr txBox="1"/>
            <p:nvPr/>
          </p:nvSpPr>
          <p:spPr>
            <a:xfrm>
              <a:off x="3413381" y="3041849"/>
              <a:ext cx="278090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all" normalizeH="0" baseline="0" noProof="0" dirty="0">
                  <a:ln>
                    <a:noFill/>
                  </a:ln>
                  <a:solidFill>
                    <a:srgbClr val="5C98AF"/>
                  </a:solidFill>
                  <a:uLnTx/>
                  <a:uFillTx/>
                  <a:latin typeface="DilleniaUPC" panose="02020603050405020304" pitchFamily="18" charset="-34"/>
                  <a:ea typeface="+mn-ea"/>
                  <a:cs typeface="DilleniaUPC" panose="02020603050405020304" pitchFamily="18" charset="-34"/>
                </a:rPr>
                <a:t>Eau </a:t>
              </a:r>
              <a:r>
                <a:rPr kumimoji="0" lang="fr-FR" sz="2800" b="0" i="0" u="none" strike="noStrike" cap="all" normalizeH="0" baseline="0" noProof="0" dirty="0" err="1">
                  <a:ln>
                    <a:noFill/>
                  </a:ln>
                  <a:solidFill>
                    <a:srgbClr val="5C98AF"/>
                  </a:solidFill>
                  <a:uLnTx/>
                  <a:uFillTx/>
                  <a:latin typeface="DilleniaUPC" panose="02020603050405020304" pitchFamily="18" charset="-34"/>
                  <a:ea typeface="+mn-ea"/>
                  <a:cs typeface="DilleniaUPC" panose="02020603050405020304" pitchFamily="18" charset="-34"/>
                </a:rPr>
                <a:t>isodermique</a:t>
              </a:r>
              <a:endParaRPr kumimoji="0" lang="fr-FR" sz="2800" b="0" i="0" u="none" strike="noStrike" cap="all" normalizeH="0" baseline="0" noProof="0" dirty="0">
                <a:ln>
                  <a:noFill/>
                </a:ln>
                <a:solidFill>
                  <a:srgbClr val="5C98AF"/>
                </a:solidFill>
                <a:uLnTx/>
                <a:uFillTx/>
                <a:latin typeface="DilleniaUPC" panose="02020603050405020304" pitchFamily="18" charset="-34"/>
                <a:ea typeface="+mn-ea"/>
                <a:cs typeface="DilleniaUPC" panose="02020603050405020304" pitchFamily="18" charset="-34"/>
              </a:endParaRPr>
            </a:p>
          </p:txBody>
        </p:sp>
      </p:grpSp>
      <p:cxnSp>
        <p:nvCxnSpPr>
          <p:cNvPr id="15" name="Connecteur droit 14">
            <a:extLst>
              <a:ext uri="{FF2B5EF4-FFF2-40B4-BE49-F238E27FC236}">
                <a16:creationId xmlns:a16="http://schemas.microsoft.com/office/drawing/2014/main" id="{3637CA44-6412-4E91-ABE2-978F6537700E}"/>
              </a:ext>
            </a:extLst>
          </p:cNvPr>
          <p:cNvCxnSpPr>
            <a:cxnSpLocks/>
          </p:cNvCxnSpPr>
          <p:nvPr/>
        </p:nvCxnSpPr>
        <p:spPr>
          <a:xfrm>
            <a:off x="6159767" y="2419232"/>
            <a:ext cx="0" cy="702229"/>
          </a:xfrm>
          <a:prstGeom prst="line">
            <a:avLst/>
          </a:prstGeom>
          <a:ln>
            <a:solidFill>
              <a:srgbClr val="5C98AF"/>
            </a:solidFill>
          </a:ln>
        </p:spPr>
        <p:style>
          <a:lnRef idx="1">
            <a:schemeClr val="dk1"/>
          </a:lnRef>
          <a:fillRef idx="0">
            <a:schemeClr val="dk1"/>
          </a:fillRef>
          <a:effectRef idx="0">
            <a:schemeClr val="dk1"/>
          </a:effectRef>
          <a:fontRef idx="minor">
            <a:schemeClr val="tx1"/>
          </a:fontRef>
        </p:style>
      </p:cxnSp>
      <p:grpSp>
        <p:nvGrpSpPr>
          <p:cNvPr id="16" name="Groupe 15">
            <a:extLst>
              <a:ext uri="{FF2B5EF4-FFF2-40B4-BE49-F238E27FC236}">
                <a16:creationId xmlns:a16="http://schemas.microsoft.com/office/drawing/2014/main" id="{50351DA3-8260-453C-A19B-A79868046A17}"/>
              </a:ext>
            </a:extLst>
          </p:cNvPr>
          <p:cNvGrpSpPr/>
          <p:nvPr/>
        </p:nvGrpSpPr>
        <p:grpSpPr>
          <a:xfrm>
            <a:off x="3008800" y="3407959"/>
            <a:ext cx="2786713" cy="523220"/>
            <a:chOff x="3176429" y="4126573"/>
            <a:chExt cx="2786713" cy="523220"/>
          </a:xfrm>
        </p:grpSpPr>
        <p:pic>
          <p:nvPicPr>
            <p:cNvPr id="17" name="Image 16">
              <a:extLst>
                <a:ext uri="{FF2B5EF4-FFF2-40B4-BE49-F238E27FC236}">
                  <a16:creationId xmlns:a16="http://schemas.microsoft.com/office/drawing/2014/main" id="{07855997-27F6-4155-936C-E42305F62EE9}"/>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3176429" y="4251159"/>
              <a:ext cx="240670" cy="254000"/>
            </a:xfrm>
            <a:prstGeom prst="rect">
              <a:avLst/>
            </a:prstGeom>
          </p:spPr>
        </p:pic>
        <p:sp>
          <p:nvSpPr>
            <p:cNvPr id="18" name="ZoneTexte 17">
              <a:extLst>
                <a:ext uri="{FF2B5EF4-FFF2-40B4-BE49-F238E27FC236}">
                  <a16:creationId xmlns:a16="http://schemas.microsoft.com/office/drawing/2014/main" id="{7FACCA8B-1B5B-490F-9F8D-823C9C04A856}"/>
                </a:ext>
              </a:extLst>
            </p:cNvPr>
            <p:cNvSpPr txBox="1"/>
            <p:nvPr/>
          </p:nvSpPr>
          <p:spPr>
            <a:xfrm>
              <a:off x="3413381" y="4126573"/>
              <a:ext cx="25497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all" normalizeH="0" baseline="0" noProof="0">
                  <a:ln>
                    <a:noFill/>
                  </a:ln>
                  <a:solidFill>
                    <a:srgbClr val="5C98AF"/>
                  </a:solidFill>
                  <a:uLnTx/>
                  <a:uFillTx/>
                  <a:latin typeface="DilleniaUPC" panose="02020603050405020304" pitchFamily="18" charset="-34"/>
                  <a:ea typeface="+mn-ea"/>
                  <a:cs typeface="DilleniaUPC" panose="02020603050405020304" pitchFamily="18" charset="-34"/>
                </a:rPr>
                <a:t>AGENT HYDRATANT</a:t>
              </a:r>
            </a:p>
          </p:txBody>
        </p:sp>
      </p:grpSp>
      <p:sp>
        <p:nvSpPr>
          <p:cNvPr id="19" name="ZoneTexte 18">
            <a:extLst>
              <a:ext uri="{FF2B5EF4-FFF2-40B4-BE49-F238E27FC236}">
                <a16:creationId xmlns:a16="http://schemas.microsoft.com/office/drawing/2014/main" id="{2BBFAC6C-B4D2-4723-AA84-7E18FAE01CD3}"/>
              </a:ext>
            </a:extLst>
          </p:cNvPr>
          <p:cNvSpPr txBox="1"/>
          <p:nvPr/>
        </p:nvSpPr>
        <p:spPr>
          <a:xfrm>
            <a:off x="6240628" y="3403899"/>
            <a:ext cx="6021747" cy="4462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La glycérine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augmente la teneur en eau</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des couches superficielles de la peau.</a:t>
            </a:r>
          </a:p>
        </p:txBody>
      </p:sp>
      <p:cxnSp>
        <p:nvCxnSpPr>
          <p:cNvPr id="20" name="Connecteur droit 19">
            <a:extLst>
              <a:ext uri="{FF2B5EF4-FFF2-40B4-BE49-F238E27FC236}">
                <a16:creationId xmlns:a16="http://schemas.microsoft.com/office/drawing/2014/main" id="{FEF3AB69-8B4B-4BEA-AA24-7858F0E15B5C}"/>
              </a:ext>
            </a:extLst>
          </p:cNvPr>
          <p:cNvCxnSpPr>
            <a:cxnSpLocks/>
          </p:cNvCxnSpPr>
          <p:nvPr/>
        </p:nvCxnSpPr>
        <p:spPr>
          <a:xfrm flipH="1">
            <a:off x="6159767" y="3504350"/>
            <a:ext cx="1" cy="330438"/>
          </a:xfrm>
          <a:prstGeom prst="line">
            <a:avLst/>
          </a:prstGeom>
          <a:ln>
            <a:solidFill>
              <a:srgbClr val="5C98AF"/>
            </a:solidFill>
          </a:ln>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527081FD-6C50-4194-8C48-FB9F0ABD5B59}"/>
              </a:ext>
            </a:extLst>
          </p:cNvPr>
          <p:cNvSpPr txBox="1"/>
          <p:nvPr/>
        </p:nvSpPr>
        <p:spPr>
          <a:xfrm>
            <a:off x="6246552" y="4093988"/>
            <a:ext cx="6065186" cy="11541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Un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trio d’huiles</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(soja, tournesol et olive)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renforce la peau</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en la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rechargeant en lipides</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t>
            </a:r>
          </a:p>
          <a:p>
            <a:pPr marL="0" marR="0" lvl="0" indent="0" algn="l" defTabSz="914400" rtl="0" eaLnBrk="1" fontAlgn="auto" latinLnBrk="0" hangingPunct="1">
              <a:lnSpc>
                <a:spcPct val="100000"/>
              </a:lnSpc>
              <a:spcBef>
                <a:spcPts val="0"/>
              </a:spcBef>
              <a:buClrTx/>
              <a:buSzTx/>
              <a:buFontTx/>
              <a:buNone/>
              <a:tabLst/>
              <a:defRPr/>
            </a:pPr>
            <a:r>
              <a:rPr lang="fr-FR" sz="2300" dirty="0">
                <a:solidFill>
                  <a:prstClr val="black"/>
                </a:solidFill>
                <a:latin typeface="DilleniaUPC" panose="02020603050405020304" pitchFamily="18" charset="-34"/>
                <a:ea typeface="+mn-ea"/>
                <a:cs typeface="DilleniaUPC" panose="02020603050405020304" pitchFamily="18" charset="-34"/>
              </a:rPr>
              <a:t>Les émollients (cires végétales) </a:t>
            </a:r>
            <a:r>
              <a:rPr lang="fr-FR" sz="2300" b="1" dirty="0">
                <a:solidFill>
                  <a:prstClr val="black"/>
                </a:solidFill>
                <a:latin typeface="DilleniaUPC" panose="02020603050405020304" pitchFamily="18" charset="-34"/>
                <a:ea typeface="+mn-ea"/>
                <a:cs typeface="DilleniaUPC" panose="02020603050405020304" pitchFamily="18" charset="-34"/>
              </a:rPr>
              <a:t>adoucissent et lissent</a:t>
            </a:r>
            <a:r>
              <a:rPr lang="fr-FR" sz="2300" dirty="0">
                <a:solidFill>
                  <a:prstClr val="black"/>
                </a:solidFill>
                <a:latin typeface="DilleniaUPC" panose="02020603050405020304" pitchFamily="18" charset="-34"/>
                <a:ea typeface="+mn-ea"/>
                <a:cs typeface="DilleniaUPC" panose="02020603050405020304" pitchFamily="18" charset="-34"/>
              </a:rPr>
              <a:t> la peau.</a:t>
            </a:r>
          </a:p>
        </p:txBody>
      </p:sp>
      <p:sp>
        <p:nvSpPr>
          <p:cNvPr id="22" name="ZoneTexte 21">
            <a:extLst>
              <a:ext uri="{FF2B5EF4-FFF2-40B4-BE49-F238E27FC236}">
                <a16:creationId xmlns:a16="http://schemas.microsoft.com/office/drawing/2014/main" id="{F5A8C8F3-EF86-487A-9CBC-E33CD80CCAC5}"/>
              </a:ext>
            </a:extLst>
          </p:cNvPr>
          <p:cNvSpPr txBox="1"/>
          <p:nvPr/>
        </p:nvSpPr>
        <p:spPr>
          <a:xfrm>
            <a:off x="6246552" y="5530495"/>
            <a:ext cx="5945448" cy="800219"/>
          </a:xfrm>
          <a:prstGeom prst="rect">
            <a:avLst/>
          </a:prstGeom>
          <a:noFill/>
        </p:spPr>
        <p:txBody>
          <a:bodyPr wrap="square">
            <a:spAutoFit/>
          </a:bodyPr>
          <a:lstStyle/>
          <a:p>
            <a:r>
              <a:rPr lang="fr-FR" sz="2300" b="1" dirty="0">
                <a:solidFill>
                  <a:prstClr val="black"/>
                </a:solidFill>
                <a:latin typeface="DilleniaUPC" panose="02020603050405020304" pitchFamily="18" charset="-34"/>
                <a:cs typeface="DilleniaUPC" panose="02020603050405020304" pitchFamily="18" charset="-34"/>
              </a:rPr>
              <a:t>Favorisent la production naturelle de lipides épidermiques</a:t>
            </a:r>
            <a:r>
              <a:rPr lang="fr-FR" sz="2300" dirty="0">
                <a:solidFill>
                  <a:prstClr val="black"/>
                </a:solidFill>
                <a:latin typeface="DilleniaUPC" panose="02020603050405020304" pitchFamily="18" charset="-34"/>
                <a:cs typeface="DilleniaUPC" panose="02020603050405020304" pitchFamily="18" charset="-34"/>
              </a:rPr>
              <a:t> participant à l’hydratation.</a:t>
            </a:r>
          </a:p>
        </p:txBody>
      </p:sp>
      <p:cxnSp>
        <p:nvCxnSpPr>
          <p:cNvPr id="23" name="Connecteur droit 22">
            <a:extLst>
              <a:ext uri="{FF2B5EF4-FFF2-40B4-BE49-F238E27FC236}">
                <a16:creationId xmlns:a16="http://schemas.microsoft.com/office/drawing/2014/main" id="{D9D0649D-D993-4A34-BD35-6B5930263893}"/>
              </a:ext>
            </a:extLst>
          </p:cNvPr>
          <p:cNvCxnSpPr>
            <a:cxnSpLocks/>
          </p:cNvCxnSpPr>
          <p:nvPr/>
        </p:nvCxnSpPr>
        <p:spPr>
          <a:xfrm flipH="1">
            <a:off x="6159768" y="4122659"/>
            <a:ext cx="1" cy="1033022"/>
          </a:xfrm>
          <a:prstGeom prst="line">
            <a:avLst/>
          </a:prstGeom>
          <a:ln>
            <a:solidFill>
              <a:srgbClr val="5C98AF"/>
            </a:solidFill>
          </a:ln>
        </p:spPr>
        <p:style>
          <a:lnRef idx="1">
            <a:schemeClr val="dk1"/>
          </a:lnRef>
          <a:fillRef idx="0">
            <a:schemeClr val="dk1"/>
          </a:fillRef>
          <a:effectRef idx="0">
            <a:schemeClr val="dk1"/>
          </a:effectRef>
          <a:fontRef idx="minor">
            <a:schemeClr val="tx1"/>
          </a:fontRef>
        </p:style>
      </p:cxnSp>
      <p:cxnSp>
        <p:nvCxnSpPr>
          <p:cNvPr id="24" name="Connecteur droit 23">
            <a:extLst>
              <a:ext uri="{FF2B5EF4-FFF2-40B4-BE49-F238E27FC236}">
                <a16:creationId xmlns:a16="http://schemas.microsoft.com/office/drawing/2014/main" id="{97C14AD6-A817-4A1D-841C-9695DB0D182B}"/>
              </a:ext>
            </a:extLst>
          </p:cNvPr>
          <p:cNvCxnSpPr>
            <a:cxnSpLocks/>
          </p:cNvCxnSpPr>
          <p:nvPr/>
        </p:nvCxnSpPr>
        <p:spPr>
          <a:xfrm>
            <a:off x="6160701" y="5439727"/>
            <a:ext cx="652" cy="691143"/>
          </a:xfrm>
          <a:prstGeom prst="line">
            <a:avLst/>
          </a:prstGeom>
          <a:ln>
            <a:solidFill>
              <a:srgbClr val="5C98AF"/>
            </a:solidFill>
          </a:ln>
        </p:spPr>
        <p:style>
          <a:lnRef idx="1">
            <a:schemeClr val="dk1"/>
          </a:lnRef>
          <a:fillRef idx="0">
            <a:schemeClr val="dk1"/>
          </a:fillRef>
          <a:effectRef idx="0">
            <a:schemeClr val="dk1"/>
          </a:effectRef>
          <a:fontRef idx="minor">
            <a:schemeClr val="tx1"/>
          </a:fontRef>
        </p:style>
      </p:cxnSp>
      <p:grpSp>
        <p:nvGrpSpPr>
          <p:cNvPr id="25" name="Groupe 24">
            <a:extLst>
              <a:ext uri="{FF2B5EF4-FFF2-40B4-BE49-F238E27FC236}">
                <a16:creationId xmlns:a16="http://schemas.microsoft.com/office/drawing/2014/main" id="{13272EB7-3555-40C5-BD3D-F844E0284A86}"/>
              </a:ext>
            </a:extLst>
          </p:cNvPr>
          <p:cNvGrpSpPr/>
          <p:nvPr/>
        </p:nvGrpSpPr>
        <p:grpSpPr>
          <a:xfrm>
            <a:off x="3008801" y="4292254"/>
            <a:ext cx="3253092" cy="954107"/>
            <a:chOff x="3176429" y="4453177"/>
            <a:chExt cx="3253092" cy="954107"/>
          </a:xfrm>
        </p:grpSpPr>
        <p:sp>
          <p:nvSpPr>
            <p:cNvPr id="26" name="ZoneTexte 25">
              <a:extLst>
                <a:ext uri="{FF2B5EF4-FFF2-40B4-BE49-F238E27FC236}">
                  <a16:creationId xmlns:a16="http://schemas.microsoft.com/office/drawing/2014/main" id="{54771931-F2E7-4A16-8CE2-57325909EDF1}"/>
                </a:ext>
              </a:extLst>
            </p:cNvPr>
            <p:cNvSpPr txBox="1"/>
            <p:nvPr/>
          </p:nvSpPr>
          <p:spPr>
            <a:xfrm>
              <a:off x="3413380" y="4453177"/>
              <a:ext cx="3016141" cy="954107"/>
            </a:xfrm>
            <a:prstGeom prst="rect">
              <a:avLst/>
            </a:prstGeom>
            <a:noFill/>
          </p:spPr>
          <p:txBody>
            <a:bodyPr wrap="square">
              <a:spAutoFit/>
            </a:bodyPr>
            <a:lstStyle/>
            <a:p>
              <a:r>
                <a:rPr kumimoji="0" lang="fr-FR" sz="2800" b="0" i="0" u="none" strike="noStrike" cap="all" normalizeH="0" baseline="0" noProof="0" dirty="0">
                  <a:ln>
                    <a:noFill/>
                  </a:ln>
                  <a:solidFill>
                    <a:srgbClr val="5C98AF"/>
                  </a:solidFill>
                  <a:uLnTx/>
                  <a:uFillTx/>
                  <a:latin typeface="DilleniaUPC" panose="02020603050405020304" pitchFamily="18" charset="-34"/>
                  <a:ea typeface="+mn-ea"/>
                  <a:cs typeface="DilleniaUPC" panose="02020603050405020304" pitchFamily="18" charset="-34"/>
                </a:rPr>
                <a:t>AGENTS NOURRISSANTS</a:t>
              </a:r>
            </a:p>
          </p:txBody>
        </p:sp>
        <p:pic>
          <p:nvPicPr>
            <p:cNvPr id="27" name="Image 26">
              <a:extLst>
                <a:ext uri="{FF2B5EF4-FFF2-40B4-BE49-F238E27FC236}">
                  <a16:creationId xmlns:a16="http://schemas.microsoft.com/office/drawing/2014/main" id="{04F95FA2-2163-493E-A405-E6845ED9A2F3}"/>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3176429" y="4587214"/>
              <a:ext cx="240670" cy="254000"/>
            </a:xfrm>
            <a:prstGeom prst="rect">
              <a:avLst/>
            </a:prstGeom>
          </p:spPr>
        </p:pic>
      </p:grpSp>
      <p:grpSp>
        <p:nvGrpSpPr>
          <p:cNvPr id="28" name="Groupe 27">
            <a:extLst>
              <a:ext uri="{FF2B5EF4-FFF2-40B4-BE49-F238E27FC236}">
                <a16:creationId xmlns:a16="http://schemas.microsoft.com/office/drawing/2014/main" id="{09363E97-29D5-4310-9D21-43C998AB5D17}"/>
              </a:ext>
            </a:extLst>
          </p:cNvPr>
          <p:cNvGrpSpPr/>
          <p:nvPr/>
        </p:nvGrpSpPr>
        <p:grpSpPr>
          <a:xfrm>
            <a:off x="3008800" y="5460856"/>
            <a:ext cx="3484613" cy="783548"/>
            <a:chOff x="3172711" y="4853407"/>
            <a:chExt cx="3484613" cy="783548"/>
          </a:xfrm>
        </p:grpSpPr>
        <p:sp>
          <p:nvSpPr>
            <p:cNvPr id="29" name="ZoneTexte 28">
              <a:extLst>
                <a:ext uri="{FF2B5EF4-FFF2-40B4-BE49-F238E27FC236}">
                  <a16:creationId xmlns:a16="http://schemas.microsoft.com/office/drawing/2014/main" id="{B11CD116-4B2E-4A99-ABC9-50ACB1923A18}"/>
                </a:ext>
              </a:extLst>
            </p:cNvPr>
            <p:cNvSpPr txBox="1"/>
            <p:nvPr/>
          </p:nvSpPr>
          <p:spPr>
            <a:xfrm>
              <a:off x="3413381" y="4853407"/>
              <a:ext cx="3243943" cy="783548"/>
            </a:xfrm>
            <a:prstGeom prst="rect">
              <a:avLst/>
            </a:prstGeom>
            <a:noFill/>
          </p:spPr>
          <p:txBody>
            <a:bodyPr wrap="square">
              <a:spAutoFit/>
            </a:bodyPr>
            <a:lstStyle/>
            <a:p>
              <a:pPr>
                <a:lnSpc>
                  <a:spcPts val="2600"/>
                </a:lnSpc>
              </a:pPr>
              <a:r>
                <a:rPr kumimoji="0" lang="fr-FR" sz="2800" b="0" i="0" u="none" strike="noStrike" cap="all" normalizeH="0" baseline="0" noProof="0" dirty="0">
                  <a:ln>
                    <a:noFill/>
                  </a:ln>
                  <a:solidFill>
                    <a:srgbClr val="5C98AF"/>
                  </a:solidFill>
                  <a:uLnTx/>
                  <a:uFillTx/>
                  <a:latin typeface="DilleniaUPC" panose="02020603050405020304" pitchFamily="18" charset="-34"/>
                  <a:ea typeface="+mn-ea"/>
                  <a:cs typeface="DilleniaUPC" panose="02020603050405020304" pitchFamily="18" charset="-34"/>
                </a:rPr>
                <a:t>AGENTS DE RECHARGE EN LIPIDES</a:t>
              </a:r>
            </a:p>
          </p:txBody>
        </p:sp>
        <p:pic>
          <p:nvPicPr>
            <p:cNvPr id="30" name="Image 29">
              <a:extLst>
                <a:ext uri="{FF2B5EF4-FFF2-40B4-BE49-F238E27FC236}">
                  <a16:creationId xmlns:a16="http://schemas.microsoft.com/office/drawing/2014/main" id="{2C5FEA48-E2FC-4141-84DD-F5326DDE6367}"/>
                </a:ext>
              </a:extLst>
            </p:cNvPr>
            <p:cNvPicPr>
              <a:picLocks noChangeAspect="1"/>
            </p:cNvPicPr>
            <p:nvPr/>
          </p:nvPicPr>
          <p:blipFill rotWithShape="1">
            <a:blip r:embed="rId3">
              <a:extLst>
                <a:ext uri="{28A0092B-C50C-407E-A947-70E740481C1C}">
                  <a14:useLocalDpi xmlns:a14="http://schemas.microsoft.com/office/drawing/2010/main"/>
                </a:ext>
              </a:extLst>
            </a:blip>
            <a:srcRect l="24033" t="19216" r="20261" b="23382"/>
            <a:stretch/>
          </p:blipFill>
          <p:spPr>
            <a:xfrm flipH="1">
              <a:off x="3172711" y="4898792"/>
              <a:ext cx="240670" cy="254000"/>
            </a:xfrm>
            <a:prstGeom prst="rect">
              <a:avLst/>
            </a:prstGeom>
          </p:spPr>
        </p:pic>
      </p:grpSp>
      <p:sp>
        <p:nvSpPr>
          <p:cNvPr id="32" name="ZoneTexte 31">
            <a:extLst>
              <a:ext uri="{FF2B5EF4-FFF2-40B4-BE49-F238E27FC236}">
                <a16:creationId xmlns:a16="http://schemas.microsoft.com/office/drawing/2014/main" id="{0F4A3DE0-0EEB-4E79-A057-7150F76FBBB3}"/>
              </a:ext>
            </a:extLst>
          </p:cNvPr>
          <p:cNvSpPr txBox="1"/>
          <p:nvPr/>
        </p:nvSpPr>
        <p:spPr>
          <a:xfrm>
            <a:off x="2875565" y="1855584"/>
            <a:ext cx="4254284" cy="584775"/>
          </a:xfrm>
          <a:prstGeom prst="rect">
            <a:avLst/>
          </a:prstGeom>
          <a:noFill/>
        </p:spPr>
        <p:txBody>
          <a:bodyPr wrap="square">
            <a:spAutoFit/>
          </a:bodyPr>
          <a:lstStyle/>
          <a:p>
            <a:pPr>
              <a:spcAft>
                <a:spcPts val="600"/>
              </a:spcAft>
            </a:pPr>
            <a:r>
              <a:rPr kumimoji="0" lang="fr-FR" sz="3200" b="1" i="0" u="none" strike="noStrike" cap="all" normalizeH="0" baseline="0" noProof="0">
                <a:ln>
                  <a:noFill/>
                </a:ln>
                <a:solidFill>
                  <a:srgbClr val="5C98AF"/>
                </a:solidFill>
                <a:uLnTx/>
                <a:uFillTx/>
                <a:latin typeface="DilleniaUPC" panose="02020603050405020304" pitchFamily="18" charset="-34"/>
                <a:ea typeface="+mn-ea"/>
                <a:cs typeface="DilleniaUPC" panose="02020603050405020304" pitchFamily="18" charset="-34"/>
              </a:rPr>
              <a:t>COMPOSITION</a:t>
            </a:r>
          </a:p>
        </p:txBody>
      </p:sp>
      <p:pic>
        <p:nvPicPr>
          <p:cNvPr id="54" name="Image 53">
            <a:extLst>
              <a:ext uri="{FF2B5EF4-FFF2-40B4-BE49-F238E27FC236}">
                <a16:creationId xmlns:a16="http://schemas.microsoft.com/office/drawing/2014/main" id="{B4837267-55F3-48E4-9CEC-9786DC38AE9E}"/>
              </a:ext>
            </a:extLst>
          </p:cNvPr>
          <p:cNvPicPr>
            <a:picLocks noChangeAspect="1"/>
          </p:cNvPicPr>
          <p:nvPr/>
        </p:nvPicPr>
        <p:blipFill rotWithShape="1">
          <a:blip r:embed="rId4">
            <a:grayscl/>
          </a:blip>
          <a:srcRect l="33963" t="20906" r="32803" b="44720"/>
          <a:stretch/>
        </p:blipFill>
        <p:spPr>
          <a:xfrm>
            <a:off x="8385962" y="317206"/>
            <a:ext cx="520763" cy="581734"/>
          </a:xfrm>
          <a:prstGeom prst="rect">
            <a:avLst/>
          </a:prstGeom>
        </p:spPr>
      </p:pic>
      <p:sp>
        <p:nvSpPr>
          <p:cNvPr id="56" name="ZoneTexte 55">
            <a:extLst>
              <a:ext uri="{FF2B5EF4-FFF2-40B4-BE49-F238E27FC236}">
                <a16:creationId xmlns:a16="http://schemas.microsoft.com/office/drawing/2014/main" id="{77649380-CDBC-4500-A6BB-A99F10090DEB}"/>
              </a:ext>
            </a:extLst>
          </p:cNvPr>
          <p:cNvSpPr txBox="1"/>
          <p:nvPr/>
        </p:nvSpPr>
        <p:spPr>
          <a:xfrm>
            <a:off x="8922435" y="404417"/>
            <a:ext cx="2613891"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28 ingrédients*</a:t>
            </a:r>
          </a:p>
        </p:txBody>
      </p:sp>
      <p:sp>
        <p:nvSpPr>
          <p:cNvPr id="58" name="ZoneTexte 57">
            <a:extLst>
              <a:ext uri="{FF2B5EF4-FFF2-40B4-BE49-F238E27FC236}">
                <a16:creationId xmlns:a16="http://schemas.microsoft.com/office/drawing/2014/main" id="{0D178D2E-C250-4A8A-BD43-D03ED81581A1}"/>
              </a:ext>
            </a:extLst>
          </p:cNvPr>
          <p:cNvSpPr txBox="1"/>
          <p:nvPr/>
        </p:nvSpPr>
        <p:spPr>
          <a:xfrm>
            <a:off x="8868940" y="870983"/>
            <a:ext cx="3176316"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98,7 % biomimétiques</a:t>
            </a:r>
          </a:p>
        </p:txBody>
      </p:sp>
      <p:pic>
        <p:nvPicPr>
          <p:cNvPr id="60" name="Picture 2" descr="Biomimetic materials app icon copying natural Vector Image">
            <a:extLst>
              <a:ext uri="{FF2B5EF4-FFF2-40B4-BE49-F238E27FC236}">
                <a16:creationId xmlns:a16="http://schemas.microsoft.com/office/drawing/2014/main" id="{4B1D7976-49E9-47B4-ABF7-00205A1136C3}"/>
              </a:ext>
            </a:extLst>
          </p:cNvPr>
          <p:cNvPicPr>
            <a:picLocks noChangeAspect="1" noChangeArrowheads="1"/>
          </p:cNvPicPr>
          <p:nvPr/>
        </p:nvPicPr>
        <p:blipFill rotWithShape="1">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ackgroundRemoval t="9074" b="90000" l="10000" r="90000">
                        <a14:foregroundMark x1="51600" y1="9074" x2="51600" y2="9074"/>
                        <a14:backgroundMark x1="30600" y1="24907" x2="37200" y2="20000"/>
                        <a14:backgroundMark x1="49400" y1="14630" x2="65200" y2="18148"/>
                        <a14:backgroundMark x1="65200" y1="18148" x2="71500" y2="22407"/>
                        <a14:backgroundMark x1="71500" y1="22407" x2="76900" y2="37500"/>
                        <a14:backgroundMark x1="73500" y1="55833" x2="69700" y2="62037"/>
                        <a14:backgroundMark x1="69700" y1="62037" x2="61500" y2="66019"/>
                        <a14:backgroundMark x1="61500" y1="66019" x2="45500" y2="66019"/>
                        <a14:backgroundMark x1="45500" y1="66019" x2="37500" y2="63519"/>
                        <a14:backgroundMark x1="37500" y1="63519" x2="29500" y2="58611"/>
                        <a14:backgroundMark x1="29500" y1="58611" x2="25300" y2="51574"/>
                        <a14:backgroundMark x1="25300" y1="51574" x2="23400" y2="36111"/>
                        <a14:backgroundMark x1="23400" y1="36111" x2="26500" y2="27130"/>
                        <a14:backgroundMark x1="26500" y1="27130" x2="31600" y2="20926"/>
                        <a14:backgroundMark x1="31600" y1="20926" x2="33800" y2="19444"/>
                        <a14:backgroundMark x1="51600" y1="15741" x2="69200" y2="22130"/>
                        <a14:backgroundMark x1="69200" y1="22130" x2="75600" y2="29352"/>
                        <a14:backgroundMark x1="68700" y1="28426" x2="56000" y2="18981"/>
                        <a14:backgroundMark x1="56000" y1="18981" x2="53000" y2="17963"/>
                        <a14:backgroundMark x1="42600" y1="13796" x2="34000" y2="14259"/>
                        <a14:backgroundMark x1="34000" y1="14259" x2="62500" y2="9074"/>
                        <a14:backgroundMark x1="64900" y1="13611" x2="75400" y2="30833"/>
                        <a14:backgroundMark x1="75400" y1="30833" x2="77600" y2="47685"/>
                        <a14:backgroundMark x1="77600" y1="47685" x2="77400" y2="49630"/>
                        <a14:backgroundMark x1="67600" y1="50833" x2="65000" y2="60556"/>
                        <a14:backgroundMark x1="30000" y1="47963" x2="30900" y2="55185"/>
                        <a14:backgroundMark x1="30900" y1="55185" x2="32600" y2="58981"/>
                        <a14:backgroundMark x1="44600" y1="49444" x2="44600" y2="49444"/>
                        <a14:backgroundMark x1="43600" y1="49444" x2="44600" y2="50556"/>
                        <a14:backgroundMark x1="57000" y1="48426" x2="55300" y2="55463"/>
                        <a14:backgroundMark x1="55300" y1="55463" x2="56700" y2="55093"/>
                        <a14:backgroundMark x1="63300" y1="41019" x2="58500" y2="42500"/>
                        <a14:backgroundMark x1="55900" y1="29074" x2="54500" y2="34074"/>
                        <a14:backgroundMark x1="48700" y1="21481" x2="46300" y2="18241"/>
                        <a14:backgroundMark x1="51400" y1="23148" x2="57700" y2="21296"/>
                        <a14:backgroundMark x1="51600" y1="9167" x2="51600" y2="9167"/>
                        <a14:backgroundMark x1="43900" y1="31389" x2="43900" y2="31389"/>
                        <a14:backgroundMark x1="43600" y1="28426" x2="42500" y2="30833"/>
                        <a14:backgroundMark x1="44900" y1="36852" x2="45200" y2="38519"/>
                        <a14:backgroundMark x1="51600" y1="40463" x2="50800" y2="43889"/>
                        <a14:backgroundMark x1="42600" y1="49352" x2="42800" y2="52778"/>
                        <a14:backgroundMark x1="38200" y1="41296" x2="38300" y2="43148"/>
                        <a14:backgroundMark x1="35800" y1="41296" x2="40700" y2="42037"/>
                        <a14:backgroundMark x1="38300" y1="35278" x2="38300" y2="35278"/>
                        <a14:backgroundMark x1="55300" y1="38241" x2="55300" y2="38241"/>
                        <a14:backgroundMark x1="49500" y1="47685" x2="49500" y2="47685"/>
                        <a14:backgroundMark x1="69500" y1="49630" x2="75300" y2="60278"/>
                      </a14:backgroundRemoval>
                    </a14:imgEffect>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l="21990" t="18252" r="24947" b="35516"/>
          <a:stretch/>
        </p:blipFill>
        <p:spPr bwMode="auto">
          <a:xfrm>
            <a:off x="8361691" y="900186"/>
            <a:ext cx="507248" cy="477304"/>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F4E42E52-0081-4038-88E0-E7AF2D68C635}"/>
              </a:ext>
            </a:extLst>
          </p:cNvPr>
          <p:cNvSpPr/>
          <p:nvPr/>
        </p:nvSpPr>
        <p:spPr>
          <a:xfrm>
            <a:off x="8308194" y="364261"/>
            <a:ext cx="3570557" cy="1090914"/>
          </a:xfrm>
          <a:prstGeom prst="rect">
            <a:avLst/>
          </a:prstGeom>
          <a:noFill/>
          <a:ln>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endParaRPr lang="fr-FR" b="1" dirty="0">
              <a:solidFill>
                <a:srgbClr val="7EBBC3"/>
              </a:solidFill>
              <a:effectLst/>
              <a:latin typeface="+mj-l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30A381AC-2361-412F-B212-EAD9B6CE9050}"/>
              </a:ext>
            </a:extLst>
          </p:cNvPr>
          <p:cNvSpPr/>
          <p:nvPr/>
        </p:nvSpPr>
        <p:spPr>
          <a:xfrm>
            <a:off x="8308194" y="1598554"/>
            <a:ext cx="3737062" cy="349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900"/>
              </a:lnSpc>
            </a:pPr>
            <a:r>
              <a:rPr lang="fr-FR" sz="1000" dirty="0">
                <a:solidFill>
                  <a:schemeClr val="tx1">
                    <a:lumMod val="65000"/>
                    <a:lumOff val="35000"/>
                  </a:schemeClr>
                </a:solidFill>
                <a:latin typeface="DilleniaUPC" panose="02020603050405020304" pitchFamily="18" charset="-34"/>
                <a:cs typeface="DilleniaUPC" panose="02020603050405020304" pitchFamily="18" charset="-34"/>
              </a:rPr>
              <a:t>* Eau </a:t>
            </a:r>
            <a:r>
              <a:rPr lang="fr-FR" sz="1000" dirty="0" err="1">
                <a:solidFill>
                  <a:schemeClr val="tx1">
                    <a:lumMod val="65000"/>
                    <a:lumOff val="35000"/>
                  </a:schemeClr>
                </a:solidFill>
                <a:latin typeface="DilleniaUPC" panose="02020603050405020304" pitchFamily="18" charset="-34"/>
                <a:cs typeface="DilleniaUPC" panose="02020603050405020304" pitchFamily="18" charset="-34"/>
              </a:rPr>
              <a:t>isodermique</a:t>
            </a:r>
            <a:r>
              <a:rPr lang="fr-FR" sz="1000" dirty="0">
                <a:solidFill>
                  <a:schemeClr val="tx1">
                    <a:lumMod val="65000"/>
                    <a:lumOff val="35000"/>
                  </a:schemeClr>
                </a:solidFill>
                <a:latin typeface="DilleniaUPC" panose="02020603050405020304" pitchFamily="18" charset="-34"/>
                <a:cs typeface="DilleniaUPC" panose="02020603050405020304" pitchFamily="18" charset="-34"/>
              </a:rPr>
              <a:t> (AQUA/WATER/EAU, DISODIUM ADENOSINE TRISPHOSPHATE, CARNOSINE, LAMINARIA DIGITATA EXTRACT) = 1 ingrédient</a:t>
            </a:r>
          </a:p>
        </p:txBody>
      </p:sp>
      <p:sp>
        <p:nvSpPr>
          <p:cNvPr id="37" name="ZoneTexte 36">
            <a:extLst>
              <a:ext uri="{FF2B5EF4-FFF2-40B4-BE49-F238E27FC236}">
                <a16:creationId xmlns:a16="http://schemas.microsoft.com/office/drawing/2014/main" id="{7D89B682-B0FA-4059-9EA1-245D32725CE5}"/>
              </a:ext>
            </a:extLst>
          </p:cNvPr>
          <p:cNvSpPr txBox="1"/>
          <p:nvPr/>
        </p:nvSpPr>
        <p:spPr>
          <a:xfrm>
            <a:off x="853118" y="623185"/>
            <a:ext cx="5854769"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Crème fondante hydratante</a:t>
            </a:r>
          </a:p>
        </p:txBody>
      </p:sp>
      <p:pic>
        <p:nvPicPr>
          <p:cNvPr id="38" name="Image 37">
            <a:extLst>
              <a:ext uri="{FF2B5EF4-FFF2-40B4-BE49-F238E27FC236}">
                <a16:creationId xmlns:a16="http://schemas.microsoft.com/office/drawing/2014/main" id="{8C367F49-1D97-4F7D-8A7C-45045ED901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1963" y="1855584"/>
            <a:ext cx="1195511" cy="4672014"/>
          </a:xfrm>
          <a:prstGeom prst="rect">
            <a:avLst/>
          </a:prstGeom>
          <a:effectLst>
            <a:outerShdw blurRad="50800" dist="38100" dir="2700000" algn="tl" rotWithShape="0">
              <a:prstClr val="black">
                <a:alpha val="40000"/>
              </a:prstClr>
            </a:outerShdw>
          </a:effectLst>
        </p:spPr>
      </p:pic>
      <p:sp>
        <p:nvSpPr>
          <p:cNvPr id="39" name="ZoneTexte 38">
            <a:extLst>
              <a:ext uri="{FF2B5EF4-FFF2-40B4-BE49-F238E27FC236}">
                <a16:creationId xmlns:a16="http://schemas.microsoft.com/office/drawing/2014/main" id="{88ECC6B2-84B0-4474-951F-64CEC7E1F9D3}"/>
              </a:ext>
            </a:extLst>
          </p:cNvPr>
          <p:cNvSpPr txBox="1"/>
          <p:nvPr/>
        </p:nvSpPr>
        <p:spPr>
          <a:xfrm>
            <a:off x="242586" y="83286"/>
            <a:ext cx="7733915"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40" name="Connecteur droit 39">
            <a:extLst>
              <a:ext uri="{FF2B5EF4-FFF2-40B4-BE49-F238E27FC236}">
                <a16:creationId xmlns:a16="http://schemas.microsoft.com/office/drawing/2014/main" id="{7E6ADDD1-541A-4CCF-86D0-72CFF9CBB0C6}"/>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47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a:extLst>
              <a:ext uri="{FF2B5EF4-FFF2-40B4-BE49-F238E27FC236}">
                <a16:creationId xmlns:a16="http://schemas.microsoft.com/office/drawing/2014/main" id="{BF73EB94-E979-45D6-BA02-B1E9F0F611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4081" y="700273"/>
            <a:ext cx="2197852" cy="1550380"/>
          </a:xfrm>
          <a:prstGeom prst="rect">
            <a:avLst/>
          </a:prstGeom>
        </p:spPr>
      </p:pic>
      <p:sp>
        <p:nvSpPr>
          <p:cNvPr id="53" name="ZoneTexte 52">
            <a:extLst>
              <a:ext uri="{FF2B5EF4-FFF2-40B4-BE49-F238E27FC236}">
                <a16:creationId xmlns:a16="http://schemas.microsoft.com/office/drawing/2014/main" id="{953925B6-EDA7-4DD2-A8EF-34A70CA809B7}"/>
              </a:ext>
            </a:extLst>
          </p:cNvPr>
          <p:cNvSpPr txBox="1"/>
          <p:nvPr/>
        </p:nvSpPr>
        <p:spPr>
          <a:xfrm>
            <a:off x="3290200" y="2357523"/>
            <a:ext cx="7499837" cy="3198311"/>
          </a:xfrm>
          <a:prstGeom prst="rect">
            <a:avLst/>
          </a:prstGeom>
          <a:noFill/>
        </p:spPr>
        <p:txBody>
          <a:bodyPr wrap="square">
            <a:spAutoFit/>
          </a:bodyPr>
          <a:lstStyle/>
          <a:p>
            <a:pPr algn="ctr">
              <a:lnSpc>
                <a:spcPts val="2000"/>
              </a:lnSpc>
            </a:pPr>
            <a:r>
              <a:rPr lang="fr-FR" sz="2400" b="1">
                <a:latin typeface="DilleniaUPC" panose="02020603050405020304" pitchFamily="18" charset="-34"/>
                <a:cs typeface="DilleniaUPC" panose="02020603050405020304" pitchFamily="18" charset="-34"/>
              </a:rPr>
              <a:t>INGRÉDIENTS : </a:t>
            </a:r>
            <a:r>
              <a:rPr lang="fr-FR" sz="2400">
                <a:solidFill>
                  <a:srgbClr val="EE5E79"/>
                </a:solidFill>
                <a:latin typeface="DilleniaUPC" panose="02020603050405020304" pitchFamily="18" charset="-34"/>
                <a:cs typeface="DilleniaUPC" panose="02020603050405020304" pitchFamily="18" charset="-34"/>
              </a:rPr>
              <a:t>AQUA/WATER/EAU</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DICAPRYLYL CARBONATE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GLYCERIN</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MICROCRYSTALLINE CELLULOSE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JOJOBA ESTERS</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SUCROSE STEARATE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GLYCERYL STEARATE CITRATE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HELIANTHUS ANNUUS (SUNFLOWER) SEED WAX</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CETEARYL ALCOHOL</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OLEA EUROPAEA (OLIVE) FRUIT OIL</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LEUCONOSTOC/RADISH ROOT FERMENT FILTRATE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CELLULOSE GUM</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FRAGRANCE (PARFUM)</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SODIUM CITRATE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XANTHAN GUM</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SALIX NIGRA (WILLOW) BARK EXTRACT</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SODIUM BENZOATE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POLYGLYCERIN-3</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LACTIC ACID</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POTASSIUM SORBATE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OLEA EUROPAEA (OLIVE) OIL UNSAPONIFIABLES</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TOCOPHEROL</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ACACIA DECURRENS FLOWER WAX</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LAMINARIA DIGITATA EXTRACT</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PHOSPHOLIPIDS</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GLYCINE SOJA (SOYBEAN) OIL</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HELIANTHUS ANNUUS (SUNFLOWER) SEED OIL</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CARNOSINE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DISODIUM ADENOSINE TRIPHOSPHATE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GLYCOLIPIDS</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GLYCINE SOJA (SOYBEAN) STEROLS</a:t>
            </a:r>
            <a:r>
              <a:rPr lang="fr-FR" sz="2400">
                <a:latin typeface="DilleniaUPC" panose="02020603050405020304" pitchFamily="18" charset="-34"/>
                <a:cs typeface="DilleniaUPC" panose="02020603050405020304" pitchFamily="18" charset="-34"/>
              </a:rPr>
              <a:t>.</a:t>
            </a:r>
          </a:p>
        </p:txBody>
      </p:sp>
      <p:sp>
        <p:nvSpPr>
          <p:cNvPr id="16" name="Rectangle 15">
            <a:extLst>
              <a:ext uri="{FF2B5EF4-FFF2-40B4-BE49-F238E27FC236}">
                <a16:creationId xmlns:a16="http://schemas.microsoft.com/office/drawing/2014/main" id="{4C51B636-BDD2-4206-AC91-D3E68CF24E71}"/>
              </a:ext>
            </a:extLst>
          </p:cNvPr>
          <p:cNvSpPr/>
          <p:nvPr/>
        </p:nvSpPr>
        <p:spPr>
          <a:xfrm rot="16200000">
            <a:off x="-2429141" y="2429141"/>
            <a:ext cx="6858001" cy="1999718"/>
          </a:xfrm>
          <a:prstGeom prst="rect">
            <a:avLst/>
          </a:prstGeom>
          <a:solidFill>
            <a:srgbClr val="5C9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17" name="ZoneTexte 16">
            <a:extLst>
              <a:ext uri="{FF2B5EF4-FFF2-40B4-BE49-F238E27FC236}">
                <a16:creationId xmlns:a16="http://schemas.microsoft.com/office/drawing/2014/main" id="{57414C00-A594-4834-85E0-F9A8A81F72CD}"/>
              </a:ext>
            </a:extLst>
          </p:cNvPr>
          <p:cNvSpPr txBox="1"/>
          <p:nvPr/>
        </p:nvSpPr>
        <p:spPr>
          <a:xfrm>
            <a:off x="853118" y="623185"/>
            <a:ext cx="5854769"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Crème fondante hydratante</a:t>
            </a:r>
          </a:p>
        </p:txBody>
      </p:sp>
      <p:pic>
        <p:nvPicPr>
          <p:cNvPr id="18" name="Image 17">
            <a:extLst>
              <a:ext uri="{FF2B5EF4-FFF2-40B4-BE49-F238E27FC236}">
                <a16:creationId xmlns:a16="http://schemas.microsoft.com/office/drawing/2014/main" id="{C206CA87-4A02-4E70-9091-D7B548DCDB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963" y="1855584"/>
            <a:ext cx="1195511" cy="4672014"/>
          </a:xfrm>
          <a:prstGeom prst="rect">
            <a:avLst/>
          </a:prstGeom>
          <a:effectLst>
            <a:outerShdw blurRad="50800" dist="38100" dir="2700000" algn="tl" rotWithShape="0">
              <a:prstClr val="black">
                <a:alpha val="40000"/>
              </a:prstClr>
            </a:outerShdw>
          </a:effectLst>
        </p:spPr>
      </p:pic>
      <p:sp>
        <p:nvSpPr>
          <p:cNvPr id="19" name="ZoneTexte 18">
            <a:extLst>
              <a:ext uri="{FF2B5EF4-FFF2-40B4-BE49-F238E27FC236}">
                <a16:creationId xmlns:a16="http://schemas.microsoft.com/office/drawing/2014/main" id="{623B5FD2-2C64-430E-96BA-8E78A2F0EEE8}"/>
              </a:ext>
            </a:extLst>
          </p:cNvPr>
          <p:cNvSpPr txBox="1"/>
          <p:nvPr/>
        </p:nvSpPr>
        <p:spPr>
          <a:xfrm>
            <a:off x="242587" y="83286"/>
            <a:ext cx="7999370"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20" name="Connecteur droit 19">
            <a:extLst>
              <a:ext uri="{FF2B5EF4-FFF2-40B4-BE49-F238E27FC236}">
                <a16:creationId xmlns:a16="http://schemas.microsoft.com/office/drawing/2014/main" id="{3CE678D9-EAE8-4395-ABF1-12045CBE04C3}"/>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19924587-F842-494F-B2AE-46AD431FC7E7}"/>
              </a:ext>
            </a:extLst>
          </p:cNvPr>
          <p:cNvSpPr txBox="1"/>
          <p:nvPr/>
        </p:nvSpPr>
        <p:spPr>
          <a:xfrm>
            <a:off x="2941229" y="1774373"/>
            <a:ext cx="6029776" cy="584775"/>
          </a:xfrm>
          <a:prstGeom prst="rect">
            <a:avLst/>
          </a:prstGeom>
          <a:noFill/>
        </p:spPr>
        <p:txBody>
          <a:bodyPr wrap="square">
            <a:spAutoFit/>
          </a:bodyPr>
          <a:lstStyle/>
          <a:p>
            <a:pPr>
              <a:spcAft>
                <a:spcPts val="600"/>
              </a:spcAft>
            </a:pPr>
            <a:r>
              <a:rPr lang="fr-FR" sz="3200" b="1" cap="all">
                <a:solidFill>
                  <a:srgbClr val="5C98AF"/>
                </a:solidFill>
                <a:latin typeface="DilleniaUPC" panose="02020603050405020304" pitchFamily="18" charset="-34"/>
                <a:cs typeface="DilleniaUPC" panose="02020603050405020304" pitchFamily="18" charset="-34"/>
              </a:rPr>
              <a:t>TRANSPARENCE TOTALE</a:t>
            </a:r>
          </a:p>
        </p:txBody>
      </p:sp>
      <p:grpSp>
        <p:nvGrpSpPr>
          <p:cNvPr id="22" name="Groupe 21">
            <a:extLst>
              <a:ext uri="{FF2B5EF4-FFF2-40B4-BE49-F238E27FC236}">
                <a16:creationId xmlns:a16="http://schemas.microsoft.com/office/drawing/2014/main" id="{9FEA5962-8916-4A2F-86D3-ED8D20CE07EB}"/>
              </a:ext>
            </a:extLst>
          </p:cNvPr>
          <p:cNvGrpSpPr/>
          <p:nvPr/>
        </p:nvGrpSpPr>
        <p:grpSpPr>
          <a:xfrm>
            <a:off x="4463343" y="5555834"/>
            <a:ext cx="7019420" cy="778272"/>
            <a:chOff x="4392044" y="5644597"/>
            <a:chExt cx="7019420" cy="778272"/>
          </a:xfrm>
        </p:grpSpPr>
        <p:sp>
          <p:nvSpPr>
            <p:cNvPr id="23" name="ZoneTexte 22">
              <a:extLst>
                <a:ext uri="{FF2B5EF4-FFF2-40B4-BE49-F238E27FC236}">
                  <a16:creationId xmlns:a16="http://schemas.microsoft.com/office/drawing/2014/main" id="{A676828C-807E-49CB-9D00-520B4DC56511}"/>
                </a:ext>
              </a:extLst>
            </p:cNvPr>
            <p:cNvSpPr txBox="1"/>
            <p:nvPr/>
          </p:nvSpPr>
          <p:spPr>
            <a:xfrm>
              <a:off x="4599760" y="5644597"/>
              <a:ext cx="2501901" cy="461665"/>
            </a:xfrm>
            <a:prstGeom prst="rect">
              <a:avLst/>
            </a:prstGeom>
            <a:noFill/>
          </p:spPr>
          <p:txBody>
            <a:bodyPr wrap="square">
              <a:spAutoFit/>
            </a:bodyPr>
            <a:lstStyle/>
            <a:p>
              <a:r>
                <a:rPr lang="fr-FR" sz="2400" b="1">
                  <a:solidFill>
                    <a:srgbClr val="2B909D"/>
                  </a:solidFill>
                  <a:latin typeface="DilleniaUPC" panose="02020603050405020304" pitchFamily="18" charset="-34"/>
                  <a:cs typeface="DilleniaUPC" panose="02020603050405020304" pitchFamily="18" charset="-34"/>
                </a:rPr>
                <a:t>Actions spécifiques du produit</a:t>
              </a:r>
            </a:p>
          </p:txBody>
        </p:sp>
        <p:pic>
          <p:nvPicPr>
            <p:cNvPr id="24" name="Image 23">
              <a:extLst>
                <a:ext uri="{FF2B5EF4-FFF2-40B4-BE49-F238E27FC236}">
                  <a16:creationId xmlns:a16="http://schemas.microsoft.com/office/drawing/2014/main" id="{D5371F73-C303-4F26-ADDA-3CF50A53FFDF}"/>
                </a:ext>
              </a:extLst>
            </p:cNvPr>
            <p:cNvPicPr>
              <a:picLocks noChangeAspect="1"/>
            </p:cNvPicPr>
            <p:nvPr/>
          </p:nvPicPr>
          <p:blipFill>
            <a:blip r:embed="rId5"/>
            <a:stretch>
              <a:fillRect/>
            </a:stretch>
          </p:blipFill>
          <p:spPr>
            <a:xfrm>
              <a:off x="5628748" y="6045346"/>
              <a:ext cx="262946" cy="255539"/>
            </a:xfrm>
            <a:prstGeom prst="rect">
              <a:avLst/>
            </a:prstGeom>
          </p:spPr>
        </p:pic>
        <p:pic>
          <p:nvPicPr>
            <p:cNvPr id="25" name="Image 24">
              <a:extLst>
                <a:ext uri="{FF2B5EF4-FFF2-40B4-BE49-F238E27FC236}">
                  <a16:creationId xmlns:a16="http://schemas.microsoft.com/office/drawing/2014/main" id="{7F0648DB-E42A-4FF0-97FA-B19A17F0E3B8}"/>
                </a:ext>
              </a:extLst>
            </p:cNvPr>
            <p:cNvPicPr>
              <a:picLocks noChangeAspect="1"/>
            </p:cNvPicPr>
            <p:nvPr/>
          </p:nvPicPr>
          <p:blipFill>
            <a:blip r:embed="rId6"/>
            <a:stretch>
              <a:fillRect/>
            </a:stretch>
          </p:blipFill>
          <p:spPr>
            <a:xfrm>
              <a:off x="4392044" y="5748430"/>
              <a:ext cx="246439" cy="209658"/>
            </a:xfrm>
            <a:prstGeom prst="rect">
              <a:avLst/>
            </a:prstGeom>
          </p:spPr>
        </p:pic>
        <p:pic>
          <p:nvPicPr>
            <p:cNvPr id="26" name="Image 25">
              <a:extLst>
                <a:ext uri="{FF2B5EF4-FFF2-40B4-BE49-F238E27FC236}">
                  <a16:creationId xmlns:a16="http://schemas.microsoft.com/office/drawing/2014/main" id="{B50FCAB2-7DDA-4466-A408-D96DBF0BD3B1}"/>
                </a:ext>
              </a:extLst>
            </p:cNvPr>
            <p:cNvPicPr>
              <a:picLocks noChangeAspect="1"/>
            </p:cNvPicPr>
            <p:nvPr/>
          </p:nvPicPr>
          <p:blipFill>
            <a:blip r:embed="rId7"/>
            <a:stretch>
              <a:fillRect/>
            </a:stretch>
          </p:blipFill>
          <p:spPr>
            <a:xfrm>
              <a:off x="7078937" y="5736024"/>
              <a:ext cx="240518" cy="251619"/>
            </a:xfrm>
            <a:prstGeom prst="rect">
              <a:avLst/>
            </a:prstGeom>
          </p:spPr>
        </p:pic>
        <p:sp>
          <p:nvSpPr>
            <p:cNvPr id="27" name="ZoneTexte 26">
              <a:extLst>
                <a:ext uri="{FF2B5EF4-FFF2-40B4-BE49-F238E27FC236}">
                  <a16:creationId xmlns:a16="http://schemas.microsoft.com/office/drawing/2014/main" id="{883F1D71-5E52-4D15-A85E-F9C9592C75CD}"/>
                </a:ext>
              </a:extLst>
            </p:cNvPr>
            <p:cNvSpPr txBox="1"/>
            <p:nvPr/>
          </p:nvSpPr>
          <p:spPr>
            <a:xfrm>
              <a:off x="7283828" y="5644597"/>
              <a:ext cx="4127636" cy="461665"/>
            </a:xfrm>
            <a:prstGeom prst="rect">
              <a:avLst/>
            </a:prstGeom>
            <a:noFill/>
          </p:spPr>
          <p:txBody>
            <a:bodyPr wrap="square">
              <a:spAutoFit/>
            </a:bodyPr>
            <a:lstStyle>
              <a:defPPr>
                <a:defRPr lang="fr-FR"/>
              </a:defPPr>
              <a:lvl1pPr>
                <a:defRPr sz="2000" b="1">
                  <a:solidFill>
                    <a:srgbClr val="2B909D"/>
                  </a:solidFill>
                  <a:latin typeface="DilleniaUPC" panose="02020603050405020304" pitchFamily="18" charset="-34"/>
                  <a:cs typeface="DilleniaUPC" panose="02020603050405020304" pitchFamily="18" charset="-34"/>
                </a:defRPr>
              </a:lvl1pPr>
            </a:lstStyle>
            <a:p>
              <a:r>
                <a:rPr lang="fr-FR" sz="2400">
                  <a:solidFill>
                    <a:srgbClr val="F07189"/>
                  </a:solidFill>
                </a:rPr>
                <a:t>Texture et sensorialité</a:t>
              </a:r>
            </a:p>
          </p:txBody>
        </p:sp>
        <p:sp>
          <p:nvSpPr>
            <p:cNvPr id="28" name="ZoneTexte 27">
              <a:extLst>
                <a:ext uri="{FF2B5EF4-FFF2-40B4-BE49-F238E27FC236}">
                  <a16:creationId xmlns:a16="http://schemas.microsoft.com/office/drawing/2014/main" id="{8C4E1E81-EEC7-4F0D-8985-5564CA7748CE}"/>
                </a:ext>
              </a:extLst>
            </p:cNvPr>
            <p:cNvSpPr txBox="1"/>
            <p:nvPr/>
          </p:nvSpPr>
          <p:spPr>
            <a:xfrm>
              <a:off x="5891694" y="5961204"/>
              <a:ext cx="4613200" cy="461665"/>
            </a:xfrm>
            <a:prstGeom prst="rect">
              <a:avLst/>
            </a:prstGeom>
            <a:noFill/>
          </p:spPr>
          <p:txBody>
            <a:bodyPr wrap="square">
              <a:spAutoFit/>
            </a:bodyPr>
            <a:lstStyle/>
            <a:p>
              <a:r>
                <a:rPr lang="fr-FR" sz="2400" b="1" dirty="0">
                  <a:solidFill>
                    <a:srgbClr val="686F98"/>
                  </a:solidFill>
                  <a:latin typeface="DilleniaUPC" panose="02020603050405020304" pitchFamily="18" charset="-34"/>
                  <a:cs typeface="DilleniaUPC" panose="02020603050405020304" pitchFamily="18" charset="-34"/>
                </a:rPr>
                <a:t>Application et système de pénétration de la peau</a:t>
              </a:r>
            </a:p>
          </p:txBody>
        </p:sp>
      </p:grpSp>
    </p:spTree>
    <p:extLst>
      <p:ext uri="{BB962C8B-B14F-4D97-AF65-F5344CB8AC3E}">
        <p14:creationId xmlns:p14="http://schemas.microsoft.com/office/powerpoint/2010/main" val="1798849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19EEAF8-E26B-4803-B8CF-CCABE02BBE31}"/>
              </a:ext>
            </a:extLst>
          </p:cNvPr>
          <p:cNvSpPr/>
          <p:nvPr/>
        </p:nvSpPr>
        <p:spPr>
          <a:xfrm>
            <a:off x="3342543" y="2741835"/>
            <a:ext cx="8613465" cy="3328044"/>
          </a:xfrm>
          <a:prstGeom prst="rect">
            <a:avLst/>
          </a:prstGeom>
          <a:noFill/>
          <a:ln>
            <a:solidFill>
              <a:srgbClr val="5C9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12" name="ZoneTexte 11">
            <a:extLst>
              <a:ext uri="{FF2B5EF4-FFF2-40B4-BE49-F238E27FC236}">
                <a16:creationId xmlns:a16="http://schemas.microsoft.com/office/drawing/2014/main" id="{64A0213D-8AB7-499A-B4A4-555375A96883}"/>
              </a:ext>
            </a:extLst>
          </p:cNvPr>
          <p:cNvSpPr txBox="1"/>
          <p:nvPr/>
        </p:nvSpPr>
        <p:spPr>
          <a:xfrm>
            <a:off x="2847839" y="1036661"/>
            <a:ext cx="9426331" cy="584775"/>
          </a:xfrm>
          <a:prstGeom prst="rect">
            <a:avLst/>
          </a:prstGeom>
          <a:noFill/>
        </p:spPr>
        <p:txBody>
          <a:bodyPr wrap="square">
            <a:spAutoFit/>
          </a:bodyPr>
          <a:lstStyle/>
          <a:p>
            <a:pPr>
              <a:tabLst>
                <a:tab pos="3136900" algn="l"/>
              </a:tabLst>
            </a:pPr>
            <a:r>
              <a:rPr lang="fr-FR" sz="3200" b="1" u="none" strike="noStrike" cap="all"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Essai clinique </a:t>
            </a:r>
            <a:r>
              <a:rPr lang="fr-FR" sz="2400" b="1" u="none" strike="noStrike"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a:t>
            </a:r>
            <a:r>
              <a:rPr lang="fr-FR" sz="2400" b="1" u="none" strike="noStrike" dirty="0" err="1">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microbiome</a:t>
            </a:r>
            <a:r>
              <a:rPr lang="fr-FR" sz="2400" b="1" u="none" strike="noStrike"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13" name="Picture 2" descr="Mycose de l'ongle? N'attendez pas, traitez immédiatement">
            <a:extLst>
              <a:ext uri="{FF2B5EF4-FFF2-40B4-BE49-F238E27FC236}">
                <a16:creationId xmlns:a16="http://schemas.microsoft.com/office/drawing/2014/main" id="{3162EA5F-0700-4FE4-84EE-76BE69853DE4}"/>
              </a:ext>
            </a:extLst>
          </p:cNvPr>
          <p:cNvPicPr>
            <a:picLocks noChangeAspect="1" noChangeArrowheads="1"/>
          </p:cNvPicPr>
          <p:nvPr/>
        </p:nvPicPr>
        <p:blipFill rotWithShape="1">
          <a:blip r:embed="rId3" cstate="print">
            <a:duotone>
              <a:prstClr val="black"/>
              <a:srgbClr val="5C98AF">
                <a:tint val="45000"/>
                <a:satMod val="400000"/>
              </a:srgbClr>
            </a:duotone>
            <a:extLst>
              <a:ext uri="{28A0092B-C50C-407E-A947-70E740481C1C}">
                <a14:useLocalDpi xmlns:a14="http://schemas.microsoft.com/office/drawing/2010/main" val="0"/>
              </a:ext>
            </a:extLst>
          </a:blip>
          <a:srcRect r="66457"/>
          <a:stretch/>
        </p:blipFill>
        <p:spPr bwMode="auto">
          <a:xfrm>
            <a:off x="9401952" y="1705861"/>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968AB55-2000-4A5D-AEE9-C787EAD241A3}"/>
              </a:ext>
            </a:extLst>
          </p:cNvPr>
          <p:cNvSpPr/>
          <p:nvPr/>
        </p:nvSpPr>
        <p:spPr>
          <a:xfrm>
            <a:off x="3342543" y="2724588"/>
            <a:ext cx="8613465" cy="461665"/>
          </a:xfrm>
          <a:prstGeom prst="rect">
            <a:avLst/>
          </a:prstGeom>
          <a:solidFill>
            <a:srgbClr val="5C98AF"/>
          </a:solidFill>
        </p:spPr>
        <p:txBody>
          <a:bodyPr wrap="square">
            <a:spAutoFit/>
          </a:bodyPr>
          <a:lstStyle/>
          <a:p>
            <a:pPr algn="r"/>
            <a:r>
              <a:rPr lang="fr-FR" sz="2400" b="1" dirty="0">
                <a:solidFill>
                  <a:schemeClr val="bg1"/>
                </a:solidFill>
                <a:latin typeface="DilleniaUPC" panose="02020603050405020304" pitchFamily="18" charset="-34"/>
                <a:cs typeface="DilleniaUPC" panose="02020603050405020304" pitchFamily="18" charset="-34"/>
              </a:rPr>
              <a:t>Avant toute chose : qu’est-ce que le MICROBIOME CUTANÉ ?</a:t>
            </a:r>
          </a:p>
        </p:txBody>
      </p:sp>
      <p:sp>
        <p:nvSpPr>
          <p:cNvPr id="29" name="ZoneTexte 28">
            <a:extLst>
              <a:ext uri="{FF2B5EF4-FFF2-40B4-BE49-F238E27FC236}">
                <a16:creationId xmlns:a16="http://schemas.microsoft.com/office/drawing/2014/main" id="{1755D35C-6F2A-4D04-9F0E-A04E8A3B4D52}"/>
              </a:ext>
            </a:extLst>
          </p:cNvPr>
          <p:cNvSpPr txBox="1"/>
          <p:nvPr/>
        </p:nvSpPr>
        <p:spPr>
          <a:xfrm>
            <a:off x="3342543" y="3180865"/>
            <a:ext cx="8374536" cy="892552"/>
          </a:xfrm>
          <a:prstGeom prst="rect">
            <a:avLst/>
          </a:prstGeom>
          <a:noFill/>
        </p:spPr>
        <p:txBody>
          <a:bodyPr wrap="square">
            <a:spAutoFit/>
          </a:bodyPr>
          <a:lstStyle/>
          <a:p>
            <a:r>
              <a:rPr lang="fr-FR" sz="2600" dirty="0">
                <a:solidFill>
                  <a:srgbClr val="5C98AF"/>
                </a:solidFill>
                <a:latin typeface="DilleniaUPC" panose="02020603050405020304" pitchFamily="18" charset="-34"/>
                <a:cs typeface="DilleniaUPC" panose="02020603050405020304" pitchFamily="18" charset="-34"/>
              </a:rPr>
              <a:t>Communauté de micro-organismes vivant sur la peau (4e couche cutanée)</a:t>
            </a:r>
          </a:p>
        </p:txBody>
      </p:sp>
      <p:pic>
        <p:nvPicPr>
          <p:cNvPr id="1032" name="Picture 8" descr="Microbiome Collection, Preservation and Isolation | Norgen Biotek Corp.">
            <a:extLst>
              <a:ext uri="{FF2B5EF4-FFF2-40B4-BE49-F238E27FC236}">
                <a16:creationId xmlns:a16="http://schemas.microsoft.com/office/drawing/2014/main" id="{112DAF92-0622-4CC8-9B79-56783EC981A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50" b="90500" l="8750" r="91250">
                        <a14:foregroundMark x1="8750" y1="40000" x2="8750" y2="40000"/>
                        <a14:foregroundMark x1="38250" y1="9750" x2="38250" y2="9750"/>
                        <a14:foregroundMark x1="91250" y1="85750" x2="91250" y2="85750"/>
                        <a14:foregroundMark x1="86000" y1="90500" x2="86000" y2="90500"/>
                      </a14:backgroundRemoval>
                    </a14:imgEffect>
                  </a14:imgLayer>
                </a14:imgProps>
              </a:ext>
              <a:ext uri="{28A0092B-C50C-407E-A947-70E740481C1C}">
                <a14:useLocalDpi xmlns:a14="http://schemas.microsoft.com/office/drawing/2010/main" val="0"/>
              </a:ext>
            </a:extLst>
          </a:blip>
          <a:srcRect/>
          <a:stretch>
            <a:fillRect/>
          </a:stretch>
        </p:blipFill>
        <p:spPr bwMode="auto">
          <a:xfrm rot="5925451">
            <a:off x="2829259" y="2442715"/>
            <a:ext cx="904574" cy="904574"/>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93F9D390-0B41-4EF1-B3D3-76C22923F640}"/>
              </a:ext>
            </a:extLst>
          </p:cNvPr>
          <p:cNvSpPr/>
          <p:nvPr/>
        </p:nvSpPr>
        <p:spPr>
          <a:xfrm>
            <a:off x="7562839" y="4640497"/>
            <a:ext cx="4393169" cy="899802"/>
          </a:xfrm>
          <a:prstGeom prst="rect">
            <a:avLst/>
          </a:prstGeom>
          <a:solidFill>
            <a:srgbClr val="5C98AF"/>
          </a:solidFill>
          <a:ln w="381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62" name="Espace réservé du texte 2">
            <a:extLst>
              <a:ext uri="{FF2B5EF4-FFF2-40B4-BE49-F238E27FC236}">
                <a16:creationId xmlns:a16="http://schemas.microsoft.com/office/drawing/2014/main" id="{2C51F863-5D15-4476-8231-9CE03271235F}"/>
              </a:ext>
            </a:extLst>
          </p:cNvPr>
          <p:cNvSpPr txBox="1">
            <a:spLocks/>
          </p:cNvSpPr>
          <p:nvPr/>
        </p:nvSpPr>
        <p:spPr>
          <a:xfrm>
            <a:off x="8116616" y="4717721"/>
            <a:ext cx="3839392" cy="1282402"/>
          </a:xfrm>
          <a:prstGeom prst="rect">
            <a:avLst/>
          </a:prstGeom>
        </p:spPr>
        <p:txBody>
          <a:bodyPr wrap="square" lIns="0" tIns="0" rIns="0" bIns="0">
            <a:spAutoFit/>
          </a:bodyPr>
          <a:lstStyle>
            <a:defPPr>
              <a:defRPr lang="fr-FR"/>
            </a:defPPr>
            <a:lvl1pPr indent="0">
              <a:lnSpc>
                <a:spcPts val="2000"/>
              </a:lnSpc>
              <a:spcAft>
                <a:spcPts val="0"/>
              </a:spcAft>
              <a:buClrTx/>
              <a:buSzPct val="150000"/>
              <a:buFontTx/>
              <a:buNone/>
              <a:tabLst/>
              <a:defRPr sz="3200" b="0" i="0" kern="0" cap="all">
                <a:solidFill>
                  <a:srgbClr val="FFFFFF"/>
                </a:solidFill>
                <a:latin typeface="DilleniaUPC" panose="02020603050405020304" pitchFamily="18" charset="-34"/>
                <a:cs typeface="DilleniaUPC" panose="02020603050405020304" pitchFamily="18" charset="-34"/>
              </a:defRPr>
            </a:lvl1pPr>
            <a:lvl2pPr marL="719138" indent="0" defTabSz="903288">
              <a:lnSpc>
                <a:spcPct val="100000"/>
              </a:lnSpc>
              <a:spcBef>
                <a:spcPts val="0"/>
              </a:spcBef>
              <a:spcAft>
                <a:spcPts val="3000"/>
              </a:spcAft>
              <a:buClr>
                <a:srgbClr val="062C39"/>
              </a:buClr>
              <a:buSzPct val="100000"/>
              <a:buFontTx/>
              <a:buNone/>
              <a:tabLst/>
              <a:defRPr sz="2400">
                <a:latin typeface="Trebuchet MS" panose="020B0603020202020204" pitchFamily="34" charset="0"/>
              </a:defRPr>
            </a:lvl2pPr>
            <a:lvl3pPr marL="853200" indent="-166688">
              <a:lnSpc>
                <a:spcPct val="100000"/>
              </a:lnSpc>
              <a:spcAft>
                <a:spcPts val="3000"/>
              </a:spcAft>
              <a:buSzPct val="125000"/>
              <a:buFont typeface="Lucida Grande"/>
              <a:buChar char="_"/>
              <a:defRPr sz="2000" baseline="0">
                <a:latin typeface="Trebuchet MS" panose="020B0603020202020204" pitchFamily="34" charset="0"/>
              </a:defRPr>
            </a:lvl3pPr>
            <a:lvl4pPr marL="1079500" indent="0">
              <a:lnSpc>
                <a:spcPct val="100000"/>
              </a:lnSpc>
              <a:spcBef>
                <a:spcPts val="1800"/>
              </a:spcBef>
              <a:buClr>
                <a:srgbClr val="062C39"/>
              </a:buClr>
              <a:buSzPct val="100000"/>
              <a:buFontTx/>
              <a:buNone/>
              <a:tabLst/>
              <a:defRPr sz="1600">
                <a:latin typeface="Trebuchet MS" panose="020B0603020202020204" pitchFamily="34" charset="0"/>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fr-FR" sz="2400" dirty="0" err="1"/>
              <a:t>BioDIVERSITÉ</a:t>
            </a:r>
            <a:r>
              <a:rPr lang="fr-FR" sz="2400" dirty="0"/>
              <a:t> (mesurée par l’indice de Shannon)</a:t>
            </a:r>
          </a:p>
          <a:p>
            <a:r>
              <a:rPr lang="fr-FR" sz="1400" dirty="0"/>
              <a:t> </a:t>
            </a:r>
            <a:r>
              <a:rPr lang="fr-FR" sz="1400" dirty="0">
                <a:solidFill>
                  <a:schemeClr val="tx1"/>
                </a:solidFill>
              </a:rPr>
              <a:t>= nombre de genres bactériens &amp; abondance parmi ces genres</a:t>
            </a:r>
          </a:p>
        </p:txBody>
      </p:sp>
      <p:sp>
        <p:nvSpPr>
          <p:cNvPr id="63" name="Ellipse 62">
            <a:extLst>
              <a:ext uri="{FF2B5EF4-FFF2-40B4-BE49-F238E27FC236}">
                <a16:creationId xmlns:a16="http://schemas.microsoft.com/office/drawing/2014/main" id="{9D397FA6-1E28-4DB2-98AA-E14A91446D96}"/>
              </a:ext>
            </a:extLst>
          </p:cNvPr>
          <p:cNvSpPr/>
          <p:nvPr/>
        </p:nvSpPr>
        <p:spPr>
          <a:xfrm>
            <a:off x="7126899" y="4628311"/>
            <a:ext cx="925435" cy="899802"/>
          </a:xfrm>
          <a:prstGeom prst="ellipse">
            <a:avLst/>
          </a:prstGeom>
          <a:solidFill>
            <a:srgbClr val="FFFFFF"/>
          </a:solidFill>
          <a:ln w="25400" cap="flat" cmpd="sng" algn="ctr">
            <a:solidFill>
              <a:srgbClr val="5C98A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pic>
        <p:nvPicPr>
          <p:cNvPr id="65" name="Image 64">
            <a:extLst>
              <a:ext uri="{FF2B5EF4-FFF2-40B4-BE49-F238E27FC236}">
                <a16:creationId xmlns:a16="http://schemas.microsoft.com/office/drawing/2014/main" id="{43175362-AE7D-4613-A0B5-DDA61262FB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4209"/>
          <a:stretch/>
        </p:blipFill>
        <p:spPr>
          <a:xfrm>
            <a:off x="7191181" y="4748400"/>
            <a:ext cx="797282" cy="683996"/>
          </a:xfrm>
          <a:prstGeom prst="rect">
            <a:avLst/>
          </a:prstGeom>
        </p:spPr>
      </p:pic>
      <p:sp>
        <p:nvSpPr>
          <p:cNvPr id="31" name="ZoneTexte 30">
            <a:extLst>
              <a:ext uri="{FF2B5EF4-FFF2-40B4-BE49-F238E27FC236}">
                <a16:creationId xmlns:a16="http://schemas.microsoft.com/office/drawing/2014/main" id="{22E551F3-6D4D-42EE-BEE3-CE7638919487}"/>
              </a:ext>
            </a:extLst>
          </p:cNvPr>
          <p:cNvSpPr txBox="1"/>
          <p:nvPr/>
        </p:nvSpPr>
        <p:spPr>
          <a:xfrm>
            <a:off x="8096015" y="4006447"/>
            <a:ext cx="3700268" cy="523220"/>
          </a:xfrm>
          <a:prstGeom prst="rect">
            <a:avLst/>
          </a:prstGeom>
          <a:noFill/>
        </p:spPr>
        <p:txBody>
          <a:bodyPr wrap="square">
            <a:spAutoFit/>
          </a:bodyPr>
          <a:lstStyle/>
          <a:p>
            <a:r>
              <a:rPr lang="fr-FR" sz="2800" dirty="0">
                <a:latin typeface="DilleniaUPC" panose="02020603050405020304" pitchFamily="18" charset="-34"/>
                <a:cs typeface="DilleniaUPC" panose="02020603050405020304" pitchFamily="18" charset="-34"/>
              </a:rPr>
              <a:t>1 PARAMÈTRE CLÉ</a:t>
            </a:r>
          </a:p>
        </p:txBody>
      </p:sp>
      <p:sp>
        <p:nvSpPr>
          <p:cNvPr id="88" name="Espace réservé du texte 2">
            <a:extLst>
              <a:ext uri="{FF2B5EF4-FFF2-40B4-BE49-F238E27FC236}">
                <a16:creationId xmlns:a16="http://schemas.microsoft.com/office/drawing/2014/main" id="{1CE22034-2EF5-48E8-86C5-F80864DAB584}"/>
              </a:ext>
            </a:extLst>
          </p:cNvPr>
          <p:cNvSpPr txBox="1">
            <a:spLocks/>
          </p:cNvSpPr>
          <p:nvPr/>
        </p:nvSpPr>
        <p:spPr>
          <a:xfrm>
            <a:off x="3232288" y="4006447"/>
            <a:ext cx="4511616" cy="523220"/>
          </a:xfrm>
          <a:prstGeom prst="rect">
            <a:avLst/>
          </a:prstGeom>
          <a:noFill/>
        </p:spPr>
        <p:txBody>
          <a:bodyPr wrap="square">
            <a:spAutoFit/>
          </a:bodyPr>
          <a:lstStyle>
            <a:defPPr>
              <a:defRPr lang="fr-FR"/>
            </a:defPPr>
            <a:lvl1pPr>
              <a:defRPr sz="2800">
                <a:latin typeface="DilleniaUPC" panose="02020603050405020304" pitchFamily="18" charset="-34"/>
                <a:cs typeface="DilleniaUPC"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dirty="0"/>
              <a:t>2 MISSIONS PRINCIPALES</a:t>
            </a:r>
          </a:p>
        </p:txBody>
      </p:sp>
      <p:sp>
        <p:nvSpPr>
          <p:cNvPr id="89" name="ZoneTexte 88">
            <a:extLst>
              <a:ext uri="{FF2B5EF4-FFF2-40B4-BE49-F238E27FC236}">
                <a16:creationId xmlns:a16="http://schemas.microsoft.com/office/drawing/2014/main" id="{57EB1E80-D849-4C3F-8840-697CD5CDB5F1}"/>
              </a:ext>
            </a:extLst>
          </p:cNvPr>
          <p:cNvSpPr txBox="1"/>
          <p:nvPr/>
        </p:nvSpPr>
        <p:spPr>
          <a:xfrm>
            <a:off x="3476847" y="5320934"/>
            <a:ext cx="1578267" cy="605294"/>
          </a:xfrm>
          <a:prstGeom prst="rect">
            <a:avLst/>
          </a:prstGeom>
          <a:noFill/>
        </p:spPr>
        <p:txBody>
          <a:bodyPr wrap="square">
            <a:spAutoFit/>
          </a:bodyPr>
          <a:lstStyle/>
          <a:p>
            <a:pPr marL="0" marR="0" lvl="0" indent="0" algn="ctr" defTabSz="554492" eaLnBrk="1" fontAlgn="auto" latinLnBrk="0" hangingPunct="1">
              <a:lnSpc>
                <a:spcPts val="2000"/>
              </a:lnSpc>
              <a:spcBef>
                <a:spcPts val="0"/>
              </a:spcBef>
              <a:buClrTx/>
              <a:buSzPct val="150000"/>
              <a:buFontTx/>
              <a:buNone/>
              <a:tabLst/>
              <a:defRPr/>
            </a:pPr>
            <a:r>
              <a:rPr kumimoji="0" lang="fr-FR" sz="2400" b="1" i="0" u="none" strike="noStrike" cap="none" normalizeH="0" baseline="0" noProof="0" dirty="0">
                <a:ln>
                  <a:noFill/>
                </a:ln>
                <a:solidFill>
                  <a:srgbClr val="000000"/>
                </a:solidFill>
                <a:uLnTx/>
                <a:uFillTx/>
                <a:latin typeface="DilleniaUPC" panose="02020603050405020304" pitchFamily="18" charset="-34"/>
                <a:cs typeface="DilleniaUPC" panose="02020603050405020304" pitchFamily="18" charset="-34"/>
              </a:rPr>
              <a:t>Éviter les infections </a:t>
            </a:r>
          </a:p>
        </p:txBody>
      </p:sp>
      <p:pic>
        <p:nvPicPr>
          <p:cNvPr id="90" name="Picture 2" descr="virus protection Icon 867580">
            <a:extLst>
              <a:ext uri="{FF2B5EF4-FFF2-40B4-BE49-F238E27FC236}">
                <a16:creationId xmlns:a16="http://schemas.microsoft.com/office/drawing/2014/main" id="{CD0E551C-E5BD-4700-9F7B-3002DC1441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9572" y="4640497"/>
            <a:ext cx="544151" cy="547474"/>
          </a:xfrm>
          <a:prstGeom prst="rect">
            <a:avLst/>
          </a:prstGeom>
          <a:noFill/>
          <a:extLst>
            <a:ext uri="{909E8E84-426E-40DD-AFC4-6F175D3DCCD1}">
              <a14:hiddenFill xmlns:a14="http://schemas.microsoft.com/office/drawing/2010/main">
                <a:solidFill>
                  <a:srgbClr val="FFFFFF"/>
                </a:solidFill>
              </a14:hiddenFill>
            </a:ext>
          </a:extLst>
        </p:spPr>
      </p:pic>
      <p:sp>
        <p:nvSpPr>
          <p:cNvPr id="91" name="ZoneTexte 90">
            <a:extLst>
              <a:ext uri="{FF2B5EF4-FFF2-40B4-BE49-F238E27FC236}">
                <a16:creationId xmlns:a16="http://schemas.microsoft.com/office/drawing/2014/main" id="{795496B4-42EF-4228-90DB-69F75072C307}"/>
              </a:ext>
            </a:extLst>
          </p:cNvPr>
          <p:cNvSpPr txBox="1"/>
          <p:nvPr/>
        </p:nvSpPr>
        <p:spPr>
          <a:xfrm>
            <a:off x="4881215" y="5292530"/>
            <a:ext cx="1902357" cy="861774"/>
          </a:xfrm>
          <a:prstGeom prst="rect">
            <a:avLst/>
          </a:prstGeom>
          <a:noFill/>
        </p:spPr>
        <p:txBody>
          <a:bodyPr wrap="square">
            <a:spAutoFit/>
          </a:bodyPr>
          <a:lstStyle>
            <a:defPPr>
              <a:defRPr lang="fr-FR"/>
            </a:defPPr>
            <a:lvl1pPr marR="0" lvl="0" indent="0" algn="ctr" defTabSz="554492" fontAlgn="auto">
              <a:lnSpc>
                <a:spcPts val="2000"/>
              </a:lnSpc>
              <a:spcBef>
                <a:spcPts val="0"/>
              </a:spcBef>
              <a:buClrTx/>
              <a:buSzPct val="150000"/>
              <a:buFontTx/>
              <a:buNone/>
              <a:tabLst/>
              <a:defRPr kumimoji="0" sz="2400" b="1" i="0" u="none" strike="noStrike" kern="0" cap="none" spc="0" normalizeH="0" baseline="0">
                <a:ln>
                  <a:noFill/>
                </a:ln>
                <a:solidFill>
                  <a:srgbClr val="000000"/>
                </a:solidFill>
                <a:effectLst/>
                <a:uLnTx/>
                <a:uFillTx/>
                <a:latin typeface="DilleniaUPC" panose="02020603050405020304" pitchFamily="18" charset="-34"/>
                <a:cs typeface="DilleniaUPC" panose="02020603050405020304" pitchFamily="18" charset="-34"/>
              </a:defRPr>
            </a:lvl1pPr>
          </a:lstStyle>
          <a:p>
            <a:r>
              <a:rPr lang="fr-FR" dirty="0"/>
              <a:t>Éduquer le système immunitaire</a:t>
            </a:r>
          </a:p>
        </p:txBody>
      </p:sp>
      <p:pic>
        <p:nvPicPr>
          <p:cNvPr id="92" name="Picture 6" descr="Teacher Icon 3492792">
            <a:extLst>
              <a:ext uri="{FF2B5EF4-FFF2-40B4-BE49-F238E27FC236}">
                <a16:creationId xmlns:a16="http://schemas.microsoft.com/office/drawing/2014/main" id="{BE478120-6940-46FF-B393-0EEA1DA651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3266" y="4566806"/>
            <a:ext cx="755876" cy="75587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DAC68C5-D070-49EB-96AB-04540CF29B76}"/>
              </a:ext>
            </a:extLst>
          </p:cNvPr>
          <p:cNvSpPr/>
          <p:nvPr/>
        </p:nvSpPr>
        <p:spPr>
          <a:xfrm rot="16200000">
            <a:off x="-2429141" y="2429141"/>
            <a:ext cx="6858001" cy="1999718"/>
          </a:xfrm>
          <a:prstGeom prst="rect">
            <a:avLst/>
          </a:prstGeom>
          <a:solidFill>
            <a:srgbClr val="5C9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28" name="ZoneTexte 27">
            <a:extLst>
              <a:ext uri="{FF2B5EF4-FFF2-40B4-BE49-F238E27FC236}">
                <a16:creationId xmlns:a16="http://schemas.microsoft.com/office/drawing/2014/main" id="{AAA7E97C-73C7-4166-A79A-C1D26F8097EE}"/>
              </a:ext>
            </a:extLst>
          </p:cNvPr>
          <p:cNvSpPr txBox="1"/>
          <p:nvPr/>
        </p:nvSpPr>
        <p:spPr>
          <a:xfrm>
            <a:off x="853118" y="623185"/>
            <a:ext cx="5854769"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Crème fondante hydratante</a:t>
            </a:r>
          </a:p>
        </p:txBody>
      </p:sp>
      <p:pic>
        <p:nvPicPr>
          <p:cNvPr id="30" name="Image 29">
            <a:extLst>
              <a:ext uri="{FF2B5EF4-FFF2-40B4-BE49-F238E27FC236}">
                <a16:creationId xmlns:a16="http://schemas.microsoft.com/office/drawing/2014/main" id="{44107E5E-1030-48A2-BD2A-52E7063E1F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1963" y="1855584"/>
            <a:ext cx="1195511" cy="4672014"/>
          </a:xfrm>
          <a:prstGeom prst="rect">
            <a:avLst/>
          </a:prstGeom>
          <a:effectLst>
            <a:outerShdw blurRad="50800" dist="38100" dir="2700000" algn="tl" rotWithShape="0">
              <a:prstClr val="black">
                <a:alpha val="40000"/>
              </a:prstClr>
            </a:outerShdw>
          </a:effectLst>
        </p:spPr>
      </p:pic>
      <p:sp>
        <p:nvSpPr>
          <p:cNvPr id="32" name="ZoneTexte 31">
            <a:extLst>
              <a:ext uri="{FF2B5EF4-FFF2-40B4-BE49-F238E27FC236}">
                <a16:creationId xmlns:a16="http://schemas.microsoft.com/office/drawing/2014/main" id="{44E93022-F65B-4DBB-9198-C253FAB7868B}"/>
              </a:ext>
            </a:extLst>
          </p:cNvPr>
          <p:cNvSpPr txBox="1"/>
          <p:nvPr/>
        </p:nvSpPr>
        <p:spPr>
          <a:xfrm>
            <a:off x="242586" y="83286"/>
            <a:ext cx="7809747"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33" name="Connecteur droit 32">
            <a:extLst>
              <a:ext uri="{FF2B5EF4-FFF2-40B4-BE49-F238E27FC236}">
                <a16:creationId xmlns:a16="http://schemas.microsoft.com/office/drawing/2014/main" id="{7731E2F3-DFD2-4E65-8AD6-103FEC0C85B7}"/>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32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88">
                                            <p:txEl>
                                              <p:pRg st="0" end="0"/>
                                            </p:txEl>
                                          </p:spTgt>
                                        </p:tgtEl>
                                        <p:attrNameLst>
                                          <p:attrName>style.visibility</p:attrName>
                                        </p:attrNameLst>
                                      </p:cBhvr>
                                      <p:to>
                                        <p:strVal val="visible"/>
                                      </p:to>
                                    </p:set>
                                    <p:animEffect transition="in" filter="fade">
                                      <p:cBhvr>
                                        <p:cTn id="15" dur="500"/>
                                        <p:tgtEl>
                                          <p:spTgt spid="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p:bldP spid="63" grpId="0" animBg="1"/>
      <p:bldP spid="8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a:extLst>
              <a:ext uri="{FF2B5EF4-FFF2-40B4-BE49-F238E27FC236}">
                <a16:creationId xmlns:a16="http://schemas.microsoft.com/office/drawing/2014/main" id="{4A540FF3-FB3E-5D43-8F9B-893DF20C921E}"/>
              </a:ext>
            </a:extLst>
          </p:cNvPr>
          <p:cNvSpPr txBox="1"/>
          <p:nvPr/>
        </p:nvSpPr>
        <p:spPr>
          <a:xfrm>
            <a:off x="235198" y="-51778"/>
            <a:ext cx="10886458" cy="784830"/>
          </a:xfrm>
          <a:prstGeom prst="rect">
            <a:avLst/>
          </a:prstGeom>
          <a:noFill/>
        </p:spPr>
        <p:txBody>
          <a:bodyPr wrap="square" rtlCol="0">
            <a:spAutoFit/>
          </a:bodyPr>
          <a:lstStyle/>
          <a:p>
            <a:pPr>
              <a:lnSpc>
                <a:spcPts val="5400"/>
              </a:lnSpc>
            </a:pPr>
            <a:r>
              <a:rPr lang="fr-FR" sz="4400" b="1" dirty="0">
                <a:solidFill>
                  <a:srgbClr val="000000"/>
                </a:solidFill>
                <a:latin typeface="DilleniaUPC" panose="02020603050405020304" pitchFamily="18" charset="-34"/>
                <a:cs typeface="DilleniaUPC" panose="02020603050405020304" pitchFamily="18" charset="-34"/>
              </a:rPr>
              <a:t>L’EXPRESSION LA PLUS PURE DE L’ÉCOBIOLOGIE</a:t>
            </a:r>
          </a:p>
        </p:txBody>
      </p:sp>
      <p:cxnSp>
        <p:nvCxnSpPr>
          <p:cNvPr id="16" name="Connecteur droit 15">
            <a:extLst>
              <a:ext uri="{FF2B5EF4-FFF2-40B4-BE49-F238E27FC236}">
                <a16:creationId xmlns:a16="http://schemas.microsoft.com/office/drawing/2014/main" id="{74C918AF-5348-DA46-86FA-1EF98388CA3A}"/>
              </a:ext>
            </a:extLst>
          </p:cNvPr>
          <p:cNvCxnSpPr/>
          <p:nvPr/>
        </p:nvCxnSpPr>
        <p:spPr>
          <a:xfrm>
            <a:off x="304784" y="864395"/>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39" name="Rectangle : coins arrondis 38">
            <a:extLst>
              <a:ext uri="{FF2B5EF4-FFF2-40B4-BE49-F238E27FC236}">
                <a16:creationId xmlns:a16="http://schemas.microsoft.com/office/drawing/2014/main" id="{2478DB48-450F-4546-9C7D-B045DEF20CB7}"/>
              </a:ext>
            </a:extLst>
          </p:cNvPr>
          <p:cNvSpPr/>
          <p:nvPr/>
        </p:nvSpPr>
        <p:spPr>
          <a:xfrm>
            <a:off x="496389" y="1264513"/>
            <a:ext cx="5303520" cy="1922816"/>
          </a:xfrm>
          <a:prstGeom prst="roundRect">
            <a:avLst/>
          </a:prstGeom>
          <a:noFill/>
          <a:ln w="38100" cap="flat" cmpd="sng" algn="ctr">
            <a:solidFill>
              <a:srgbClr val="7BB2A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DilleniaUPC" panose="02020603050405020304" pitchFamily="18" charset="-34"/>
              <a:cs typeface="DilleniaUPC" panose="02020603050405020304" pitchFamily="18" charset="-34"/>
            </a:endParaRPr>
          </a:p>
        </p:txBody>
      </p:sp>
      <p:sp>
        <p:nvSpPr>
          <p:cNvPr id="40" name="Rectangle : coins arrondis 39">
            <a:extLst>
              <a:ext uri="{FF2B5EF4-FFF2-40B4-BE49-F238E27FC236}">
                <a16:creationId xmlns:a16="http://schemas.microsoft.com/office/drawing/2014/main" id="{A6B1FF68-34F1-4D6F-A39E-A15F0682E0C2}"/>
              </a:ext>
            </a:extLst>
          </p:cNvPr>
          <p:cNvSpPr/>
          <p:nvPr/>
        </p:nvSpPr>
        <p:spPr>
          <a:xfrm>
            <a:off x="496389" y="3559048"/>
            <a:ext cx="5303520" cy="1922816"/>
          </a:xfrm>
          <a:prstGeom prst="roundRect">
            <a:avLst/>
          </a:prstGeom>
          <a:noFill/>
          <a:ln w="38100" cap="flat" cmpd="sng" algn="ctr">
            <a:solidFill>
              <a:srgbClr val="0C44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DilleniaUPC" panose="02020603050405020304" pitchFamily="18" charset="-34"/>
              <a:cs typeface="DilleniaUPC" panose="02020603050405020304" pitchFamily="18" charset="-34"/>
            </a:endParaRPr>
          </a:p>
        </p:txBody>
      </p:sp>
      <p:sp>
        <p:nvSpPr>
          <p:cNvPr id="42" name="Rectangle : coins arrondis 41">
            <a:extLst>
              <a:ext uri="{FF2B5EF4-FFF2-40B4-BE49-F238E27FC236}">
                <a16:creationId xmlns:a16="http://schemas.microsoft.com/office/drawing/2014/main" id="{C1F1730B-0FDD-4420-A8FE-4AA17CA8EE1B}"/>
              </a:ext>
            </a:extLst>
          </p:cNvPr>
          <p:cNvSpPr/>
          <p:nvPr/>
        </p:nvSpPr>
        <p:spPr>
          <a:xfrm>
            <a:off x="6392093" y="1264513"/>
            <a:ext cx="5303517" cy="1922816"/>
          </a:xfrm>
          <a:prstGeom prst="roundRect">
            <a:avLst/>
          </a:prstGeom>
          <a:noFill/>
          <a:ln w="38100" cap="flat" cmpd="sng" algn="ctr">
            <a:solidFill>
              <a:srgbClr val="198D9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DilleniaUPC" panose="02020603050405020304" pitchFamily="18" charset="-34"/>
              <a:cs typeface="DilleniaUPC" panose="02020603050405020304" pitchFamily="18" charset="-34"/>
            </a:endParaRPr>
          </a:p>
        </p:txBody>
      </p:sp>
      <p:sp>
        <p:nvSpPr>
          <p:cNvPr id="43" name="Rectangle : coins arrondis 42">
            <a:extLst>
              <a:ext uri="{FF2B5EF4-FFF2-40B4-BE49-F238E27FC236}">
                <a16:creationId xmlns:a16="http://schemas.microsoft.com/office/drawing/2014/main" id="{57E0F3C2-D7DC-4933-AA26-702F92C6F207}"/>
              </a:ext>
            </a:extLst>
          </p:cNvPr>
          <p:cNvSpPr/>
          <p:nvPr/>
        </p:nvSpPr>
        <p:spPr>
          <a:xfrm>
            <a:off x="6392093" y="3559048"/>
            <a:ext cx="5303517" cy="1922816"/>
          </a:xfrm>
          <a:prstGeom prst="roundRect">
            <a:avLst/>
          </a:prstGeom>
          <a:noFill/>
          <a:ln w="38100" cap="flat" cmpd="sng" algn="ctr">
            <a:solidFill>
              <a:srgbClr val="F0836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DilleniaUPC" panose="02020603050405020304" pitchFamily="18" charset="-34"/>
              <a:cs typeface="DilleniaUPC" panose="02020603050405020304" pitchFamily="18" charset="-34"/>
            </a:endParaRPr>
          </a:p>
        </p:txBody>
      </p:sp>
      <p:pic>
        <p:nvPicPr>
          <p:cNvPr id="38" name="Graphique 37">
            <a:extLst>
              <a:ext uri="{FF2B5EF4-FFF2-40B4-BE49-F238E27FC236}">
                <a16:creationId xmlns:a16="http://schemas.microsoft.com/office/drawing/2014/main" id="{7ED3F107-CD8A-45B4-B091-963E078802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41885" y="2526832"/>
            <a:ext cx="1508229" cy="1508229"/>
          </a:xfrm>
          <a:prstGeom prst="rect">
            <a:avLst/>
          </a:prstGeom>
        </p:spPr>
      </p:pic>
      <p:grpSp>
        <p:nvGrpSpPr>
          <p:cNvPr id="46" name="Groupe 45">
            <a:extLst>
              <a:ext uri="{FF2B5EF4-FFF2-40B4-BE49-F238E27FC236}">
                <a16:creationId xmlns:a16="http://schemas.microsoft.com/office/drawing/2014/main" id="{DE2D06F1-C467-4251-9AB8-8716C2719248}"/>
              </a:ext>
            </a:extLst>
          </p:cNvPr>
          <p:cNvGrpSpPr/>
          <p:nvPr/>
        </p:nvGrpSpPr>
        <p:grpSpPr>
          <a:xfrm>
            <a:off x="107770" y="1831422"/>
            <a:ext cx="777239" cy="788997"/>
            <a:chOff x="9213850" y="3292475"/>
            <a:chExt cx="1253509" cy="1215443"/>
          </a:xfrm>
        </p:grpSpPr>
        <p:sp>
          <p:nvSpPr>
            <p:cNvPr id="47" name="Ellipse 46">
              <a:extLst>
                <a:ext uri="{FF2B5EF4-FFF2-40B4-BE49-F238E27FC236}">
                  <a16:creationId xmlns:a16="http://schemas.microsoft.com/office/drawing/2014/main" id="{D5367D18-6A01-4C49-BADD-5A7FD2BA8423}"/>
                </a:ext>
              </a:extLst>
            </p:cNvPr>
            <p:cNvSpPr/>
            <p:nvPr/>
          </p:nvSpPr>
          <p:spPr>
            <a:xfrm>
              <a:off x="9213850" y="3292475"/>
              <a:ext cx="1253509" cy="1215443"/>
            </a:xfrm>
            <a:prstGeom prst="ellipse">
              <a:avLst/>
            </a:prstGeom>
            <a:solidFill>
              <a:srgbClr val="FFFFFF"/>
            </a:solidFill>
            <a:ln w="38100" cap="flat" cmpd="sng" algn="ctr">
              <a:solidFill>
                <a:srgbClr val="7BB2A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DilleniaUPC" panose="02020603050405020304" pitchFamily="18" charset="-34"/>
                <a:cs typeface="DilleniaUPC" panose="02020603050405020304" pitchFamily="18" charset="-34"/>
              </a:endParaRPr>
            </a:p>
          </p:txBody>
        </p:sp>
        <p:pic>
          <p:nvPicPr>
            <p:cNvPr id="48" name="Picture 4" descr="https://static.thenounproject.com/png/633203-200.png">
              <a:extLst>
                <a:ext uri="{FF2B5EF4-FFF2-40B4-BE49-F238E27FC236}">
                  <a16:creationId xmlns:a16="http://schemas.microsoft.com/office/drawing/2014/main" id="{9D55E011-D8C4-49DE-8079-A3F255456C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5789" y="3478622"/>
              <a:ext cx="791937" cy="791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e 51">
            <a:extLst>
              <a:ext uri="{FF2B5EF4-FFF2-40B4-BE49-F238E27FC236}">
                <a16:creationId xmlns:a16="http://schemas.microsoft.com/office/drawing/2014/main" id="{D4B9499C-99DA-413A-B8B5-2AE562F47B40}"/>
              </a:ext>
            </a:extLst>
          </p:cNvPr>
          <p:cNvGrpSpPr/>
          <p:nvPr/>
        </p:nvGrpSpPr>
        <p:grpSpPr>
          <a:xfrm>
            <a:off x="11299212" y="4214024"/>
            <a:ext cx="777239" cy="788997"/>
            <a:chOff x="598639" y="473075"/>
            <a:chExt cx="1253509" cy="1215443"/>
          </a:xfrm>
          <a:solidFill>
            <a:srgbClr val="FFFFFF"/>
          </a:solidFill>
        </p:grpSpPr>
        <p:sp>
          <p:nvSpPr>
            <p:cNvPr id="53" name="Ellipse 52">
              <a:extLst>
                <a:ext uri="{FF2B5EF4-FFF2-40B4-BE49-F238E27FC236}">
                  <a16:creationId xmlns:a16="http://schemas.microsoft.com/office/drawing/2014/main" id="{DD3BD83A-625E-4959-96EE-2A6A4E94F3FC}"/>
                </a:ext>
              </a:extLst>
            </p:cNvPr>
            <p:cNvSpPr/>
            <p:nvPr/>
          </p:nvSpPr>
          <p:spPr>
            <a:xfrm>
              <a:off x="598639" y="473075"/>
              <a:ext cx="1253509" cy="1215443"/>
            </a:xfrm>
            <a:prstGeom prst="ellipse">
              <a:avLst/>
            </a:prstGeom>
            <a:grpFill/>
            <a:ln w="38100" cap="flat" cmpd="sng" algn="ctr">
              <a:solidFill>
                <a:srgbClr val="F0836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DilleniaUPC" panose="02020603050405020304" pitchFamily="18" charset="-34"/>
                <a:cs typeface="DilleniaUPC" panose="02020603050405020304" pitchFamily="18" charset="-34"/>
              </a:endParaRPr>
            </a:p>
          </p:txBody>
        </p:sp>
        <p:pic>
          <p:nvPicPr>
            <p:cNvPr id="54" name="Picture 2" descr="https://static.thenounproject.com/png/944801-200.png">
              <a:extLst>
                <a:ext uri="{FF2B5EF4-FFF2-40B4-BE49-F238E27FC236}">
                  <a16:creationId xmlns:a16="http://schemas.microsoft.com/office/drawing/2014/main" id="{E1761DCD-6F6F-49CD-B4C6-F8E9FE273E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438" y="694880"/>
              <a:ext cx="791937" cy="791937"/>
            </a:xfrm>
            <a:prstGeom prst="rect">
              <a:avLst/>
            </a:prstGeom>
            <a:grpFill/>
          </p:spPr>
        </p:pic>
      </p:grpSp>
      <p:grpSp>
        <p:nvGrpSpPr>
          <p:cNvPr id="55" name="Groupe 54">
            <a:extLst>
              <a:ext uri="{FF2B5EF4-FFF2-40B4-BE49-F238E27FC236}">
                <a16:creationId xmlns:a16="http://schemas.microsoft.com/office/drawing/2014/main" id="{315B7833-61F9-4896-8BC0-360E10BB7040}"/>
              </a:ext>
            </a:extLst>
          </p:cNvPr>
          <p:cNvGrpSpPr/>
          <p:nvPr/>
        </p:nvGrpSpPr>
        <p:grpSpPr>
          <a:xfrm>
            <a:off x="146425" y="4202526"/>
            <a:ext cx="777237" cy="811991"/>
            <a:chOff x="6741141" y="5865522"/>
            <a:chExt cx="1253509" cy="1215443"/>
          </a:xfrm>
        </p:grpSpPr>
        <p:sp>
          <p:nvSpPr>
            <p:cNvPr id="56" name="Ellipse 55">
              <a:extLst>
                <a:ext uri="{FF2B5EF4-FFF2-40B4-BE49-F238E27FC236}">
                  <a16:creationId xmlns:a16="http://schemas.microsoft.com/office/drawing/2014/main" id="{D858C1EB-2EFD-4169-B3DC-4C6D0A0F06EE}"/>
                </a:ext>
              </a:extLst>
            </p:cNvPr>
            <p:cNvSpPr/>
            <p:nvPr/>
          </p:nvSpPr>
          <p:spPr>
            <a:xfrm>
              <a:off x="6741141" y="5865522"/>
              <a:ext cx="1253509" cy="1215443"/>
            </a:xfrm>
            <a:prstGeom prst="ellipse">
              <a:avLst/>
            </a:prstGeom>
            <a:solidFill>
              <a:srgbClr val="FFFFFF"/>
            </a:solidFill>
            <a:ln w="38100" cap="flat" cmpd="sng" algn="ctr">
              <a:solidFill>
                <a:srgbClr val="072838">
                  <a:lumMod val="90000"/>
                  <a:lumOff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DilleniaUPC" panose="02020603050405020304" pitchFamily="18" charset="-34"/>
                <a:cs typeface="DilleniaUPC" panose="02020603050405020304" pitchFamily="18" charset="-34"/>
              </a:endParaRPr>
            </a:p>
          </p:txBody>
        </p:sp>
        <p:pic>
          <p:nvPicPr>
            <p:cNvPr id="57" name="Picture 2">
              <a:extLst>
                <a:ext uri="{FF2B5EF4-FFF2-40B4-BE49-F238E27FC236}">
                  <a16:creationId xmlns:a16="http://schemas.microsoft.com/office/drawing/2014/main" id="{26E3CDC1-3F09-4EB7-9A48-322EAD3E38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37026">
              <a:off x="6902219" y="6081915"/>
              <a:ext cx="848297" cy="8482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e 57">
            <a:extLst>
              <a:ext uri="{FF2B5EF4-FFF2-40B4-BE49-F238E27FC236}">
                <a16:creationId xmlns:a16="http://schemas.microsoft.com/office/drawing/2014/main" id="{99B9D8C9-D688-41A3-A686-C9D9B5C10403}"/>
              </a:ext>
            </a:extLst>
          </p:cNvPr>
          <p:cNvGrpSpPr/>
          <p:nvPr/>
        </p:nvGrpSpPr>
        <p:grpSpPr>
          <a:xfrm>
            <a:off x="11306991" y="1808428"/>
            <a:ext cx="777238" cy="788997"/>
            <a:chOff x="598639" y="473075"/>
            <a:chExt cx="1253509" cy="1215443"/>
          </a:xfrm>
          <a:solidFill>
            <a:srgbClr val="FFFFFF"/>
          </a:solidFill>
        </p:grpSpPr>
        <p:sp>
          <p:nvSpPr>
            <p:cNvPr id="59" name="Ellipse 58">
              <a:extLst>
                <a:ext uri="{FF2B5EF4-FFF2-40B4-BE49-F238E27FC236}">
                  <a16:creationId xmlns:a16="http://schemas.microsoft.com/office/drawing/2014/main" id="{A639491F-86A3-4397-BBC8-CA50DF1EC8B3}"/>
                </a:ext>
              </a:extLst>
            </p:cNvPr>
            <p:cNvSpPr/>
            <p:nvPr/>
          </p:nvSpPr>
          <p:spPr>
            <a:xfrm>
              <a:off x="598639" y="473075"/>
              <a:ext cx="1253509" cy="1215443"/>
            </a:xfrm>
            <a:prstGeom prst="ellipse">
              <a:avLst/>
            </a:prstGeom>
            <a:grpFill/>
            <a:ln w="38100" cap="flat" cmpd="sng" algn="ctr">
              <a:solidFill>
                <a:srgbClr val="198D9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DilleniaUPC" panose="02020603050405020304" pitchFamily="18" charset="-34"/>
                <a:cs typeface="DilleniaUPC" panose="02020603050405020304" pitchFamily="18" charset="-34"/>
              </a:endParaRPr>
            </a:p>
          </p:txBody>
        </p:sp>
        <p:pic>
          <p:nvPicPr>
            <p:cNvPr id="60" name="Picture 8" descr="https://static.thenounproject.com/png/1609446-200.png">
              <a:extLst>
                <a:ext uri="{FF2B5EF4-FFF2-40B4-BE49-F238E27FC236}">
                  <a16:creationId xmlns:a16="http://schemas.microsoft.com/office/drawing/2014/main" id="{C5ECB514-BCA1-4E39-9971-4729D29AA44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067" t="13550" r="12976" b="13381"/>
            <a:stretch/>
          </p:blipFill>
          <p:spPr bwMode="auto">
            <a:xfrm>
              <a:off x="812081" y="667076"/>
              <a:ext cx="801537" cy="791937"/>
            </a:xfrm>
            <a:prstGeom prst="rect">
              <a:avLst/>
            </a:prstGeom>
            <a:grpFill/>
          </p:spPr>
        </p:pic>
      </p:grpSp>
      <p:sp>
        <p:nvSpPr>
          <p:cNvPr id="61" name="ZoneTexte 60">
            <a:extLst>
              <a:ext uri="{FF2B5EF4-FFF2-40B4-BE49-F238E27FC236}">
                <a16:creationId xmlns:a16="http://schemas.microsoft.com/office/drawing/2014/main" id="{D273FB7F-5849-44C7-998C-C9D357F9D211}"/>
              </a:ext>
            </a:extLst>
          </p:cNvPr>
          <p:cNvSpPr txBox="1"/>
          <p:nvPr/>
        </p:nvSpPr>
        <p:spPr>
          <a:xfrm>
            <a:off x="1128849" y="1236451"/>
            <a:ext cx="4038600" cy="461665"/>
          </a:xfrm>
          <a:prstGeom prst="rect">
            <a:avLst/>
          </a:prstGeom>
          <a:noFill/>
        </p:spPr>
        <p:txBody>
          <a:bodyPr wrap="square" rtlCol="0">
            <a:spAutoFit/>
          </a:bodyPr>
          <a:lstStyle/>
          <a:p>
            <a:pPr algn="ctr"/>
            <a:r>
              <a:rPr lang="fr-FR" sz="2400" dirty="0">
                <a:solidFill>
                  <a:srgbClr val="000000"/>
                </a:solidFill>
                <a:latin typeface="DilleniaUPC" panose="02020603050405020304" pitchFamily="18" charset="-34"/>
                <a:cs typeface="DilleniaUPC" panose="02020603050405020304" pitchFamily="18" charset="-34"/>
              </a:rPr>
              <a:t>Considérer la peau comme un </a:t>
            </a:r>
            <a:r>
              <a:rPr lang="fr-FR" sz="2400" dirty="0">
                <a:solidFill>
                  <a:srgbClr val="7BB2A0">
                    <a:lumMod val="75000"/>
                  </a:srgbClr>
                </a:solidFill>
                <a:latin typeface="DilleniaUPC" panose="02020603050405020304" pitchFamily="18" charset="-34"/>
                <a:cs typeface="DilleniaUPC" panose="02020603050405020304" pitchFamily="18" charset="-34"/>
              </a:rPr>
              <a:t>écosystème</a:t>
            </a:r>
          </a:p>
        </p:txBody>
      </p:sp>
      <p:sp>
        <p:nvSpPr>
          <p:cNvPr id="63" name="ZoneTexte 62">
            <a:extLst>
              <a:ext uri="{FF2B5EF4-FFF2-40B4-BE49-F238E27FC236}">
                <a16:creationId xmlns:a16="http://schemas.microsoft.com/office/drawing/2014/main" id="{FA60B683-7799-4771-A25D-E70AC77D8DB4}"/>
              </a:ext>
            </a:extLst>
          </p:cNvPr>
          <p:cNvSpPr txBox="1"/>
          <p:nvPr/>
        </p:nvSpPr>
        <p:spPr>
          <a:xfrm>
            <a:off x="1413361" y="3614976"/>
            <a:ext cx="4038600" cy="461665"/>
          </a:xfrm>
          <a:prstGeom prst="rect">
            <a:avLst/>
          </a:prstGeom>
          <a:noFill/>
        </p:spPr>
        <p:txBody>
          <a:bodyPr wrap="square" rtlCol="0">
            <a:spAutoFit/>
          </a:bodyPr>
          <a:lstStyle/>
          <a:p>
            <a:r>
              <a:rPr lang="fr-FR" sz="2400" dirty="0">
                <a:latin typeface="DilleniaUPC" panose="02020603050405020304" pitchFamily="18" charset="-34"/>
                <a:cs typeface="DilleniaUPC" panose="02020603050405020304" pitchFamily="18" charset="-34"/>
              </a:rPr>
              <a:t>S’inspirer du </a:t>
            </a:r>
            <a:r>
              <a:rPr lang="fr-FR" sz="2400" b="1" dirty="0" err="1">
                <a:latin typeface="DilleniaUPC" panose="02020603050405020304" pitchFamily="18" charset="-34"/>
                <a:cs typeface="DilleniaUPC" panose="02020603050405020304" pitchFamily="18" charset="-34"/>
              </a:rPr>
              <a:t>biomimétisme</a:t>
            </a:r>
            <a:endParaRPr lang="fr-FR" sz="2400" b="1" dirty="0">
              <a:latin typeface="DilleniaUPC" panose="02020603050405020304" pitchFamily="18" charset="-34"/>
              <a:cs typeface="DilleniaUPC" panose="02020603050405020304" pitchFamily="18" charset="-34"/>
            </a:endParaRPr>
          </a:p>
        </p:txBody>
      </p:sp>
      <p:sp>
        <p:nvSpPr>
          <p:cNvPr id="65" name="ZoneTexte 64">
            <a:extLst>
              <a:ext uri="{FF2B5EF4-FFF2-40B4-BE49-F238E27FC236}">
                <a16:creationId xmlns:a16="http://schemas.microsoft.com/office/drawing/2014/main" id="{1A661A1D-ACE8-4D1C-90A2-190F11035159}"/>
              </a:ext>
            </a:extLst>
          </p:cNvPr>
          <p:cNvSpPr txBox="1"/>
          <p:nvPr/>
        </p:nvSpPr>
        <p:spPr>
          <a:xfrm>
            <a:off x="7269560" y="3551177"/>
            <a:ext cx="4006604" cy="461665"/>
          </a:xfrm>
          <a:prstGeom prst="rect">
            <a:avLst/>
          </a:prstGeom>
          <a:noFill/>
        </p:spPr>
        <p:txBody>
          <a:bodyPr wrap="square" rtlCol="0">
            <a:spAutoFit/>
          </a:bodyPr>
          <a:lstStyle/>
          <a:p>
            <a:pPr algn="ctr"/>
            <a:r>
              <a:rPr lang="fr-FR" sz="2400" dirty="0">
                <a:solidFill>
                  <a:srgbClr val="000000"/>
                </a:solidFill>
                <a:latin typeface="DilleniaUPC" panose="02020603050405020304" pitchFamily="18" charset="-34"/>
                <a:cs typeface="DilleniaUPC" panose="02020603050405020304" pitchFamily="18" charset="-34"/>
              </a:rPr>
              <a:t>Agir sur les </a:t>
            </a:r>
            <a:r>
              <a:rPr lang="fr-FR" sz="2400" b="1" dirty="0">
                <a:solidFill>
                  <a:srgbClr val="F0836D"/>
                </a:solidFill>
                <a:latin typeface="DilleniaUPC" panose="02020603050405020304" pitchFamily="18" charset="-34"/>
                <a:cs typeface="DilleniaUPC" panose="02020603050405020304" pitchFamily="18" charset="-34"/>
              </a:rPr>
              <a:t>causes</a:t>
            </a:r>
            <a:r>
              <a:rPr lang="fr-FR" sz="2400" dirty="0">
                <a:solidFill>
                  <a:srgbClr val="000000"/>
                </a:solidFill>
                <a:latin typeface="DilleniaUPC" panose="02020603050405020304" pitchFamily="18" charset="-34"/>
                <a:cs typeface="DilleniaUPC" panose="02020603050405020304" pitchFamily="18" charset="-34"/>
              </a:rPr>
              <a:t> &amp; les conséquences</a:t>
            </a:r>
          </a:p>
        </p:txBody>
      </p:sp>
      <p:sp>
        <p:nvSpPr>
          <p:cNvPr id="66" name="ZoneTexte 65">
            <a:extLst>
              <a:ext uri="{FF2B5EF4-FFF2-40B4-BE49-F238E27FC236}">
                <a16:creationId xmlns:a16="http://schemas.microsoft.com/office/drawing/2014/main" id="{BD72C7B6-BEDA-4549-817F-8F244425CB67}"/>
              </a:ext>
            </a:extLst>
          </p:cNvPr>
          <p:cNvSpPr txBox="1"/>
          <p:nvPr/>
        </p:nvSpPr>
        <p:spPr>
          <a:xfrm>
            <a:off x="6814795" y="1215185"/>
            <a:ext cx="4619738" cy="461665"/>
          </a:xfrm>
          <a:prstGeom prst="rect">
            <a:avLst/>
          </a:prstGeom>
          <a:noFill/>
        </p:spPr>
        <p:txBody>
          <a:bodyPr wrap="square" rtlCol="0">
            <a:spAutoFit/>
          </a:bodyPr>
          <a:lstStyle/>
          <a:p>
            <a:pPr algn="ctr"/>
            <a:r>
              <a:rPr lang="fr-FR" sz="2400" dirty="0">
                <a:solidFill>
                  <a:srgbClr val="000000"/>
                </a:solidFill>
                <a:latin typeface="DilleniaUPC" panose="02020603050405020304" pitchFamily="18" charset="-34"/>
                <a:cs typeface="DilleniaUPC" panose="02020603050405020304" pitchFamily="18" charset="-34"/>
              </a:rPr>
              <a:t>Interagir avec les </a:t>
            </a:r>
            <a:r>
              <a:rPr lang="fr-FR" sz="2400" b="1" dirty="0">
                <a:solidFill>
                  <a:srgbClr val="198D9F"/>
                </a:solidFill>
                <a:latin typeface="DilleniaUPC" panose="02020603050405020304" pitchFamily="18" charset="-34"/>
                <a:cs typeface="DilleniaUPC" panose="02020603050405020304" pitchFamily="18" charset="-34"/>
              </a:rPr>
              <a:t>mécanismes naturels</a:t>
            </a:r>
          </a:p>
        </p:txBody>
      </p:sp>
      <p:sp>
        <p:nvSpPr>
          <p:cNvPr id="68" name="Rectangle : coins arrondis 67">
            <a:extLst>
              <a:ext uri="{FF2B5EF4-FFF2-40B4-BE49-F238E27FC236}">
                <a16:creationId xmlns:a16="http://schemas.microsoft.com/office/drawing/2014/main" id="{4CC566D5-3647-4A88-921C-007EE8C4CF33}"/>
              </a:ext>
            </a:extLst>
          </p:cNvPr>
          <p:cNvSpPr/>
          <p:nvPr/>
        </p:nvSpPr>
        <p:spPr>
          <a:xfrm>
            <a:off x="496389" y="5571461"/>
            <a:ext cx="11440071" cy="935666"/>
          </a:xfrm>
          <a:prstGeom prst="roundRect">
            <a:avLst/>
          </a:prstGeom>
          <a:solidFill>
            <a:srgbClr val="FFCC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a:ln>
                <a:noFill/>
              </a:ln>
              <a:solidFill>
                <a:srgbClr val="FFFFFF"/>
              </a:solidFill>
              <a:effectLst/>
              <a:uLnTx/>
              <a:uFillTx/>
              <a:latin typeface="DilleniaUPC" panose="02020603050405020304" pitchFamily="18" charset="-34"/>
              <a:cs typeface="DilleniaUPC" panose="02020603050405020304" pitchFamily="18" charset="-34"/>
            </a:endParaRPr>
          </a:p>
        </p:txBody>
      </p:sp>
      <p:sp>
        <p:nvSpPr>
          <p:cNvPr id="69" name="ZoneTexte 68">
            <a:extLst>
              <a:ext uri="{FF2B5EF4-FFF2-40B4-BE49-F238E27FC236}">
                <a16:creationId xmlns:a16="http://schemas.microsoft.com/office/drawing/2014/main" id="{FD963C7F-389C-40FE-87C9-9743158092A8}"/>
              </a:ext>
            </a:extLst>
          </p:cNvPr>
          <p:cNvSpPr txBox="1"/>
          <p:nvPr/>
        </p:nvSpPr>
        <p:spPr>
          <a:xfrm>
            <a:off x="509505" y="5630375"/>
            <a:ext cx="11426823"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cap="all" normalizeH="0" baseline="0" noProof="0" dirty="0">
                <a:ln>
                  <a:noFill/>
                </a:ln>
                <a:solidFill>
                  <a:srgbClr val="FFFFFF"/>
                </a:solidFill>
                <a:uLnTx/>
                <a:uFillTx/>
                <a:latin typeface="DilleniaUPC" panose="02020603050405020304" pitchFamily="18" charset="-34"/>
                <a:cs typeface="DilleniaUPC" panose="02020603050405020304" pitchFamily="18" charset="-34"/>
              </a:rPr>
              <a:t>Etat Pur </a:t>
            </a:r>
            <a:r>
              <a:rPr lang="fr-FR" sz="2400" dirty="0">
                <a:solidFill>
                  <a:srgbClr val="FFFFFF"/>
                </a:solidFill>
                <a:latin typeface="DilleniaUPC" panose="02020603050405020304" pitchFamily="18" charset="-34"/>
                <a:cs typeface="DilleniaUPC" panose="02020603050405020304" pitchFamily="18" charset="-34"/>
              </a:rPr>
              <a:t>est l’expression la plus pure de l’approche scientifique NAOS :</a:t>
            </a:r>
            <a:r>
              <a:rPr kumimoji="0" lang="fr-FR" sz="2400" b="0" i="0" u="none" strike="noStrike" cap="none" normalizeH="0" baseline="0" noProof="0" dirty="0">
                <a:ln>
                  <a:noFill/>
                </a:ln>
                <a:solidFill>
                  <a:srgbClr val="FFFFFF"/>
                </a:solidFill>
                <a:uLnTx/>
                <a:uFillTx/>
                <a:latin typeface="DilleniaUPC" panose="02020603050405020304" pitchFamily="18" charset="-34"/>
                <a:cs typeface="DilleniaUPC" panose="02020603050405020304" pitchFamily="18" charset="-34"/>
              </a:rPr>
              <a:t> L’ÉCOBIOLOGIE</a:t>
            </a:r>
          </a:p>
        </p:txBody>
      </p:sp>
      <p:sp>
        <p:nvSpPr>
          <p:cNvPr id="70" name="ZoneTexte 69">
            <a:extLst>
              <a:ext uri="{FF2B5EF4-FFF2-40B4-BE49-F238E27FC236}">
                <a16:creationId xmlns:a16="http://schemas.microsoft.com/office/drawing/2014/main" id="{4D8FD83F-2424-4685-B6E9-A0BDD5130011}"/>
              </a:ext>
            </a:extLst>
          </p:cNvPr>
          <p:cNvSpPr txBox="1"/>
          <p:nvPr/>
        </p:nvSpPr>
        <p:spPr>
          <a:xfrm>
            <a:off x="912699" y="1898460"/>
            <a:ext cx="488720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latin typeface="DilleniaUPC" panose="02020603050405020304" pitchFamily="18" charset="-34"/>
                <a:cs typeface="DilleniaUPC" panose="02020603050405020304" pitchFamily="18" charset="-34"/>
              </a:rPr>
              <a:t>La formulation de Soins Purs </a:t>
            </a:r>
            <a:r>
              <a:rPr kumimoji="0" lang="fr-FR" sz="2000" b="0" i="0" u="none" strike="noStrike" cap="none" normalizeH="0" baseline="0" noProof="0" dirty="0">
                <a:ln>
                  <a:noFill/>
                </a:ln>
                <a:solidFill>
                  <a:srgbClr val="000000"/>
                </a:solidFill>
                <a:uLnTx/>
                <a:uFillTx/>
                <a:latin typeface="DilleniaUPC" panose="02020603050405020304" pitchFamily="18" charset="-34"/>
                <a:cs typeface="DilleniaUPC" panose="02020603050405020304" pitchFamily="18" charset="-34"/>
              </a:rPr>
              <a:t>repose sur </a:t>
            </a:r>
            <a:r>
              <a:rPr kumimoji="0" lang="fr-FR" sz="2000" b="1" i="0" u="none" strike="noStrike" cap="none" normalizeH="0" baseline="0" noProof="0" dirty="0">
                <a:ln>
                  <a:noFill/>
                </a:ln>
                <a:solidFill>
                  <a:srgbClr val="7BB2A0">
                    <a:lumMod val="75000"/>
                  </a:srgbClr>
                </a:solidFill>
                <a:uLnTx/>
                <a:uFillTx/>
                <a:latin typeface="DilleniaUPC" panose="02020603050405020304" pitchFamily="18" charset="-34"/>
                <a:cs typeface="DilleniaUPC" panose="02020603050405020304" pitchFamily="18" charset="-34"/>
              </a:rPr>
              <a:t>le brevet Biomimétique</a:t>
            </a:r>
            <a:r>
              <a:rPr kumimoji="0" lang="fr-FR" sz="2000" i="0" u="none" strike="noStrike" cap="none" normalizeH="0" baseline="0" noProof="0" dirty="0">
                <a:ln>
                  <a:noFill/>
                </a:ln>
                <a:solidFill>
                  <a:srgbClr val="7BB2A0">
                    <a:lumMod val="75000"/>
                  </a:srgbClr>
                </a:solidFill>
                <a:uLnTx/>
                <a:uFillTx/>
                <a:latin typeface="DilleniaUPC" panose="02020603050405020304" pitchFamily="18" charset="-34"/>
                <a:cs typeface="DilleniaUPC" panose="02020603050405020304" pitchFamily="18" charset="-34"/>
              </a:rPr>
              <a:t>*</a:t>
            </a:r>
            <a:r>
              <a:rPr lang="fr-FR" sz="2000" b="1" dirty="0">
                <a:solidFill>
                  <a:srgbClr val="7BB2A0">
                    <a:lumMod val="75000"/>
                  </a:srgbClr>
                </a:solidFill>
                <a:latin typeface="DilleniaUPC" panose="02020603050405020304" pitchFamily="18" charset="-34"/>
                <a:cs typeface="DilleniaUPC" panose="02020603050405020304" pitchFamily="18" charset="-34"/>
              </a:rPr>
              <a:t> </a:t>
            </a:r>
            <a:r>
              <a:rPr lang="fr-FR" sz="2000" dirty="0">
                <a:latin typeface="DilleniaUPC" panose="02020603050405020304" pitchFamily="18" charset="-34"/>
                <a:cs typeface="DilleniaUPC" panose="02020603050405020304" pitchFamily="18" charset="-34"/>
              </a:rPr>
              <a:t>&amp; chaque ingrédient est clairement défini et sélectionné selon     une </a:t>
            </a:r>
            <a:r>
              <a:rPr lang="fr-FR" sz="2000" b="1" dirty="0">
                <a:solidFill>
                  <a:srgbClr val="7BB2A0">
                    <a:lumMod val="75000"/>
                  </a:srgbClr>
                </a:solidFill>
                <a:latin typeface="DilleniaUPC" panose="02020603050405020304" pitchFamily="18" charset="-34"/>
                <a:cs typeface="DilleniaUPC" panose="02020603050405020304" pitchFamily="18" charset="-34"/>
              </a:rPr>
              <a:t>approche de formulation positive</a:t>
            </a:r>
          </a:p>
        </p:txBody>
      </p:sp>
      <p:sp>
        <p:nvSpPr>
          <p:cNvPr id="71" name="ZoneTexte 70">
            <a:extLst>
              <a:ext uri="{FF2B5EF4-FFF2-40B4-BE49-F238E27FC236}">
                <a16:creationId xmlns:a16="http://schemas.microsoft.com/office/drawing/2014/main" id="{6685B7D3-A68F-43BD-A054-AF089F3EB7C5}"/>
              </a:ext>
            </a:extLst>
          </p:cNvPr>
          <p:cNvSpPr txBox="1"/>
          <p:nvPr/>
        </p:nvSpPr>
        <p:spPr>
          <a:xfrm>
            <a:off x="1260696" y="6531589"/>
            <a:ext cx="2792320" cy="369332"/>
          </a:xfrm>
          <a:prstGeom prst="rect">
            <a:avLst/>
          </a:prstGeom>
          <a:noFill/>
        </p:spPr>
        <p:txBody>
          <a:bodyPr wrap="square">
            <a:spAutoFit/>
          </a:bodyPr>
          <a:lstStyle/>
          <a:p>
            <a:r>
              <a:rPr lang="fr-FR" i="1" dirty="0">
                <a:solidFill>
                  <a:prstClr val="black"/>
                </a:solidFill>
                <a:latin typeface="DilleniaUPC" panose="02020603050405020304" pitchFamily="18" charset="-34"/>
                <a:cs typeface="DilleniaUPC" panose="02020603050405020304" pitchFamily="18" charset="-34"/>
              </a:rPr>
              <a:t>* Brevet WO 98/31337</a:t>
            </a:r>
          </a:p>
        </p:txBody>
      </p:sp>
      <p:sp>
        <p:nvSpPr>
          <p:cNvPr id="72" name="ZoneTexte 71">
            <a:extLst>
              <a:ext uri="{FF2B5EF4-FFF2-40B4-BE49-F238E27FC236}">
                <a16:creationId xmlns:a16="http://schemas.microsoft.com/office/drawing/2014/main" id="{C2B43584-1D68-4726-8177-3375AB5FABC3}"/>
              </a:ext>
            </a:extLst>
          </p:cNvPr>
          <p:cNvSpPr txBox="1"/>
          <p:nvPr/>
        </p:nvSpPr>
        <p:spPr>
          <a:xfrm>
            <a:off x="6877761" y="1921660"/>
            <a:ext cx="4456877" cy="1323439"/>
          </a:xfrm>
          <a:prstGeom prst="rect">
            <a:avLst/>
          </a:prstGeom>
          <a:noFill/>
        </p:spPr>
        <p:txBody>
          <a:bodyPr wrap="square">
            <a:spAutoFit/>
          </a:bodyPr>
          <a:lstStyle/>
          <a:p>
            <a:r>
              <a:rPr lang="fr-FR" sz="2000" dirty="0">
                <a:latin typeface="DilleniaUPC" panose="02020603050405020304" pitchFamily="18" charset="-34"/>
                <a:cs typeface="DilleniaUPC" panose="02020603050405020304" pitchFamily="18" charset="-34"/>
              </a:rPr>
              <a:t>Les ACTIFS PURS offrent une </a:t>
            </a:r>
            <a:r>
              <a:rPr lang="fr-FR" sz="2000" b="1" dirty="0">
                <a:solidFill>
                  <a:srgbClr val="198D9F"/>
                </a:solidFill>
                <a:latin typeface="DilleniaUPC" panose="02020603050405020304" pitchFamily="18" charset="-34"/>
                <a:cs typeface="DilleniaUPC" panose="02020603050405020304" pitchFamily="18" charset="-34"/>
              </a:rPr>
              <a:t>réponse temporaire &amp; ciblée </a:t>
            </a:r>
            <a:r>
              <a:rPr lang="fr-FR" sz="2000" dirty="0">
                <a:latin typeface="DilleniaUPC" panose="02020603050405020304" pitchFamily="18" charset="-34"/>
                <a:cs typeface="DilleniaUPC" panose="02020603050405020304" pitchFamily="18" charset="-34"/>
              </a:rPr>
              <a:t>à un dysfonctionnement uniquement lorsque la peau en a besoin</a:t>
            </a:r>
          </a:p>
        </p:txBody>
      </p:sp>
      <p:sp>
        <p:nvSpPr>
          <p:cNvPr id="73" name="ZoneTexte 72">
            <a:extLst>
              <a:ext uri="{FF2B5EF4-FFF2-40B4-BE49-F238E27FC236}">
                <a16:creationId xmlns:a16="http://schemas.microsoft.com/office/drawing/2014/main" id="{3D350E5A-2D55-4431-ACEB-C92990A00227}"/>
              </a:ext>
            </a:extLst>
          </p:cNvPr>
          <p:cNvSpPr txBox="1"/>
          <p:nvPr/>
        </p:nvSpPr>
        <p:spPr>
          <a:xfrm>
            <a:off x="6451286" y="4318240"/>
            <a:ext cx="4675824" cy="1015663"/>
          </a:xfrm>
          <a:prstGeom prst="rect">
            <a:avLst/>
          </a:prstGeom>
          <a:noFill/>
        </p:spPr>
        <p:txBody>
          <a:bodyPr wrap="square">
            <a:spAutoFit/>
          </a:bodyPr>
          <a:lstStyle/>
          <a:p>
            <a:r>
              <a:rPr lang="fr-FR" sz="2000" dirty="0">
                <a:latin typeface="DilleniaUPC" panose="02020603050405020304" pitchFamily="18" charset="-34"/>
                <a:cs typeface="DilleniaUPC" panose="02020603050405020304" pitchFamily="18" charset="-34"/>
              </a:rPr>
              <a:t>Les ACTIFS PURS apportent une </a:t>
            </a:r>
            <a:r>
              <a:rPr lang="fr-FR" sz="2000" b="1" dirty="0">
                <a:solidFill>
                  <a:srgbClr val="F0836D"/>
                </a:solidFill>
                <a:latin typeface="DilleniaUPC" panose="02020603050405020304" pitchFamily="18" charset="-34"/>
                <a:cs typeface="DilleniaUPC" panose="02020603050405020304" pitchFamily="18" charset="-34"/>
              </a:rPr>
              <a:t>réponse biologique </a:t>
            </a:r>
            <a:r>
              <a:rPr lang="fr-FR" sz="2000" dirty="0">
                <a:latin typeface="DilleniaUPC" panose="02020603050405020304" pitchFamily="18" charset="-34"/>
                <a:cs typeface="DilleniaUPC" panose="02020603050405020304" pitchFamily="18" charset="-34"/>
              </a:rPr>
              <a:t>à un dysfonctionnement pour une </a:t>
            </a:r>
            <a:r>
              <a:rPr lang="fr-FR" sz="2000" b="1" dirty="0">
                <a:solidFill>
                  <a:srgbClr val="F0836D"/>
                </a:solidFill>
                <a:latin typeface="DilleniaUPC" panose="02020603050405020304" pitchFamily="18" charset="-34"/>
                <a:cs typeface="DilleniaUPC" panose="02020603050405020304" pitchFamily="18" charset="-34"/>
              </a:rPr>
              <a:t>efficacité durable en profondeur</a:t>
            </a:r>
          </a:p>
        </p:txBody>
      </p:sp>
      <p:sp>
        <p:nvSpPr>
          <p:cNvPr id="32" name="ZoneTexte 31">
            <a:extLst>
              <a:ext uri="{FF2B5EF4-FFF2-40B4-BE49-F238E27FC236}">
                <a16:creationId xmlns:a16="http://schemas.microsoft.com/office/drawing/2014/main" id="{C6DEBDB4-2667-44AF-9817-CE5948A58373}"/>
              </a:ext>
            </a:extLst>
          </p:cNvPr>
          <p:cNvSpPr txBox="1"/>
          <p:nvPr/>
        </p:nvSpPr>
        <p:spPr>
          <a:xfrm>
            <a:off x="1047159" y="4201277"/>
            <a:ext cx="4752748" cy="769441"/>
          </a:xfrm>
          <a:prstGeom prst="rect">
            <a:avLst/>
          </a:prstGeom>
          <a:noFill/>
        </p:spPr>
        <p:txBody>
          <a:bodyPr wrap="square">
            <a:spAutoFit/>
          </a:bodyPr>
          <a:lstStyle/>
          <a:p>
            <a:r>
              <a:rPr lang="fr-FR" sz="2200" dirty="0">
                <a:latin typeface="DilleniaUPC" panose="02020603050405020304" pitchFamily="18" charset="-34"/>
                <a:cs typeface="DilleniaUPC" panose="02020603050405020304" pitchFamily="18" charset="-34"/>
              </a:rPr>
              <a:t>Les produits </a:t>
            </a:r>
            <a:r>
              <a:rPr lang="fr-FR" sz="2200" dirty="0">
                <a:solidFill>
                  <a:srgbClr val="000000"/>
                </a:solidFill>
                <a:latin typeface="DilleniaUPC" panose="02020603050405020304" pitchFamily="18" charset="-34"/>
                <a:cs typeface="DilleniaUPC" panose="02020603050405020304" pitchFamily="18" charset="-34"/>
              </a:rPr>
              <a:t>Etat Pur sont tous à base d’eau </a:t>
            </a:r>
            <a:r>
              <a:rPr lang="fr-FR" sz="2200" dirty="0" err="1">
                <a:solidFill>
                  <a:srgbClr val="000000"/>
                </a:solidFill>
                <a:latin typeface="DilleniaUPC" panose="02020603050405020304" pitchFamily="18" charset="-34"/>
                <a:cs typeface="DilleniaUPC" panose="02020603050405020304" pitchFamily="18" charset="-34"/>
              </a:rPr>
              <a:t>isodermique</a:t>
            </a:r>
            <a:r>
              <a:rPr lang="fr-FR" sz="2200" dirty="0">
                <a:solidFill>
                  <a:srgbClr val="000000"/>
                </a:solidFill>
                <a:latin typeface="DilleniaUPC" panose="02020603050405020304" pitchFamily="18" charset="-34"/>
                <a:cs typeface="DilleniaUPC" panose="02020603050405020304" pitchFamily="18" charset="-34"/>
              </a:rPr>
              <a:t>, une </a:t>
            </a:r>
            <a:r>
              <a:rPr lang="fr-FR" sz="2200" b="1" dirty="0">
                <a:solidFill>
                  <a:srgbClr val="0C4460"/>
                </a:solidFill>
                <a:latin typeface="DilleniaUPC" panose="02020603050405020304" pitchFamily="18" charset="-34"/>
                <a:cs typeface="DilleniaUPC" panose="02020603050405020304" pitchFamily="18" charset="-34"/>
              </a:rPr>
              <a:t>eau bio-inspirée </a:t>
            </a:r>
            <a:r>
              <a:rPr lang="fr-FR" sz="2200" dirty="0">
                <a:solidFill>
                  <a:srgbClr val="000000"/>
                </a:solidFill>
                <a:latin typeface="DilleniaUPC" panose="02020603050405020304" pitchFamily="18" charset="-34"/>
                <a:cs typeface="DilleniaUPC" panose="02020603050405020304" pitchFamily="18" charset="-34"/>
              </a:rPr>
              <a:t>en parfaite affinité avec la peau</a:t>
            </a:r>
          </a:p>
        </p:txBody>
      </p:sp>
    </p:spTree>
    <p:extLst>
      <p:ext uri="{BB962C8B-B14F-4D97-AF65-F5344CB8AC3E}">
        <p14:creationId xmlns:p14="http://schemas.microsoft.com/office/powerpoint/2010/main" val="22920700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D3704D6-344F-42EC-96BD-F9FDA1233265}"/>
              </a:ext>
            </a:extLst>
          </p:cNvPr>
          <p:cNvSpPr txBox="1"/>
          <p:nvPr/>
        </p:nvSpPr>
        <p:spPr>
          <a:xfrm>
            <a:off x="3608209" y="2402285"/>
            <a:ext cx="8318943" cy="446276"/>
          </a:xfrm>
          <a:prstGeom prst="rect">
            <a:avLst/>
          </a:prstGeom>
          <a:noFill/>
        </p:spPr>
        <p:txBody>
          <a:bodyPr wrap="square">
            <a:spAutoFit/>
          </a:bodyPr>
          <a:lstStyle/>
          <a:p>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Évaluation in vivo de l’effet sur le microbiote cutané (analyse métagénomique) 4 jours*</a:t>
            </a:r>
          </a:p>
        </p:txBody>
      </p:sp>
      <p:pic>
        <p:nvPicPr>
          <p:cNvPr id="7" name="Image 6">
            <a:extLst>
              <a:ext uri="{FF2B5EF4-FFF2-40B4-BE49-F238E27FC236}">
                <a16:creationId xmlns:a16="http://schemas.microsoft.com/office/drawing/2014/main" id="{6331F681-70F5-4DE0-B8BF-28CFB9751B89}"/>
              </a:ext>
            </a:extLst>
          </p:cNvPr>
          <p:cNvPicPr>
            <a:picLocks noChangeAspect="1"/>
          </p:cNvPicPr>
          <p:nvPr/>
        </p:nvPicPr>
        <p:blipFill rotWithShape="1">
          <a:blip r:embed="rId3"/>
          <a:srcRect b="14901"/>
          <a:stretch/>
        </p:blipFill>
        <p:spPr>
          <a:xfrm>
            <a:off x="3063684" y="3060821"/>
            <a:ext cx="483564" cy="443166"/>
          </a:xfrm>
          <a:prstGeom prst="rect">
            <a:avLst/>
          </a:prstGeom>
        </p:spPr>
      </p:pic>
      <p:sp>
        <p:nvSpPr>
          <p:cNvPr id="8" name="ZoneTexte 7">
            <a:extLst>
              <a:ext uri="{FF2B5EF4-FFF2-40B4-BE49-F238E27FC236}">
                <a16:creationId xmlns:a16="http://schemas.microsoft.com/office/drawing/2014/main" id="{4B88E80E-7AB5-4ABB-A6B8-7D604D2C169F}"/>
              </a:ext>
            </a:extLst>
          </p:cNvPr>
          <p:cNvSpPr txBox="1"/>
          <p:nvPr/>
        </p:nvSpPr>
        <p:spPr>
          <a:xfrm>
            <a:off x="3608208" y="3167272"/>
            <a:ext cx="5418834"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19 volontaires âgés de 25 à 45 ans</a:t>
            </a:r>
          </a:p>
        </p:txBody>
      </p:sp>
      <p:pic>
        <p:nvPicPr>
          <p:cNvPr id="9" name="Image 8">
            <a:extLst>
              <a:ext uri="{FF2B5EF4-FFF2-40B4-BE49-F238E27FC236}">
                <a16:creationId xmlns:a16="http://schemas.microsoft.com/office/drawing/2014/main" id="{59A2E4FC-3C13-4277-86C9-88E608F5539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988725" y="3560383"/>
            <a:ext cx="619484" cy="619484"/>
          </a:xfrm>
          <a:prstGeom prst="rect">
            <a:avLst/>
          </a:prstGeom>
        </p:spPr>
      </p:pic>
      <p:pic>
        <p:nvPicPr>
          <p:cNvPr id="10" name="Image 9">
            <a:extLst>
              <a:ext uri="{FF2B5EF4-FFF2-40B4-BE49-F238E27FC236}">
                <a16:creationId xmlns:a16="http://schemas.microsoft.com/office/drawing/2014/main" id="{FAACB38D-2BED-43AE-BAF0-E09B91617B30}"/>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089426" y="2423015"/>
            <a:ext cx="530585" cy="619484"/>
          </a:xfrm>
          <a:prstGeom prst="rect">
            <a:avLst/>
          </a:prstGeom>
        </p:spPr>
      </p:pic>
      <p:sp>
        <p:nvSpPr>
          <p:cNvPr id="11" name="ZoneTexte 10">
            <a:extLst>
              <a:ext uri="{FF2B5EF4-FFF2-40B4-BE49-F238E27FC236}">
                <a16:creationId xmlns:a16="http://schemas.microsoft.com/office/drawing/2014/main" id="{3B06A201-4803-4C86-BACB-F35F2070304D}"/>
              </a:ext>
            </a:extLst>
          </p:cNvPr>
          <p:cNvSpPr txBox="1"/>
          <p:nvPr/>
        </p:nvSpPr>
        <p:spPr>
          <a:xfrm>
            <a:off x="3620011" y="3628740"/>
            <a:ext cx="6096000" cy="446276"/>
          </a:xfrm>
          <a:prstGeom prst="rect">
            <a:avLst/>
          </a:prstGeom>
          <a:noFill/>
        </p:spPr>
        <p:txBody>
          <a:bodyPr wrap="square">
            <a:spAutoFit/>
          </a:bodyPr>
          <a:lstStyle/>
          <a:p>
            <a:r>
              <a:rPr lang="fr-FR" sz="2300">
                <a:solidFill>
                  <a:prstClr val="black"/>
                </a:solidFill>
                <a:latin typeface="DilleniaUPC" panose="02020603050405020304" pitchFamily="18" charset="-34"/>
                <a:cs typeface="DilleniaUPC" panose="02020603050405020304" pitchFamily="18" charset="-34"/>
              </a:rPr>
              <a:t>Utilisation une fois par jour sur le visage</a:t>
            </a:r>
          </a:p>
        </p:txBody>
      </p:sp>
      <p:grpSp>
        <p:nvGrpSpPr>
          <p:cNvPr id="54" name="Groupe 53">
            <a:extLst>
              <a:ext uri="{FF2B5EF4-FFF2-40B4-BE49-F238E27FC236}">
                <a16:creationId xmlns:a16="http://schemas.microsoft.com/office/drawing/2014/main" id="{13F83DB6-32D2-4D70-AB31-970B0C34FF15}"/>
              </a:ext>
            </a:extLst>
          </p:cNvPr>
          <p:cNvGrpSpPr/>
          <p:nvPr/>
        </p:nvGrpSpPr>
        <p:grpSpPr>
          <a:xfrm>
            <a:off x="8202742" y="4676711"/>
            <a:ext cx="4067230" cy="1394479"/>
            <a:chOff x="8297342" y="3640807"/>
            <a:chExt cx="4067230" cy="971360"/>
          </a:xfrm>
        </p:grpSpPr>
        <p:sp>
          <p:nvSpPr>
            <p:cNvPr id="17" name="ZoneTexte 16">
              <a:extLst>
                <a:ext uri="{FF2B5EF4-FFF2-40B4-BE49-F238E27FC236}">
                  <a16:creationId xmlns:a16="http://schemas.microsoft.com/office/drawing/2014/main" id="{D979FA97-65A4-4F75-AEB0-F0CCEF34802B}"/>
                </a:ext>
              </a:extLst>
            </p:cNvPr>
            <p:cNvSpPr txBox="1"/>
            <p:nvPr/>
          </p:nvSpPr>
          <p:spPr>
            <a:xfrm>
              <a:off x="8754730" y="3811948"/>
              <a:ext cx="3547154" cy="800219"/>
            </a:xfrm>
            <a:prstGeom prst="rect">
              <a:avLst/>
            </a:prstGeom>
            <a:noFill/>
            <a:ln>
              <a:solidFill>
                <a:srgbClr val="5C98AF"/>
              </a:solidFill>
            </a:ln>
          </p:spPr>
          <p:txBody>
            <a:bodyPr wrap="square">
              <a:spAutoFit/>
            </a:bodyPr>
            <a:lstStyle/>
            <a:p>
              <a:pPr marL="192088">
                <a:buClr>
                  <a:srgbClr val="6A9E89"/>
                </a:buClr>
              </a:pPr>
              <a:endParaRPr lang="fr-FR" sz="2300" dirty="0">
                <a:solidFill>
                  <a:prstClr val="black"/>
                </a:solidFill>
                <a:latin typeface="DilleniaUPC" panose="02020603050405020304" pitchFamily="18" charset="-34"/>
                <a:cs typeface="DilleniaUPC" panose="02020603050405020304" pitchFamily="18" charset="-34"/>
              </a:endParaRPr>
            </a:p>
            <a:p>
              <a:pPr marL="192088">
                <a:buClr>
                  <a:srgbClr val="5C98AF"/>
                </a:buClr>
              </a:pPr>
              <a:r>
                <a:rPr lang="fr-FR" sz="2300" dirty="0">
                  <a:solidFill>
                    <a:prstClr val="black"/>
                  </a:solidFill>
                  <a:latin typeface="DilleniaUPC" panose="02020603050405020304" pitchFamily="18" charset="-34"/>
                  <a:cs typeface="DilleniaUPC" panose="02020603050405020304" pitchFamily="18" charset="-34"/>
                </a:rPr>
                <a:t>Biodiversité par analyse métagénomique</a:t>
              </a:r>
            </a:p>
          </p:txBody>
        </p:sp>
        <p:pic>
          <p:nvPicPr>
            <p:cNvPr id="19" name="Picture 4" descr="Recherche De Données Symbole D'interface Graphique D'un Bar Avec Un Outil  De Loupe | Icons Gratuite">
              <a:extLst>
                <a:ext uri="{FF2B5EF4-FFF2-40B4-BE49-F238E27FC236}">
                  <a16:creationId xmlns:a16="http://schemas.microsoft.com/office/drawing/2014/main" id="{6247FA84-2408-405A-9D20-EFDFE8E0FA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97342" y="3640807"/>
              <a:ext cx="523865" cy="523865"/>
            </a:xfrm>
            <a:prstGeom prst="rect">
              <a:avLst/>
            </a:prstGeom>
            <a:solidFill>
              <a:schemeClr val="bg1"/>
            </a:solidFill>
          </p:spPr>
        </p:pic>
        <p:sp>
          <p:nvSpPr>
            <p:cNvPr id="21" name="ZoneTexte 20">
              <a:extLst>
                <a:ext uri="{FF2B5EF4-FFF2-40B4-BE49-F238E27FC236}">
                  <a16:creationId xmlns:a16="http://schemas.microsoft.com/office/drawing/2014/main" id="{DF27F779-02AF-41E1-A922-A82045DC7451}"/>
                </a:ext>
              </a:extLst>
            </p:cNvPr>
            <p:cNvSpPr txBox="1"/>
            <p:nvPr/>
          </p:nvSpPr>
          <p:spPr>
            <a:xfrm>
              <a:off x="8821207" y="3777736"/>
              <a:ext cx="3543365" cy="4462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0" u="none" strike="noStrike" cap="none" normalizeH="0" baseline="0" noProof="0" dirty="0">
                  <a:ln>
                    <a:noFill/>
                  </a:ln>
                  <a:solidFill>
                    <a:srgbClr val="5C98AF"/>
                  </a:solidFill>
                  <a:uLnTx/>
                  <a:uFillTx/>
                  <a:latin typeface="DilleniaUPC" panose="02020603050405020304" pitchFamily="18" charset="-34"/>
                  <a:ea typeface="+mn-ea"/>
                  <a:cs typeface="DilleniaUPC" panose="02020603050405020304" pitchFamily="18" charset="-34"/>
                </a:rPr>
                <a:t>ANALYSE DES DONNÉES</a:t>
              </a:r>
            </a:p>
          </p:txBody>
        </p:sp>
      </p:grpSp>
      <p:pic>
        <p:nvPicPr>
          <p:cNvPr id="23" name="Image 22">
            <a:extLst>
              <a:ext uri="{FF2B5EF4-FFF2-40B4-BE49-F238E27FC236}">
                <a16:creationId xmlns:a16="http://schemas.microsoft.com/office/drawing/2014/main" id="{90F75489-E09B-4AAB-B5E1-ABECFB5032C4}"/>
              </a:ext>
            </a:extLst>
          </p:cNvPr>
          <p:cNvPicPr>
            <a:picLocks noChangeAspect="1"/>
          </p:cNvPicPr>
          <p:nvPr/>
        </p:nvPicPr>
        <p:blipFill>
          <a:blip r:embed="rId9">
            <a:duotone>
              <a:srgbClr val="D8D8D8">
                <a:shade val="45000"/>
                <a:satMod val="135000"/>
              </a:srgbClr>
              <a:prstClr val="white"/>
            </a:duotone>
          </a:blip>
          <a:stretch>
            <a:fillRect/>
          </a:stretch>
        </p:blipFill>
        <p:spPr>
          <a:xfrm>
            <a:off x="4314564" y="4805409"/>
            <a:ext cx="751747" cy="1700212"/>
          </a:xfrm>
          <a:prstGeom prst="rect">
            <a:avLst/>
          </a:prstGeom>
        </p:spPr>
      </p:pic>
      <p:pic>
        <p:nvPicPr>
          <p:cNvPr id="24" name="Picture 4" descr="Germs and bacteria  icons  isolated on white background.">
            <a:extLst>
              <a:ext uri="{FF2B5EF4-FFF2-40B4-BE49-F238E27FC236}">
                <a16:creationId xmlns:a16="http://schemas.microsoft.com/office/drawing/2014/main" id="{03066049-CED7-4831-81F9-6D4C9323502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325" t="4648" r="5515" b="5191"/>
          <a:stretch/>
        </p:blipFill>
        <p:spPr bwMode="auto">
          <a:xfrm>
            <a:off x="5139330" y="5009252"/>
            <a:ext cx="338554" cy="338554"/>
          </a:xfrm>
          <a:prstGeom prst="flowChartConnector">
            <a:avLst/>
          </a:prstGeom>
          <a:noFill/>
          <a:ln w="6350">
            <a:solidFill>
              <a:srgbClr val="505154"/>
            </a:solidFill>
            <a:prstDash val="dash"/>
          </a:ln>
          <a:extLst>
            <a:ext uri="{909E8E84-426E-40DD-AFC4-6F175D3DCCD1}">
              <a14:hiddenFill xmlns:a14="http://schemas.microsoft.com/office/drawing/2010/main">
                <a:solidFill>
                  <a:srgbClr val="FFFFFF"/>
                </a:solidFill>
              </a14:hiddenFill>
            </a:ext>
          </a:extLst>
        </p:spPr>
      </p:pic>
      <p:cxnSp>
        <p:nvCxnSpPr>
          <p:cNvPr id="25" name="Connecteur droit 24">
            <a:extLst>
              <a:ext uri="{FF2B5EF4-FFF2-40B4-BE49-F238E27FC236}">
                <a16:creationId xmlns:a16="http://schemas.microsoft.com/office/drawing/2014/main" id="{3DAF669D-F9E5-416D-BCBF-502D747D3508}"/>
              </a:ext>
            </a:extLst>
          </p:cNvPr>
          <p:cNvCxnSpPr>
            <a:cxnSpLocks/>
            <a:stCxn id="26" idx="6"/>
            <a:endCxn id="24" idx="2"/>
          </p:cNvCxnSpPr>
          <p:nvPr/>
        </p:nvCxnSpPr>
        <p:spPr>
          <a:xfrm flipV="1">
            <a:off x="4696878" y="5178529"/>
            <a:ext cx="442452" cy="131625"/>
          </a:xfrm>
          <a:prstGeom prst="line">
            <a:avLst/>
          </a:prstGeom>
          <a:noFill/>
          <a:ln w="6350" cap="flat" cmpd="sng" algn="ctr">
            <a:solidFill>
              <a:srgbClr val="505154"/>
            </a:solidFill>
            <a:prstDash val="dash"/>
            <a:round/>
            <a:headEnd type="none" w="med" len="med"/>
            <a:tailEnd type="none" w="med" len="med"/>
          </a:ln>
          <a:effectLst/>
        </p:spPr>
      </p:cxnSp>
      <p:sp>
        <p:nvSpPr>
          <p:cNvPr id="26" name="Ellipse 25">
            <a:extLst>
              <a:ext uri="{FF2B5EF4-FFF2-40B4-BE49-F238E27FC236}">
                <a16:creationId xmlns:a16="http://schemas.microsoft.com/office/drawing/2014/main" id="{813F5C2B-B8B8-4637-9C7C-52E12028D748}"/>
              </a:ext>
            </a:extLst>
          </p:cNvPr>
          <p:cNvSpPr/>
          <p:nvPr/>
        </p:nvSpPr>
        <p:spPr>
          <a:xfrm>
            <a:off x="4629845" y="5272502"/>
            <a:ext cx="67033" cy="75304"/>
          </a:xfrm>
          <a:prstGeom prst="ellipse">
            <a:avLst/>
          </a:prstGeom>
          <a:noFill/>
          <a:ln w="9525" cap="flat" cmpd="sng" algn="ctr">
            <a:solidFill>
              <a:srgbClr val="505154"/>
            </a:solidFill>
            <a:prstDash val="sysDot"/>
          </a:ln>
          <a:effectLst>
            <a:outerShdw blurRad="40000" dist="23000" dir="5400000" rotWithShape="0">
              <a:srgbClr val="000000">
                <a:alpha val="35000"/>
              </a:srgbClr>
            </a:outerShdw>
          </a:effectLst>
        </p:spPr>
        <p:txBody>
          <a:bodyPr rtlCol="0" anchor="ctr"/>
          <a:lstStyle/>
          <a:p>
            <a:pPr marL="0" marR="0" lvl="0" indent="0" algn="ctr" defTabSz="609722"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DIN-Regular"/>
              <a:ea typeface="+mn-ea"/>
              <a:cs typeface="+mn-cs"/>
            </a:endParaRPr>
          </a:p>
        </p:txBody>
      </p:sp>
      <p:sp>
        <p:nvSpPr>
          <p:cNvPr id="27" name="Rectangle 26">
            <a:extLst>
              <a:ext uri="{FF2B5EF4-FFF2-40B4-BE49-F238E27FC236}">
                <a16:creationId xmlns:a16="http://schemas.microsoft.com/office/drawing/2014/main" id="{592BD82B-06C6-459E-83E2-1E3E861AEA76}"/>
              </a:ext>
            </a:extLst>
          </p:cNvPr>
          <p:cNvSpPr/>
          <p:nvPr/>
        </p:nvSpPr>
        <p:spPr>
          <a:xfrm>
            <a:off x="4954099" y="5345640"/>
            <a:ext cx="750526" cy="230832"/>
          </a:xfrm>
          <a:prstGeom prst="rect">
            <a:avLst/>
          </a:prstGeom>
        </p:spPr>
        <p:txBody>
          <a:bodyPr wrap="none">
            <a:spAutoFit/>
          </a:bodyPr>
          <a:lstStyle/>
          <a:p>
            <a:pPr defTabSz="609722"/>
            <a:r>
              <a:rPr lang="fr-FR" sz="900" i="1">
                <a:solidFill>
                  <a:srgbClr val="000000"/>
                </a:solidFill>
                <a:cs typeface="Calibri" panose="020F0502020204030204" pitchFamily="34" charset="0"/>
              </a:rPr>
              <a:t>Microbiome</a:t>
            </a:r>
          </a:p>
        </p:txBody>
      </p:sp>
      <p:pic>
        <p:nvPicPr>
          <p:cNvPr id="33" name="Image 32">
            <a:extLst>
              <a:ext uri="{FF2B5EF4-FFF2-40B4-BE49-F238E27FC236}">
                <a16:creationId xmlns:a16="http://schemas.microsoft.com/office/drawing/2014/main" id="{059CE0EB-EF89-425E-91CF-2C603BBC4018}"/>
              </a:ext>
            </a:extLst>
          </p:cNvPr>
          <p:cNvPicPr>
            <a:picLocks noChangeAspect="1"/>
          </p:cNvPicPr>
          <p:nvPr/>
        </p:nvPicPr>
        <p:blipFill rotWithShape="1">
          <a:blip r:embed="rId11"/>
          <a:srcRect l="76591" t="54500" r="12824" b="1019"/>
          <a:stretch/>
        </p:blipFill>
        <p:spPr>
          <a:xfrm>
            <a:off x="5966557" y="4862109"/>
            <a:ext cx="359644" cy="793406"/>
          </a:xfrm>
          <a:prstGeom prst="rect">
            <a:avLst/>
          </a:prstGeom>
        </p:spPr>
      </p:pic>
      <p:cxnSp>
        <p:nvCxnSpPr>
          <p:cNvPr id="34" name="Connecteur droit avec flèche 33">
            <a:extLst>
              <a:ext uri="{FF2B5EF4-FFF2-40B4-BE49-F238E27FC236}">
                <a16:creationId xmlns:a16="http://schemas.microsoft.com/office/drawing/2014/main" id="{A45E6503-9C08-4328-ACF5-AA0B137D3B1E}"/>
              </a:ext>
            </a:extLst>
          </p:cNvPr>
          <p:cNvCxnSpPr>
            <a:cxnSpLocks/>
          </p:cNvCxnSpPr>
          <p:nvPr/>
        </p:nvCxnSpPr>
        <p:spPr>
          <a:xfrm>
            <a:off x="5538885" y="5198181"/>
            <a:ext cx="32992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5" name="Rectangle 34">
            <a:extLst>
              <a:ext uri="{FF2B5EF4-FFF2-40B4-BE49-F238E27FC236}">
                <a16:creationId xmlns:a16="http://schemas.microsoft.com/office/drawing/2014/main" id="{9DF0106E-E85F-4B4D-B9B7-EE0B404DEC26}"/>
              </a:ext>
            </a:extLst>
          </p:cNvPr>
          <p:cNvSpPr/>
          <p:nvPr/>
        </p:nvSpPr>
        <p:spPr>
          <a:xfrm>
            <a:off x="5661396" y="5648072"/>
            <a:ext cx="724878" cy="261610"/>
          </a:xfrm>
          <a:prstGeom prst="rect">
            <a:avLst/>
          </a:prstGeom>
        </p:spPr>
        <p:txBody>
          <a:bodyPr wrap="none">
            <a:spAutoFit/>
          </a:bodyPr>
          <a:lstStyle/>
          <a:p>
            <a:r>
              <a:rPr lang="fr-FR" sz="1050" b="1" dirty="0">
                <a:latin typeface="Calibri" panose="020F0502020204030204" pitchFamily="34" charset="0"/>
                <a:cs typeface="Calibri" panose="020F0502020204030204" pitchFamily="34" charset="0"/>
              </a:rPr>
              <a:t>Échantillonnage</a:t>
            </a:r>
          </a:p>
        </p:txBody>
      </p:sp>
      <p:pic>
        <p:nvPicPr>
          <p:cNvPr id="36" name="Picture 6" descr="Adn Génétique Symbole La - Image gratuite sur Pixabay">
            <a:extLst>
              <a:ext uri="{FF2B5EF4-FFF2-40B4-BE49-F238E27FC236}">
                <a16:creationId xmlns:a16="http://schemas.microsoft.com/office/drawing/2014/main" id="{0437B106-A7BB-42B7-9057-CB69CF037CA7}"/>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4340" b="64906" l="1719" r="57500">
                        <a14:foregroundMark x1="5938" y1="6981" x2="5938" y2="6981"/>
                        <a14:foregroundMark x1="5000" y1="4528" x2="5000" y2="4528"/>
                        <a14:foregroundMark x1="1719" y1="6792" x2="1719" y2="6792"/>
                        <a14:foregroundMark x1="55000" y1="52453" x2="55000" y2="52453"/>
                        <a14:foregroundMark x1="57500" y1="62453" x2="57500" y2="62453"/>
                      </a14:backgroundRemoval>
                    </a14:imgEffect>
                  </a14:imgLayer>
                </a14:imgProps>
              </a:ext>
              <a:ext uri="{28A0092B-C50C-407E-A947-70E740481C1C}">
                <a14:useLocalDpi xmlns:a14="http://schemas.microsoft.com/office/drawing/2010/main" val="0"/>
              </a:ext>
            </a:extLst>
          </a:blip>
          <a:srcRect r="40751" b="27528"/>
          <a:stretch/>
        </p:blipFill>
        <p:spPr bwMode="auto">
          <a:xfrm>
            <a:off x="6923317" y="4971449"/>
            <a:ext cx="577307" cy="5847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127F046B-A48D-4300-A927-25C7ED34AA05}"/>
              </a:ext>
            </a:extLst>
          </p:cNvPr>
          <p:cNvSpPr/>
          <p:nvPr/>
        </p:nvSpPr>
        <p:spPr>
          <a:xfrm>
            <a:off x="6606380" y="5655776"/>
            <a:ext cx="1405420" cy="577081"/>
          </a:xfrm>
          <a:prstGeom prst="rect">
            <a:avLst/>
          </a:prstGeom>
        </p:spPr>
        <p:txBody>
          <a:bodyPr wrap="square">
            <a:spAutoFit/>
          </a:bodyPr>
          <a:lstStyle/>
          <a:p>
            <a:pPr algn="ctr"/>
            <a:r>
              <a:rPr lang="fr-FR" sz="1050" b="1">
                <a:latin typeface="Calibri" panose="020F0502020204030204" pitchFamily="34" charset="0"/>
                <a:cs typeface="Calibri" panose="020F0502020204030204" pitchFamily="34" charset="0"/>
              </a:rPr>
              <a:t>Extraction de l’ADN et amplification par qPCR &amp; séquençage</a:t>
            </a:r>
          </a:p>
        </p:txBody>
      </p:sp>
      <p:cxnSp>
        <p:nvCxnSpPr>
          <p:cNvPr id="44" name="Connecteur droit avec flèche 43">
            <a:extLst>
              <a:ext uri="{FF2B5EF4-FFF2-40B4-BE49-F238E27FC236}">
                <a16:creationId xmlns:a16="http://schemas.microsoft.com/office/drawing/2014/main" id="{80C1F474-FEA7-48B2-B30D-94A37DA85A8C}"/>
              </a:ext>
            </a:extLst>
          </p:cNvPr>
          <p:cNvCxnSpPr>
            <a:cxnSpLocks/>
          </p:cNvCxnSpPr>
          <p:nvPr/>
        </p:nvCxnSpPr>
        <p:spPr>
          <a:xfrm>
            <a:off x="6405035" y="5205475"/>
            <a:ext cx="32992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5" name="Connecteur droit avec flèche 44">
            <a:extLst>
              <a:ext uri="{FF2B5EF4-FFF2-40B4-BE49-F238E27FC236}">
                <a16:creationId xmlns:a16="http://schemas.microsoft.com/office/drawing/2014/main" id="{BAE6179B-E7C3-4F83-A6CB-7A24F0590C65}"/>
              </a:ext>
            </a:extLst>
          </p:cNvPr>
          <p:cNvCxnSpPr>
            <a:cxnSpLocks/>
          </p:cNvCxnSpPr>
          <p:nvPr/>
        </p:nvCxnSpPr>
        <p:spPr>
          <a:xfrm>
            <a:off x="7670909" y="5235168"/>
            <a:ext cx="32992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6" name="ZoneTexte 55">
            <a:extLst>
              <a:ext uri="{FF2B5EF4-FFF2-40B4-BE49-F238E27FC236}">
                <a16:creationId xmlns:a16="http://schemas.microsoft.com/office/drawing/2014/main" id="{47DCA008-6D4F-456B-9301-E837CE82308D}"/>
              </a:ext>
            </a:extLst>
          </p:cNvPr>
          <p:cNvSpPr txBox="1"/>
          <p:nvPr/>
        </p:nvSpPr>
        <p:spPr>
          <a:xfrm>
            <a:off x="3024027" y="4359133"/>
            <a:ext cx="6143946" cy="446276"/>
          </a:xfrm>
          <a:prstGeom prst="rect">
            <a:avLst/>
          </a:prstGeom>
          <a:noFill/>
        </p:spPr>
        <p:txBody>
          <a:bodyPr wrap="square">
            <a:spAutoFit/>
          </a:bodyPr>
          <a:lstStyle/>
          <a:p>
            <a:r>
              <a:rPr kumimoji="0" lang="fr-FR" sz="2300" b="1" i="0" u="sng" strike="noStrike" cap="none" normalizeH="0" baseline="0" noProof="0">
                <a:ln>
                  <a:noFill/>
                </a:ln>
                <a:uLnTx/>
                <a:uFillTx/>
                <a:latin typeface="DilleniaUPC" panose="02020603050405020304" pitchFamily="18" charset="-34"/>
                <a:ea typeface="+mn-ea"/>
                <a:cs typeface="DilleniaUPC" panose="02020603050405020304" pitchFamily="18" charset="-34"/>
              </a:rPr>
              <a:t>PROTOCOLE</a:t>
            </a:r>
          </a:p>
        </p:txBody>
      </p:sp>
      <p:sp>
        <p:nvSpPr>
          <p:cNvPr id="57" name="Rectangle 56">
            <a:extLst>
              <a:ext uri="{FF2B5EF4-FFF2-40B4-BE49-F238E27FC236}">
                <a16:creationId xmlns:a16="http://schemas.microsoft.com/office/drawing/2014/main" id="{0BE0541C-BE70-4ADE-A9AD-B82C9DE7C327}"/>
              </a:ext>
            </a:extLst>
          </p:cNvPr>
          <p:cNvSpPr/>
          <p:nvPr/>
        </p:nvSpPr>
        <p:spPr>
          <a:xfrm>
            <a:off x="3282324" y="5709784"/>
            <a:ext cx="1152652" cy="507831"/>
          </a:xfrm>
          <a:prstGeom prst="rect">
            <a:avLst/>
          </a:prstGeom>
        </p:spPr>
        <p:txBody>
          <a:bodyPr wrap="square">
            <a:spAutoFit/>
          </a:bodyPr>
          <a:lstStyle/>
          <a:p>
            <a:pPr algn="ctr" defTabSz="609722"/>
            <a:r>
              <a:rPr lang="fr-FR" sz="900">
                <a:solidFill>
                  <a:srgbClr val="000000"/>
                </a:solidFill>
                <a:cs typeface="Calibri" panose="020F0502020204030204" pitchFamily="34" charset="0"/>
              </a:rPr>
              <a:t>Application sur le dos une fois par jour pendant 4 jours</a:t>
            </a:r>
          </a:p>
        </p:txBody>
      </p:sp>
      <p:pic>
        <p:nvPicPr>
          <p:cNvPr id="59" name="Image 58">
            <a:extLst>
              <a:ext uri="{FF2B5EF4-FFF2-40B4-BE49-F238E27FC236}">
                <a16:creationId xmlns:a16="http://schemas.microsoft.com/office/drawing/2014/main" id="{6C12EA10-EFC9-4A36-93AF-6BAAFBCE9E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14268">
            <a:off x="3870963" y="5068653"/>
            <a:ext cx="166318" cy="649965"/>
          </a:xfrm>
          <a:prstGeom prst="rect">
            <a:avLst/>
          </a:prstGeom>
          <a:effectLst>
            <a:outerShdw blurRad="50800" dist="38100" dir="2700000" algn="tl" rotWithShape="0">
              <a:prstClr val="black">
                <a:alpha val="40000"/>
              </a:prstClr>
            </a:outerShdw>
          </a:effectLst>
        </p:spPr>
      </p:pic>
      <p:sp>
        <p:nvSpPr>
          <p:cNvPr id="38" name="ZoneTexte 37">
            <a:extLst>
              <a:ext uri="{FF2B5EF4-FFF2-40B4-BE49-F238E27FC236}">
                <a16:creationId xmlns:a16="http://schemas.microsoft.com/office/drawing/2014/main" id="{00D2D236-58FE-4704-A2A3-951A15454BEF}"/>
              </a:ext>
            </a:extLst>
          </p:cNvPr>
          <p:cNvSpPr txBox="1"/>
          <p:nvPr/>
        </p:nvSpPr>
        <p:spPr>
          <a:xfrm>
            <a:off x="2700670" y="6576697"/>
            <a:ext cx="6505903" cy="338554"/>
          </a:xfrm>
          <a:prstGeom prst="rect">
            <a:avLst/>
          </a:prstGeom>
          <a:noFill/>
        </p:spPr>
        <p:txBody>
          <a:bodyPr wrap="square">
            <a:spAutoFit/>
          </a:bodyPr>
          <a:lstStyle>
            <a:defPPr>
              <a:defRPr lang="fr-FR"/>
            </a:defPPr>
            <a:lvl1pPr>
              <a:defRPr kumimoji="0" sz="2300" b="0" i="0" u="none" strike="noStrike" cap="none" spc="0" normalizeH="0" baseline="0">
                <a:ln>
                  <a:noFill/>
                </a:ln>
                <a:solidFill>
                  <a:prstClr val="black"/>
                </a:solidFill>
                <a:effectLst/>
                <a:uLnTx/>
                <a:uFillTx/>
                <a:latin typeface="DilleniaUPC" panose="02020603050405020304" pitchFamily="18" charset="-34"/>
                <a:cs typeface="DilleniaUPC" panose="02020603050405020304" pitchFamily="18" charset="-34"/>
              </a:defRPr>
            </a:lvl1pPr>
          </a:lstStyle>
          <a:p>
            <a:r>
              <a:rPr lang="fr-FR" sz="1600" i="1" dirty="0">
                <a:solidFill>
                  <a:prstClr val="black">
                    <a:lumMod val="75000"/>
                    <a:lumOff val="25000"/>
                  </a:prstClr>
                </a:solidFill>
              </a:rPr>
              <a:t>*Évaluation in vivo (analyse </a:t>
            </a:r>
            <a:r>
              <a:rPr lang="fr-FR" sz="1600" i="1" dirty="0" err="1">
                <a:solidFill>
                  <a:prstClr val="black">
                    <a:lumMod val="75000"/>
                    <a:lumOff val="25000"/>
                  </a:prstClr>
                </a:solidFill>
              </a:rPr>
              <a:t>métagénomique</a:t>
            </a:r>
            <a:r>
              <a:rPr lang="fr-FR" sz="1600" i="1" dirty="0">
                <a:solidFill>
                  <a:prstClr val="black">
                    <a:lumMod val="75000"/>
                    <a:lumOff val="25000"/>
                  </a:prstClr>
                </a:solidFill>
              </a:rPr>
              <a:t>) – CIREC/</a:t>
            </a:r>
            <a:r>
              <a:rPr lang="fr-FR" sz="1600" i="1" dirty="0" err="1">
                <a:solidFill>
                  <a:prstClr val="black">
                    <a:lumMod val="75000"/>
                    <a:lumOff val="25000"/>
                  </a:prstClr>
                </a:solidFill>
              </a:rPr>
              <a:t>Genoscreen</a:t>
            </a:r>
            <a:r>
              <a:rPr lang="fr-FR" sz="1600" i="1" dirty="0">
                <a:solidFill>
                  <a:prstClr val="black">
                    <a:lumMod val="75000"/>
                    <a:lumOff val="25000"/>
                  </a:prstClr>
                </a:solidFill>
              </a:rPr>
              <a:t> – mars 2020 </a:t>
            </a:r>
          </a:p>
        </p:txBody>
      </p:sp>
      <p:sp>
        <p:nvSpPr>
          <p:cNvPr id="39" name="Rectangle 38">
            <a:extLst>
              <a:ext uri="{FF2B5EF4-FFF2-40B4-BE49-F238E27FC236}">
                <a16:creationId xmlns:a16="http://schemas.microsoft.com/office/drawing/2014/main" id="{3E04EAC0-9AF9-43B0-A67B-4EFA26FA37BF}"/>
              </a:ext>
            </a:extLst>
          </p:cNvPr>
          <p:cNvSpPr/>
          <p:nvPr/>
        </p:nvSpPr>
        <p:spPr>
          <a:xfrm rot="16200000">
            <a:off x="-2429141" y="2429141"/>
            <a:ext cx="6858001" cy="1999718"/>
          </a:xfrm>
          <a:prstGeom prst="rect">
            <a:avLst/>
          </a:prstGeom>
          <a:solidFill>
            <a:srgbClr val="5C9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40" name="ZoneTexte 39">
            <a:extLst>
              <a:ext uri="{FF2B5EF4-FFF2-40B4-BE49-F238E27FC236}">
                <a16:creationId xmlns:a16="http://schemas.microsoft.com/office/drawing/2014/main" id="{978071F0-1A7F-4DD5-8684-1CDE0FE4C239}"/>
              </a:ext>
            </a:extLst>
          </p:cNvPr>
          <p:cNvSpPr txBox="1"/>
          <p:nvPr/>
        </p:nvSpPr>
        <p:spPr>
          <a:xfrm>
            <a:off x="853118" y="623185"/>
            <a:ext cx="5854769"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Crème fondante hydratante</a:t>
            </a:r>
          </a:p>
        </p:txBody>
      </p:sp>
      <p:pic>
        <p:nvPicPr>
          <p:cNvPr id="41" name="Image 40">
            <a:extLst>
              <a:ext uri="{FF2B5EF4-FFF2-40B4-BE49-F238E27FC236}">
                <a16:creationId xmlns:a16="http://schemas.microsoft.com/office/drawing/2014/main" id="{3F8BA2F4-4569-4363-9923-92E07B028E1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01963" y="1855584"/>
            <a:ext cx="1195511" cy="4672014"/>
          </a:xfrm>
          <a:prstGeom prst="rect">
            <a:avLst/>
          </a:prstGeom>
          <a:effectLst>
            <a:outerShdw blurRad="50800" dist="38100" dir="2700000" algn="tl" rotWithShape="0">
              <a:prstClr val="black">
                <a:alpha val="40000"/>
              </a:prstClr>
            </a:outerShdw>
          </a:effectLst>
        </p:spPr>
      </p:pic>
      <p:sp>
        <p:nvSpPr>
          <p:cNvPr id="42" name="ZoneTexte 41">
            <a:extLst>
              <a:ext uri="{FF2B5EF4-FFF2-40B4-BE49-F238E27FC236}">
                <a16:creationId xmlns:a16="http://schemas.microsoft.com/office/drawing/2014/main" id="{3009471D-0717-45E9-9A74-46202A7292B2}"/>
              </a:ext>
            </a:extLst>
          </p:cNvPr>
          <p:cNvSpPr txBox="1"/>
          <p:nvPr/>
        </p:nvSpPr>
        <p:spPr>
          <a:xfrm>
            <a:off x="242587" y="83286"/>
            <a:ext cx="8925386"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43" name="Connecteur droit 42">
            <a:extLst>
              <a:ext uri="{FF2B5EF4-FFF2-40B4-BE49-F238E27FC236}">
                <a16:creationId xmlns:a16="http://schemas.microsoft.com/office/drawing/2014/main" id="{1D75CD3B-43F0-4CAB-98B7-81EF2D801EE4}"/>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414FC34D-15E8-48C9-BEC7-94ECC18749E4}"/>
              </a:ext>
            </a:extLst>
          </p:cNvPr>
          <p:cNvSpPr txBox="1"/>
          <p:nvPr/>
        </p:nvSpPr>
        <p:spPr>
          <a:xfrm>
            <a:off x="2886128" y="1114672"/>
            <a:ext cx="9228991" cy="584775"/>
          </a:xfrm>
          <a:prstGeom prst="rect">
            <a:avLst/>
          </a:prstGeom>
          <a:noFill/>
        </p:spPr>
        <p:txBody>
          <a:bodyPr wrap="square">
            <a:spAutoFit/>
          </a:bodyPr>
          <a:lstStyle/>
          <a:p>
            <a:pPr>
              <a:tabLst>
                <a:tab pos="3136900" algn="l"/>
              </a:tabLst>
            </a:pPr>
            <a:r>
              <a:rPr lang="fr-FR" sz="3200" b="1" u="none" strike="noStrike" cap="all"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Essai clinique </a:t>
            </a:r>
            <a:r>
              <a:rPr lang="fr-FR" sz="2400" b="1" u="none" strike="noStrike"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a:t>
            </a:r>
            <a:r>
              <a:rPr lang="fr-FR" sz="2400" b="1" u="none" strike="noStrike" dirty="0" err="1">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microbiome</a:t>
            </a:r>
            <a:r>
              <a:rPr lang="fr-FR" sz="2400" b="1" u="none" strike="noStrike"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5" name="Picture 2" descr="Mycose de l'ongle? N'attendez pas, traitez immédiatement">
            <a:extLst>
              <a:ext uri="{FF2B5EF4-FFF2-40B4-BE49-F238E27FC236}">
                <a16:creationId xmlns:a16="http://schemas.microsoft.com/office/drawing/2014/main" id="{8B8CDD82-0FB9-49B3-A794-CC12E7905F7F}"/>
              </a:ext>
            </a:extLst>
          </p:cNvPr>
          <p:cNvPicPr>
            <a:picLocks noChangeAspect="1" noChangeArrowheads="1"/>
          </p:cNvPicPr>
          <p:nvPr/>
        </p:nvPicPr>
        <p:blipFill rotWithShape="1">
          <a:blip r:embed="rId16" cstate="print">
            <a:duotone>
              <a:prstClr val="black"/>
              <a:schemeClr val="tx2">
                <a:tint val="45000"/>
                <a:satMod val="400000"/>
              </a:schemeClr>
            </a:duotone>
            <a:extLst>
              <a:ext uri="{28A0092B-C50C-407E-A947-70E740481C1C}">
                <a14:useLocalDpi xmlns:a14="http://schemas.microsoft.com/office/drawing/2010/main" val="0"/>
              </a:ext>
            </a:extLst>
          </a:blip>
          <a:srcRect r="66457"/>
          <a:stretch/>
        </p:blipFill>
        <p:spPr bwMode="auto">
          <a:xfrm>
            <a:off x="9091280" y="1680991"/>
            <a:ext cx="634360" cy="673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118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E2BA760D-22BF-4EB3-BDDE-9C62BA457714}"/>
              </a:ext>
            </a:extLst>
          </p:cNvPr>
          <p:cNvSpPr txBox="1"/>
          <p:nvPr/>
        </p:nvSpPr>
        <p:spPr>
          <a:xfrm>
            <a:off x="2732567" y="5022171"/>
            <a:ext cx="9292856" cy="350096"/>
          </a:xfrm>
          <a:prstGeom prst="rect">
            <a:avLst/>
          </a:prstGeom>
          <a:noFill/>
        </p:spPr>
        <p:txBody>
          <a:bodyPr wrap="square">
            <a:spAutoFit/>
          </a:bodyPr>
          <a:lstStyle/>
          <a:p>
            <a:pPr algn="ctr">
              <a:lnSpc>
                <a:spcPts val="1800"/>
              </a:lnSpc>
            </a:pPr>
            <a:r>
              <a:rPr lang="fr-FR" sz="2200" dirty="0">
                <a:solidFill>
                  <a:prstClr val="black"/>
                </a:solidFill>
                <a:latin typeface="DilleniaUPC" panose="02020603050405020304" pitchFamily="18" charset="-34"/>
                <a:cs typeface="DilleniaUPC" panose="02020603050405020304" pitchFamily="18" charset="-34"/>
              </a:rPr>
              <a:t>Préservation de la diversité du microbiote cutané de chaque volontaire au bout de 4 jours.</a:t>
            </a:r>
          </a:p>
        </p:txBody>
      </p:sp>
      <p:sp>
        <p:nvSpPr>
          <p:cNvPr id="11" name="ZoneTexte 10">
            <a:extLst>
              <a:ext uri="{FF2B5EF4-FFF2-40B4-BE49-F238E27FC236}">
                <a16:creationId xmlns:a16="http://schemas.microsoft.com/office/drawing/2014/main" id="{EE46F1D3-E792-4D69-AC4D-BDF49B3DEBAC}"/>
              </a:ext>
            </a:extLst>
          </p:cNvPr>
          <p:cNvSpPr txBox="1"/>
          <p:nvPr/>
        </p:nvSpPr>
        <p:spPr>
          <a:xfrm>
            <a:off x="3596574" y="5554705"/>
            <a:ext cx="7104002" cy="920524"/>
          </a:xfrm>
          <a:prstGeom prst="rect">
            <a:avLst/>
          </a:prstGeom>
          <a:solidFill>
            <a:schemeClr val="bg1"/>
          </a:solidFill>
          <a:ln>
            <a:solidFill>
              <a:srgbClr val="5C98A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285750" lvl="0" indent="-285750">
              <a:lnSpc>
                <a:spcPct val="107000"/>
              </a:lnSpc>
              <a:buFont typeface="Wingdings" panose="05000000000000000000" pitchFamily="2" charset="2"/>
              <a:buChar char="ü"/>
              <a:tabLst>
                <a:tab pos="4222750" algn="l"/>
              </a:tabLst>
              <a:defRPr>
                <a:solidFill>
                  <a:srgbClr val="5C98AF"/>
                </a:solidFill>
                <a:latin typeface="+mj-lt"/>
                <a:ea typeface="Calibri" panose="020F0502020204030204" pitchFamily="34"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lgn="ctr">
              <a:lnSpc>
                <a:spcPts val="2200"/>
              </a:lnSpc>
              <a:buNone/>
            </a:pPr>
            <a:r>
              <a:rPr lang="fr-FR" sz="2400" dirty="0">
                <a:latin typeface="DilleniaUPC" panose="02020603050405020304" pitchFamily="18" charset="-34"/>
                <a:cs typeface="DilleniaUPC" panose="02020603050405020304" pitchFamily="18" charset="-34"/>
              </a:rPr>
              <a:t>Le respect de la biodiversité bactérienne permet de maintenir l’</a:t>
            </a:r>
            <a:r>
              <a:rPr lang="fr-FR" sz="2400" b="1" dirty="0">
                <a:latin typeface="DilleniaUPC" panose="02020603050405020304" pitchFamily="18" charset="-34"/>
                <a:cs typeface="DilleniaUPC" panose="02020603050405020304" pitchFamily="18" charset="-34"/>
              </a:rPr>
              <a:t>efficacité de la barrière cutanée et ainsi de protéger les défenses de la peau.</a:t>
            </a:r>
            <a:r>
              <a:rPr lang="fr-FR" sz="2400" dirty="0">
                <a:latin typeface="DilleniaUPC" panose="02020603050405020304" pitchFamily="18" charset="-34"/>
                <a:cs typeface="DilleniaUPC" panose="02020603050405020304" pitchFamily="18" charset="-34"/>
              </a:rPr>
              <a:t> </a:t>
            </a:r>
          </a:p>
        </p:txBody>
      </p:sp>
      <p:sp>
        <p:nvSpPr>
          <p:cNvPr id="17" name="ZoneTexte 16">
            <a:extLst>
              <a:ext uri="{FF2B5EF4-FFF2-40B4-BE49-F238E27FC236}">
                <a16:creationId xmlns:a16="http://schemas.microsoft.com/office/drawing/2014/main" id="{EA2808F7-9412-4862-9E15-EF41C9C0E9C7}"/>
              </a:ext>
            </a:extLst>
          </p:cNvPr>
          <p:cNvSpPr txBox="1"/>
          <p:nvPr/>
        </p:nvSpPr>
        <p:spPr>
          <a:xfrm>
            <a:off x="3150623" y="1772209"/>
            <a:ext cx="1931739"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pic>
        <p:nvPicPr>
          <p:cNvPr id="22" name="Image 21">
            <a:extLst>
              <a:ext uri="{FF2B5EF4-FFF2-40B4-BE49-F238E27FC236}">
                <a16:creationId xmlns:a16="http://schemas.microsoft.com/office/drawing/2014/main" id="{F4122F80-C205-48CC-B64F-E469685B494F}"/>
              </a:ext>
            </a:extLst>
          </p:cNvPr>
          <p:cNvPicPr>
            <a:picLocks noChangeAspect="1"/>
          </p:cNvPicPr>
          <p:nvPr/>
        </p:nvPicPr>
        <p:blipFill rotWithShape="1">
          <a:blip r:embed="rId3"/>
          <a:srcRect l="51616" t="7752"/>
          <a:stretch/>
        </p:blipFill>
        <p:spPr>
          <a:xfrm>
            <a:off x="5841417" y="2390101"/>
            <a:ext cx="2140533" cy="2672994"/>
          </a:xfrm>
          <a:prstGeom prst="rect">
            <a:avLst/>
          </a:prstGeom>
        </p:spPr>
      </p:pic>
      <p:sp>
        <p:nvSpPr>
          <p:cNvPr id="25" name="Rectangle 24">
            <a:extLst>
              <a:ext uri="{FF2B5EF4-FFF2-40B4-BE49-F238E27FC236}">
                <a16:creationId xmlns:a16="http://schemas.microsoft.com/office/drawing/2014/main" id="{0208FA58-43DC-4EE6-A428-AB45E5905AD6}"/>
              </a:ext>
            </a:extLst>
          </p:cNvPr>
          <p:cNvSpPr/>
          <p:nvPr/>
        </p:nvSpPr>
        <p:spPr>
          <a:xfrm>
            <a:off x="4971100" y="1926354"/>
            <a:ext cx="3825322" cy="369332"/>
          </a:xfrm>
          <a:prstGeom prst="rect">
            <a:avLst/>
          </a:prstGeom>
        </p:spPr>
        <p:txBody>
          <a:bodyPr wrap="square">
            <a:spAutoFit/>
          </a:bodyPr>
          <a:lstStyle/>
          <a:p>
            <a:pPr algn="ctr" defTabSz="609722"/>
            <a:r>
              <a:rPr lang="fr-FR" b="1" dirty="0">
                <a:solidFill>
                  <a:srgbClr val="000000"/>
                </a:solidFill>
                <a:latin typeface="DilleniaUPC" panose="02020603050405020304" pitchFamily="18" charset="-34"/>
                <a:cs typeface="DilleniaUPC" panose="02020603050405020304" pitchFamily="18" charset="-34"/>
              </a:rPr>
              <a:t>Indice de Shannon au bout de 4 jours d’application quotidienne** </a:t>
            </a:r>
          </a:p>
        </p:txBody>
      </p:sp>
      <p:sp>
        <p:nvSpPr>
          <p:cNvPr id="18" name="Rectangle 17">
            <a:extLst>
              <a:ext uri="{FF2B5EF4-FFF2-40B4-BE49-F238E27FC236}">
                <a16:creationId xmlns:a16="http://schemas.microsoft.com/office/drawing/2014/main" id="{024480D9-3AC2-45EB-9C39-9F316DB91666}"/>
              </a:ext>
            </a:extLst>
          </p:cNvPr>
          <p:cNvSpPr/>
          <p:nvPr/>
        </p:nvSpPr>
        <p:spPr>
          <a:xfrm rot="16200000">
            <a:off x="-2429141" y="2429141"/>
            <a:ext cx="6858001" cy="1999718"/>
          </a:xfrm>
          <a:prstGeom prst="rect">
            <a:avLst/>
          </a:prstGeom>
          <a:solidFill>
            <a:srgbClr val="5C9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21" name="ZoneTexte 20">
            <a:extLst>
              <a:ext uri="{FF2B5EF4-FFF2-40B4-BE49-F238E27FC236}">
                <a16:creationId xmlns:a16="http://schemas.microsoft.com/office/drawing/2014/main" id="{734F90B0-A955-4C97-97FA-9D559B421D24}"/>
              </a:ext>
            </a:extLst>
          </p:cNvPr>
          <p:cNvSpPr txBox="1"/>
          <p:nvPr/>
        </p:nvSpPr>
        <p:spPr>
          <a:xfrm>
            <a:off x="853118" y="623185"/>
            <a:ext cx="5854769"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Crème fondante hydratante</a:t>
            </a:r>
          </a:p>
        </p:txBody>
      </p:sp>
      <p:pic>
        <p:nvPicPr>
          <p:cNvPr id="24" name="Image 23">
            <a:extLst>
              <a:ext uri="{FF2B5EF4-FFF2-40B4-BE49-F238E27FC236}">
                <a16:creationId xmlns:a16="http://schemas.microsoft.com/office/drawing/2014/main" id="{05EF5D4C-C9BD-46A6-9B94-B5F258032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963" y="1855584"/>
            <a:ext cx="1195511" cy="4672014"/>
          </a:xfrm>
          <a:prstGeom prst="rect">
            <a:avLst/>
          </a:prstGeom>
          <a:effectLst>
            <a:outerShdw blurRad="50800" dist="38100" dir="2700000" algn="tl" rotWithShape="0">
              <a:prstClr val="black">
                <a:alpha val="40000"/>
              </a:prstClr>
            </a:outerShdw>
          </a:effectLst>
        </p:spPr>
      </p:pic>
      <p:sp>
        <p:nvSpPr>
          <p:cNvPr id="26" name="ZoneTexte 25">
            <a:extLst>
              <a:ext uri="{FF2B5EF4-FFF2-40B4-BE49-F238E27FC236}">
                <a16:creationId xmlns:a16="http://schemas.microsoft.com/office/drawing/2014/main" id="{5D0BDA65-79C3-49A8-9B75-03E4AE849D45}"/>
              </a:ext>
            </a:extLst>
          </p:cNvPr>
          <p:cNvSpPr txBox="1"/>
          <p:nvPr/>
        </p:nvSpPr>
        <p:spPr>
          <a:xfrm>
            <a:off x="242586" y="83286"/>
            <a:ext cx="7888159"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27" name="Connecteur droit 26">
            <a:extLst>
              <a:ext uri="{FF2B5EF4-FFF2-40B4-BE49-F238E27FC236}">
                <a16:creationId xmlns:a16="http://schemas.microsoft.com/office/drawing/2014/main" id="{5A3F6E5E-328B-44F6-9F81-46541458DF1B}"/>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70D9896-6839-4B9C-9687-AB4276270034}"/>
              </a:ext>
            </a:extLst>
          </p:cNvPr>
          <p:cNvSpPr/>
          <p:nvPr/>
        </p:nvSpPr>
        <p:spPr>
          <a:xfrm>
            <a:off x="6227920" y="4739616"/>
            <a:ext cx="754279" cy="305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a:solidFill>
                  <a:schemeClr val="tx1"/>
                </a:solidFill>
              </a:rPr>
              <a:t>Zone non traitée</a:t>
            </a:r>
          </a:p>
        </p:txBody>
      </p:sp>
      <p:sp>
        <p:nvSpPr>
          <p:cNvPr id="5" name="Rectangle 4">
            <a:extLst>
              <a:ext uri="{FF2B5EF4-FFF2-40B4-BE49-F238E27FC236}">
                <a16:creationId xmlns:a16="http://schemas.microsoft.com/office/drawing/2014/main" id="{752F3D5F-5093-4424-A998-5558E3C440DA}"/>
              </a:ext>
            </a:extLst>
          </p:cNvPr>
          <p:cNvSpPr/>
          <p:nvPr/>
        </p:nvSpPr>
        <p:spPr>
          <a:xfrm>
            <a:off x="6911683" y="4739615"/>
            <a:ext cx="1015892" cy="305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a:solidFill>
                  <a:schemeClr val="tx1"/>
                </a:solidFill>
              </a:rPr>
              <a:t>Crème fondante hydratante</a:t>
            </a:r>
          </a:p>
        </p:txBody>
      </p:sp>
    </p:spTree>
    <p:extLst>
      <p:ext uri="{BB962C8B-B14F-4D97-AF65-F5344CB8AC3E}">
        <p14:creationId xmlns:p14="http://schemas.microsoft.com/office/powerpoint/2010/main" val="355411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C39A1C-79F7-4669-886A-372E070058AD}"/>
              </a:ext>
            </a:extLst>
          </p:cNvPr>
          <p:cNvPicPr>
            <a:picLocks noChangeAspect="1"/>
          </p:cNvPicPr>
          <p:nvPr/>
        </p:nvPicPr>
        <p:blipFill rotWithShape="1">
          <a:blip r:embed="rId3"/>
          <a:srcRect l="10771" t="21853" r="5886" b="17439"/>
          <a:stretch/>
        </p:blipFill>
        <p:spPr>
          <a:xfrm rot="1171634">
            <a:off x="9539824" y="3373751"/>
            <a:ext cx="1697410" cy="1236433"/>
          </a:xfrm>
          <a:prstGeom prst="rect">
            <a:avLst/>
          </a:prstGeom>
        </p:spPr>
      </p:pic>
      <p:sp>
        <p:nvSpPr>
          <p:cNvPr id="9" name="ZoneTexte 8">
            <a:extLst>
              <a:ext uri="{FF2B5EF4-FFF2-40B4-BE49-F238E27FC236}">
                <a16:creationId xmlns:a16="http://schemas.microsoft.com/office/drawing/2014/main" id="{86962EBE-686A-4D4B-901D-D94FD561623D}"/>
              </a:ext>
            </a:extLst>
          </p:cNvPr>
          <p:cNvSpPr txBox="1"/>
          <p:nvPr/>
        </p:nvSpPr>
        <p:spPr>
          <a:xfrm>
            <a:off x="3908398" y="2435962"/>
            <a:ext cx="7916598" cy="446276"/>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Test d’utilisation sous contrôle dermatologique – 21 jours</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10" name="Image 9">
            <a:extLst>
              <a:ext uri="{FF2B5EF4-FFF2-40B4-BE49-F238E27FC236}">
                <a16:creationId xmlns:a16="http://schemas.microsoft.com/office/drawing/2014/main" id="{1D6EA969-8ACE-4B77-BCEE-12C601E1B052}"/>
              </a:ext>
            </a:extLst>
          </p:cNvPr>
          <p:cNvPicPr>
            <a:picLocks noChangeAspect="1"/>
          </p:cNvPicPr>
          <p:nvPr/>
        </p:nvPicPr>
        <p:blipFill rotWithShape="1">
          <a:blip r:embed="rId4"/>
          <a:srcRect b="14901"/>
          <a:stretch/>
        </p:blipFill>
        <p:spPr>
          <a:xfrm>
            <a:off x="3363873" y="2998801"/>
            <a:ext cx="483564" cy="443166"/>
          </a:xfrm>
          <a:prstGeom prst="rect">
            <a:avLst/>
          </a:prstGeom>
        </p:spPr>
      </p:pic>
      <p:sp>
        <p:nvSpPr>
          <p:cNvPr id="11" name="ZoneTexte 10">
            <a:extLst>
              <a:ext uri="{FF2B5EF4-FFF2-40B4-BE49-F238E27FC236}">
                <a16:creationId xmlns:a16="http://schemas.microsoft.com/office/drawing/2014/main" id="{407C79A3-8700-4405-BDCF-D423CD153A2B}"/>
              </a:ext>
            </a:extLst>
          </p:cNvPr>
          <p:cNvSpPr txBox="1"/>
          <p:nvPr/>
        </p:nvSpPr>
        <p:spPr>
          <a:xfrm>
            <a:off x="3908397" y="2881959"/>
            <a:ext cx="8012053" cy="800219"/>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30 volontaires âgés de 19 à 63 ans ayant tous la peau sensible et présentant tous types de peaux</a:t>
            </a:r>
          </a:p>
        </p:txBody>
      </p:sp>
      <p:pic>
        <p:nvPicPr>
          <p:cNvPr id="12" name="Image 11">
            <a:extLst>
              <a:ext uri="{FF2B5EF4-FFF2-40B4-BE49-F238E27FC236}">
                <a16:creationId xmlns:a16="http://schemas.microsoft.com/office/drawing/2014/main" id="{20D6827E-0099-4ED4-A064-64134616664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88914" y="3498363"/>
            <a:ext cx="619484" cy="619484"/>
          </a:xfrm>
          <a:prstGeom prst="rect">
            <a:avLst/>
          </a:prstGeom>
        </p:spPr>
      </p:pic>
      <p:pic>
        <p:nvPicPr>
          <p:cNvPr id="13" name="Image 12">
            <a:extLst>
              <a:ext uri="{FF2B5EF4-FFF2-40B4-BE49-F238E27FC236}">
                <a16:creationId xmlns:a16="http://schemas.microsoft.com/office/drawing/2014/main" id="{A0EF31A2-FB86-498D-818E-23D04B8D8CEA}"/>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89615" y="2360995"/>
            <a:ext cx="530585" cy="619484"/>
          </a:xfrm>
          <a:prstGeom prst="rect">
            <a:avLst/>
          </a:prstGeom>
        </p:spPr>
      </p:pic>
      <p:sp>
        <p:nvSpPr>
          <p:cNvPr id="14" name="ZoneTexte 13">
            <a:extLst>
              <a:ext uri="{FF2B5EF4-FFF2-40B4-BE49-F238E27FC236}">
                <a16:creationId xmlns:a16="http://schemas.microsoft.com/office/drawing/2014/main" id="{2BEEE8F3-B71B-4D01-92CB-E76366460AB7}"/>
              </a:ext>
            </a:extLst>
          </p:cNvPr>
          <p:cNvSpPr txBox="1"/>
          <p:nvPr/>
        </p:nvSpPr>
        <p:spPr>
          <a:xfrm>
            <a:off x="3920200" y="3566720"/>
            <a:ext cx="6096000" cy="446276"/>
          </a:xfrm>
          <a:prstGeom prst="rect">
            <a:avLst/>
          </a:prstGeom>
          <a:noFill/>
        </p:spPr>
        <p:txBody>
          <a:bodyPr wrap="square">
            <a:spAutoFit/>
          </a:bodyPr>
          <a:lstStyle/>
          <a:p>
            <a:r>
              <a:rPr lang="fr-FR" sz="2300">
                <a:solidFill>
                  <a:prstClr val="black"/>
                </a:solidFill>
                <a:latin typeface="DilleniaUPC" panose="02020603050405020304" pitchFamily="18" charset="-34"/>
                <a:cs typeface="DilleniaUPC" panose="02020603050405020304" pitchFamily="18" charset="-34"/>
              </a:rPr>
              <a:t>Utilisation deux fois par jour sur le visage et le cou</a:t>
            </a:r>
          </a:p>
        </p:txBody>
      </p:sp>
      <p:sp>
        <p:nvSpPr>
          <p:cNvPr id="15" name="Rectangle 14">
            <a:extLst>
              <a:ext uri="{FF2B5EF4-FFF2-40B4-BE49-F238E27FC236}">
                <a16:creationId xmlns:a16="http://schemas.microsoft.com/office/drawing/2014/main" id="{6698B080-DCA2-4D01-94B3-7E337310B28D}"/>
              </a:ext>
            </a:extLst>
          </p:cNvPr>
          <p:cNvSpPr/>
          <p:nvPr/>
        </p:nvSpPr>
        <p:spPr>
          <a:xfrm>
            <a:off x="3409208" y="4012997"/>
            <a:ext cx="5181899" cy="2331850"/>
          </a:xfrm>
          <a:prstGeom prst="rect">
            <a:avLst/>
          </a:prstGeom>
          <a:solidFill>
            <a:schemeClr val="bg1"/>
          </a:solidFill>
          <a:ln>
            <a:solidFill>
              <a:srgbClr val="5C98A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nSpc>
                <a:spcPts val="2600"/>
              </a:lnSpc>
              <a:buFont typeface="Wingdings" panose="05000000000000000000" pitchFamily="2" charset="2"/>
              <a:buChar char="ü"/>
              <a:tabLst>
                <a:tab pos="4222750" algn="l"/>
              </a:tabLst>
            </a:pPr>
            <a:r>
              <a:rPr lang="fr-FR" sz="2400" dirty="0">
                <a:solidFill>
                  <a:srgbClr val="5C98AF"/>
                </a:solidFill>
                <a:latin typeface="DilleniaUPC" panose="02020603050405020304" pitchFamily="18" charset="-34"/>
                <a:ea typeface="Calibri" panose="020F0502020204030204" pitchFamily="34" charset="0"/>
                <a:cs typeface="DilleniaUPC" panose="02020603050405020304" pitchFamily="18" charset="-34"/>
              </a:rPr>
              <a:t>Peau durablement hydratée	</a:t>
            </a:r>
            <a:r>
              <a:rPr lang="fr-FR" sz="2800" b="1" dirty="0">
                <a:solidFill>
                  <a:srgbClr val="5C98AF"/>
                </a:solidFill>
                <a:latin typeface="DilleniaUPC" panose="02020603050405020304" pitchFamily="18" charset="-34"/>
                <a:ea typeface="Calibri" panose="020F0502020204030204" pitchFamily="34" charset="0"/>
                <a:cs typeface="DilleniaUPC" panose="02020603050405020304" pitchFamily="18" charset="-34"/>
              </a:rPr>
              <a:t>97 %</a:t>
            </a:r>
          </a:p>
          <a:p>
            <a:pPr marL="285750" lvl="0" indent="-285750">
              <a:lnSpc>
                <a:spcPts val="2600"/>
              </a:lnSpc>
              <a:buFont typeface="Wingdings" panose="05000000000000000000" pitchFamily="2" charset="2"/>
              <a:buChar char="ü"/>
              <a:tabLst>
                <a:tab pos="4222750" algn="l"/>
              </a:tabLst>
            </a:pPr>
            <a:r>
              <a:rPr lang="fr-FR" sz="2400" dirty="0">
                <a:solidFill>
                  <a:srgbClr val="5C98AF"/>
                </a:solidFill>
                <a:latin typeface="DilleniaUPC" panose="02020603050405020304" pitchFamily="18" charset="-34"/>
                <a:ea typeface="Calibri" panose="020F0502020204030204" pitchFamily="34" charset="0"/>
                <a:cs typeface="DilleniaUPC" panose="02020603050405020304" pitchFamily="18" charset="-34"/>
              </a:rPr>
              <a:t>Peau plus souple et plus douce	</a:t>
            </a:r>
            <a:r>
              <a:rPr lang="fr-FR" sz="2800" b="1" dirty="0">
                <a:solidFill>
                  <a:srgbClr val="5C98AF"/>
                </a:solidFill>
                <a:latin typeface="DilleniaUPC" panose="02020603050405020304" pitchFamily="18" charset="-34"/>
                <a:ea typeface="Calibri" panose="020F0502020204030204" pitchFamily="34" charset="0"/>
                <a:cs typeface="DilleniaUPC" panose="02020603050405020304" pitchFamily="18" charset="-34"/>
              </a:rPr>
              <a:t>97 %</a:t>
            </a:r>
          </a:p>
          <a:p>
            <a:pPr marL="285750" lvl="0" indent="-285750">
              <a:lnSpc>
                <a:spcPts val="2600"/>
              </a:lnSpc>
              <a:buFont typeface="Wingdings" panose="05000000000000000000" pitchFamily="2" charset="2"/>
              <a:buChar char="ü"/>
              <a:tabLst>
                <a:tab pos="4222750" algn="l"/>
              </a:tabLst>
            </a:pPr>
            <a:r>
              <a:rPr lang="fr-FR" sz="2400" dirty="0">
                <a:solidFill>
                  <a:srgbClr val="5C98AF"/>
                </a:solidFill>
                <a:latin typeface="DilleniaUPC" panose="02020603050405020304" pitchFamily="18" charset="-34"/>
                <a:ea typeface="Calibri" panose="020F0502020204030204" pitchFamily="34" charset="0"/>
                <a:cs typeface="DilleniaUPC" panose="02020603050405020304" pitchFamily="18" charset="-34"/>
              </a:rPr>
              <a:t>Peau protégée des agressions quotidiennes	</a:t>
            </a:r>
            <a:r>
              <a:rPr lang="fr-FR" sz="2800" b="1" dirty="0">
                <a:solidFill>
                  <a:srgbClr val="5C98AF"/>
                </a:solidFill>
                <a:latin typeface="DilleniaUPC" panose="02020603050405020304" pitchFamily="18" charset="-34"/>
                <a:ea typeface="Calibri" panose="020F0502020204030204" pitchFamily="34" charset="0"/>
                <a:cs typeface="DilleniaUPC" panose="02020603050405020304" pitchFamily="18" charset="-34"/>
              </a:rPr>
              <a:t>83 %</a:t>
            </a:r>
          </a:p>
          <a:p>
            <a:pPr marL="285750" lvl="0" indent="-285750">
              <a:lnSpc>
                <a:spcPts val="2600"/>
              </a:lnSpc>
              <a:buFont typeface="Wingdings" panose="05000000000000000000" pitchFamily="2" charset="2"/>
              <a:buChar char="ü"/>
              <a:tabLst>
                <a:tab pos="4222750" algn="l"/>
              </a:tabLst>
            </a:pPr>
            <a:r>
              <a:rPr lang="fr-FR" sz="2400" dirty="0">
                <a:solidFill>
                  <a:srgbClr val="5C98AF"/>
                </a:solidFill>
                <a:latin typeface="DilleniaUPC" panose="02020603050405020304" pitchFamily="18" charset="-34"/>
                <a:ea typeface="Calibri" panose="020F0502020204030204" pitchFamily="34" charset="0"/>
                <a:cs typeface="DilleniaUPC" panose="02020603050405020304" pitchFamily="18" charset="-34"/>
              </a:rPr>
              <a:t>Fonction barrière renforcée 	</a:t>
            </a:r>
            <a:r>
              <a:rPr lang="fr-FR" sz="2800" b="1" dirty="0">
                <a:solidFill>
                  <a:srgbClr val="5C98AF"/>
                </a:solidFill>
                <a:latin typeface="DilleniaUPC" panose="02020603050405020304" pitchFamily="18" charset="-34"/>
                <a:ea typeface="Calibri" panose="020F0502020204030204" pitchFamily="34" charset="0"/>
                <a:cs typeface="DilleniaUPC" panose="02020603050405020304" pitchFamily="18" charset="-34"/>
              </a:rPr>
              <a:t>83 %</a:t>
            </a:r>
          </a:p>
          <a:p>
            <a:pPr marL="285750" lvl="0" indent="-285750">
              <a:lnSpc>
                <a:spcPts val="1900"/>
              </a:lnSpc>
              <a:buFont typeface="Wingdings" panose="05000000000000000000" pitchFamily="2" charset="2"/>
              <a:buChar char="ü"/>
            </a:pPr>
            <a:r>
              <a:rPr lang="fr-FR" sz="2400" dirty="0">
                <a:solidFill>
                  <a:srgbClr val="5C98AF"/>
                </a:solidFill>
                <a:latin typeface="DilleniaUPC" panose="02020603050405020304" pitchFamily="18" charset="-34"/>
                <a:ea typeface="Calibri" panose="020F0502020204030204" pitchFamily="34" charset="0"/>
                <a:cs typeface="DilleniaUPC" panose="02020603050405020304" pitchFamily="18" charset="-34"/>
              </a:rPr>
              <a:t>Équilibre parfait entre hydratation </a:t>
            </a:r>
          </a:p>
          <a:p>
            <a:pPr marL="266700" lvl="0">
              <a:lnSpc>
                <a:spcPts val="1900"/>
              </a:lnSpc>
              <a:tabLst>
                <a:tab pos="4222750" algn="l"/>
              </a:tabLst>
            </a:pPr>
            <a:r>
              <a:rPr lang="fr-FR" sz="2400" dirty="0">
                <a:solidFill>
                  <a:srgbClr val="5C98AF"/>
                </a:solidFill>
                <a:latin typeface="DilleniaUPC" panose="02020603050405020304" pitchFamily="18" charset="-34"/>
                <a:ea typeface="Calibri" panose="020F0502020204030204" pitchFamily="34" charset="0"/>
                <a:cs typeface="DilleniaUPC" panose="02020603050405020304" pitchFamily="18" charset="-34"/>
              </a:rPr>
              <a:t>&amp; nutrition	</a:t>
            </a:r>
            <a:r>
              <a:rPr lang="fr-FR" sz="2800" b="1" dirty="0">
                <a:solidFill>
                  <a:srgbClr val="5C98AF"/>
                </a:solidFill>
                <a:latin typeface="DilleniaUPC" panose="02020603050405020304" pitchFamily="18" charset="-34"/>
                <a:ea typeface="Calibri" panose="020F0502020204030204" pitchFamily="34" charset="0"/>
                <a:cs typeface="DilleniaUPC" panose="02020603050405020304" pitchFamily="18" charset="-34"/>
              </a:rPr>
              <a:t>87 %</a:t>
            </a:r>
          </a:p>
        </p:txBody>
      </p:sp>
      <p:sp>
        <p:nvSpPr>
          <p:cNvPr id="16" name="ZoneTexte 15">
            <a:extLst>
              <a:ext uri="{FF2B5EF4-FFF2-40B4-BE49-F238E27FC236}">
                <a16:creationId xmlns:a16="http://schemas.microsoft.com/office/drawing/2014/main" id="{2E5D8B18-7318-4787-8E66-D8B95C6CBADD}"/>
              </a:ext>
            </a:extLst>
          </p:cNvPr>
          <p:cNvSpPr txBox="1"/>
          <p:nvPr/>
        </p:nvSpPr>
        <p:spPr>
          <a:xfrm>
            <a:off x="8757977" y="4337494"/>
            <a:ext cx="3261104" cy="1531188"/>
          </a:xfrm>
          <a:prstGeom prst="rect">
            <a:avLst/>
          </a:prstGeom>
          <a:noFill/>
        </p:spPr>
        <p:txBody>
          <a:bodyPr wrap="square">
            <a:spAutoFit/>
          </a:bodyPr>
          <a:lstStyle/>
          <a:p>
            <a:pPr>
              <a:lnSpc>
                <a:spcPts val="2800"/>
              </a:lnSpc>
              <a:tabLst>
                <a:tab pos="242728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Texture douce et fondante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97 %</a:t>
            </a:r>
          </a:p>
          <a:p>
            <a:pPr>
              <a:lnSpc>
                <a:spcPts val="2800"/>
              </a:lnSpc>
              <a:tabLst>
                <a:tab pos="242728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Parfum agréable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93 %</a:t>
            </a:r>
          </a:p>
          <a:p>
            <a:pPr>
              <a:lnSpc>
                <a:spcPts val="2800"/>
              </a:lnSpc>
              <a:tabLst>
                <a:tab pos="242728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Pénétration rapide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97 %</a:t>
            </a:r>
          </a:p>
          <a:p>
            <a:pPr>
              <a:lnSpc>
                <a:spcPts val="2800"/>
              </a:lnSpc>
              <a:tabLst>
                <a:tab pos="242728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Fini non collant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87 %</a:t>
            </a:r>
          </a:p>
        </p:txBody>
      </p:sp>
      <p:sp>
        <p:nvSpPr>
          <p:cNvPr id="23" name="ZoneTexte 22">
            <a:extLst>
              <a:ext uri="{FF2B5EF4-FFF2-40B4-BE49-F238E27FC236}">
                <a16:creationId xmlns:a16="http://schemas.microsoft.com/office/drawing/2014/main" id="{25A9F2EE-7D8C-47E9-91AA-7AB4751BBF2F}"/>
              </a:ext>
            </a:extLst>
          </p:cNvPr>
          <p:cNvSpPr txBox="1"/>
          <p:nvPr/>
        </p:nvSpPr>
        <p:spPr>
          <a:xfrm>
            <a:off x="2148344" y="6344847"/>
            <a:ext cx="7083791" cy="584775"/>
          </a:xfrm>
          <a:prstGeom prst="rect">
            <a:avLst/>
          </a:prstGeom>
          <a:noFill/>
        </p:spPr>
        <p:txBody>
          <a:bodyPr wrap="square">
            <a:spAutoFit/>
          </a:bodyPr>
          <a:lstStyle/>
          <a:p>
            <a:r>
              <a:rPr kumimoji="0" lang="fr-FR" sz="1600" b="0" i="1" u="none" strike="noStrike" cap="none" normalizeH="0" baseline="0" noProof="0" dirty="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*Essai clinique (</a:t>
            </a:r>
            <a:r>
              <a:rPr kumimoji="0" lang="fr-FR" sz="1600" b="0" i="1" u="none" strike="noStrike" cap="none" normalizeH="0" baseline="0" noProof="0" dirty="0" err="1">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cornéométrie</a:t>
            </a:r>
            <a:r>
              <a:rPr kumimoji="0" lang="fr-FR" sz="1600" b="0" i="1" u="none" strike="noStrike" cap="none" normalizeH="0" baseline="0" noProof="0" dirty="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 étude Ln10032 – CIREC – nov. 2020                                                                                        **Test d’utilisation sous contrôle dermatologique, rapport d’étude 20E2388 – EUROFINS – nov. 2020</a:t>
            </a:r>
          </a:p>
        </p:txBody>
      </p:sp>
      <p:sp>
        <p:nvSpPr>
          <p:cNvPr id="21" name="Rectangle 20">
            <a:extLst>
              <a:ext uri="{FF2B5EF4-FFF2-40B4-BE49-F238E27FC236}">
                <a16:creationId xmlns:a16="http://schemas.microsoft.com/office/drawing/2014/main" id="{AB547A6E-03C9-4972-BEEE-E11F2852F2EA}"/>
              </a:ext>
            </a:extLst>
          </p:cNvPr>
          <p:cNvSpPr/>
          <p:nvPr/>
        </p:nvSpPr>
        <p:spPr>
          <a:xfrm rot="16200000">
            <a:off x="-2429141" y="2429141"/>
            <a:ext cx="6858001" cy="1999718"/>
          </a:xfrm>
          <a:prstGeom prst="rect">
            <a:avLst/>
          </a:prstGeom>
          <a:solidFill>
            <a:srgbClr val="5C9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22" name="ZoneTexte 21">
            <a:extLst>
              <a:ext uri="{FF2B5EF4-FFF2-40B4-BE49-F238E27FC236}">
                <a16:creationId xmlns:a16="http://schemas.microsoft.com/office/drawing/2014/main" id="{E1068A10-DACD-4D4C-ADE7-82C4B79D1328}"/>
              </a:ext>
            </a:extLst>
          </p:cNvPr>
          <p:cNvSpPr txBox="1"/>
          <p:nvPr/>
        </p:nvSpPr>
        <p:spPr>
          <a:xfrm>
            <a:off x="853118" y="623185"/>
            <a:ext cx="5854769"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Crème fondante hydratante</a:t>
            </a:r>
          </a:p>
        </p:txBody>
      </p:sp>
      <p:pic>
        <p:nvPicPr>
          <p:cNvPr id="25" name="Image 24">
            <a:extLst>
              <a:ext uri="{FF2B5EF4-FFF2-40B4-BE49-F238E27FC236}">
                <a16:creationId xmlns:a16="http://schemas.microsoft.com/office/drawing/2014/main" id="{C106B0AB-97AE-46F3-8AE0-15E0D430C7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1963" y="1855584"/>
            <a:ext cx="1195511" cy="4672014"/>
          </a:xfrm>
          <a:prstGeom prst="rect">
            <a:avLst/>
          </a:prstGeom>
          <a:effectLst>
            <a:outerShdw blurRad="50800" dist="38100" dir="2700000" algn="tl" rotWithShape="0">
              <a:prstClr val="black">
                <a:alpha val="40000"/>
              </a:prstClr>
            </a:outerShdw>
          </a:effectLst>
        </p:spPr>
      </p:pic>
      <p:sp>
        <p:nvSpPr>
          <p:cNvPr id="26" name="ZoneTexte 25">
            <a:extLst>
              <a:ext uri="{FF2B5EF4-FFF2-40B4-BE49-F238E27FC236}">
                <a16:creationId xmlns:a16="http://schemas.microsoft.com/office/drawing/2014/main" id="{1C42FE88-1674-4FB3-8D61-F605E2A1ECE9}"/>
              </a:ext>
            </a:extLst>
          </p:cNvPr>
          <p:cNvSpPr txBox="1"/>
          <p:nvPr/>
        </p:nvSpPr>
        <p:spPr>
          <a:xfrm>
            <a:off x="242586" y="83286"/>
            <a:ext cx="8765489"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27" name="Connecteur droit 26">
            <a:extLst>
              <a:ext uri="{FF2B5EF4-FFF2-40B4-BE49-F238E27FC236}">
                <a16:creationId xmlns:a16="http://schemas.microsoft.com/office/drawing/2014/main" id="{AC4F713F-8475-481C-807D-C2C28C502C12}"/>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10753F53-2E52-4F73-A50D-4841E53B6D05}"/>
              </a:ext>
            </a:extLst>
          </p:cNvPr>
          <p:cNvSpPr txBox="1"/>
          <p:nvPr/>
        </p:nvSpPr>
        <p:spPr>
          <a:xfrm>
            <a:off x="2957972" y="1784591"/>
            <a:ext cx="8867024" cy="584775"/>
          </a:xfrm>
          <a:prstGeom prst="rect">
            <a:avLst/>
          </a:prstGeom>
          <a:noFill/>
        </p:spPr>
        <p:txBody>
          <a:bodyPr wrap="square">
            <a:spAutoFit/>
          </a:bodyPr>
          <a:lstStyle/>
          <a:p>
            <a:pPr>
              <a:tabLst>
                <a:tab pos="3135313" algn="l"/>
              </a:tabLst>
            </a:pPr>
            <a:r>
              <a:rPr lang="fr-FR" sz="3200" b="1" u="none" strike="noStrike" cap="all"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6" name="Picture 2" descr="Mycose de l'ongle? N'attendez pas, traitez immédiatement">
            <a:extLst>
              <a:ext uri="{FF2B5EF4-FFF2-40B4-BE49-F238E27FC236}">
                <a16:creationId xmlns:a16="http://schemas.microsoft.com/office/drawing/2014/main" id="{CBA05A6D-6F33-44D5-85B8-DADDDDAD78D1}"/>
              </a:ext>
            </a:extLst>
          </p:cNvPr>
          <p:cNvPicPr>
            <a:picLocks noChangeAspect="1" noChangeArrowheads="1"/>
          </p:cNvPicPr>
          <p:nvPr/>
        </p:nvPicPr>
        <p:blipFill rotWithShape="1">
          <a:blip r:embed="rId10" cstate="print">
            <a:duotone>
              <a:prstClr val="black"/>
              <a:srgbClr val="5C98AF">
                <a:tint val="45000"/>
                <a:satMod val="400000"/>
              </a:srgbClr>
            </a:duotone>
            <a:extLst>
              <a:ext uri="{28A0092B-C50C-407E-A947-70E740481C1C}">
                <a14:useLocalDpi xmlns:a14="http://schemas.microsoft.com/office/drawing/2010/main" val="0"/>
              </a:ext>
            </a:extLst>
          </a:blip>
          <a:srcRect r="66457"/>
          <a:stretch/>
        </p:blipFill>
        <p:spPr bwMode="auto">
          <a:xfrm>
            <a:off x="7395330" y="1808694"/>
            <a:ext cx="634360" cy="673264"/>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 28">
            <a:extLst>
              <a:ext uri="{FF2B5EF4-FFF2-40B4-BE49-F238E27FC236}">
                <a16:creationId xmlns:a16="http://schemas.microsoft.com/office/drawing/2014/main" id="{282BB65B-F4A1-4DF8-A6CF-5CEEAA981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0747" y="289970"/>
            <a:ext cx="863093" cy="841043"/>
          </a:xfrm>
          <a:prstGeom prst="rect">
            <a:avLst/>
          </a:prstGeom>
        </p:spPr>
      </p:pic>
      <p:pic>
        <p:nvPicPr>
          <p:cNvPr id="30" name="Image 29">
            <a:extLst>
              <a:ext uri="{FF2B5EF4-FFF2-40B4-BE49-F238E27FC236}">
                <a16:creationId xmlns:a16="http://schemas.microsoft.com/office/drawing/2014/main" id="{B45CD68B-55A7-4759-89D2-F0CC1F6121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65124" y="282371"/>
            <a:ext cx="859872" cy="841043"/>
          </a:xfrm>
          <a:prstGeom prst="rect">
            <a:avLst/>
          </a:prstGeom>
        </p:spPr>
      </p:pic>
    </p:spTree>
    <p:extLst>
      <p:ext uri="{BB962C8B-B14F-4D97-AF65-F5344CB8AC3E}">
        <p14:creationId xmlns:p14="http://schemas.microsoft.com/office/powerpoint/2010/main" val="2880841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B547A6E-03C9-4972-BEEE-E11F2852F2EA}"/>
              </a:ext>
            </a:extLst>
          </p:cNvPr>
          <p:cNvSpPr/>
          <p:nvPr/>
        </p:nvSpPr>
        <p:spPr>
          <a:xfrm rot="16200000">
            <a:off x="-2429141" y="2429141"/>
            <a:ext cx="6858001" cy="1999718"/>
          </a:xfrm>
          <a:prstGeom prst="rect">
            <a:avLst/>
          </a:prstGeom>
          <a:solidFill>
            <a:srgbClr val="5C9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22" name="ZoneTexte 21">
            <a:extLst>
              <a:ext uri="{FF2B5EF4-FFF2-40B4-BE49-F238E27FC236}">
                <a16:creationId xmlns:a16="http://schemas.microsoft.com/office/drawing/2014/main" id="{E1068A10-DACD-4D4C-ADE7-82C4B79D1328}"/>
              </a:ext>
            </a:extLst>
          </p:cNvPr>
          <p:cNvSpPr txBox="1"/>
          <p:nvPr/>
        </p:nvSpPr>
        <p:spPr>
          <a:xfrm>
            <a:off x="853118" y="623185"/>
            <a:ext cx="5854769"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Crème fondante hydratante</a:t>
            </a:r>
          </a:p>
        </p:txBody>
      </p:sp>
      <p:pic>
        <p:nvPicPr>
          <p:cNvPr id="25" name="Image 24">
            <a:extLst>
              <a:ext uri="{FF2B5EF4-FFF2-40B4-BE49-F238E27FC236}">
                <a16:creationId xmlns:a16="http://schemas.microsoft.com/office/drawing/2014/main" id="{C106B0AB-97AE-46F3-8AE0-15E0D430C7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1963" y="1855584"/>
            <a:ext cx="1195511" cy="4672014"/>
          </a:xfrm>
          <a:prstGeom prst="rect">
            <a:avLst/>
          </a:prstGeom>
          <a:effectLst>
            <a:outerShdw blurRad="50800" dist="38100" dir="2700000" algn="tl" rotWithShape="0">
              <a:prstClr val="black">
                <a:alpha val="40000"/>
              </a:prstClr>
            </a:outerShdw>
          </a:effectLst>
        </p:spPr>
      </p:pic>
      <p:sp>
        <p:nvSpPr>
          <p:cNvPr id="26" name="ZoneTexte 25">
            <a:extLst>
              <a:ext uri="{FF2B5EF4-FFF2-40B4-BE49-F238E27FC236}">
                <a16:creationId xmlns:a16="http://schemas.microsoft.com/office/drawing/2014/main" id="{1C42FE88-1674-4FB3-8D61-F605E2A1ECE9}"/>
              </a:ext>
            </a:extLst>
          </p:cNvPr>
          <p:cNvSpPr txBox="1"/>
          <p:nvPr/>
        </p:nvSpPr>
        <p:spPr>
          <a:xfrm>
            <a:off x="242587" y="83286"/>
            <a:ext cx="8271218"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27" name="Connecteur droit 26">
            <a:extLst>
              <a:ext uri="{FF2B5EF4-FFF2-40B4-BE49-F238E27FC236}">
                <a16:creationId xmlns:a16="http://schemas.microsoft.com/office/drawing/2014/main" id="{AC4F713F-8475-481C-807D-C2C28C502C12}"/>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10753F53-2E52-4F73-A50D-4841E53B6D05}"/>
              </a:ext>
            </a:extLst>
          </p:cNvPr>
          <p:cNvSpPr txBox="1"/>
          <p:nvPr/>
        </p:nvSpPr>
        <p:spPr>
          <a:xfrm>
            <a:off x="3098538" y="1133950"/>
            <a:ext cx="9130195" cy="584775"/>
          </a:xfrm>
          <a:prstGeom prst="rect">
            <a:avLst/>
          </a:prstGeom>
          <a:noFill/>
        </p:spPr>
        <p:txBody>
          <a:bodyPr wrap="square">
            <a:spAutoFit/>
          </a:bodyPr>
          <a:lstStyle/>
          <a:p>
            <a:pPr>
              <a:tabLst>
                <a:tab pos="3135313" algn="l"/>
              </a:tabLst>
            </a:pPr>
            <a:r>
              <a:rPr lang="fr-FR" sz="3200" b="1" u="none" strike="noStrike" cap="all"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   Essai clinique </a:t>
            </a:r>
            <a:r>
              <a:rPr lang="fr-FR" sz="2400" b="1" u="none" strike="noStrike"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a:t>
            </a:r>
            <a:r>
              <a:rPr lang="fr-FR" sz="2400" b="1" u="none" strike="noStrike" dirty="0" err="1">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sébumétrie</a:t>
            </a:r>
            <a:r>
              <a:rPr lang="fr-FR" sz="2400" b="1" u="none" strike="noStrike"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6" name="Picture 2" descr="Mycose de l'ongle? N'attendez pas, traitez immédiatement">
            <a:extLst>
              <a:ext uri="{FF2B5EF4-FFF2-40B4-BE49-F238E27FC236}">
                <a16:creationId xmlns:a16="http://schemas.microsoft.com/office/drawing/2014/main" id="{CBA05A6D-6F33-44D5-85B8-DADDDDAD78D1}"/>
              </a:ext>
            </a:extLst>
          </p:cNvPr>
          <p:cNvPicPr>
            <a:picLocks noChangeAspect="1" noChangeArrowheads="1"/>
          </p:cNvPicPr>
          <p:nvPr/>
        </p:nvPicPr>
        <p:blipFill rotWithShape="1">
          <a:blip r:embed="rId4" cstate="print">
            <a:duotone>
              <a:prstClr val="black"/>
              <a:srgbClr val="5C98AF">
                <a:tint val="45000"/>
                <a:satMod val="400000"/>
              </a:srgbClr>
            </a:duotone>
            <a:extLst>
              <a:ext uri="{28A0092B-C50C-407E-A947-70E740481C1C}">
                <a14:useLocalDpi xmlns:a14="http://schemas.microsoft.com/office/drawing/2010/main" val="0"/>
              </a:ext>
            </a:extLst>
          </a:blip>
          <a:srcRect r="66457"/>
          <a:stretch/>
        </p:blipFill>
        <p:spPr bwMode="auto">
          <a:xfrm>
            <a:off x="9466465" y="1765926"/>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08C614D5-C516-40F7-9307-5FE6141C6AFE}"/>
              </a:ext>
            </a:extLst>
          </p:cNvPr>
          <p:cNvSpPr txBox="1"/>
          <p:nvPr/>
        </p:nvSpPr>
        <p:spPr>
          <a:xfrm>
            <a:off x="3882106" y="2529463"/>
            <a:ext cx="8206060" cy="446276"/>
          </a:xfrm>
          <a:prstGeom prst="rect">
            <a:avLst/>
          </a:prstGeom>
          <a:noFill/>
        </p:spPr>
        <p:txBody>
          <a:bodyPr wrap="square">
            <a:spAutoFit/>
          </a:bodyPr>
          <a:lstStyle/>
          <a:p>
            <a:r>
              <a:rPr lang="fr-FR" sz="2300">
                <a:latin typeface="DilleniaUPC" panose="02020603050405020304" pitchFamily="18" charset="-34"/>
                <a:cs typeface="DilleniaUPC" panose="02020603050405020304" pitchFamily="18" charset="-34"/>
              </a:rPr>
              <a:t>Évaluation clinique de l’effet nourrissant (sébumétrie) – 30 min* </a:t>
            </a:r>
          </a:p>
        </p:txBody>
      </p:sp>
      <p:pic>
        <p:nvPicPr>
          <p:cNvPr id="23" name="Image 22">
            <a:extLst>
              <a:ext uri="{FF2B5EF4-FFF2-40B4-BE49-F238E27FC236}">
                <a16:creationId xmlns:a16="http://schemas.microsoft.com/office/drawing/2014/main" id="{13D84F3C-B44A-4367-AA8C-5BC9E31AFB2B}"/>
              </a:ext>
            </a:extLst>
          </p:cNvPr>
          <p:cNvPicPr>
            <a:picLocks noChangeAspect="1"/>
          </p:cNvPicPr>
          <p:nvPr/>
        </p:nvPicPr>
        <p:blipFill rotWithShape="1">
          <a:blip r:embed="rId5"/>
          <a:srcRect b="14901"/>
          <a:stretch/>
        </p:blipFill>
        <p:spPr>
          <a:xfrm>
            <a:off x="3337582" y="3042077"/>
            <a:ext cx="483564" cy="443166"/>
          </a:xfrm>
          <a:prstGeom prst="rect">
            <a:avLst/>
          </a:prstGeom>
        </p:spPr>
      </p:pic>
      <p:sp>
        <p:nvSpPr>
          <p:cNvPr id="24" name="ZoneTexte 23">
            <a:extLst>
              <a:ext uri="{FF2B5EF4-FFF2-40B4-BE49-F238E27FC236}">
                <a16:creationId xmlns:a16="http://schemas.microsoft.com/office/drawing/2014/main" id="{7967937B-AF08-41D9-A076-68BE1D7BF84D}"/>
              </a:ext>
            </a:extLst>
          </p:cNvPr>
          <p:cNvSpPr txBox="1"/>
          <p:nvPr/>
        </p:nvSpPr>
        <p:spPr>
          <a:xfrm>
            <a:off x="3882106" y="3095363"/>
            <a:ext cx="7958441" cy="446276"/>
          </a:xfrm>
          <a:prstGeom prst="rect">
            <a:avLst/>
          </a:prstGeom>
          <a:noFill/>
        </p:spPr>
        <p:txBody>
          <a:bodyPr wrap="square">
            <a:spAutoFit/>
          </a:bodyPr>
          <a:lstStyle/>
          <a:p>
            <a:r>
              <a:rPr lang="fr-FR" sz="2300">
                <a:solidFill>
                  <a:prstClr val="black"/>
                </a:solidFill>
                <a:latin typeface="DilleniaUPC" panose="02020603050405020304" pitchFamily="18" charset="-34"/>
                <a:cs typeface="DilleniaUPC" panose="02020603050405020304" pitchFamily="18" charset="-34"/>
              </a:rPr>
              <a:t>10 volontaires âgés de 40 à 65 ans</a:t>
            </a:r>
          </a:p>
        </p:txBody>
      </p:sp>
      <p:pic>
        <p:nvPicPr>
          <p:cNvPr id="28" name="Image 27">
            <a:extLst>
              <a:ext uri="{FF2B5EF4-FFF2-40B4-BE49-F238E27FC236}">
                <a16:creationId xmlns:a16="http://schemas.microsoft.com/office/drawing/2014/main" id="{4B865094-7243-4DAD-9815-85375538163D}"/>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404271"/>
            <a:ext cx="530585" cy="619484"/>
          </a:xfrm>
          <a:prstGeom prst="rect">
            <a:avLst/>
          </a:prstGeom>
        </p:spPr>
      </p:pic>
      <p:sp>
        <p:nvSpPr>
          <p:cNvPr id="29" name="ZoneTexte 28">
            <a:extLst>
              <a:ext uri="{FF2B5EF4-FFF2-40B4-BE49-F238E27FC236}">
                <a16:creationId xmlns:a16="http://schemas.microsoft.com/office/drawing/2014/main" id="{99AE58CE-091D-409A-9FE1-C932F08FF20E}"/>
              </a:ext>
            </a:extLst>
          </p:cNvPr>
          <p:cNvSpPr txBox="1"/>
          <p:nvPr/>
        </p:nvSpPr>
        <p:spPr>
          <a:xfrm>
            <a:off x="3149393" y="3716266"/>
            <a:ext cx="1901071"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sp>
        <p:nvSpPr>
          <p:cNvPr id="30" name="ZoneTexte 29">
            <a:extLst>
              <a:ext uri="{FF2B5EF4-FFF2-40B4-BE49-F238E27FC236}">
                <a16:creationId xmlns:a16="http://schemas.microsoft.com/office/drawing/2014/main" id="{EC2B6F1E-AB54-4127-AF50-020668D05D9E}"/>
              </a:ext>
            </a:extLst>
          </p:cNvPr>
          <p:cNvSpPr txBox="1"/>
          <p:nvPr/>
        </p:nvSpPr>
        <p:spPr>
          <a:xfrm>
            <a:off x="8278902" y="4881434"/>
            <a:ext cx="3215215" cy="757125"/>
          </a:xfrm>
          <a:prstGeom prst="rect">
            <a:avLst/>
          </a:prstGeom>
          <a:solidFill>
            <a:schemeClr val="bg1"/>
          </a:solidFill>
          <a:ln>
            <a:solidFill>
              <a:srgbClr val="89B6C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a:solidFill>
                  <a:srgbClr val="89B6C9"/>
                </a:solidFill>
                <a:latin typeface="Times New Roman" panose="02020603050405020304" pitchFamily="18" charset="0"/>
                <a:cs typeface="Times New Roman" panose="02020603050405020304" pitchFamily="18" charset="0"/>
              </a:rPr>
              <a:t>→</a:t>
            </a:r>
            <a:r>
              <a:rPr lang="fr-FR">
                <a:solidFill>
                  <a:srgbClr val="89B6C9"/>
                </a:solidFill>
              </a:rPr>
              <a:t> </a:t>
            </a:r>
            <a:r>
              <a:rPr lang="fr-FR" b="1">
                <a:solidFill>
                  <a:srgbClr val="89B6C9"/>
                </a:solidFill>
              </a:rPr>
              <a:t>Efficacité XXX prouvée</a:t>
            </a:r>
          </a:p>
        </p:txBody>
      </p:sp>
      <p:sp>
        <p:nvSpPr>
          <p:cNvPr id="31" name="ZoneTexte 30">
            <a:extLst>
              <a:ext uri="{FF2B5EF4-FFF2-40B4-BE49-F238E27FC236}">
                <a16:creationId xmlns:a16="http://schemas.microsoft.com/office/drawing/2014/main" id="{AEC1118D-1E29-40A8-B3C0-34688E6D1960}"/>
              </a:ext>
            </a:extLst>
          </p:cNvPr>
          <p:cNvSpPr txBox="1"/>
          <p:nvPr/>
        </p:nvSpPr>
        <p:spPr>
          <a:xfrm rot="16200000">
            <a:off x="2318204" y="5121498"/>
            <a:ext cx="1939379" cy="276999"/>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fr-FR" sz="1200"/>
              <a:t>Quantité d’huile (µg/cm</a:t>
            </a:r>
            <a:r>
              <a:rPr lang="fr-FR" sz="1200" baseline="30000"/>
              <a:t>2</a:t>
            </a:r>
            <a:r>
              <a:rPr lang="fr-FR" sz="1200"/>
              <a:t>)</a:t>
            </a:r>
          </a:p>
        </p:txBody>
      </p:sp>
      <p:graphicFrame>
        <p:nvGraphicFramePr>
          <p:cNvPr id="32" name="Graphique 31">
            <a:extLst>
              <a:ext uri="{FF2B5EF4-FFF2-40B4-BE49-F238E27FC236}">
                <a16:creationId xmlns:a16="http://schemas.microsoft.com/office/drawing/2014/main" id="{51ABF616-8EB9-4CC7-9063-0BA77474CD9C}"/>
              </a:ext>
            </a:extLst>
          </p:cNvPr>
          <p:cNvGraphicFramePr/>
          <p:nvPr>
            <p:extLst>
              <p:ext uri="{D42A27DB-BD31-4B8C-83A1-F6EECF244321}">
                <p14:modId xmlns:p14="http://schemas.microsoft.com/office/powerpoint/2010/main" val="1085828483"/>
              </p:ext>
            </p:extLst>
          </p:nvPr>
        </p:nvGraphicFramePr>
        <p:xfrm>
          <a:off x="3389615" y="4014724"/>
          <a:ext cx="4649066" cy="2468229"/>
        </p:xfrm>
        <a:graphic>
          <a:graphicData uri="http://schemas.openxmlformats.org/drawingml/2006/chart">
            <c:chart xmlns:c="http://schemas.openxmlformats.org/drawingml/2006/chart" xmlns:r="http://schemas.openxmlformats.org/officeDocument/2006/relationships" r:id="rId8"/>
          </a:graphicData>
        </a:graphic>
      </p:graphicFrame>
      <p:sp>
        <p:nvSpPr>
          <p:cNvPr id="33" name="ZoneTexte 32">
            <a:extLst>
              <a:ext uri="{FF2B5EF4-FFF2-40B4-BE49-F238E27FC236}">
                <a16:creationId xmlns:a16="http://schemas.microsoft.com/office/drawing/2014/main" id="{BBB08A8F-2608-4EBE-97F8-6BEED62800AB}"/>
              </a:ext>
            </a:extLst>
          </p:cNvPr>
          <p:cNvSpPr txBox="1"/>
          <p:nvPr/>
        </p:nvSpPr>
        <p:spPr>
          <a:xfrm>
            <a:off x="3014212" y="6580590"/>
            <a:ext cx="9177788" cy="338554"/>
          </a:xfrm>
          <a:prstGeom prst="rect">
            <a:avLst/>
          </a:prstGeom>
          <a:noFill/>
        </p:spPr>
        <p:txBody>
          <a:bodyPr wrap="square">
            <a:spAutoFit/>
          </a:bodyPr>
          <a:lstStyle/>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*Essai clinique (sébumétrie), étude Ln20007 – CIREC – janvier 2021</a:t>
            </a:r>
          </a:p>
        </p:txBody>
      </p:sp>
      <p:sp>
        <p:nvSpPr>
          <p:cNvPr id="34" name="ZoneTexte 33">
            <a:extLst>
              <a:ext uri="{FF2B5EF4-FFF2-40B4-BE49-F238E27FC236}">
                <a16:creationId xmlns:a16="http://schemas.microsoft.com/office/drawing/2014/main" id="{2C1E72ED-636F-4EB0-8D38-CCFABF673C85}"/>
              </a:ext>
            </a:extLst>
          </p:cNvPr>
          <p:cNvSpPr txBox="1"/>
          <p:nvPr/>
        </p:nvSpPr>
        <p:spPr>
          <a:xfrm>
            <a:off x="9096873" y="5227586"/>
            <a:ext cx="1786987" cy="821946"/>
          </a:xfrm>
          <a:prstGeom prst="rect">
            <a:avLst/>
          </a:prstGeom>
          <a:solidFill>
            <a:srgbClr val="FF6D6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600"/>
              <a:t>En attente de la conclusion du CIREC</a:t>
            </a:r>
          </a:p>
        </p:txBody>
      </p:sp>
    </p:spTree>
    <p:extLst>
      <p:ext uri="{BB962C8B-B14F-4D97-AF65-F5344CB8AC3E}">
        <p14:creationId xmlns:p14="http://schemas.microsoft.com/office/powerpoint/2010/main" val="1233436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ydration - East Valley Naturopathic Doctors">
            <a:extLst>
              <a:ext uri="{FF2B5EF4-FFF2-40B4-BE49-F238E27FC236}">
                <a16:creationId xmlns:a16="http://schemas.microsoft.com/office/drawing/2014/main" id="{A1E7109A-E9F5-46E2-AB26-C5A2A67311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0916" y="787795"/>
            <a:ext cx="492443" cy="492443"/>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F69FCAC2-D09B-4B9C-A299-817B42EF77A5}"/>
              </a:ext>
            </a:extLst>
          </p:cNvPr>
          <p:cNvSpPr txBox="1"/>
          <p:nvPr/>
        </p:nvSpPr>
        <p:spPr>
          <a:xfrm>
            <a:off x="8123274" y="283341"/>
            <a:ext cx="4068726" cy="954107"/>
          </a:xfrm>
          <a:prstGeom prst="rect">
            <a:avLst/>
          </a:prstGeom>
          <a:noFill/>
        </p:spPr>
        <p:txBody>
          <a:bodyPr wrap="square">
            <a:spAutoFit/>
          </a:bodyPr>
          <a:lstStyle/>
          <a:p>
            <a:r>
              <a:rPr lang="fr-FR" sz="3200" b="1" dirty="0">
                <a:solidFill>
                  <a:srgbClr val="36C7D6"/>
                </a:solidFill>
                <a:latin typeface="DilleniaUPC" panose="02020603050405020304" pitchFamily="18" charset="-34"/>
                <a:cs typeface="DilleniaUPC" panose="02020603050405020304" pitchFamily="18" charset="-34"/>
              </a:rPr>
              <a:t>+39,4 % </a:t>
            </a:r>
            <a:r>
              <a:rPr lang="fr-FR" sz="2400" dirty="0">
                <a:solidFill>
                  <a:srgbClr val="36C7D6"/>
                </a:solidFill>
                <a:latin typeface="DilleniaUPC" panose="02020603050405020304" pitchFamily="18" charset="-34"/>
                <a:cs typeface="DilleniaUPC" panose="02020603050405020304" pitchFamily="18" charset="-34"/>
              </a:rPr>
              <a:t>d’hydratation        au bout de 8h*</a:t>
            </a:r>
          </a:p>
        </p:txBody>
      </p:sp>
      <p:sp>
        <p:nvSpPr>
          <p:cNvPr id="21" name="Rectangle 20">
            <a:extLst>
              <a:ext uri="{FF2B5EF4-FFF2-40B4-BE49-F238E27FC236}">
                <a16:creationId xmlns:a16="http://schemas.microsoft.com/office/drawing/2014/main" id="{AB547A6E-03C9-4972-BEEE-E11F2852F2EA}"/>
              </a:ext>
            </a:extLst>
          </p:cNvPr>
          <p:cNvSpPr/>
          <p:nvPr/>
        </p:nvSpPr>
        <p:spPr>
          <a:xfrm rot="16200000">
            <a:off x="-2429141" y="2429141"/>
            <a:ext cx="6858001" cy="1999718"/>
          </a:xfrm>
          <a:prstGeom prst="rect">
            <a:avLst/>
          </a:prstGeom>
          <a:solidFill>
            <a:srgbClr val="5C9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22" name="ZoneTexte 21">
            <a:extLst>
              <a:ext uri="{FF2B5EF4-FFF2-40B4-BE49-F238E27FC236}">
                <a16:creationId xmlns:a16="http://schemas.microsoft.com/office/drawing/2014/main" id="{E1068A10-DACD-4D4C-ADE7-82C4B79D1328}"/>
              </a:ext>
            </a:extLst>
          </p:cNvPr>
          <p:cNvSpPr txBox="1"/>
          <p:nvPr/>
        </p:nvSpPr>
        <p:spPr>
          <a:xfrm>
            <a:off x="853118" y="623185"/>
            <a:ext cx="5854769"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Crème fondante hydratante</a:t>
            </a:r>
          </a:p>
        </p:txBody>
      </p:sp>
      <p:pic>
        <p:nvPicPr>
          <p:cNvPr id="25" name="Image 24">
            <a:extLst>
              <a:ext uri="{FF2B5EF4-FFF2-40B4-BE49-F238E27FC236}">
                <a16:creationId xmlns:a16="http://schemas.microsoft.com/office/drawing/2014/main" id="{C106B0AB-97AE-46F3-8AE0-15E0D430C7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963" y="1855584"/>
            <a:ext cx="1195511" cy="4672014"/>
          </a:xfrm>
          <a:prstGeom prst="rect">
            <a:avLst/>
          </a:prstGeom>
          <a:effectLst>
            <a:outerShdw blurRad="50800" dist="38100" dir="2700000" algn="tl" rotWithShape="0">
              <a:prstClr val="black">
                <a:alpha val="40000"/>
              </a:prstClr>
            </a:outerShdw>
          </a:effectLst>
        </p:spPr>
      </p:pic>
      <p:sp>
        <p:nvSpPr>
          <p:cNvPr id="26" name="ZoneTexte 25">
            <a:extLst>
              <a:ext uri="{FF2B5EF4-FFF2-40B4-BE49-F238E27FC236}">
                <a16:creationId xmlns:a16="http://schemas.microsoft.com/office/drawing/2014/main" id="{1C42FE88-1674-4FB3-8D61-F605E2A1ECE9}"/>
              </a:ext>
            </a:extLst>
          </p:cNvPr>
          <p:cNvSpPr txBox="1"/>
          <p:nvPr/>
        </p:nvSpPr>
        <p:spPr>
          <a:xfrm>
            <a:off x="242587" y="83286"/>
            <a:ext cx="7987012"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27" name="Connecteur droit 26">
            <a:extLst>
              <a:ext uri="{FF2B5EF4-FFF2-40B4-BE49-F238E27FC236}">
                <a16:creationId xmlns:a16="http://schemas.microsoft.com/office/drawing/2014/main" id="{AC4F713F-8475-481C-807D-C2C28C502C12}"/>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10753F53-2E52-4F73-A50D-4841E53B6D05}"/>
              </a:ext>
            </a:extLst>
          </p:cNvPr>
          <p:cNvSpPr txBox="1"/>
          <p:nvPr/>
        </p:nvSpPr>
        <p:spPr>
          <a:xfrm>
            <a:off x="3149393" y="1216864"/>
            <a:ext cx="9408761" cy="584775"/>
          </a:xfrm>
          <a:prstGeom prst="rect">
            <a:avLst/>
          </a:prstGeom>
          <a:noFill/>
        </p:spPr>
        <p:txBody>
          <a:bodyPr wrap="square">
            <a:spAutoFit/>
          </a:bodyPr>
          <a:lstStyle/>
          <a:p>
            <a:pPr>
              <a:tabLst>
                <a:tab pos="3135313" algn="l"/>
              </a:tabLst>
            </a:pPr>
            <a:r>
              <a:rPr lang="fr-FR" sz="3200" b="1" u="none" strike="noStrike" cap="all"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  Essai clinique </a:t>
            </a:r>
            <a:r>
              <a:rPr lang="fr-FR" sz="2400" b="1" u="none" strike="noStrike"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a:t>
            </a:r>
            <a:r>
              <a:rPr lang="fr-FR" sz="2400" b="1" u="none" strike="noStrike" dirty="0" err="1">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cornéométrie</a:t>
            </a:r>
            <a:r>
              <a:rPr lang="fr-FR" sz="2400" b="1" u="none" strike="noStrike" dirty="0">
                <a:solidFill>
                  <a:srgbClr val="5C98AF"/>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6" name="Picture 2" descr="Mycose de l'ongle? N'attendez pas, traitez immédiatement">
            <a:extLst>
              <a:ext uri="{FF2B5EF4-FFF2-40B4-BE49-F238E27FC236}">
                <a16:creationId xmlns:a16="http://schemas.microsoft.com/office/drawing/2014/main" id="{CBA05A6D-6F33-44D5-85B8-DADDDDAD78D1}"/>
              </a:ext>
            </a:extLst>
          </p:cNvPr>
          <p:cNvPicPr>
            <a:picLocks noChangeAspect="1" noChangeArrowheads="1"/>
          </p:cNvPicPr>
          <p:nvPr/>
        </p:nvPicPr>
        <p:blipFill rotWithShape="1">
          <a:blip r:embed="rId5" cstate="print">
            <a:duotone>
              <a:prstClr val="black"/>
              <a:srgbClr val="5C98AF">
                <a:tint val="45000"/>
                <a:satMod val="400000"/>
              </a:srgbClr>
            </a:duotone>
            <a:extLst>
              <a:ext uri="{28A0092B-C50C-407E-A947-70E740481C1C}">
                <a14:useLocalDpi xmlns:a14="http://schemas.microsoft.com/office/drawing/2010/main" val="0"/>
              </a:ext>
            </a:extLst>
          </a:blip>
          <a:srcRect r="66457"/>
          <a:stretch/>
        </p:blipFill>
        <p:spPr bwMode="auto">
          <a:xfrm>
            <a:off x="9195415" y="1731007"/>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4DC07B93-E8A2-47BF-A49A-1B546C62BF7D}"/>
              </a:ext>
            </a:extLst>
          </p:cNvPr>
          <p:cNvSpPr txBox="1"/>
          <p:nvPr/>
        </p:nvSpPr>
        <p:spPr>
          <a:xfrm>
            <a:off x="3014212" y="6580590"/>
            <a:ext cx="9177788" cy="338554"/>
          </a:xfrm>
          <a:prstGeom prst="rect">
            <a:avLst/>
          </a:prstGeom>
          <a:noFill/>
        </p:spPr>
        <p:txBody>
          <a:bodyPr wrap="square">
            <a:spAutoFit/>
          </a:bodyPr>
          <a:lstStyle/>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*Essai clinique (cornéométrie), étude Ln10032 – CIREC – nov. 2010</a:t>
            </a:r>
          </a:p>
        </p:txBody>
      </p:sp>
      <p:sp>
        <p:nvSpPr>
          <p:cNvPr id="29" name="ZoneTexte 28">
            <a:extLst>
              <a:ext uri="{FF2B5EF4-FFF2-40B4-BE49-F238E27FC236}">
                <a16:creationId xmlns:a16="http://schemas.microsoft.com/office/drawing/2014/main" id="{C285A850-CC90-4D34-B0D5-548775C74899}"/>
              </a:ext>
            </a:extLst>
          </p:cNvPr>
          <p:cNvSpPr txBox="1"/>
          <p:nvPr/>
        </p:nvSpPr>
        <p:spPr>
          <a:xfrm>
            <a:off x="3882106" y="2529463"/>
            <a:ext cx="8206060" cy="446276"/>
          </a:xfrm>
          <a:prstGeom prst="rect">
            <a:avLst/>
          </a:prstGeom>
          <a:noFill/>
        </p:spPr>
        <p:txBody>
          <a:bodyPr wrap="square">
            <a:spAutoFit/>
          </a:bodyPr>
          <a:lstStyle/>
          <a:p>
            <a:r>
              <a:rPr lang="fr-FR" sz="2300" dirty="0">
                <a:latin typeface="DilleniaUPC" panose="02020603050405020304" pitchFamily="18" charset="-34"/>
                <a:cs typeface="DilleniaUPC" panose="02020603050405020304" pitchFamily="18" charset="-34"/>
              </a:rPr>
              <a:t>Évaluation clinique de l’effet hydratant (</a:t>
            </a:r>
            <a:r>
              <a:rPr lang="fr-FR" sz="2300" dirty="0" err="1">
                <a:latin typeface="DilleniaUPC" panose="02020603050405020304" pitchFamily="18" charset="-34"/>
                <a:cs typeface="DilleniaUPC" panose="02020603050405020304" pitchFamily="18" charset="-34"/>
              </a:rPr>
              <a:t>cornéométrie</a:t>
            </a:r>
            <a:r>
              <a:rPr lang="fr-FR" sz="2300" dirty="0">
                <a:latin typeface="DilleniaUPC" panose="02020603050405020304" pitchFamily="18" charset="-34"/>
                <a:cs typeface="DilleniaUPC" panose="02020603050405020304" pitchFamily="18" charset="-34"/>
              </a:rPr>
              <a:t>) – 8 heures* </a:t>
            </a:r>
          </a:p>
        </p:txBody>
      </p:sp>
      <p:pic>
        <p:nvPicPr>
          <p:cNvPr id="30" name="Image 29">
            <a:extLst>
              <a:ext uri="{FF2B5EF4-FFF2-40B4-BE49-F238E27FC236}">
                <a16:creationId xmlns:a16="http://schemas.microsoft.com/office/drawing/2014/main" id="{0F01FF77-EEF4-4DD7-BDA2-80AED6BB30EC}"/>
              </a:ext>
            </a:extLst>
          </p:cNvPr>
          <p:cNvPicPr>
            <a:picLocks noChangeAspect="1"/>
          </p:cNvPicPr>
          <p:nvPr/>
        </p:nvPicPr>
        <p:blipFill rotWithShape="1">
          <a:blip r:embed="rId6"/>
          <a:srcRect b="14901"/>
          <a:stretch/>
        </p:blipFill>
        <p:spPr>
          <a:xfrm>
            <a:off x="3337582" y="3042077"/>
            <a:ext cx="483564" cy="443166"/>
          </a:xfrm>
          <a:prstGeom prst="rect">
            <a:avLst/>
          </a:prstGeom>
        </p:spPr>
      </p:pic>
      <p:sp>
        <p:nvSpPr>
          <p:cNvPr id="31" name="ZoneTexte 30">
            <a:extLst>
              <a:ext uri="{FF2B5EF4-FFF2-40B4-BE49-F238E27FC236}">
                <a16:creationId xmlns:a16="http://schemas.microsoft.com/office/drawing/2014/main" id="{6E166FFE-F048-4C69-AEB6-A0DB93A8DD98}"/>
              </a:ext>
            </a:extLst>
          </p:cNvPr>
          <p:cNvSpPr txBox="1"/>
          <p:nvPr/>
        </p:nvSpPr>
        <p:spPr>
          <a:xfrm>
            <a:off x="3882106" y="3095363"/>
            <a:ext cx="5091773"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10 volontaires âgés de 40 à 65 ans</a:t>
            </a:r>
          </a:p>
        </p:txBody>
      </p:sp>
      <p:pic>
        <p:nvPicPr>
          <p:cNvPr id="32" name="Image 31">
            <a:extLst>
              <a:ext uri="{FF2B5EF4-FFF2-40B4-BE49-F238E27FC236}">
                <a16:creationId xmlns:a16="http://schemas.microsoft.com/office/drawing/2014/main" id="{36BDC44C-EDA2-4844-9A4C-5F539A232C13}"/>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404271"/>
            <a:ext cx="530585" cy="619484"/>
          </a:xfrm>
          <a:prstGeom prst="rect">
            <a:avLst/>
          </a:prstGeom>
        </p:spPr>
      </p:pic>
      <p:sp>
        <p:nvSpPr>
          <p:cNvPr id="33" name="ZoneTexte 32">
            <a:extLst>
              <a:ext uri="{FF2B5EF4-FFF2-40B4-BE49-F238E27FC236}">
                <a16:creationId xmlns:a16="http://schemas.microsoft.com/office/drawing/2014/main" id="{58D6ECC3-4FB8-400F-93D4-3530F00B3263}"/>
              </a:ext>
            </a:extLst>
          </p:cNvPr>
          <p:cNvSpPr txBox="1"/>
          <p:nvPr/>
        </p:nvSpPr>
        <p:spPr>
          <a:xfrm>
            <a:off x="3149393" y="3716266"/>
            <a:ext cx="2241313"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sp>
        <p:nvSpPr>
          <p:cNvPr id="34" name="ZoneTexte 33">
            <a:extLst>
              <a:ext uri="{FF2B5EF4-FFF2-40B4-BE49-F238E27FC236}">
                <a16:creationId xmlns:a16="http://schemas.microsoft.com/office/drawing/2014/main" id="{59F3FA63-5612-4551-9807-60C4698164CF}"/>
              </a:ext>
            </a:extLst>
          </p:cNvPr>
          <p:cNvSpPr txBox="1"/>
          <p:nvPr/>
        </p:nvSpPr>
        <p:spPr>
          <a:xfrm>
            <a:off x="8432907" y="4412512"/>
            <a:ext cx="3560619" cy="1454888"/>
          </a:xfrm>
          <a:prstGeom prst="rect">
            <a:avLst/>
          </a:prstGeom>
          <a:solidFill>
            <a:schemeClr val="bg1"/>
          </a:solidFill>
          <a:ln>
            <a:solidFill>
              <a:srgbClr val="89B6C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89B6C9"/>
                </a:solidFill>
                <a:latin typeface="Times New Roman" panose="02020603050405020304" pitchFamily="18" charset="0"/>
                <a:cs typeface="Times New Roman" panose="02020603050405020304" pitchFamily="18" charset="0"/>
              </a:rPr>
              <a:t>→ </a:t>
            </a:r>
            <a:r>
              <a:rPr lang="fr-FR" b="1" dirty="0">
                <a:solidFill>
                  <a:srgbClr val="89B6C9"/>
                </a:solidFill>
              </a:rPr>
              <a:t>« Excellent » pouvoir hydratant</a:t>
            </a:r>
            <a:r>
              <a:rPr lang="fr-FR" dirty="0">
                <a:solidFill>
                  <a:srgbClr val="89B6C9"/>
                </a:solidFill>
              </a:rPr>
              <a:t> prouvé</a:t>
            </a:r>
          </a:p>
          <a:p>
            <a:r>
              <a:rPr kumimoji="0" lang="fr-FR" b="0" i="0" u="none" strike="noStrike" cap="none" normalizeH="0" baseline="0" noProof="0" dirty="0">
                <a:ln>
                  <a:noFill/>
                </a:ln>
                <a:solidFill>
                  <a:srgbClr val="89B6C9"/>
                </a:solidFill>
                <a:uLnTx/>
                <a:uFillTx/>
                <a:latin typeface="Times New Roman" panose="02020603050405020304" pitchFamily="18" charset="0"/>
                <a:ea typeface="+mn-ea"/>
                <a:cs typeface="Times New Roman" panose="02020603050405020304" pitchFamily="18" charset="0"/>
              </a:rPr>
              <a:t>→</a:t>
            </a:r>
            <a:r>
              <a:rPr lang="fr-FR" b="1" dirty="0">
                <a:solidFill>
                  <a:srgbClr val="89B6C9"/>
                </a:solidFill>
              </a:rPr>
              <a:t> Hydratation longue durée</a:t>
            </a:r>
          </a:p>
        </p:txBody>
      </p:sp>
      <p:sp>
        <p:nvSpPr>
          <p:cNvPr id="35" name="ZoneTexte 34">
            <a:extLst>
              <a:ext uri="{FF2B5EF4-FFF2-40B4-BE49-F238E27FC236}">
                <a16:creationId xmlns:a16="http://schemas.microsoft.com/office/drawing/2014/main" id="{F3A569B3-60FA-441D-9873-25EC67002C17}"/>
              </a:ext>
            </a:extLst>
          </p:cNvPr>
          <p:cNvSpPr txBox="1"/>
          <p:nvPr/>
        </p:nvSpPr>
        <p:spPr>
          <a:xfrm rot="16200000">
            <a:off x="2318204" y="5121498"/>
            <a:ext cx="1939379" cy="276999"/>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fr-FR" sz="1200"/>
              <a:t>Taux d’hydratation (%)</a:t>
            </a:r>
          </a:p>
        </p:txBody>
      </p:sp>
      <p:graphicFrame>
        <p:nvGraphicFramePr>
          <p:cNvPr id="36" name="Graphique 35">
            <a:extLst>
              <a:ext uri="{FF2B5EF4-FFF2-40B4-BE49-F238E27FC236}">
                <a16:creationId xmlns:a16="http://schemas.microsoft.com/office/drawing/2014/main" id="{476F699D-F832-4D04-BD28-78A29BBEA964}"/>
              </a:ext>
            </a:extLst>
          </p:cNvPr>
          <p:cNvGraphicFramePr/>
          <p:nvPr>
            <p:extLst>
              <p:ext uri="{D42A27DB-BD31-4B8C-83A1-F6EECF244321}">
                <p14:modId xmlns:p14="http://schemas.microsoft.com/office/powerpoint/2010/main" val="3450394620"/>
              </p:ext>
            </p:extLst>
          </p:nvPr>
        </p:nvGraphicFramePr>
        <p:xfrm>
          <a:off x="3389614" y="4014724"/>
          <a:ext cx="4839985" cy="246822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0088904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09443" y="2409443"/>
            <a:ext cx="6858001" cy="2039114"/>
          </a:xfrm>
          <a:prstGeom prst="rect">
            <a:avLst/>
          </a:prstGeom>
          <a:solidFill>
            <a:srgbClr val="095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969497" y="629246"/>
            <a:ext cx="6203564"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Crème</a:t>
            </a:r>
            <a:r>
              <a:rPr lang="fr-FR" sz="2600" b="1" dirty="0">
                <a:solidFill>
                  <a:srgbClr val="000000"/>
                </a:solidFill>
                <a:latin typeface="DilleniaUPC" panose="02020603050405020304" pitchFamily="18" charset="-34"/>
                <a:cs typeface="DilleniaUPC" panose="02020603050405020304" pitchFamily="18" charset="-34"/>
              </a:rPr>
              <a:t> riche hydratante</a:t>
            </a:r>
          </a:p>
        </p:txBody>
      </p:sp>
      <p:pic>
        <p:nvPicPr>
          <p:cNvPr id="4" name="Image 3">
            <a:extLst>
              <a:ext uri="{FF2B5EF4-FFF2-40B4-BE49-F238E27FC236}">
                <a16:creationId xmlns:a16="http://schemas.microsoft.com/office/drawing/2014/main" id="{0280CAD4-27AA-4906-9BD5-A2BF0C90B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1963" y="1882610"/>
            <a:ext cx="1195511" cy="4672013"/>
          </a:xfrm>
          <a:prstGeom prst="rect">
            <a:avLst/>
          </a:prstGeom>
          <a:effectLst>
            <a:outerShdw blurRad="50800" dist="38100" dir="2700000" algn="tl" rotWithShape="0">
              <a:prstClr val="black">
                <a:alpha val="40000"/>
              </a:prstClr>
            </a:outerShdw>
          </a:effectLst>
        </p:spPr>
      </p:pic>
      <p:sp>
        <p:nvSpPr>
          <p:cNvPr id="20" name="ZoneTexte 19">
            <a:extLst>
              <a:ext uri="{FF2B5EF4-FFF2-40B4-BE49-F238E27FC236}">
                <a16:creationId xmlns:a16="http://schemas.microsoft.com/office/drawing/2014/main" id="{7E4AF97C-950E-6145-92D7-EF6360F427C0}"/>
              </a:ext>
            </a:extLst>
          </p:cNvPr>
          <p:cNvSpPr txBox="1"/>
          <p:nvPr/>
        </p:nvSpPr>
        <p:spPr>
          <a:xfrm>
            <a:off x="317017" y="83286"/>
            <a:ext cx="7369175" cy="754694"/>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t>
            </a:r>
            <a:r>
              <a:rPr lang="fr-FR" sz="4400" b="1" dirty="0">
                <a:latin typeface="DilleniaUPC" panose="02020603050405020304" pitchFamily="18" charset="-34"/>
                <a:cs typeface="DilleniaUPC" panose="02020603050405020304" pitchFamily="18" charset="-34"/>
              </a:rPr>
              <a:t>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21" name="Connecteur droit 20">
            <a:extLst>
              <a:ext uri="{FF2B5EF4-FFF2-40B4-BE49-F238E27FC236}">
                <a16:creationId xmlns:a16="http://schemas.microsoft.com/office/drawing/2014/main" id="{E023DFD9-48B7-A548-AFBA-83B3B38F3BDA}"/>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54279FC7-2DE0-4A4B-9B7F-03F334ACA56F}"/>
              </a:ext>
            </a:extLst>
          </p:cNvPr>
          <p:cNvSpPr txBox="1"/>
          <p:nvPr/>
        </p:nvSpPr>
        <p:spPr>
          <a:xfrm>
            <a:off x="2850902" y="2002631"/>
            <a:ext cx="4847355" cy="584775"/>
          </a:xfrm>
          <a:prstGeom prst="rect">
            <a:avLst/>
          </a:prstGeom>
          <a:noFill/>
        </p:spPr>
        <p:txBody>
          <a:bodyPr wrap="square">
            <a:spAutoFit/>
          </a:bodyPr>
          <a:lstStyle/>
          <a:p>
            <a:pPr>
              <a:spcAft>
                <a:spcPts val="600"/>
              </a:spcAft>
            </a:pPr>
            <a:r>
              <a:rPr lang="fr-FR" sz="3200" b="1" cap="all">
                <a:solidFill>
                  <a:srgbClr val="095482"/>
                </a:solidFill>
                <a:latin typeface="DilleniaUPC" panose="02020603050405020304" pitchFamily="18" charset="-34"/>
                <a:cs typeface="DilleniaUPC" panose="02020603050405020304" pitchFamily="18" charset="-34"/>
              </a:rPr>
              <a:t>COMPOSITION</a:t>
            </a:r>
          </a:p>
        </p:txBody>
      </p:sp>
      <p:pic>
        <p:nvPicPr>
          <p:cNvPr id="9" name="Image 8">
            <a:extLst>
              <a:ext uri="{FF2B5EF4-FFF2-40B4-BE49-F238E27FC236}">
                <a16:creationId xmlns:a16="http://schemas.microsoft.com/office/drawing/2014/main" id="{0A9DA7E9-7B98-4AC9-AB5A-FC2EFB9BB629}"/>
              </a:ext>
            </a:extLst>
          </p:cNvPr>
          <p:cNvPicPr>
            <a:picLocks noChangeAspect="1"/>
          </p:cNvPicPr>
          <p:nvPr/>
        </p:nvPicPr>
        <p:blipFill rotWithShape="1">
          <a:blip r:embed="rId4">
            <a:grayscl/>
          </a:blip>
          <a:srcRect l="33963" t="20906" r="32803" b="44720"/>
          <a:stretch/>
        </p:blipFill>
        <p:spPr>
          <a:xfrm>
            <a:off x="8441454" y="136694"/>
            <a:ext cx="520763" cy="581734"/>
          </a:xfrm>
          <a:prstGeom prst="rect">
            <a:avLst/>
          </a:prstGeom>
        </p:spPr>
      </p:pic>
      <p:sp>
        <p:nvSpPr>
          <p:cNvPr id="10" name="ZoneTexte 9">
            <a:extLst>
              <a:ext uri="{FF2B5EF4-FFF2-40B4-BE49-F238E27FC236}">
                <a16:creationId xmlns:a16="http://schemas.microsoft.com/office/drawing/2014/main" id="{DDD64D86-E46B-41C9-A530-30B9EEC7836A}"/>
              </a:ext>
            </a:extLst>
          </p:cNvPr>
          <p:cNvSpPr txBox="1"/>
          <p:nvPr/>
        </p:nvSpPr>
        <p:spPr>
          <a:xfrm>
            <a:off x="8912610" y="223905"/>
            <a:ext cx="2889530"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10 ingrédients*</a:t>
            </a:r>
          </a:p>
        </p:txBody>
      </p:sp>
      <p:sp>
        <p:nvSpPr>
          <p:cNvPr id="11" name="ZoneTexte 10">
            <a:extLst>
              <a:ext uri="{FF2B5EF4-FFF2-40B4-BE49-F238E27FC236}">
                <a16:creationId xmlns:a16="http://schemas.microsoft.com/office/drawing/2014/main" id="{BD404D3B-8206-483D-9D49-0BC56A6DE666}"/>
              </a:ext>
            </a:extLst>
          </p:cNvPr>
          <p:cNvSpPr txBox="1"/>
          <p:nvPr/>
        </p:nvSpPr>
        <p:spPr>
          <a:xfrm>
            <a:off x="8912609" y="735260"/>
            <a:ext cx="3179863"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99,5 % biomimétiques</a:t>
            </a:r>
          </a:p>
        </p:txBody>
      </p:sp>
      <p:pic>
        <p:nvPicPr>
          <p:cNvPr id="12" name="Picture 2" descr="Biomimetic materials app icon copying natural Vector Image">
            <a:extLst>
              <a:ext uri="{FF2B5EF4-FFF2-40B4-BE49-F238E27FC236}">
                <a16:creationId xmlns:a16="http://schemas.microsoft.com/office/drawing/2014/main" id="{D4F0853D-B262-4963-BDC8-FFAFCD885BC7}"/>
              </a:ext>
            </a:extLst>
          </p:cNvPr>
          <p:cNvPicPr>
            <a:picLocks noChangeAspect="1" noChangeArrowheads="1"/>
          </p:cNvPicPr>
          <p:nvPr/>
        </p:nvPicPr>
        <p:blipFill rotWithShape="1">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ackgroundRemoval t="9074" b="90000" l="10000" r="90000">
                        <a14:foregroundMark x1="51600" y1="9074" x2="51600" y2="9074"/>
                        <a14:backgroundMark x1="30600" y1="24907" x2="37200" y2="20000"/>
                        <a14:backgroundMark x1="49400" y1="14630" x2="65200" y2="18148"/>
                        <a14:backgroundMark x1="65200" y1="18148" x2="71500" y2="22407"/>
                        <a14:backgroundMark x1="71500" y1="22407" x2="76900" y2="37500"/>
                        <a14:backgroundMark x1="73500" y1="55833" x2="69700" y2="62037"/>
                        <a14:backgroundMark x1="69700" y1="62037" x2="61500" y2="66019"/>
                        <a14:backgroundMark x1="61500" y1="66019" x2="45500" y2="66019"/>
                        <a14:backgroundMark x1="45500" y1="66019" x2="37500" y2="63519"/>
                        <a14:backgroundMark x1="37500" y1="63519" x2="29500" y2="58611"/>
                        <a14:backgroundMark x1="29500" y1="58611" x2="25300" y2="51574"/>
                        <a14:backgroundMark x1="25300" y1="51574" x2="23400" y2="36111"/>
                        <a14:backgroundMark x1="23400" y1="36111" x2="26500" y2="27130"/>
                        <a14:backgroundMark x1="26500" y1="27130" x2="31600" y2="20926"/>
                        <a14:backgroundMark x1="31600" y1="20926" x2="33800" y2="19444"/>
                        <a14:backgroundMark x1="51600" y1="15741" x2="69200" y2="22130"/>
                        <a14:backgroundMark x1="69200" y1="22130" x2="75600" y2="29352"/>
                        <a14:backgroundMark x1="68700" y1="28426" x2="56000" y2="18981"/>
                        <a14:backgroundMark x1="56000" y1="18981" x2="53000" y2="17963"/>
                        <a14:backgroundMark x1="42600" y1="13796" x2="34000" y2="14259"/>
                        <a14:backgroundMark x1="34000" y1="14259" x2="62500" y2="9074"/>
                        <a14:backgroundMark x1="64900" y1="13611" x2="75400" y2="30833"/>
                        <a14:backgroundMark x1="75400" y1="30833" x2="77600" y2="47685"/>
                        <a14:backgroundMark x1="77600" y1="47685" x2="77400" y2="49630"/>
                        <a14:backgroundMark x1="67600" y1="50833" x2="65000" y2="60556"/>
                        <a14:backgroundMark x1="30000" y1="47963" x2="30900" y2="55185"/>
                        <a14:backgroundMark x1="30900" y1="55185" x2="32600" y2="58981"/>
                        <a14:backgroundMark x1="44600" y1="49444" x2="44600" y2="49444"/>
                        <a14:backgroundMark x1="43600" y1="49444" x2="44600" y2="50556"/>
                        <a14:backgroundMark x1="57000" y1="48426" x2="55300" y2="55463"/>
                        <a14:backgroundMark x1="55300" y1="55463" x2="56700" y2="55093"/>
                        <a14:backgroundMark x1="63300" y1="41019" x2="58500" y2="42500"/>
                        <a14:backgroundMark x1="55900" y1="29074" x2="54500" y2="34074"/>
                        <a14:backgroundMark x1="48700" y1="21481" x2="46300" y2="18241"/>
                        <a14:backgroundMark x1="51400" y1="23148" x2="57700" y2="21296"/>
                        <a14:backgroundMark x1="51600" y1="9167" x2="51600" y2="9167"/>
                        <a14:backgroundMark x1="43900" y1="31389" x2="43900" y2="31389"/>
                        <a14:backgroundMark x1="43600" y1="28426" x2="42500" y2="30833"/>
                        <a14:backgroundMark x1="44900" y1="36852" x2="45200" y2="38519"/>
                        <a14:backgroundMark x1="51600" y1="40463" x2="50800" y2="43889"/>
                        <a14:backgroundMark x1="42600" y1="49352" x2="42800" y2="52778"/>
                        <a14:backgroundMark x1="38200" y1="41296" x2="38300" y2="43148"/>
                        <a14:backgroundMark x1="35800" y1="41296" x2="40700" y2="42037"/>
                        <a14:backgroundMark x1="38300" y1="35278" x2="38300" y2="35278"/>
                        <a14:backgroundMark x1="55300" y1="38241" x2="55300" y2="38241"/>
                        <a14:backgroundMark x1="49500" y1="47685" x2="49500" y2="47685"/>
                        <a14:backgroundMark x1="69500" y1="49630" x2="75300" y2="60278"/>
                      </a14:backgroundRemoval>
                    </a14:imgEffect>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l="21990" t="18252" r="24947" b="35516"/>
          <a:stretch/>
        </p:blipFill>
        <p:spPr bwMode="auto">
          <a:xfrm>
            <a:off x="8417183" y="719674"/>
            <a:ext cx="507248" cy="4773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1426154-BE89-4EB4-9220-3C770CCA94A8}"/>
              </a:ext>
            </a:extLst>
          </p:cNvPr>
          <p:cNvSpPr/>
          <p:nvPr/>
        </p:nvSpPr>
        <p:spPr>
          <a:xfrm>
            <a:off x="8363686" y="183749"/>
            <a:ext cx="3686823" cy="1099560"/>
          </a:xfrm>
          <a:prstGeom prst="rect">
            <a:avLst/>
          </a:prstGeom>
          <a:noFill/>
          <a:ln>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endParaRPr lang="fr-FR" b="1" dirty="0">
              <a:solidFill>
                <a:srgbClr val="7EBBC3"/>
              </a:solidFill>
              <a:effectLst/>
              <a:latin typeface="+mj-lt"/>
              <a:ea typeface="Calibri" panose="020F0502020204030204" pitchFamily="34" charset="0"/>
              <a:cs typeface="Times New Roman" panose="02020603050405020304" pitchFamily="18" charset="0"/>
            </a:endParaRPr>
          </a:p>
        </p:txBody>
      </p:sp>
      <p:pic>
        <p:nvPicPr>
          <p:cNvPr id="14" name="Image 13">
            <a:extLst>
              <a:ext uri="{FF2B5EF4-FFF2-40B4-BE49-F238E27FC236}">
                <a16:creationId xmlns:a16="http://schemas.microsoft.com/office/drawing/2014/main" id="{A553992F-804D-4E53-956B-DF503DB93271}"/>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2957972" y="4773738"/>
            <a:ext cx="240670" cy="254000"/>
          </a:xfrm>
          <a:prstGeom prst="rect">
            <a:avLst/>
          </a:prstGeom>
        </p:spPr>
      </p:pic>
      <p:pic>
        <p:nvPicPr>
          <p:cNvPr id="15" name="Image 14">
            <a:extLst>
              <a:ext uri="{FF2B5EF4-FFF2-40B4-BE49-F238E27FC236}">
                <a16:creationId xmlns:a16="http://schemas.microsoft.com/office/drawing/2014/main" id="{37D3310F-AAB5-4D8B-A940-03F2AA60F6B3}"/>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2957972" y="3760721"/>
            <a:ext cx="240670" cy="254000"/>
          </a:xfrm>
          <a:prstGeom prst="rect">
            <a:avLst/>
          </a:prstGeom>
        </p:spPr>
      </p:pic>
      <p:sp>
        <p:nvSpPr>
          <p:cNvPr id="16" name="ZoneTexte 15">
            <a:extLst>
              <a:ext uri="{FF2B5EF4-FFF2-40B4-BE49-F238E27FC236}">
                <a16:creationId xmlns:a16="http://schemas.microsoft.com/office/drawing/2014/main" id="{BB851EFF-681C-4DB3-932A-2C5E639711AA}"/>
              </a:ext>
            </a:extLst>
          </p:cNvPr>
          <p:cNvSpPr txBox="1"/>
          <p:nvPr/>
        </p:nvSpPr>
        <p:spPr>
          <a:xfrm>
            <a:off x="6263394" y="2591489"/>
            <a:ext cx="5936570" cy="800219"/>
          </a:xfrm>
          <a:prstGeom prst="rect">
            <a:avLst/>
          </a:prstGeom>
          <a:noFill/>
        </p:spPr>
        <p:txBody>
          <a:bodyPr wrap="square">
            <a:spAutoFit/>
          </a:bodyPr>
          <a:lstStyle/>
          <a:p>
            <a:r>
              <a:rPr lang="fr-FR" sz="2300" b="1" dirty="0">
                <a:solidFill>
                  <a:prstClr val="black"/>
                </a:solidFill>
                <a:latin typeface="DilleniaUPC" panose="02020603050405020304" pitchFamily="18" charset="-34"/>
                <a:ea typeface="+mn-ea"/>
                <a:cs typeface="DilleniaUPC" panose="02020603050405020304" pitchFamily="18" charset="-34"/>
              </a:rPr>
              <a:t>Eau biomimétique</a:t>
            </a:r>
            <a:r>
              <a:rPr lang="fr-FR" sz="2300" dirty="0">
                <a:solidFill>
                  <a:prstClr val="black"/>
                </a:solidFill>
                <a:latin typeface="DilleniaUPC" panose="02020603050405020304" pitchFamily="18" charset="-34"/>
                <a:ea typeface="+mn-ea"/>
                <a:cs typeface="DilleniaUPC" panose="02020603050405020304" pitchFamily="18" charset="-34"/>
              </a:rPr>
              <a:t> offrant une très bonne affinité avec la peau afin d’en </a:t>
            </a:r>
            <a:r>
              <a:rPr lang="fr-FR" sz="2300" b="1" dirty="0">
                <a:solidFill>
                  <a:prstClr val="black"/>
                </a:solidFill>
                <a:latin typeface="DilleniaUPC" panose="02020603050405020304" pitchFamily="18" charset="-34"/>
                <a:ea typeface="+mn-ea"/>
                <a:cs typeface="DilleniaUPC" panose="02020603050405020304" pitchFamily="18" charset="-34"/>
              </a:rPr>
              <a:t>préserver l’équilibre</a:t>
            </a:r>
            <a:r>
              <a:rPr lang="fr-FR" sz="2300" dirty="0">
                <a:solidFill>
                  <a:prstClr val="black"/>
                </a:solidFill>
                <a:latin typeface="DilleniaUPC" panose="02020603050405020304" pitchFamily="18" charset="-34"/>
                <a:ea typeface="+mn-ea"/>
                <a:cs typeface="DilleniaUPC" panose="02020603050405020304" pitchFamily="18" charset="-34"/>
              </a:rPr>
              <a:t>.</a:t>
            </a:r>
          </a:p>
        </p:txBody>
      </p:sp>
      <p:sp>
        <p:nvSpPr>
          <p:cNvPr id="17" name="ZoneTexte 16">
            <a:extLst>
              <a:ext uri="{FF2B5EF4-FFF2-40B4-BE49-F238E27FC236}">
                <a16:creationId xmlns:a16="http://schemas.microsoft.com/office/drawing/2014/main" id="{C31F3F23-9455-497F-8594-46ABE786FEA9}"/>
              </a:ext>
            </a:extLst>
          </p:cNvPr>
          <p:cNvSpPr txBox="1"/>
          <p:nvPr/>
        </p:nvSpPr>
        <p:spPr>
          <a:xfrm>
            <a:off x="6266151" y="3627410"/>
            <a:ext cx="5781409" cy="8002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La glycérine &amp; un polyol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augmentent la teneur en eau</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des couches superficielles de la peau.</a:t>
            </a:r>
          </a:p>
        </p:txBody>
      </p:sp>
      <p:sp>
        <p:nvSpPr>
          <p:cNvPr id="18" name="ZoneTexte 17">
            <a:extLst>
              <a:ext uri="{FF2B5EF4-FFF2-40B4-BE49-F238E27FC236}">
                <a16:creationId xmlns:a16="http://schemas.microsoft.com/office/drawing/2014/main" id="{FB262232-128D-4448-B0BD-8F5D9D8F726F}"/>
              </a:ext>
            </a:extLst>
          </p:cNvPr>
          <p:cNvSpPr txBox="1"/>
          <p:nvPr/>
        </p:nvSpPr>
        <p:spPr>
          <a:xfrm>
            <a:off x="6263394" y="4427405"/>
            <a:ext cx="5849486" cy="11541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Un </a:t>
            </a: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trio d’huiles</a:t>
            </a: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(soja, tournesol et olive) et un beurre végétal (mangue) </a:t>
            </a: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renforcent la peau</a:t>
            </a: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en la </a:t>
            </a: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rechargeant en lipides</a:t>
            </a: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Les émollients </a:t>
            </a: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adoucissent et lissent</a:t>
            </a: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la peau.</a:t>
            </a:r>
          </a:p>
        </p:txBody>
      </p:sp>
      <p:grpSp>
        <p:nvGrpSpPr>
          <p:cNvPr id="19" name="Groupe 18">
            <a:extLst>
              <a:ext uri="{FF2B5EF4-FFF2-40B4-BE49-F238E27FC236}">
                <a16:creationId xmlns:a16="http://schemas.microsoft.com/office/drawing/2014/main" id="{C2905DD8-F759-4F85-88D3-478F9C75953E}"/>
              </a:ext>
            </a:extLst>
          </p:cNvPr>
          <p:cNvGrpSpPr/>
          <p:nvPr/>
        </p:nvGrpSpPr>
        <p:grpSpPr>
          <a:xfrm>
            <a:off x="2957972" y="2711863"/>
            <a:ext cx="3104116" cy="954107"/>
            <a:chOff x="2982661" y="3187910"/>
            <a:chExt cx="3104116" cy="954107"/>
          </a:xfrm>
        </p:grpSpPr>
        <p:pic>
          <p:nvPicPr>
            <p:cNvPr id="22" name="Image 21">
              <a:extLst>
                <a:ext uri="{FF2B5EF4-FFF2-40B4-BE49-F238E27FC236}">
                  <a16:creationId xmlns:a16="http://schemas.microsoft.com/office/drawing/2014/main" id="{1D2A0615-7C23-42A2-9CE5-0DE62698BBD7}"/>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2982661" y="3324501"/>
              <a:ext cx="240670" cy="254000"/>
            </a:xfrm>
            <a:prstGeom prst="rect">
              <a:avLst/>
            </a:prstGeom>
          </p:spPr>
        </p:pic>
        <p:sp>
          <p:nvSpPr>
            <p:cNvPr id="23" name="ZoneTexte 22">
              <a:extLst>
                <a:ext uri="{FF2B5EF4-FFF2-40B4-BE49-F238E27FC236}">
                  <a16:creationId xmlns:a16="http://schemas.microsoft.com/office/drawing/2014/main" id="{5483C331-B5E4-4B6C-92A1-B3B5523EEDCA}"/>
                </a:ext>
              </a:extLst>
            </p:cNvPr>
            <p:cNvSpPr txBox="1"/>
            <p:nvPr/>
          </p:nvSpPr>
          <p:spPr>
            <a:xfrm>
              <a:off x="3231798" y="3187910"/>
              <a:ext cx="285497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all" normalizeH="0" baseline="0" noProof="0" dirty="0">
                  <a:ln>
                    <a:noFill/>
                  </a:ln>
                  <a:solidFill>
                    <a:srgbClr val="095482"/>
                  </a:solidFill>
                  <a:uLnTx/>
                  <a:uFillTx/>
                  <a:latin typeface="DilleniaUPC" panose="02020603050405020304" pitchFamily="18" charset="-34"/>
                  <a:ea typeface="+mn-ea"/>
                  <a:cs typeface="DilleniaUPC" panose="02020603050405020304" pitchFamily="18" charset="-34"/>
                </a:rPr>
                <a:t>Eau </a:t>
              </a:r>
              <a:r>
                <a:rPr kumimoji="0" lang="fr-FR" sz="2800" b="0" i="0" u="none" strike="noStrike" cap="all" normalizeH="0" baseline="0" noProof="0" dirty="0" err="1">
                  <a:ln>
                    <a:noFill/>
                  </a:ln>
                  <a:solidFill>
                    <a:srgbClr val="095482"/>
                  </a:solidFill>
                  <a:uLnTx/>
                  <a:uFillTx/>
                  <a:latin typeface="DilleniaUPC" panose="02020603050405020304" pitchFamily="18" charset="-34"/>
                  <a:ea typeface="+mn-ea"/>
                  <a:cs typeface="DilleniaUPC" panose="02020603050405020304" pitchFamily="18" charset="-34"/>
                </a:rPr>
                <a:t>isodermique</a:t>
              </a:r>
              <a:endParaRPr kumimoji="0" lang="fr-FR" sz="2800" b="0" i="0" u="none" strike="noStrike" cap="all" normalizeH="0" baseline="0" noProof="0" dirty="0">
                <a:ln>
                  <a:noFill/>
                </a:ln>
                <a:solidFill>
                  <a:srgbClr val="095482"/>
                </a:solidFill>
                <a:uLnTx/>
                <a:uFillTx/>
                <a:latin typeface="DilleniaUPC" panose="02020603050405020304" pitchFamily="18" charset="-34"/>
                <a:ea typeface="+mn-ea"/>
                <a:cs typeface="DilleniaUPC" panose="02020603050405020304" pitchFamily="18" charset="-34"/>
              </a:endParaRPr>
            </a:p>
          </p:txBody>
        </p:sp>
      </p:grpSp>
      <p:sp>
        <p:nvSpPr>
          <p:cNvPr id="24" name="ZoneTexte 23">
            <a:extLst>
              <a:ext uri="{FF2B5EF4-FFF2-40B4-BE49-F238E27FC236}">
                <a16:creationId xmlns:a16="http://schemas.microsoft.com/office/drawing/2014/main" id="{89FBEE63-6A40-4A4D-B4BF-0F43580F5D0D}"/>
              </a:ext>
            </a:extLst>
          </p:cNvPr>
          <p:cNvSpPr txBox="1"/>
          <p:nvPr/>
        </p:nvSpPr>
        <p:spPr>
          <a:xfrm>
            <a:off x="3207109" y="3626111"/>
            <a:ext cx="2854979" cy="523220"/>
          </a:xfrm>
          <a:prstGeom prst="rect">
            <a:avLst/>
          </a:prstGeom>
          <a:noFill/>
        </p:spPr>
        <p:txBody>
          <a:bodyPr wrap="square">
            <a:spAutoFit/>
          </a:bodyPr>
          <a:lstStyle/>
          <a:p>
            <a:r>
              <a:rPr kumimoji="0" lang="fr-FR" sz="2800" b="0" i="0" u="none" strike="noStrike" cap="all" normalizeH="0" baseline="0" noProof="0">
                <a:ln>
                  <a:noFill/>
                </a:ln>
                <a:solidFill>
                  <a:srgbClr val="095482"/>
                </a:solidFill>
                <a:uLnTx/>
                <a:uFillTx/>
                <a:latin typeface="DilleniaUPC" panose="02020603050405020304" pitchFamily="18" charset="-34"/>
                <a:ea typeface="+mn-ea"/>
                <a:cs typeface="DilleniaUPC" panose="02020603050405020304" pitchFamily="18" charset="-34"/>
              </a:rPr>
              <a:t>AGENTS HYDRATANTS</a:t>
            </a:r>
          </a:p>
        </p:txBody>
      </p:sp>
      <p:sp>
        <p:nvSpPr>
          <p:cNvPr id="25" name="ZoneTexte 24">
            <a:extLst>
              <a:ext uri="{FF2B5EF4-FFF2-40B4-BE49-F238E27FC236}">
                <a16:creationId xmlns:a16="http://schemas.microsoft.com/office/drawing/2014/main" id="{45B4F6E6-8928-46CE-8056-708C204C7AD2}"/>
              </a:ext>
            </a:extLst>
          </p:cNvPr>
          <p:cNvSpPr txBox="1"/>
          <p:nvPr/>
        </p:nvSpPr>
        <p:spPr>
          <a:xfrm>
            <a:off x="3207109" y="4652461"/>
            <a:ext cx="3017897" cy="523220"/>
          </a:xfrm>
          <a:prstGeom prst="rect">
            <a:avLst/>
          </a:prstGeom>
          <a:noFill/>
        </p:spPr>
        <p:txBody>
          <a:bodyPr wrap="square">
            <a:spAutoFit/>
          </a:bodyPr>
          <a:lstStyle/>
          <a:p>
            <a:r>
              <a:rPr kumimoji="0" lang="fr-FR" sz="2800" b="0" i="0" u="none" strike="noStrike" cap="all" normalizeH="0" baseline="0" noProof="0">
                <a:ln>
                  <a:noFill/>
                </a:ln>
                <a:solidFill>
                  <a:srgbClr val="095482"/>
                </a:solidFill>
                <a:uLnTx/>
                <a:uFillTx/>
                <a:latin typeface="DilleniaUPC" panose="02020603050405020304" pitchFamily="18" charset="-34"/>
                <a:ea typeface="+mn-ea"/>
                <a:cs typeface="DilleniaUPC" panose="02020603050405020304" pitchFamily="18" charset="-34"/>
              </a:rPr>
              <a:t>AGENTS NOURRISSANTS</a:t>
            </a:r>
          </a:p>
        </p:txBody>
      </p:sp>
      <p:cxnSp>
        <p:nvCxnSpPr>
          <p:cNvPr id="26" name="Connecteur droit 25">
            <a:extLst>
              <a:ext uri="{FF2B5EF4-FFF2-40B4-BE49-F238E27FC236}">
                <a16:creationId xmlns:a16="http://schemas.microsoft.com/office/drawing/2014/main" id="{51897A6C-8C6A-4DDD-BD0D-84E5C73DD663}"/>
              </a:ext>
            </a:extLst>
          </p:cNvPr>
          <p:cNvCxnSpPr>
            <a:cxnSpLocks/>
          </p:cNvCxnSpPr>
          <p:nvPr/>
        </p:nvCxnSpPr>
        <p:spPr>
          <a:xfrm>
            <a:off x="6164120" y="2633846"/>
            <a:ext cx="0" cy="679255"/>
          </a:xfrm>
          <a:prstGeom prst="line">
            <a:avLst/>
          </a:prstGeom>
          <a:ln>
            <a:solidFill>
              <a:srgbClr val="095482"/>
            </a:solidFill>
          </a:ln>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95B3DBA2-72D6-41E0-87F1-6BD9BA544820}"/>
              </a:ext>
            </a:extLst>
          </p:cNvPr>
          <p:cNvCxnSpPr>
            <a:cxnSpLocks/>
          </p:cNvCxnSpPr>
          <p:nvPr/>
        </p:nvCxnSpPr>
        <p:spPr>
          <a:xfrm>
            <a:off x="6164120" y="3580239"/>
            <a:ext cx="0" cy="730427"/>
          </a:xfrm>
          <a:prstGeom prst="line">
            <a:avLst/>
          </a:prstGeom>
          <a:ln>
            <a:solidFill>
              <a:srgbClr val="095482"/>
            </a:solidFill>
          </a:ln>
        </p:spPr>
        <p:style>
          <a:lnRef idx="1">
            <a:schemeClr val="dk1"/>
          </a:lnRef>
          <a:fillRef idx="0">
            <a:schemeClr val="dk1"/>
          </a:fillRef>
          <a:effectRef idx="0">
            <a:schemeClr val="dk1"/>
          </a:effectRef>
          <a:fontRef idx="minor">
            <a:schemeClr val="tx1"/>
          </a:fontRef>
        </p:style>
      </p:cxnSp>
      <p:cxnSp>
        <p:nvCxnSpPr>
          <p:cNvPr id="28" name="Connecteur droit 27">
            <a:extLst>
              <a:ext uri="{FF2B5EF4-FFF2-40B4-BE49-F238E27FC236}">
                <a16:creationId xmlns:a16="http://schemas.microsoft.com/office/drawing/2014/main" id="{143032E0-351E-4EE5-ACD1-E5809E6FB4F9}"/>
              </a:ext>
            </a:extLst>
          </p:cNvPr>
          <p:cNvCxnSpPr>
            <a:cxnSpLocks/>
          </p:cNvCxnSpPr>
          <p:nvPr/>
        </p:nvCxnSpPr>
        <p:spPr>
          <a:xfrm>
            <a:off x="6164120" y="4525720"/>
            <a:ext cx="0" cy="972421"/>
          </a:xfrm>
          <a:prstGeom prst="line">
            <a:avLst/>
          </a:prstGeom>
          <a:ln>
            <a:solidFill>
              <a:srgbClr val="095482"/>
            </a:solidFill>
          </a:ln>
        </p:spPr>
        <p:style>
          <a:lnRef idx="1">
            <a:schemeClr val="dk1"/>
          </a:lnRef>
          <a:fillRef idx="0">
            <a:schemeClr val="dk1"/>
          </a:fillRef>
          <a:effectRef idx="0">
            <a:schemeClr val="dk1"/>
          </a:effectRef>
          <a:fontRef idx="minor">
            <a:schemeClr val="tx1"/>
          </a:fontRef>
        </p:style>
      </p:cxnSp>
      <p:sp>
        <p:nvSpPr>
          <p:cNvPr id="32" name="ZoneTexte 31">
            <a:extLst>
              <a:ext uri="{FF2B5EF4-FFF2-40B4-BE49-F238E27FC236}">
                <a16:creationId xmlns:a16="http://schemas.microsoft.com/office/drawing/2014/main" id="{604214DE-C9D9-4007-9110-33C817FF5548}"/>
              </a:ext>
            </a:extLst>
          </p:cNvPr>
          <p:cNvSpPr txBox="1"/>
          <p:nvPr/>
        </p:nvSpPr>
        <p:spPr>
          <a:xfrm>
            <a:off x="6246552" y="5757010"/>
            <a:ext cx="5945448" cy="800219"/>
          </a:xfrm>
          <a:prstGeom prst="rect">
            <a:avLst/>
          </a:prstGeom>
          <a:noFill/>
        </p:spPr>
        <p:txBody>
          <a:bodyPr wrap="square">
            <a:spAutoFit/>
          </a:bodyPr>
          <a:lstStyle/>
          <a:p>
            <a:r>
              <a:rPr lang="fr-FR" sz="2300" b="1" dirty="0">
                <a:solidFill>
                  <a:prstClr val="black"/>
                </a:solidFill>
                <a:latin typeface="DilleniaUPC" panose="02020603050405020304" pitchFamily="18" charset="-34"/>
                <a:cs typeface="DilleniaUPC" panose="02020603050405020304" pitchFamily="18" charset="-34"/>
              </a:rPr>
              <a:t>Favorisent la production naturelle de lipides épidermiques</a:t>
            </a:r>
            <a:r>
              <a:rPr lang="fr-FR" sz="2300" dirty="0">
                <a:solidFill>
                  <a:prstClr val="black"/>
                </a:solidFill>
                <a:latin typeface="DilleniaUPC" panose="02020603050405020304" pitchFamily="18" charset="-34"/>
                <a:cs typeface="DilleniaUPC" panose="02020603050405020304" pitchFamily="18" charset="-34"/>
              </a:rPr>
              <a:t> participant à l’hydratation.</a:t>
            </a:r>
          </a:p>
        </p:txBody>
      </p:sp>
      <p:cxnSp>
        <p:nvCxnSpPr>
          <p:cNvPr id="33" name="Connecteur droit 32">
            <a:extLst>
              <a:ext uri="{FF2B5EF4-FFF2-40B4-BE49-F238E27FC236}">
                <a16:creationId xmlns:a16="http://schemas.microsoft.com/office/drawing/2014/main" id="{A385039E-4DD8-4498-BF83-48C6F13C0890}"/>
              </a:ext>
            </a:extLst>
          </p:cNvPr>
          <p:cNvCxnSpPr>
            <a:cxnSpLocks/>
          </p:cNvCxnSpPr>
          <p:nvPr/>
        </p:nvCxnSpPr>
        <p:spPr>
          <a:xfrm>
            <a:off x="6160701" y="5698141"/>
            <a:ext cx="652" cy="691143"/>
          </a:xfrm>
          <a:prstGeom prst="line">
            <a:avLst/>
          </a:prstGeom>
          <a:ln>
            <a:solidFill>
              <a:srgbClr val="095482"/>
            </a:solidFill>
          </a:ln>
        </p:spPr>
        <p:style>
          <a:lnRef idx="1">
            <a:schemeClr val="dk1"/>
          </a:lnRef>
          <a:fillRef idx="0">
            <a:schemeClr val="dk1"/>
          </a:fillRef>
          <a:effectRef idx="0">
            <a:schemeClr val="dk1"/>
          </a:effectRef>
          <a:fontRef idx="minor">
            <a:schemeClr val="tx1"/>
          </a:fontRef>
        </p:style>
      </p:cxnSp>
      <p:grpSp>
        <p:nvGrpSpPr>
          <p:cNvPr id="34" name="Groupe 33">
            <a:extLst>
              <a:ext uri="{FF2B5EF4-FFF2-40B4-BE49-F238E27FC236}">
                <a16:creationId xmlns:a16="http://schemas.microsoft.com/office/drawing/2014/main" id="{EB0CC268-7A94-4996-80A4-3839A8D71EB3}"/>
              </a:ext>
            </a:extLst>
          </p:cNvPr>
          <p:cNvGrpSpPr/>
          <p:nvPr/>
        </p:nvGrpSpPr>
        <p:grpSpPr>
          <a:xfrm>
            <a:off x="2957972" y="5719270"/>
            <a:ext cx="2985521" cy="783548"/>
            <a:chOff x="3121883" y="4853407"/>
            <a:chExt cx="2985521" cy="783548"/>
          </a:xfrm>
        </p:grpSpPr>
        <p:sp>
          <p:nvSpPr>
            <p:cNvPr id="35" name="ZoneTexte 34">
              <a:extLst>
                <a:ext uri="{FF2B5EF4-FFF2-40B4-BE49-F238E27FC236}">
                  <a16:creationId xmlns:a16="http://schemas.microsoft.com/office/drawing/2014/main" id="{E277C536-01D8-4F20-AEA3-FBFA920E84D5}"/>
                </a:ext>
              </a:extLst>
            </p:cNvPr>
            <p:cNvSpPr txBox="1"/>
            <p:nvPr/>
          </p:nvSpPr>
          <p:spPr>
            <a:xfrm>
              <a:off x="3413381" y="4853407"/>
              <a:ext cx="2694023" cy="783548"/>
            </a:xfrm>
            <a:prstGeom prst="rect">
              <a:avLst/>
            </a:prstGeom>
            <a:noFill/>
          </p:spPr>
          <p:txBody>
            <a:bodyPr wrap="square">
              <a:spAutoFit/>
            </a:bodyPr>
            <a:lstStyle/>
            <a:p>
              <a:pPr>
                <a:lnSpc>
                  <a:spcPts val="2600"/>
                </a:lnSpc>
              </a:pPr>
              <a:r>
                <a:rPr lang="fr-FR" sz="2800" cap="all">
                  <a:solidFill>
                    <a:srgbClr val="095482"/>
                  </a:solidFill>
                  <a:latin typeface="DilleniaUPC" panose="02020603050405020304" pitchFamily="18" charset="-34"/>
                  <a:cs typeface="DilleniaUPC" panose="02020603050405020304" pitchFamily="18" charset="-34"/>
                </a:rPr>
                <a:t>AGENTS DE RECHARGE EN LIPIDES</a:t>
              </a:r>
            </a:p>
          </p:txBody>
        </p:sp>
        <p:pic>
          <p:nvPicPr>
            <p:cNvPr id="36" name="Image 35">
              <a:extLst>
                <a:ext uri="{FF2B5EF4-FFF2-40B4-BE49-F238E27FC236}">
                  <a16:creationId xmlns:a16="http://schemas.microsoft.com/office/drawing/2014/main" id="{BF089D0E-5CA2-4536-9F66-22EBA3599EFF}"/>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3121883" y="4877511"/>
              <a:ext cx="240670" cy="254000"/>
            </a:xfrm>
            <a:prstGeom prst="rect">
              <a:avLst/>
            </a:prstGeom>
          </p:spPr>
        </p:pic>
      </p:grpSp>
      <p:sp>
        <p:nvSpPr>
          <p:cNvPr id="40" name="Rectangle 39">
            <a:extLst>
              <a:ext uri="{FF2B5EF4-FFF2-40B4-BE49-F238E27FC236}">
                <a16:creationId xmlns:a16="http://schemas.microsoft.com/office/drawing/2014/main" id="{EA76F433-F18E-4FCA-B6F8-65769B341922}"/>
              </a:ext>
            </a:extLst>
          </p:cNvPr>
          <p:cNvSpPr/>
          <p:nvPr/>
        </p:nvSpPr>
        <p:spPr>
          <a:xfrm>
            <a:off x="8355411" y="1394902"/>
            <a:ext cx="3737062" cy="349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900"/>
              </a:lnSpc>
            </a:pPr>
            <a:r>
              <a:rPr lang="fr-FR" sz="1000" dirty="0">
                <a:solidFill>
                  <a:schemeClr val="tx1">
                    <a:lumMod val="65000"/>
                    <a:lumOff val="35000"/>
                  </a:schemeClr>
                </a:solidFill>
                <a:latin typeface="DilleniaUPC" panose="02020603050405020304" pitchFamily="18" charset="-34"/>
                <a:cs typeface="DilleniaUPC" panose="02020603050405020304" pitchFamily="18" charset="-34"/>
              </a:rPr>
              <a:t>* Eau </a:t>
            </a:r>
            <a:r>
              <a:rPr lang="fr-FR" sz="1000" dirty="0" err="1">
                <a:solidFill>
                  <a:schemeClr val="tx1">
                    <a:lumMod val="65000"/>
                    <a:lumOff val="35000"/>
                  </a:schemeClr>
                </a:solidFill>
                <a:latin typeface="DilleniaUPC" panose="02020603050405020304" pitchFamily="18" charset="-34"/>
                <a:cs typeface="DilleniaUPC" panose="02020603050405020304" pitchFamily="18" charset="-34"/>
              </a:rPr>
              <a:t>isodermique</a:t>
            </a:r>
            <a:r>
              <a:rPr lang="fr-FR" sz="1000" dirty="0">
                <a:solidFill>
                  <a:schemeClr val="tx1">
                    <a:lumMod val="65000"/>
                    <a:lumOff val="35000"/>
                  </a:schemeClr>
                </a:solidFill>
                <a:latin typeface="DilleniaUPC" panose="02020603050405020304" pitchFamily="18" charset="-34"/>
                <a:cs typeface="DilleniaUPC" panose="02020603050405020304" pitchFamily="18" charset="-34"/>
              </a:rPr>
              <a:t> (AQUA/WATER/EAU, DISODIUM ADENOSINE TRISPHOSPHATE, CARNOSINE, LAMINARIA DIGITATA EXTRACT) = 1 ingrédient</a:t>
            </a:r>
          </a:p>
        </p:txBody>
      </p:sp>
    </p:spTree>
    <p:extLst>
      <p:ext uri="{BB962C8B-B14F-4D97-AF65-F5344CB8AC3E}">
        <p14:creationId xmlns:p14="http://schemas.microsoft.com/office/powerpoint/2010/main" val="40596226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09443" y="2409443"/>
            <a:ext cx="6858001" cy="2039114"/>
          </a:xfrm>
          <a:prstGeom prst="rect">
            <a:avLst/>
          </a:prstGeom>
          <a:solidFill>
            <a:srgbClr val="095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958864" y="629246"/>
            <a:ext cx="6203564"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Crème</a:t>
            </a:r>
            <a:r>
              <a:rPr lang="fr-FR" sz="2600" b="1" dirty="0">
                <a:solidFill>
                  <a:srgbClr val="000000"/>
                </a:solidFill>
                <a:latin typeface="DilleniaUPC" panose="02020603050405020304" pitchFamily="18" charset="-34"/>
                <a:cs typeface="DilleniaUPC" panose="02020603050405020304" pitchFamily="18" charset="-34"/>
              </a:rPr>
              <a:t> riche hydratante</a:t>
            </a:r>
          </a:p>
        </p:txBody>
      </p:sp>
      <p:pic>
        <p:nvPicPr>
          <p:cNvPr id="4" name="Image 3">
            <a:extLst>
              <a:ext uri="{FF2B5EF4-FFF2-40B4-BE49-F238E27FC236}">
                <a16:creationId xmlns:a16="http://schemas.microsoft.com/office/drawing/2014/main" id="{0280CAD4-27AA-4906-9BD5-A2BF0C90B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1963" y="1882610"/>
            <a:ext cx="1195511" cy="4672013"/>
          </a:xfrm>
          <a:prstGeom prst="rect">
            <a:avLst/>
          </a:prstGeom>
          <a:effectLst>
            <a:outerShdw blurRad="50800" dist="38100" dir="2700000" algn="tl" rotWithShape="0">
              <a:prstClr val="black">
                <a:alpha val="40000"/>
              </a:prstClr>
            </a:outerShdw>
          </a:effectLst>
        </p:spPr>
      </p:pic>
      <p:sp>
        <p:nvSpPr>
          <p:cNvPr id="20" name="ZoneTexte 19">
            <a:extLst>
              <a:ext uri="{FF2B5EF4-FFF2-40B4-BE49-F238E27FC236}">
                <a16:creationId xmlns:a16="http://schemas.microsoft.com/office/drawing/2014/main" id="{7E4AF97C-950E-6145-92D7-EF6360F427C0}"/>
              </a:ext>
            </a:extLst>
          </p:cNvPr>
          <p:cNvSpPr txBox="1"/>
          <p:nvPr/>
        </p:nvSpPr>
        <p:spPr>
          <a:xfrm>
            <a:off x="327650" y="83286"/>
            <a:ext cx="8543067" cy="754694"/>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t>
            </a:r>
            <a:r>
              <a:rPr lang="fr-FR" sz="4400" b="1" dirty="0">
                <a:latin typeface="DilleniaUPC" panose="02020603050405020304" pitchFamily="18" charset="-34"/>
                <a:cs typeface="DilleniaUPC" panose="02020603050405020304" pitchFamily="18" charset="-34"/>
              </a:rPr>
              <a:t>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21" name="Connecteur droit 20">
            <a:extLst>
              <a:ext uri="{FF2B5EF4-FFF2-40B4-BE49-F238E27FC236}">
                <a16:creationId xmlns:a16="http://schemas.microsoft.com/office/drawing/2014/main" id="{E023DFD9-48B7-A548-AFBA-83B3B38F3BDA}"/>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5815A468-DC07-429D-9F6D-63A13D7DAFB7}"/>
              </a:ext>
            </a:extLst>
          </p:cNvPr>
          <p:cNvSpPr txBox="1"/>
          <p:nvPr/>
        </p:nvSpPr>
        <p:spPr>
          <a:xfrm>
            <a:off x="3338646" y="2518929"/>
            <a:ext cx="7575118" cy="2941831"/>
          </a:xfrm>
          <a:prstGeom prst="rect">
            <a:avLst/>
          </a:prstGeom>
          <a:noFill/>
        </p:spPr>
        <p:txBody>
          <a:bodyPr wrap="square">
            <a:spAutoFit/>
          </a:bodyPr>
          <a:lstStyle/>
          <a:p>
            <a:pPr algn="ctr">
              <a:lnSpc>
                <a:spcPts val="2000"/>
              </a:lnSpc>
            </a:pPr>
            <a:r>
              <a:rPr lang="fr-FR" sz="2400" b="1" dirty="0">
                <a:latin typeface="DilleniaUPC" panose="02020603050405020304" pitchFamily="18" charset="-34"/>
                <a:cs typeface="DilleniaUPC" panose="02020603050405020304" pitchFamily="18" charset="-34"/>
              </a:rPr>
              <a:t>INGRÉDIENTS </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AQUA/WATER/EAU</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COCO-CAPRYLATE/CAPRATE</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ISOSTEARYL ISOSTEARATE</a:t>
            </a:r>
            <a:r>
              <a:rPr lang="fr-FR" sz="2400" dirty="0">
                <a:latin typeface="DilleniaUPC" panose="02020603050405020304" pitchFamily="18" charset="-34"/>
                <a:cs typeface="DilleniaUPC" panose="02020603050405020304" pitchFamily="18" charset="-34"/>
              </a:rPr>
              <a:t>, </a:t>
            </a:r>
            <a:r>
              <a:rPr lang="fr-FR" sz="2400" dirty="0">
                <a:solidFill>
                  <a:srgbClr val="2B909D"/>
                </a:solidFill>
                <a:latin typeface="DilleniaUPC" panose="02020603050405020304" pitchFamily="18" charset="-34"/>
                <a:cs typeface="DilleniaUPC" panose="02020603050405020304" pitchFamily="18" charset="-34"/>
              </a:rPr>
              <a:t>GLYCERIN</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CETYL PALMITATE</a:t>
            </a:r>
            <a:r>
              <a:rPr lang="fr-FR" sz="2400" dirty="0">
                <a:latin typeface="DilleniaUPC" panose="02020603050405020304" pitchFamily="18" charset="-34"/>
                <a:cs typeface="DilleniaUPC" panose="02020603050405020304" pitchFamily="18" charset="-34"/>
              </a:rPr>
              <a:t>, </a:t>
            </a:r>
            <a:r>
              <a:rPr lang="fr-FR" sz="2400" dirty="0">
                <a:solidFill>
                  <a:srgbClr val="2B909D"/>
                </a:solidFill>
                <a:latin typeface="DilleniaUPC" panose="02020603050405020304" pitchFamily="18" charset="-34"/>
                <a:cs typeface="DilleniaUPC" panose="02020603050405020304" pitchFamily="18" charset="-34"/>
              </a:rPr>
              <a:t>MANGIFERA INDICA (MANGO) SEED BUTTER</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LAURYL LAURATE</a:t>
            </a:r>
            <a:r>
              <a:rPr lang="fr-FR" sz="2400" dirty="0">
                <a:latin typeface="DilleniaUPC" panose="02020603050405020304" pitchFamily="18" charset="-34"/>
                <a:cs typeface="DilleniaUPC" panose="02020603050405020304" pitchFamily="18" charset="-34"/>
              </a:rPr>
              <a:t>, </a:t>
            </a:r>
            <a:r>
              <a:rPr lang="fr-FR" sz="2400" dirty="0">
                <a:solidFill>
                  <a:srgbClr val="2B909D"/>
                </a:solidFill>
                <a:latin typeface="DilleniaUPC" panose="02020603050405020304" pitchFamily="18" charset="-34"/>
                <a:cs typeface="DilleniaUPC" panose="02020603050405020304" pitchFamily="18" charset="-34"/>
              </a:rPr>
              <a:t>XYLITOL</a:t>
            </a:r>
            <a:r>
              <a:rPr lang="fr-FR" sz="2400" dirty="0">
                <a:latin typeface="DilleniaUPC" panose="02020603050405020304" pitchFamily="18" charset="-34"/>
                <a:cs typeface="DilleniaUPC" panose="02020603050405020304" pitchFamily="18" charset="-34"/>
              </a:rPr>
              <a:t>, </a:t>
            </a:r>
            <a:r>
              <a:rPr lang="fr-FR" sz="2400" dirty="0">
                <a:solidFill>
                  <a:srgbClr val="686F98"/>
                </a:solidFill>
                <a:latin typeface="DilleniaUPC" panose="02020603050405020304" pitchFamily="18" charset="-34"/>
                <a:cs typeface="DilleniaUPC" panose="02020603050405020304" pitchFamily="18" charset="-34"/>
              </a:rPr>
              <a:t>ALCOHOL</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BEHENYL ALCOHOL</a:t>
            </a:r>
            <a:r>
              <a:rPr lang="fr-FR" sz="2400" dirty="0">
                <a:latin typeface="DilleniaUPC" panose="02020603050405020304" pitchFamily="18" charset="-34"/>
                <a:cs typeface="DilleniaUPC" panose="02020603050405020304" pitchFamily="18" charset="-34"/>
              </a:rPr>
              <a:t>, </a:t>
            </a:r>
            <a:r>
              <a:rPr lang="fr-FR" sz="2400" dirty="0">
                <a:solidFill>
                  <a:srgbClr val="686F98"/>
                </a:solidFill>
                <a:latin typeface="DilleniaUPC" panose="02020603050405020304" pitchFamily="18" charset="-34"/>
                <a:cs typeface="DilleniaUPC" panose="02020603050405020304" pitchFamily="18" charset="-34"/>
              </a:rPr>
              <a:t>CAPRYLOYL GLYCINE</a:t>
            </a:r>
            <a:r>
              <a:rPr lang="fr-FR" sz="2400" dirty="0">
                <a:latin typeface="DilleniaUPC" panose="02020603050405020304" pitchFamily="18" charset="-34"/>
                <a:cs typeface="DilleniaUPC" panose="02020603050405020304" pitchFamily="18" charset="-34"/>
              </a:rPr>
              <a:t>, </a:t>
            </a:r>
            <a:r>
              <a:rPr lang="fr-FR" sz="2400" dirty="0">
                <a:solidFill>
                  <a:srgbClr val="2B909D"/>
                </a:solidFill>
                <a:latin typeface="DilleniaUPC" panose="02020603050405020304" pitchFamily="18" charset="-34"/>
                <a:cs typeface="DilleniaUPC" panose="02020603050405020304" pitchFamily="18" charset="-34"/>
              </a:rPr>
              <a:t>OLEA EUROPAEA (OLIVE) FRUIT OIL</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CETEARYL ALCOHOL</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POTASSIUM CETYL PHOSPHATE</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SILICA</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FRAGRANCE (PARFUM)</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CARRAGEENAN</a:t>
            </a:r>
            <a:r>
              <a:rPr lang="fr-FR" sz="2400" dirty="0">
                <a:latin typeface="DilleniaUPC" panose="02020603050405020304" pitchFamily="18" charset="-34"/>
                <a:cs typeface="DilleniaUPC" panose="02020603050405020304" pitchFamily="18" charset="-34"/>
              </a:rPr>
              <a:t>, </a:t>
            </a:r>
            <a:r>
              <a:rPr lang="fr-FR" sz="2400" dirty="0">
                <a:solidFill>
                  <a:srgbClr val="686F98"/>
                </a:solidFill>
                <a:latin typeface="DilleniaUPC" panose="02020603050405020304" pitchFamily="18" charset="-34"/>
                <a:cs typeface="DilleniaUPC" panose="02020603050405020304" pitchFamily="18" charset="-34"/>
              </a:rPr>
              <a:t>CETEARYL GLUCOSIDE</a:t>
            </a:r>
            <a:r>
              <a:rPr lang="fr-FR" sz="2400" dirty="0">
                <a:latin typeface="DilleniaUPC" panose="02020603050405020304" pitchFamily="18" charset="-34"/>
                <a:cs typeface="DilleniaUPC" panose="02020603050405020304" pitchFamily="18" charset="-34"/>
              </a:rPr>
              <a:t>, </a:t>
            </a:r>
            <a:r>
              <a:rPr lang="fr-FR" sz="2400" dirty="0">
                <a:solidFill>
                  <a:srgbClr val="686F98"/>
                </a:solidFill>
                <a:latin typeface="DilleniaUPC" panose="02020603050405020304" pitchFamily="18" charset="-34"/>
                <a:cs typeface="DilleniaUPC" panose="02020603050405020304" pitchFamily="18" charset="-34"/>
              </a:rPr>
              <a:t>SODIUM HYDROXIDE</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SCLEROTIUM GUM</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XANTHAN GUM</a:t>
            </a:r>
            <a:r>
              <a:rPr lang="fr-FR" sz="2400" dirty="0">
                <a:latin typeface="DilleniaUPC" panose="02020603050405020304" pitchFamily="18" charset="-34"/>
                <a:cs typeface="DilleniaUPC" panose="02020603050405020304" pitchFamily="18" charset="-34"/>
              </a:rPr>
              <a:t>, </a:t>
            </a:r>
            <a:r>
              <a:rPr lang="fr-FR" sz="2400" dirty="0">
                <a:solidFill>
                  <a:srgbClr val="2B909D"/>
                </a:solidFill>
                <a:latin typeface="DilleniaUPC" panose="02020603050405020304" pitchFamily="18" charset="-34"/>
                <a:cs typeface="DilleniaUPC" panose="02020603050405020304" pitchFamily="18" charset="-34"/>
              </a:rPr>
              <a:t>OLEA EUROPAEA (OLIVE) OIL UNSAPONIFIABLES</a:t>
            </a:r>
            <a:r>
              <a:rPr lang="fr-FR" sz="2400" dirty="0">
                <a:latin typeface="DilleniaUPC" panose="02020603050405020304" pitchFamily="18" charset="-34"/>
                <a:cs typeface="DilleniaUPC" panose="02020603050405020304" pitchFamily="18" charset="-34"/>
              </a:rPr>
              <a:t>, </a:t>
            </a:r>
            <a:r>
              <a:rPr lang="fr-FR" sz="2400" dirty="0">
                <a:solidFill>
                  <a:srgbClr val="686F98"/>
                </a:solidFill>
                <a:latin typeface="DilleniaUPC" panose="02020603050405020304" pitchFamily="18" charset="-34"/>
                <a:cs typeface="DilleniaUPC" panose="02020603050405020304" pitchFamily="18" charset="-34"/>
              </a:rPr>
              <a:t>SODIUM PHYTATE</a:t>
            </a:r>
            <a:r>
              <a:rPr lang="fr-FR" sz="2400" dirty="0">
                <a:latin typeface="DilleniaUPC" panose="02020603050405020304" pitchFamily="18" charset="-34"/>
                <a:cs typeface="DilleniaUPC" panose="02020603050405020304" pitchFamily="18" charset="-34"/>
              </a:rPr>
              <a:t>, </a:t>
            </a:r>
            <a:r>
              <a:rPr lang="fr-FR" sz="2400" dirty="0">
                <a:solidFill>
                  <a:srgbClr val="686F98"/>
                </a:solidFill>
                <a:latin typeface="DilleniaUPC" panose="02020603050405020304" pitchFamily="18" charset="-34"/>
                <a:cs typeface="DilleniaUPC" panose="02020603050405020304" pitchFamily="18" charset="-34"/>
              </a:rPr>
              <a:t>TOCOPHEROL</a:t>
            </a:r>
            <a:r>
              <a:rPr lang="fr-FR" sz="2400" dirty="0">
                <a:latin typeface="DilleniaUPC" panose="02020603050405020304" pitchFamily="18" charset="-34"/>
                <a:cs typeface="DilleniaUPC" panose="02020603050405020304" pitchFamily="18" charset="-34"/>
              </a:rPr>
              <a:t>, </a:t>
            </a:r>
            <a:r>
              <a:rPr lang="fr-FR" sz="2400" dirty="0">
                <a:solidFill>
                  <a:srgbClr val="2B909D"/>
                </a:solidFill>
                <a:latin typeface="DilleniaUPC" panose="02020603050405020304" pitchFamily="18" charset="-34"/>
                <a:cs typeface="DilleniaUPC" panose="02020603050405020304" pitchFamily="18" charset="-34"/>
              </a:rPr>
              <a:t>PHOSPHOLIPIDS</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LAMINARIA DIGITATA EXTRACT</a:t>
            </a:r>
            <a:r>
              <a:rPr lang="fr-FR" sz="2400" dirty="0">
                <a:latin typeface="DilleniaUPC" panose="02020603050405020304" pitchFamily="18" charset="-34"/>
                <a:cs typeface="DilleniaUPC" panose="02020603050405020304" pitchFamily="18" charset="-34"/>
              </a:rPr>
              <a:t>, </a:t>
            </a:r>
            <a:r>
              <a:rPr lang="fr-FR" sz="2400" dirty="0">
                <a:solidFill>
                  <a:srgbClr val="2B909D"/>
                </a:solidFill>
                <a:latin typeface="DilleniaUPC" panose="02020603050405020304" pitchFamily="18" charset="-34"/>
                <a:cs typeface="DilleniaUPC" panose="02020603050405020304" pitchFamily="18" charset="-34"/>
              </a:rPr>
              <a:t>GLYCINE SOJA (SOYBEAN) OIL</a:t>
            </a:r>
            <a:r>
              <a:rPr lang="fr-FR" sz="2400" dirty="0">
                <a:latin typeface="DilleniaUPC" panose="02020603050405020304" pitchFamily="18" charset="-34"/>
                <a:cs typeface="DilleniaUPC" panose="02020603050405020304" pitchFamily="18" charset="-34"/>
              </a:rPr>
              <a:t>, </a:t>
            </a:r>
            <a:r>
              <a:rPr lang="fr-FR" sz="2400" dirty="0">
                <a:solidFill>
                  <a:srgbClr val="2B909D"/>
                </a:solidFill>
                <a:latin typeface="DilleniaUPC" panose="02020603050405020304" pitchFamily="18" charset="-34"/>
                <a:cs typeface="DilleniaUPC" panose="02020603050405020304" pitchFamily="18" charset="-34"/>
              </a:rPr>
              <a:t>HELIANTHUS ANNUUS (SUNFLOWER) SEED OIL</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CARNOSINE</a:t>
            </a:r>
            <a:r>
              <a:rPr lang="fr-FR" sz="2400" dirty="0">
                <a:latin typeface="DilleniaUPC" panose="02020603050405020304" pitchFamily="18" charset="-34"/>
                <a:cs typeface="DilleniaUPC" panose="02020603050405020304" pitchFamily="18" charset="-34"/>
              </a:rPr>
              <a:t>, </a:t>
            </a:r>
            <a:r>
              <a:rPr lang="fr-FR" sz="2400" dirty="0">
                <a:solidFill>
                  <a:srgbClr val="2B909D"/>
                </a:solidFill>
                <a:latin typeface="DilleniaUPC" panose="02020603050405020304" pitchFamily="18" charset="-34"/>
                <a:cs typeface="DilleniaUPC" panose="02020603050405020304" pitchFamily="18" charset="-34"/>
              </a:rPr>
              <a:t>GLYCOLIPIDS</a:t>
            </a:r>
            <a:r>
              <a:rPr lang="fr-FR" sz="2400" dirty="0">
                <a:latin typeface="DilleniaUPC" panose="02020603050405020304" pitchFamily="18" charset="-34"/>
                <a:cs typeface="DilleniaUPC" panose="02020603050405020304" pitchFamily="18" charset="-34"/>
              </a:rPr>
              <a:t>, </a:t>
            </a:r>
            <a:r>
              <a:rPr lang="fr-FR" sz="2400" dirty="0">
                <a:solidFill>
                  <a:srgbClr val="F07189"/>
                </a:solidFill>
                <a:latin typeface="DilleniaUPC" panose="02020603050405020304" pitchFamily="18" charset="-34"/>
                <a:cs typeface="DilleniaUPC" panose="02020603050405020304" pitchFamily="18" charset="-34"/>
              </a:rPr>
              <a:t>DISODIUM ADENOSINE TRIPHOSPHATE</a:t>
            </a:r>
            <a:r>
              <a:rPr lang="fr-FR" sz="2400" dirty="0">
                <a:latin typeface="DilleniaUPC" panose="02020603050405020304" pitchFamily="18" charset="-34"/>
                <a:cs typeface="DilleniaUPC" panose="02020603050405020304" pitchFamily="18" charset="-34"/>
              </a:rPr>
              <a:t>, </a:t>
            </a:r>
            <a:r>
              <a:rPr lang="fr-FR" sz="2400" dirty="0">
                <a:solidFill>
                  <a:srgbClr val="2B909D"/>
                </a:solidFill>
                <a:latin typeface="DilleniaUPC" panose="02020603050405020304" pitchFamily="18" charset="-34"/>
                <a:cs typeface="DilleniaUPC" panose="02020603050405020304" pitchFamily="18" charset="-34"/>
              </a:rPr>
              <a:t>GLYCINE SOJA (SOYBEAN) STEROLS</a:t>
            </a:r>
            <a:r>
              <a:rPr lang="fr-FR" sz="2400" dirty="0">
                <a:latin typeface="DilleniaUPC" panose="02020603050405020304" pitchFamily="18" charset="-34"/>
                <a:cs typeface="DilleniaUPC" panose="02020603050405020304" pitchFamily="18" charset="-34"/>
              </a:rPr>
              <a:t>.</a:t>
            </a:r>
          </a:p>
        </p:txBody>
      </p:sp>
      <p:pic>
        <p:nvPicPr>
          <p:cNvPr id="25" name="Image 24">
            <a:extLst>
              <a:ext uri="{FF2B5EF4-FFF2-40B4-BE49-F238E27FC236}">
                <a16:creationId xmlns:a16="http://schemas.microsoft.com/office/drawing/2014/main" id="{74C84F9A-3074-499B-8F81-E98200CABB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4081" y="700273"/>
            <a:ext cx="2197852" cy="1550380"/>
          </a:xfrm>
          <a:prstGeom prst="rect">
            <a:avLst/>
          </a:prstGeom>
        </p:spPr>
      </p:pic>
      <p:sp>
        <p:nvSpPr>
          <p:cNvPr id="18" name="ZoneTexte 17">
            <a:extLst>
              <a:ext uri="{FF2B5EF4-FFF2-40B4-BE49-F238E27FC236}">
                <a16:creationId xmlns:a16="http://schemas.microsoft.com/office/drawing/2014/main" id="{25AD6ED7-291D-436F-A427-5DC3AAD434C6}"/>
              </a:ext>
            </a:extLst>
          </p:cNvPr>
          <p:cNvSpPr txBox="1"/>
          <p:nvPr/>
        </p:nvSpPr>
        <p:spPr>
          <a:xfrm>
            <a:off x="2941228" y="1774373"/>
            <a:ext cx="6690451" cy="584775"/>
          </a:xfrm>
          <a:prstGeom prst="rect">
            <a:avLst/>
          </a:prstGeom>
          <a:noFill/>
        </p:spPr>
        <p:txBody>
          <a:bodyPr wrap="square">
            <a:spAutoFit/>
          </a:bodyPr>
          <a:lstStyle/>
          <a:p>
            <a:pPr>
              <a:spcAft>
                <a:spcPts val="600"/>
              </a:spcAft>
            </a:pPr>
            <a:r>
              <a:rPr lang="fr-FR" sz="3200" b="1" cap="all">
                <a:solidFill>
                  <a:srgbClr val="095482"/>
                </a:solidFill>
                <a:latin typeface="DilleniaUPC" panose="02020603050405020304" pitchFamily="18" charset="-34"/>
                <a:cs typeface="DilleniaUPC" panose="02020603050405020304" pitchFamily="18" charset="-34"/>
              </a:rPr>
              <a:t>TRANSPARENCE TOTALE</a:t>
            </a:r>
          </a:p>
        </p:txBody>
      </p:sp>
      <p:grpSp>
        <p:nvGrpSpPr>
          <p:cNvPr id="22" name="Groupe 21">
            <a:extLst>
              <a:ext uri="{FF2B5EF4-FFF2-40B4-BE49-F238E27FC236}">
                <a16:creationId xmlns:a16="http://schemas.microsoft.com/office/drawing/2014/main" id="{951876AD-F9EB-4429-B0DF-37808816C007}"/>
              </a:ext>
            </a:extLst>
          </p:cNvPr>
          <p:cNvGrpSpPr/>
          <p:nvPr/>
        </p:nvGrpSpPr>
        <p:grpSpPr>
          <a:xfrm>
            <a:off x="4443023" y="5456975"/>
            <a:ext cx="6915367" cy="751807"/>
            <a:chOff x="4392044" y="5644597"/>
            <a:chExt cx="6915367" cy="751807"/>
          </a:xfrm>
        </p:grpSpPr>
        <p:sp>
          <p:nvSpPr>
            <p:cNvPr id="23" name="ZoneTexte 22">
              <a:extLst>
                <a:ext uri="{FF2B5EF4-FFF2-40B4-BE49-F238E27FC236}">
                  <a16:creationId xmlns:a16="http://schemas.microsoft.com/office/drawing/2014/main" id="{8B0C49AD-694A-4973-AD8C-6BA3DA34FF26}"/>
                </a:ext>
              </a:extLst>
            </p:cNvPr>
            <p:cNvSpPr txBox="1"/>
            <p:nvPr/>
          </p:nvSpPr>
          <p:spPr>
            <a:xfrm>
              <a:off x="4599760" y="5644597"/>
              <a:ext cx="2501901" cy="461665"/>
            </a:xfrm>
            <a:prstGeom prst="rect">
              <a:avLst/>
            </a:prstGeom>
            <a:noFill/>
          </p:spPr>
          <p:txBody>
            <a:bodyPr wrap="square">
              <a:spAutoFit/>
            </a:bodyPr>
            <a:lstStyle/>
            <a:p>
              <a:r>
                <a:rPr lang="fr-FR" sz="2400" b="1">
                  <a:solidFill>
                    <a:srgbClr val="2B909D"/>
                  </a:solidFill>
                  <a:latin typeface="DilleniaUPC" panose="02020603050405020304" pitchFamily="18" charset="-34"/>
                  <a:cs typeface="DilleniaUPC" panose="02020603050405020304" pitchFamily="18" charset="-34"/>
                </a:rPr>
                <a:t>Actions spécifiques du produit</a:t>
              </a:r>
            </a:p>
          </p:txBody>
        </p:sp>
        <p:pic>
          <p:nvPicPr>
            <p:cNvPr id="24" name="Image 23">
              <a:extLst>
                <a:ext uri="{FF2B5EF4-FFF2-40B4-BE49-F238E27FC236}">
                  <a16:creationId xmlns:a16="http://schemas.microsoft.com/office/drawing/2014/main" id="{D7421422-159C-405D-A9B8-FEDE4300A7BB}"/>
                </a:ext>
              </a:extLst>
            </p:cNvPr>
            <p:cNvPicPr>
              <a:picLocks noChangeAspect="1"/>
            </p:cNvPicPr>
            <p:nvPr/>
          </p:nvPicPr>
          <p:blipFill>
            <a:blip r:embed="rId5"/>
            <a:stretch>
              <a:fillRect/>
            </a:stretch>
          </p:blipFill>
          <p:spPr>
            <a:xfrm>
              <a:off x="6269361" y="6037801"/>
              <a:ext cx="262946" cy="255539"/>
            </a:xfrm>
            <a:prstGeom prst="rect">
              <a:avLst/>
            </a:prstGeom>
          </p:spPr>
        </p:pic>
        <p:pic>
          <p:nvPicPr>
            <p:cNvPr id="26" name="Image 25">
              <a:extLst>
                <a:ext uri="{FF2B5EF4-FFF2-40B4-BE49-F238E27FC236}">
                  <a16:creationId xmlns:a16="http://schemas.microsoft.com/office/drawing/2014/main" id="{3EFB6AA1-930E-4663-9223-FF49BB5B08AD}"/>
                </a:ext>
              </a:extLst>
            </p:cNvPr>
            <p:cNvPicPr>
              <a:picLocks noChangeAspect="1"/>
            </p:cNvPicPr>
            <p:nvPr/>
          </p:nvPicPr>
          <p:blipFill>
            <a:blip r:embed="rId6"/>
            <a:stretch>
              <a:fillRect/>
            </a:stretch>
          </p:blipFill>
          <p:spPr>
            <a:xfrm>
              <a:off x="4392044" y="5748430"/>
              <a:ext cx="246439" cy="209658"/>
            </a:xfrm>
            <a:prstGeom prst="rect">
              <a:avLst/>
            </a:prstGeom>
          </p:spPr>
        </p:pic>
        <p:pic>
          <p:nvPicPr>
            <p:cNvPr id="27" name="Image 26">
              <a:extLst>
                <a:ext uri="{FF2B5EF4-FFF2-40B4-BE49-F238E27FC236}">
                  <a16:creationId xmlns:a16="http://schemas.microsoft.com/office/drawing/2014/main" id="{C599AE05-16C3-48AE-876F-21A4B21B3827}"/>
                </a:ext>
              </a:extLst>
            </p:cNvPr>
            <p:cNvPicPr>
              <a:picLocks noChangeAspect="1"/>
            </p:cNvPicPr>
            <p:nvPr/>
          </p:nvPicPr>
          <p:blipFill>
            <a:blip r:embed="rId7"/>
            <a:stretch>
              <a:fillRect/>
            </a:stretch>
          </p:blipFill>
          <p:spPr>
            <a:xfrm>
              <a:off x="7078937" y="5736024"/>
              <a:ext cx="240518" cy="251619"/>
            </a:xfrm>
            <a:prstGeom prst="rect">
              <a:avLst/>
            </a:prstGeom>
          </p:spPr>
        </p:pic>
        <p:sp>
          <p:nvSpPr>
            <p:cNvPr id="28" name="ZoneTexte 27">
              <a:extLst>
                <a:ext uri="{FF2B5EF4-FFF2-40B4-BE49-F238E27FC236}">
                  <a16:creationId xmlns:a16="http://schemas.microsoft.com/office/drawing/2014/main" id="{4E10DC39-B087-4531-8904-267DF1D361DA}"/>
                </a:ext>
              </a:extLst>
            </p:cNvPr>
            <p:cNvSpPr txBox="1"/>
            <p:nvPr/>
          </p:nvSpPr>
          <p:spPr>
            <a:xfrm>
              <a:off x="7283828" y="5644597"/>
              <a:ext cx="3900437" cy="461665"/>
            </a:xfrm>
            <a:prstGeom prst="rect">
              <a:avLst/>
            </a:prstGeom>
            <a:noFill/>
          </p:spPr>
          <p:txBody>
            <a:bodyPr wrap="square">
              <a:spAutoFit/>
            </a:bodyPr>
            <a:lstStyle>
              <a:defPPr>
                <a:defRPr lang="fr-FR"/>
              </a:defPPr>
              <a:lvl1pPr>
                <a:defRPr sz="2000" b="1">
                  <a:solidFill>
                    <a:srgbClr val="2B909D"/>
                  </a:solidFill>
                  <a:latin typeface="DilleniaUPC" panose="02020603050405020304" pitchFamily="18" charset="-34"/>
                  <a:cs typeface="DilleniaUPC" panose="02020603050405020304" pitchFamily="18" charset="-34"/>
                </a:defRPr>
              </a:lvl1pPr>
            </a:lstStyle>
            <a:p>
              <a:r>
                <a:rPr lang="fr-FR" sz="2400">
                  <a:solidFill>
                    <a:srgbClr val="F07189"/>
                  </a:solidFill>
                </a:rPr>
                <a:t>Texture et sensorialité</a:t>
              </a:r>
            </a:p>
          </p:txBody>
        </p:sp>
        <p:sp>
          <p:nvSpPr>
            <p:cNvPr id="29" name="ZoneTexte 28">
              <a:extLst>
                <a:ext uri="{FF2B5EF4-FFF2-40B4-BE49-F238E27FC236}">
                  <a16:creationId xmlns:a16="http://schemas.microsoft.com/office/drawing/2014/main" id="{6AD14EA0-4E5F-4DBF-A415-DEDAD0951525}"/>
                </a:ext>
              </a:extLst>
            </p:cNvPr>
            <p:cNvSpPr txBox="1"/>
            <p:nvPr/>
          </p:nvSpPr>
          <p:spPr>
            <a:xfrm>
              <a:off x="6583001" y="5934739"/>
              <a:ext cx="4724410" cy="461665"/>
            </a:xfrm>
            <a:prstGeom prst="rect">
              <a:avLst/>
            </a:prstGeom>
            <a:noFill/>
          </p:spPr>
          <p:txBody>
            <a:bodyPr wrap="square">
              <a:spAutoFit/>
            </a:bodyPr>
            <a:lstStyle/>
            <a:p>
              <a:r>
                <a:rPr lang="fr-FR" sz="2400" b="1" dirty="0">
                  <a:solidFill>
                    <a:srgbClr val="686F98"/>
                  </a:solidFill>
                  <a:latin typeface="DilleniaUPC" panose="02020603050405020304" pitchFamily="18" charset="-34"/>
                  <a:cs typeface="DilleniaUPC" panose="02020603050405020304" pitchFamily="18" charset="-34"/>
                </a:rPr>
                <a:t>Application et système de pénétration de la peau</a:t>
              </a:r>
            </a:p>
          </p:txBody>
        </p:sp>
      </p:grpSp>
    </p:spTree>
    <p:extLst>
      <p:ext uri="{BB962C8B-B14F-4D97-AF65-F5344CB8AC3E}">
        <p14:creationId xmlns:p14="http://schemas.microsoft.com/office/powerpoint/2010/main" val="1912344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09443" y="2409443"/>
            <a:ext cx="6858001" cy="2039114"/>
          </a:xfrm>
          <a:prstGeom prst="rect">
            <a:avLst/>
          </a:prstGeom>
          <a:solidFill>
            <a:srgbClr val="095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958864" y="629246"/>
            <a:ext cx="6203564"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Crème</a:t>
            </a:r>
            <a:r>
              <a:rPr lang="fr-FR" sz="2600" b="1" dirty="0">
                <a:solidFill>
                  <a:srgbClr val="000000"/>
                </a:solidFill>
                <a:latin typeface="DilleniaUPC" panose="02020603050405020304" pitchFamily="18" charset="-34"/>
                <a:cs typeface="DilleniaUPC" panose="02020603050405020304" pitchFamily="18" charset="-34"/>
              </a:rPr>
              <a:t> riche hydratante</a:t>
            </a:r>
          </a:p>
        </p:txBody>
      </p:sp>
      <p:pic>
        <p:nvPicPr>
          <p:cNvPr id="4" name="Image 3">
            <a:extLst>
              <a:ext uri="{FF2B5EF4-FFF2-40B4-BE49-F238E27FC236}">
                <a16:creationId xmlns:a16="http://schemas.microsoft.com/office/drawing/2014/main" id="{0280CAD4-27AA-4906-9BD5-A2BF0C90B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1963" y="1882610"/>
            <a:ext cx="1195511" cy="4672013"/>
          </a:xfrm>
          <a:prstGeom prst="rect">
            <a:avLst/>
          </a:prstGeom>
          <a:effectLst>
            <a:outerShdw blurRad="50800" dist="38100" dir="2700000" algn="tl" rotWithShape="0">
              <a:prstClr val="black">
                <a:alpha val="40000"/>
              </a:prstClr>
            </a:outerShdw>
          </a:effectLst>
        </p:spPr>
      </p:pic>
      <p:sp>
        <p:nvSpPr>
          <p:cNvPr id="20" name="ZoneTexte 19">
            <a:extLst>
              <a:ext uri="{FF2B5EF4-FFF2-40B4-BE49-F238E27FC236}">
                <a16:creationId xmlns:a16="http://schemas.microsoft.com/office/drawing/2014/main" id="{7E4AF97C-950E-6145-92D7-EF6360F427C0}"/>
              </a:ext>
            </a:extLst>
          </p:cNvPr>
          <p:cNvSpPr txBox="1"/>
          <p:nvPr/>
        </p:nvSpPr>
        <p:spPr>
          <a:xfrm>
            <a:off x="317018" y="83286"/>
            <a:ext cx="8728418" cy="754694"/>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t>
            </a:r>
            <a:r>
              <a:rPr lang="fr-FR" sz="4400" b="1" dirty="0">
                <a:latin typeface="DilleniaUPC" panose="02020603050405020304" pitchFamily="18" charset="-34"/>
                <a:cs typeface="DilleniaUPC" panose="02020603050405020304" pitchFamily="18" charset="-34"/>
              </a:rPr>
              <a:t>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21" name="Connecteur droit 20">
            <a:extLst>
              <a:ext uri="{FF2B5EF4-FFF2-40B4-BE49-F238E27FC236}">
                <a16:creationId xmlns:a16="http://schemas.microsoft.com/office/drawing/2014/main" id="{E023DFD9-48B7-A548-AFBA-83B3B38F3BDA}"/>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3F71DDFC-D4EB-4E34-BD72-9E0DA30B68A6}"/>
              </a:ext>
            </a:extLst>
          </p:cNvPr>
          <p:cNvSpPr txBox="1"/>
          <p:nvPr/>
        </p:nvSpPr>
        <p:spPr>
          <a:xfrm>
            <a:off x="3055826" y="1167221"/>
            <a:ext cx="8952828" cy="584775"/>
          </a:xfrm>
          <a:prstGeom prst="rect">
            <a:avLst/>
          </a:prstGeom>
          <a:noFill/>
        </p:spPr>
        <p:txBody>
          <a:bodyPr wrap="square">
            <a:spAutoFit/>
          </a:bodyPr>
          <a:lstStyle/>
          <a:p>
            <a:pPr>
              <a:tabLst>
                <a:tab pos="3135313" algn="l"/>
              </a:tabLst>
            </a:pPr>
            <a:r>
              <a:rPr lang="fr-FR" sz="3200" b="1" u="none" strike="noStrike" cap="all" dirty="0">
                <a:solidFill>
                  <a:srgbClr val="095482"/>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095482"/>
                </a:solidFill>
                <a:latin typeface="DilleniaUPC" panose="02020603050405020304" pitchFamily="18" charset="-34"/>
                <a:ea typeface="Times New Roman" panose="02020603050405020304" pitchFamily="18" charset="0"/>
                <a:cs typeface="DilleniaUPC" panose="02020603050405020304" pitchFamily="18" charset="-34"/>
              </a:rPr>
              <a:t>Essai clinique </a:t>
            </a:r>
            <a:r>
              <a:rPr lang="fr-FR" sz="2400" b="1" u="none" strike="noStrike" dirty="0">
                <a:solidFill>
                  <a:srgbClr val="095482"/>
                </a:solidFill>
                <a:latin typeface="DilleniaUPC" panose="02020603050405020304" pitchFamily="18" charset="-34"/>
                <a:ea typeface="Times New Roman" panose="02020603050405020304" pitchFamily="18" charset="0"/>
                <a:cs typeface="DilleniaUPC" panose="02020603050405020304" pitchFamily="18" charset="-34"/>
              </a:rPr>
              <a:t>(</a:t>
            </a:r>
            <a:r>
              <a:rPr lang="fr-FR" sz="2400" b="1" u="none" strike="noStrike" dirty="0" err="1">
                <a:solidFill>
                  <a:srgbClr val="095482"/>
                </a:solidFill>
                <a:latin typeface="DilleniaUPC" panose="02020603050405020304" pitchFamily="18" charset="-34"/>
                <a:ea typeface="Times New Roman" panose="02020603050405020304" pitchFamily="18" charset="0"/>
                <a:cs typeface="DilleniaUPC" panose="02020603050405020304" pitchFamily="18" charset="-34"/>
              </a:rPr>
              <a:t>sébumétrie</a:t>
            </a:r>
            <a:r>
              <a:rPr lang="fr-FR" sz="2400" b="1" u="none" strike="noStrike" dirty="0">
                <a:solidFill>
                  <a:srgbClr val="095482"/>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7" name="Picture 2" descr="Mycose de l'ongle? N'attendez pas, traitez immédiatement">
            <a:extLst>
              <a:ext uri="{FF2B5EF4-FFF2-40B4-BE49-F238E27FC236}">
                <a16:creationId xmlns:a16="http://schemas.microsoft.com/office/drawing/2014/main" id="{A1814E78-7EC6-4DD7-88C0-3137BD1EE9FB}"/>
              </a:ext>
            </a:extLst>
          </p:cNvPr>
          <p:cNvPicPr>
            <a:picLocks noChangeAspect="1" noChangeArrowheads="1"/>
          </p:cNvPicPr>
          <p:nvPr/>
        </p:nvPicPr>
        <p:blipFill rotWithShape="1">
          <a:blip r:embed="rId4" cstate="print">
            <a:duotone>
              <a:prstClr val="black"/>
              <a:srgbClr val="095482">
                <a:tint val="45000"/>
                <a:satMod val="400000"/>
              </a:srgbClr>
            </a:duotone>
            <a:extLst>
              <a:ext uri="{28A0092B-C50C-407E-A947-70E740481C1C}">
                <a14:useLocalDpi xmlns:a14="http://schemas.microsoft.com/office/drawing/2010/main" val="0"/>
              </a:ext>
            </a:extLst>
          </a:blip>
          <a:srcRect r="66457"/>
          <a:stretch/>
        </p:blipFill>
        <p:spPr bwMode="auto">
          <a:xfrm>
            <a:off x="9087159" y="1769824"/>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9D54996D-39E0-4AED-82A7-C5837FCF8D45}"/>
              </a:ext>
            </a:extLst>
          </p:cNvPr>
          <p:cNvSpPr txBox="1"/>
          <p:nvPr/>
        </p:nvSpPr>
        <p:spPr>
          <a:xfrm>
            <a:off x="3908397" y="2435962"/>
            <a:ext cx="8002401" cy="446276"/>
          </a:xfrm>
          <a:prstGeom prst="rect">
            <a:avLst/>
          </a:prstGeom>
          <a:noFill/>
        </p:spPr>
        <p:txBody>
          <a:bodyPr wrap="square">
            <a:spAutoFit/>
          </a:bodyPr>
          <a:lstStyle/>
          <a:p>
            <a:r>
              <a:rPr lang="fr-FR" sz="2300" dirty="0">
                <a:latin typeface="DilleniaUPC" panose="02020603050405020304" pitchFamily="18" charset="-34"/>
                <a:ea typeface="+mn-ea"/>
                <a:cs typeface="DilleniaUPC" panose="02020603050405020304" pitchFamily="18" charset="-34"/>
              </a:rPr>
              <a:t>Évaluation clinique de l’effet nourrissant (</a:t>
            </a:r>
            <a:r>
              <a:rPr lang="fr-FR" sz="2300" dirty="0" err="1">
                <a:latin typeface="DilleniaUPC" panose="02020603050405020304" pitchFamily="18" charset="-34"/>
                <a:ea typeface="+mn-ea"/>
                <a:cs typeface="DilleniaUPC" panose="02020603050405020304" pitchFamily="18" charset="-34"/>
              </a:rPr>
              <a:t>sébumétrie</a:t>
            </a:r>
            <a:r>
              <a:rPr lang="fr-FR" sz="2300" dirty="0">
                <a:latin typeface="DilleniaUPC" panose="02020603050405020304" pitchFamily="18" charset="-34"/>
                <a:ea typeface="+mn-ea"/>
                <a:cs typeface="DilleniaUPC" panose="02020603050405020304" pitchFamily="18" charset="-34"/>
              </a:rPr>
              <a:t>) – 30 min*</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10" name="Image 9">
            <a:extLst>
              <a:ext uri="{FF2B5EF4-FFF2-40B4-BE49-F238E27FC236}">
                <a16:creationId xmlns:a16="http://schemas.microsoft.com/office/drawing/2014/main" id="{E812AB1A-6D44-4816-844B-B8D7CCE162DC}"/>
              </a:ext>
            </a:extLst>
          </p:cNvPr>
          <p:cNvPicPr>
            <a:picLocks noChangeAspect="1"/>
          </p:cNvPicPr>
          <p:nvPr/>
        </p:nvPicPr>
        <p:blipFill rotWithShape="1">
          <a:blip r:embed="rId5"/>
          <a:srcRect b="14901"/>
          <a:stretch/>
        </p:blipFill>
        <p:spPr>
          <a:xfrm>
            <a:off x="3363873" y="2998801"/>
            <a:ext cx="483564" cy="443166"/>
          </a:xfrm>
          <a:prstGeom prst="rect">
            <a:avLst/>
          </a:prstGeom>
        </p:spPr>
      </p:pic>
      <p:sp>
        <p:nvSpPr>
          <p:cNvPr id="11" name="ZoneTexte 10">
            <a:extLst>
              <a:ext uri="{FF2B5EF4-FFF2-40B4-BE49-F238E27FC236}">
                <a16:creationId xmlns:a16="http://schemas.microsoft.com/office/drawing/2014/main" id="{FE63CD0F-17F5-47F0-8522-5A3BFDB3EBCF}"/>
              </a:ext>
            </a:extLst>
          </p:cNvPr>
          <p:cNvSpPr txBox="1"/>
          <p:nvPr/>
        </p:nvSpPr>
        <p:spPr>
          <a:xfrm>
            <a:off x="3908397" y="3052087"/>
            <a:ext cx="5813122"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10 volontaires âgés de 23 à 45 ans</a:t>
            </a:r>
          </a:p>
        </p:txBody>
      </p:sp>
      <p:pic>
        <p:nvPicPr>
          <p:cNvPr id="13" name="Image 12">
            <a:extLst>
              <a:ext uri="{FF2B5EF4-FFF2-40B4-BE49-F238E27FC236}">
                <a16:creationId xmlns:a16="http://schemas.microsoft.com/office/drawing/2014/main" id="{2AAB726F-BF06-4837-AED6-939251F64AC4}"/>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89615" y="2360995"/>
            <a:ext cx="530585" cy="619484"/>
          </a:xfrm>
          <a:prstGeom prst="rect">
            <a:avLst/>
          </a:prstGeom>
        </p:spPr>
      </p:pic>
      <p:sp>
        <p:nvSpPr>
          <p:cNvPr id="15" name="ZoneTexte 14">
            <a:extLst>
              <a:ext uri="{FF2B5EF4-FFF2-40B4-BE49-F238E27FC236}">
                <a16:creationId xmlns:a16="http://schemas.microsoft.com/office/drawing/2014/main" id="{A71C8E3D-4463-474A-B6D7-F012FFD0E40C}"/>
              </a:ext>
            </a:extLst>
          </p:cNvPr>
          <p:cNvSpPr txBox="1"/>
          <p:nvPr/>
        </p:nvSpPr>
        <p:spPr>
          <a:xfrm>
            <a:off x="3014212" y="6580590"/>
            <a:ext cx="6376923" cy="338554"/>
          </a:xfrm>
          <a:prstGeom prst="rect">
            <a:avLst/>
          </a:prstGeom>
          <a:noFill/>
        </p:spPr>
        <p:txBody>
          <a:bodyPr wrap="square">
            <a:spAutoFit/>
          </a:bodyPr>
          <a:lstStyle/>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*Essai clinique (sébumétrie), étude Ln19003 – CIREC – août 2019</a:t>
            </a:r>
          </a:p>
        </p:txBody>
      </p:sp>
      <p:graphicFrame>
        <p:nvGraphicFramePr>
          <p:cNvPr id="46" name="Graphique 45">
            <a:extLst>
              <a:ext uri="{FF2B5EF4-FFF2-40B4-BE49-F238E27FC236}">
                <a16:creationId xmlns:a16="http://schemas.microsoft.com/office/drawing/2014/main" id="{7C8C48A6-46F2-40BB-8381-7A6166C11DA3}"/>
              </a:ext>
            </a:extLst>
          </p:cNvPr>
          <p:cNvGraphicFramePr/>
          <p:nvPr>
            <p:extLst>
              <p:ext uri="{D42A27DB-BD31-4B8C-83A1-F6EECF244321}">
                <p14:modId xmlns:p14="http://schemas.microsoft.com/office/powerpoint/2010/main" val="1930433534"/>
              </p:ext>
            </p:extLst>
          </p:nvPr>
        </p:nvGraphicFramePr>
        <p:xfrm>
          <a:off x="3389615" y="4014724"/>
          <a:ext cx="4020096" cy="2468229"/>
        </p:xfrm>
        <a:graphic>
          <a:graphicData uri="http://schemas.openxmlformats.org/drawingml/2006/chart">
            <c:chart xmlns:c="http://schemas.openxmlformats.org/drawingml/2006/chart" xmlns:r="http://schemas.openxmlformats.org/officeDocument/2006/relationships" r:id="rId8"/>
          </a:graphicData>
        </a:graphic>
      </p:graphicFrame>
      <p:sp>
        <p:nvSpPr>
          <p:cNvPr id="49" name="ZoneTexte 48">
            <a:extLst>
              <a:ext uri="{FF2B5EF4-FFF2-40B4-BE49-F238E27FC236}">
                <a16:creationId xmlns:a16="http://schemas.microsoft.com/office/drawing/2014/main" id="{C247F447-985F-47A0-977B-7D90D8E07156}"/>
              </a:ext>
            </a:extLst>
          </p:cNvPr>
          <p:cNvSpPr txBox="1"/>
          <p:nvPr/>
        </p:nvSpPr>
        <p:spPr>
          <a:xfrm>
            <a:off x="7532240" y="4548405"/>
            <a:ext cx="4378559" cy="1423186"/>
          </a:xfrm>
          <a:prstGeom prst="rect">
            <a:avLst/>
          </a:prstGeom>
          <a:solidFill>
            <a:schemeClr val="bg1"/>
          </a:solidFill>
          <a:ln>
            <a:solidFill>
              <a:srgbClr val="0954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b="1">
                <a:solidFill>
                  <a:srgbClr val="095482"/>
                </a:solidFill>
              </a:rPr>
              <a:t>Présence significative d’un film gras résiduel</a:t>
            </a:r>
            <a:r>
              <a:rPr lang="fr-FR">
                <a:solidFill>
                  <a:srgbClr val="095482"/>
                </a:solidFill>
              </a:rPr>
              <a:t> à la surface de la peau à Timm et T30 min </a:t>
            </a:r>
          </a:p>
          <a:p>
            <a:r>
              <a:rPr lang="fr-FR">
                <a:solidFill>
                  <a:srgbClr val="095482"/>
                </a:solidFill>
                <a:latin typeface="Times New Roman" panose="02020603050405020304" pitchFamily="18" charset="0"/>
                <a:cs typeface="Times New Roman" panose="02020603050405020304" pitchFamily="18" charset="0"/>
              </a:rPr>
              <a:t>→ </a:t>
            </a:r>
            <a:r>
              <a:rPr lang="fr-FR" b="1">
                <a:solidFill>
                  <a:srgbClr val="095482"/>
                </a:solidFill>
              </a:rPr>
              <a:t>Effet nourrissant prouvé</a:t>
            </a:r>
          </a:p>
        </p:txBody>
      </p:sp>
      <p:sp>
        <p:nvSpPr>
          <p:cNvPr id="50" name="ZoneTexte 49">
            <a:extLst>
              <a:ext uri="{FF2B5EF4-FFF2-40B4-BE49-F238E27FC236}">
                <a16:creationId xmlns:a16="http://schemas.microsoft.com/office/drawing/2014/main" id="{7E9F075F-BB34-4E72-844C-03619CA043B3}"/>
              </a:ext>
            </a:extLst>
          </p:cNvPr>
          <p:cNvSpPr txBox="1"/>
          <p:nvPr/>
        </p:nvSpPr>
        <p:spPr>
          <a:xfrm>
            <a:off x="3149393" y="3735190"/>
            <a:ext cx="2698513"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sp>
        <p:nvSpPr>
          <p:cNvPr id="18" name="ZoneTexte 17">
            <a:extLst>
              <a:ext uri="{FF2B5EF4-FFF2-40B4-BE49-F238E27FC236}">
                <a16:creationId xmlns:a16="http://schemas.microsoft.com/office/drawing/2014/main" id="{520D83C7-51AA-4443-95B8-06B2C4F415E2}"/>
              </a:ext>
            </a:extLst>
          </p:cNvPr>
          <p:cNvSpPr txBox="1"/>
          <p:nvPr/>
        </p:nvSpPr>
        <p:spPr>
          <a:xfrm rot="16200000">
            <a:off x="2318204" y="5121498"/>
            <a:ext cx="1939379" cy="276999"/>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fr-FR" sz="1200"/>
              <a:t>Quantité d’huile (µg/cm</a:t>
            </a:r>
            <a:r>
              <a:rPr lang="fr-FR" sz="1200" baseline="30000"/>
              <a:t>2</a:t>
            </a:r>
            <a:r>
              <a:rPr lang="fr-FR" sz="1200"/>
              <a:t>)</a:t>
            </a:r>
          </a:p>
        </p:txBody>
      </p:sp>
    </p:spTree>
    <p:extLst>
      <p:ext uri="{BB962C8B-B14F-4D97-AF65-F5344CB8AC3E}">
        <p14:creationId xmlns:p14="http://schemas.microsoft.com/office/powerpoint/2010/main" val="1602653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09443" y="2409443"/>
            <a:ext cx="6858001" cy="2039114"/>
          </a:xfrm>
          <a:prstGeom prst="rect">
            <a:avLst/>
          </a:prstGeom>
          <a:solidFill>
            <a:srgbClr val="095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969497" y="629246"/>
            <a:ext cx="6203564" cy="492443"/>
          </a:xfrm>
          <a:prstGeom prst="rect">
            <a:avLst/>
          </a:prstGeom>
          <a:noFill/>
        </p:spPr>
        <p:txBody>
          <a:bodyPr wrap="square">
            <a:spAutoFit/>
          </a:bodyPr>
          <a:lstStyle/>
          <a:p>
            <a:r>
              <a:rPr lang="fr-FR" sz="2600" b="1">
                <a:solidFill>
                  <a:schemeClr val="bg1"/>
                </a:solidFill>
                <a:latin typeface="DilleniaUPC" panose="02020603050405020304" pitchFamily="18" charset="-34"/>
                <a:cs typeface="DilleniaUPC" panose="02020603050405020304" pitchFamily="18" charset="-34"/>
              </a:rPr>
              <a:t>Crème</a:t>
            </a:r>
            <a:r>
              <a:rPr lang="fr-FR" sz="2600" b="1">
                <a:solidFill>
                  <a:srgbClr val="000000"/>
                </a:solidFill>
                <a:latin typeface="DilleniaUPC" panose="02020603050405020304" pitchFamily="18" charset="-34"/>
                <a:cs typeface="DilleniaUPC" panose="02020603050405020304" pitchFamily="18" charset="-34"/>
              </a:rPr>
              <a:t> riche hydratante</a:t>
            </a:r>
          </a:p>
        </p:txBody>
      </p:sp>
      <p:pic>
        <p:nvPicPr>
          <p:cNvPr id="4" name="Image 3">
            <a:extLst>
              <a:ext uri="{FF2B5EF4-FFF2-40B4-BE49-F238E27FC236}">
                <a16:creationId xmlns:a16="http://schemas.microsoft.com/office/drawing/2014/main" id="{0280CAD4-27AA-4906-9BD5-A2BF0C90B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1963" y="1882610"/>
            <a:ext cx="1195511" cy="4672013"/>
          </a:xfrm>
          <a:prstGeom prst="rect">
            <a:avLst/>
          </a:prstGeom>
          <a:effectLst>
            <a:outerShdw blurRad="50800" dist="38100" dir="2700000" algn="tl" rotWithShape="0">
              <a:prstClr val="black">
                <a:alpha val="40000"/>
              </a:prstClr>
            </a:outerShdw>
          </a:effectLst>
        </p:spPr>
      </p:pic>
      <p:sp>
        <p:nvSpPr>
          <p:cNvPr id="20" name="ZoneTexte 19">
            <a:extLst>
              <a:ext uri="{FF2B5EF4-FFF2-40B4-BE49-F238E27FC236}">
                <a16:creationId xmlns:a16="http://schemas.microsoft.com/office/drawing/2014/main" id="{7E4AF97C-950E-6145-92D7-EF6360F427C0}"/>
              </a:ext>
            </a:extLst>
          </p:cNvPr>
          <p:cNvSpPr txBox="1"/>
          <p:nvPr/>
        </p:nvSpPr>
        <p:spPr>
          <a:xfrm>
            <a:off x="327650" y="83286"/>
            <a:ext cx="8110581" cy="754694"/>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t>
            </a:r>
            <a:r>
              <a:rPr lang="fr-FR" sz="4400" b="1" dirty="0">
                <a:latin typeface="DilleniaUPC" panose="02020603050405020304" pitchFamily="18" charset="-34"/>
                <a:cs typeface="DilleniaUPC" panose="02020603050405020304" pitchFamily="18" charset="-34"/>
              </a:rPr>
              <a:t>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21" name="Connecteur droit 20">
            <a:extLst>
              <a:ext uri="{FF2B5EF4-FFF2-40B4-BE49-F238E27FC236}">
                <a16:creationId xmlns:a16="http://schemas.microsoft.com/office/drawing/2014/main" id="{E023DFD9-48B7-A548-AFBA-83B3B38F3BDA}"/>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3F71DDFC-D4EB-4E34-BD72-9E0DA30B68A6}"/>
              </a:ext>
            </a:extLst>
          </p:cNvPr>
          <p:cNvSpPr txBox="1"/>
          <p:nvPr/>
        </p:nvSpPr>
        <p:spPr>
          <a:xfrm>
            <a:off x="3149393" y="1184309"/>
            <a:ext cx="9130195" cy="584775"/>
          </a:xfrm>
          <a:prstGeom prst="rect">
            <a:avLst/>
          </a:prstGeom>
          <a:noFill/>
        </p:spPr>
        <p:txBody>
          <a:bodyPr wrap="square">
            <a:spAutoFit/>
          </a:bodyPr>
          <a:lstStyle/>
          <a:p>
            <a:pPr>
              <a:tabLst>
                <a:tab pos="3135313" algn="l"/>
              </a:tabLst>
            </a:pPr>
            <a:r>
              <a:rPr lang="fr-FR" sz="3200" b="1" u="none" strike="noStrike" cap="all" dirty="0">
                <a:solidFill>
                  <a:srgbClr val="095482"/>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095482"/>
                </a:solidFill>
                <a:latin typeface="DilleniaUPC" panose="02020603050405020304" pitchFamily="18" charset="-34"/>
                <a:ea typeface="Times New Roman" panose="02020603050405020304" pitchFamily="18" charset="0"/>
                <a:cs typeface="DilleniaUPC" panose="02020603050405020304" pitchFamily="18" charset="-34"/>
              </a:rPr>
              <a:t>Essai clinique </a:t>
            </a:r>
            <a:r>
              <a:rPr lang="fr-FR" sz="2400" b="1" u="none" strike="noStrike" dirty="0">
                <a:solidFill>
                  <a:srgbClr val="095482"/>
                </a:solidFill>
                <a:latin typeface="DilleniaUPC" panose="02020603050405020304" pitchFamily="18" charset="-34"/>
                <a:ea typeface="Times New Roman" panose="02020603050405020304" pitchFamily="18" charset="0"/>
                <a:cs typeface="DilleniaUPC" panose="02020603050405020304" pitchFamily="18" charset="-34"/>
              </a:rPr>
              <a:t>(</a:t>
            </a:r>
            <a:r>
              <a:rPr lang="fr-FR" sz="2400" b="1" u="none" strike="noStrike" dirty="0" err="1">
                <a:solidFill>
                  <a:srgbClr val="095482"/>
                </a:solidFill>
                <a:latin typeface="DilleniaUPC" panose="02020603050405020304" pitchFamily="18" charset="-34"/>
                <a:ea typeface="Times New Roman" panose="02020603050405020304" pitchFamily="18" charset="0"/>
                <a:cs typeface="DilleniaUPC" panose="02020603050405020304" pitchFamily="18" charset="-34"/>
              </a:rPr>
              <a:t>cornéométrie</a:t>
            </a:r>
            <a:r>
              <a:rPr lang="fr-FR" sz="2400" b="1" u="none" strike="noStrike" dirty="0">
                <a:solidFill>
                  <a:srgbClr val="095482"/>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7" name="Picture 2" descr="Mycose de l'ongle? N'attendez pas, traitez immédiatement">
            <a:extLst>
              <a:ext uri="{FF2B5EF4-FFF2-40B4-BE49-F238E27FC236}">
                <a16:creationId xmlns:a16="http://schemas.microsoft.com/office/drawing/2014/main" id="{A1814E78-7EC6-4DD7-88C0-3137BD1EE9FB}"/>
              </a:ext>
            </a:extLst>
          </p:cNvPr>
          <p:cNvPicPr>
            <a:picLocks noChangeAspect="1" noChangeArrowheads="1"/>
          </p:cNvPicPr>
          <p:nvPr/>
        </p:nvPicPr>
        <p:blipFill rotWithShape="1">
          <a:blip r:embed="rId4" cstate="print">
            <a:duotone>
              <a:prstClr val="black"/>
              <a:srgbClr val="095482">
                <a:tint val="45000"/>
                <a:satMod val="400000"/>
              </a:srgbClr>
            </a:duotone>
            <a:extLst>
              <a:ext uri="{28A0092B-C50C-407E-A947-70E740481C1C}">
                <a14:useLocalDpi xmlns:a14="http://schemas.microsoft.com/office/drawing/2010/main" val="0"/>
              </a:ext>
            </a:extLst>
          </a:blip>
          <a:srcRect r="66457"/>
          <a:stretch/>
        </p:blipFill>
        <p:spPr bwMode="auto">
          <a:xfrm>
            <a:off x="9413132" y="1808183"/>
            <a:ext cx="634360" cy="673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ydration - East Valley Naturopathic Doctors">
            <a:extLst>
              <a:ext uri="{FF2B5EF4-FFF2-40B4-BE49-F238E27FC236}">
                <a16:creationId xmlns:a16="http://schemas.microsoft.com/office/drawing/2014/main" id="{86FDBD52-EBAE-4404-8923-FF38C2E21B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0560" y="716089"/>
            <a:ext cx="492443" cy="492443"/>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8851F297-3852-4F7F-A952-D9A43745A30F}"/>
              </a:ext>
            </a:extLst>
          </p:cNvPr>
          <p:cNvSpPr txBox="1"/>
          <p:nvPr/>
        </p:nvSpPr>
        <p:spPr>
          <a:xfrm>
            <a:off x="8009263" y="175142"/>
            <a:ext cx="3730559" cy="584775"/>
          </a:xfrm>
          <a:prstGeom prst="rect">
            <a:avLst/>
          </a:prstGeom>
          <a:noFill/>
        </p:spPr>
        <p:txBody>
          <a:bodyPr wrap="square">
            <a:spAutoFit/>
          </a:bodyPr>
          <a:lstStyle/>
          <a:p>
            <a:r>
              <a:rPr lang="fr-FR" sz="3200" b="1" dirty="0">
                <a:solidFill>
                  <a:srgbClr val="36C7D6"/>
                </a:solidFill>
                <a:latin typeface="DilleniaUPC" panose="02020603050405020304" pitchFamily="18" charset="-34"/>
                <a:cs typeface="DilleniaUPC" panose="02020603050405020304" pitchFamily="18" charset="-34"/>
              </a:rPr>
              <a:t>+38,7 % </a:t>
            </a:r>
            <a:r>
              <a:rPr lang="fr-FR" sz="2400" dirty="0">
                <a:solidFill>
                  <a:srgbClr val="36C7D6"/>
                </a:solidFill>
                <a:latin typeface="DilleniaUPC" panose="02020603050405020304" pitchFamily="18" charset="-34"/>
                <a:cs typeface="DilleniaUPC" panose="02020603050405020304" pitchFamily="18" charset="-34"/>
              </a:rPr>
              <a:t>d’hydratation au bout de 8h*</a:t>
            </a:r>
          </a:p>
        </p:txBody>
      </p:sp>
      <p:sp>
        <p:nvSpPr>
          <p:cNvPr id="22" name="ZoneTexte 21">
            <a:extLst>
              <a:ext uri="{FF2B5EF4-FFF2-40B4-BE49-F238E27FC236}">
                <a16:creationId xmlns:a16="http://schemas.microsoft.com/office/drawing/2014/main" id="{59D0E10F-4DDD-4330-876F-86A5050DE786}"/>
              </a:ext>
            </a:extLst>
          </p:cNvPr>
          <p:cNvSpPr txBox="1"/>
          <p:nvPr/>
        </p:nvSpPr>
        <p:spPr>
          <a:xfrm>
            <a:off x="2940554" y="6545573"/>
            <a:ext cx="6100354" cy="338554"/>
          </a:xfrm>
          <a:prstGeom prst="rect">
            <a:avLst/>
          </a:prstGeom>
          <a:noFill/>
        </p:spPr>
        <p:txBody>
          <a:bodyPr wrap="square">
            <a:spAutoFit/>
          </a:bodyPr>
          <a:lstStyle/>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*Essai clinique (cornéométrie), étude Ln10005 – CIREC – mai 2010 </a:t>
            </a:r>
          </a:p>
        </p:txBody>
      </p:sp>
      <p:sp>
        <p:nvSpPr>
          <p:cNvPr id="12" name="ZoneTexte 11">
            <a:extLst>
              <a:ext uri="{FF2B5EF4-FFF2-40B4-BE49-F238E27FC236}">
                <a16:creationId xmlns:a16="http://schemas.microsoft.com/office/drawing/2014/main" id="{CA430EF5-ECC2-414B-9499-736DFC7E1410}"/>
              </a:ext>
            </a:extLst>
          </p:cNvPr>
          <p:cNvSpPr txBox="1"/>
          <p:nvPr/>
        </p:nvSpPr>
        <p:spPr>
          <a:xfrm>
            <a:off x="3882106" y="2529463"/>
            <a:ext cx="8206060" cy="446276"/>
          </a:xfrm>
          <a:prstGeom prst="rect">
            <a:avLst/>
          </a:prstGeom>
          <a:noFill/>
        </p:spPr>
        <p:txBody>
          <a:bodyPr wrap="square">
            <a:spAutoFit/>
          </a:bodyPr>
          <a:lstStyle/>
          <a:p>
            <a:r>
              <a:rPr lang="fr-FR" sz="2300" dirty="0">
                <a:latin typeface="DilleniaUPC" panose="02020603050405020304" pitchFamily="18" charset="-34"/>
                <a:cs typeface="DilleniaUPC" panose="02020603050405020304" pitchFamily="18" charset="-34"/>
              </a:rPr>
              <a:t>Évaluation clinique de l’effet hydratant (</a:t>
            </a:r>
            <a:r>
              <a:rPr lang="fr-FR" sz="2300" dirty="0" err="1">
                <a:latin typeface="DilleniaUPC" panose="02020603050405020304" pitchFamily="18" charset="-34"/>
                <a:cs typeface="DilleniaUPC" panose="02020603050405020304" pitchFamily="18" charset="-34"/>
              </a:rPr>
              <a:t>cornéométrie</a:t>
            </a:r>
            <a:r>
              <a:rPr lang="fr-FR" sz="2300" dirty="0">
                <a:latin typeface="DilleniaUPC" panose="02020603050405020304" pitchFamily="18" charset="-34"/>
                <a:cs typeface="DilleniaUPC" panose="02020603050405020304" pitchFamily="18" charset="-34"/>
              </a:rPr>
              <a:t>) – 8 heures* </a:t>
            </a:r>
          </a:p>
        </p:txBody>
      </p:sp>
      <p:pic>
        <p:nvPicPr>
          <p:cNvPr id="13" name="Image 12">
            <a:extLst>
              <a:ext uri="{FF2B5EF4-FFF2-40B4-BE49-F238E27FC236}">
                <a16:creationId xmlns:a16="http://schemas.microsoft.com/office/drawing/2014/main" id="{C31C51CE-8A5F-466C-A441-543C07FBEF35}"/>
              </a:ext>
            </a:extLst>
          </p:cNvPr>
          <p:cNvPicPr>
            <a:picLocks noChangeAspect="1"/>
          </p:cNvPicPr>
          <p:nvPr/>
        </p:nvPicPr>
        <p:blipFill rotWithShape="1">
          <a:blip r:embed="rId6"/>
          <a:srcRect b="14901"/>
          <a:stretch/>
        </p:blipFill>
        <p:spPr>
          <a:xfrm>
            <a:off x="3337582" y="3042077"/>
            <a:ext cx="483564" cy="443166"/>
          </a:xfrm>
          <a:prstGeom prst="rect">
            <a:avLst/>
          </a:prstGeom>
        </p:spPr>
      </p:pic>
      <p:sp>
        <p:nvSpPr>
          <p:cNvPr id="14" name="ZoneTexte 13">
            <a:extLst>
              <a:ext uri="{FF2B5EF4-FFF2-40B4-BE49-F238E27FC236}">
                <a16:creationId xmlns:a16="http://schemas.microsoft.com/office/drawing/2014/main" id="{B0D5DA43-4547-43EE-BB94-4B68A712153E}"/>
              </a:ext>
            </a:extLst>
          </p:cNvPr>
          <p:cNvSpPr txBox="1"/>
          <p:nvPr/>
        </p:nvSpPr>
        <p:spPr>
          <a:xfrm>
            <a:off x="3882106" y="3095363"/>
            <a:ext cx="5442647"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10 volontaires âgés de 28 à 65 ans</a:t>
            </a:r>
          </a:p>
        </p:txBody>
      </p:sp>
      <p:pic>
        <p:nvPicPr>
          <p:cNvPr id="15" name="Image 14">
            <a:extLst>
              <a:ext uri="{FF2B5EF4-FFF2-40B4-BE49-F238E27FC236}">
                <a16:creationId xmlns:a16="http://schemas.microsoft.com/office/drawing/2014/main" id="{9CFDF161-1747-4DBB-92F2-559611ACB928}"/>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404271"/>
            <a:ext cx="530585" cy="619484"/>
          </a:xfrm>
          <a:prstGeom prst="rect">
            <a:avLst/>
          </a:prstGeom>
        </p:spPr>
      </p:pic>
      <p:sp>
        <p:nvSpPr>
          <p:cNvPr id="16" name="ZoneTexte 15">
            <a:extLst>
              <a:ext uri="{FF2B5EF4-FFF2-40B4-BE49-F238E27FC236}">
                <a16:creationId xmlns:a16="http://schemas.microsoft.com/office/drawing/2014/main" id="{FC528539-4381-4CEE-A84B-7B3890636062}"/>
              </a:ext>
            </a:extLst>
          </p:cNvPr>
          <p:cNvSpPr txBox="1"/>
          <p:nvPr/>
        </p:nvSpPr>
        <p:spPr>
          <a:xfrm>
            <a:off x="3149393" y="3716266"/>
            <a:ext cx="2124355"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sp>
        <p:nvSpPr>
          <p:cNvPr id="19" name="ZoneTexte 18">
            <a:extLst>
              <a:ext uri="{FF2B5EF4-FFF2-40B4-BE49-F238E27FC236}">
                <a16:creationId xmlns:a16="http://schemas.microsoft.com/office/drawing/2014/main" id="{7D0F37FB-FDAE-4EC4-83DB-FF53D4D7F774}"/>
              </a:ext>
            </a:extLst>
          </p:cNvPr>
          <p:cNvSpPr txBox="1"/>
          <p:nvPr/>
        </p:nvSpPr>
        <p:spPr>
          <a:xfrm>
            <a:off x="8469819" y="4019107"/>
            <a:ext cx="3215215" cy="1758614"/>
          </a:xfrm>
          <a:prstGeom prst="rect">
            <a:avLst/>
          </a:prstGeom>
          <a:solidFill>
            <a:schemeClr val="bg1"/>
          </a:solidFill>
          <a:ln>
            <a:solidFill>
              <a:srgbClr val="0954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095482"/>
                </a:solidFill>
                <a:latin typeface="Times New Roman" panose="02020603050405020304" pitchFamily="18" charset="0"/>
                <a:cs typeface="Times New Roman" panose="02020603050405020304" pitchFamily="18" charset="0"/>
              </a:rPr>
              <a:t>→ </a:t>
            </a:r>
            <a:r>
              <a:rPr lang="fr-FR" dirty="0">
                <a:solidFill>
                  <a:srgbClr val="095482"/>
                </a:solidFill>
              </a:rPr>
              <a:t>Ce produit est considéré comme un </a:t>
            </a:r>
            <a:r>
              <a:rPr lang="fr-FR" b="1" dirty="0">
                <a:solidFill>
                  <a:srgbClr val="095482"/>
                </a:solidFill>
              </a:rPr>
              <a:t>« très bon » à « excellent » hydratant</a:t>
            </a:r>
          </a:p>
          <a:p>
            <a:r>
              <a:rPr kumimoji="0" lang="fr-FR" b="0" i="0" u="none" strike="noStrike" cap="none" normalizeH="0" baseline="0" noProof="0" dirty="0">
                <a:ln>
                  <a:noFill/>
                </a:ln>
                <a:solidFill>
                  <a:srgbClr val="095482"/>
                </a:solidFill>
                <a:uLnTx/>
                <a:uFillTx/>
                <a:latin typeface="Times New Roman" panose="02020603050405020304" pitchFamily="18" charset="0"/>
                <a:ea typeface="+mn-ea"/>
                <a:cs typeface="Times New Roman" panose="02020603050405020304" pitchFamily="18" charset="0"/>
              </a:rPr>
              <a:t>→</a:t>
            </a:r>
            <a:r>
              <a:rPr lang="fr-FR" b="1" dirty="0">
                <a:solidFill>
                  <a:srgbClr val="095482"/>
                </a:solidFill>
              </a:rPr>
              <a:t> Hydratation longue durée </a:t>
            </a:r>
          </a:p>
        </p:txBody>
      </p:sp>
      <p:sp>
        <p:nvSpPr>
          <p:cNvPr id="23" name="ZoneTexte 22">
            <a:extLst>
              <a:ext uri="{FF2B5EF4-FFF2-40B4-BE49-F238E27FC236}">
                <a16:creationId xmlns:a16="http://schemas.microsoft.com/office/drawing/2014/main" id="{BE641E2B-DD11-48BB-9570-04A6DDA755CD}"/>
              </a:ext>
            </a:extLst>
          </p:cNvPr>
          <p:cNvSpPr txBox="1"/>
          <p:nvPr/>
        </p:nvSpPr>
        <p:spPr>
          <a:xfrm rot="16200000">
            <a:off x="2318204" y="5121498"/>
            <a:ext cx="1939379" cy="276999"/>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fr-FR" sz="1200"/>
              <a:t>Taux d’hydratation (%)</a:t>
            </a:r>
          </a:p>
        </p:txBody>
      </p:sp>
      <p:graphicFrame>
        <p:nvGraphicFramePr>
          <p:cNvPr id="24" name="Graphique 23">
            <a:extLst>
              <a:ext uri="{FF2B5EF4-FFF2-40B4-BE49-F238E27FC236}">
                <a16:creationId xmlns:a16="http://schemas.microsoft.com/office/drawing/2014/main" id="{F431A295-5356-4C79-BCB2-B19C281C6D2A}"/>
              </a:ext>
            </a:extLst>
          </p:cNvPr>
          <p:cNvGraphicFramePr/>
          <p:nvPr>
            <p:extLst>
              <p:ext uri="{D42A27DB-BD31-4B8C-83A1-F6EECF244321}">
                <p14:modId xmlns:p14="http://schemas.microsoft.com/office/powerpoint/2010/main" val="3509350923"/>
              </p:ext>
            </p:extLst>
          </p:nvPr>
        </p:nvGraphicFramePr>
        <p:xfrm>
          <a:off x="3389614" y="4014724"/>
          <a:ext cx="4839985" cy="246822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89870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44">
            <a:extLst>
              <a:ext uri="{FF2B5EF4-FFF2-40B4-BE49-F238E27FC236}">
                <a16:creationId xmlns:a16="http://schemas.microsoft.com/office/drawing/2014/main" id="{8C62172C-640C-48FF-BE7F-90D02E759FE3}"/>
              </a:ext>
            </a:extLst>
          </p:cNvPr>
          <p:cNvPicPr>
            <a:picLocks noChangeAspect="1"/>
          </p:cNvPicPr>
          <p:nvPr/>
        </p:nvPicPr>
        <p:blipFill>
          <a:blip r:embed="rId3"/>
          <a:stretch>
            <a:fillRect/>
          </a:stretch>
        </p:blipFill>
        <p:spPr>
          <a:xfrm>
            <a:off x="9367887" y="3638497"/>
            <a:ext cx="2012790" cy="1341860"/>
          </a:xfrm>
          <a:prstGeom prst="rect">
            <a:avLst/>
          </a:prstGeom>
        </p:spPr>
      </p:pic>
      <p:sp>
        <p:nvSpPr>
          <p:cNvPr id="6" name="Rectangle 5">
            <a:extLst>
              <a:ext uri="{FF2B5EF4-FFF2-40B4-BE49-F238E27FC236}">
                <a16:creationId xmlns:a16="http://schemas.microsoft.com/office/drawing/2014/main" id="{7FF084B4-0926-4DE8-B39D-F20563359D0B}"/>
              </a:ext>
            </a:extLst>
          </p:cNvPr>
          <p:cNvSpPr/>
          <p:nvPr/>
        </p:nvSpPr>
        <p:spPr>
          <a:xfrm rot="16200000">
            <a:off x="-2409443" y="2409443"/>
            <a:ext cx="6858001" cy="2039114"/>
          </a:xfrm>
          <a:prstGeom prst="rect">
            <a:avLst/>
          </a:prstGeom>
          <a:solidFill>
            <a:srgbClr val="095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980130" y="629246"/>
            <a:ext cx="6203564"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Crème</a:t>
            </a:r>
            <a:r>
              <a:rPr lang="fr-FR" sz="2600" b="1" dirty="0">
                <a:solidFill>
                  <a:srgbClr val="000000"/>
                </a:solidFill>
                <a:latin typeface="DilleniaUPC" panose="02020603050405020304" pitchFamily="18" charset="-34"/>
                <a:cs typeface="DilleniaUPC" panose="02020603050405020304" pitchFamily="18" charset="-34"/>
              </a:rPr>
              <a:t> riche hydratante</a:t>
            </a:r>
          </a:p>
        </p:txBody>
      </p:sp>
      <p:pic>
        <p:nvPicPr>
          <p:cNvPr id="4" name="Image 3">
            <a:extLst>
              <a:ext uri="{FF2B5EF4-FFF2-40B4-BE49-F238E27FC236}">
                <a16:creationId xmlns:a16="http://schemas.microsoft.com/office/drawing/2014/main" id="{0280CAD4-27AA-4906-9BD5-A2BF0C90B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963" y="1882610"/>
            <a:ext cx="1195511" cy="4672013"/>
          </a:xfrm>
          <a:prstGeom prst="rect">
            <a:avLst/>
          </a:prstGeom>
          <a:effectLst>
            <a:outerShdw blurRad="50800" dist="38100" dir="2700000" algn="tl" rotWithShape="0">
              <a:prstClr val="black">
                <a:alpha val="40000"/>
              </a:prstClr>
            </a:outerShdw>
          </a:effectLst>
        </p:spPr>
      </p:pic>
      <p:sp>
        <p:nvSpPr>
          <p:cNvPr id="20" name="ZoneTexte 19">
            <a:extLst>
              <a:ext uri="{FF2B5EF4-FFF2-40B4-BE49-F238E27FC236}">
                <a16:creationId xmlns:a16="http://schemas.microsoft.com/office/drawing/2014/main" id="{7E4AF97C-950E-6145-92D7-EF6360F427C0}"/>
              </a:ext>
            </a:extLst>
          </p:cNvPr>
          <p:cNvSpPr txBox="1"/>
          <p:nvPr/>
        </p:nvSpPr>
        <p:spPr>
          <a:xfrm>
            <a:off x="327650" y="83286"/>
            <a:ext cx="7554527" cy="754694"/>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t>
            </a:r>
            <a:r>
              <a:rPr lang="fr-FR" sz="4400" b="1" dirty="0">
                <a:latin typeface="DilleniaUPC" panose="02020603050405020304" pitchFamily="18" charset="-34"/>
                <a:cs typeface="DilleniaUPC" panose="02020603050405020304" pitchFamily="18" charset="-34"/>
              </a:rPr>
              <a:t>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21" name="Connecteur droit 20">
            <a:extLst>
              <a:ext uri="{FF2B5EF4-FFF2-40B4-BE49-F238E27FC236}">
                <a16:creationId xmlns:a16="http://schemas.microsoft.com/office/drawing/2014/main" id="{E023DFD9-48B7-A548-AFBA-83B3B38F3BDA}"/>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3F71DDFC-D4EB-4E34-BD72-9E0DA30B68A6}"/>
              </a:ext>
            </a:extLst>
          </p:cNvPr>
          <p:cNvSpPr txBox="1"/>
          <p:nvPr/>
        </p:nvSpPr>
        <p:spPr>
          <a:xfrm>
            <a:off x="3014212" y="1752810"/>
            <a:ext cx="9056819" cy="584775"/>
          </a:xfrm>
          <a:prstGeom prst="rect">
            <a:avLst/>
          </a:prstGeom>
          <a:noFill/>
        </p:spPr>
        <p:txBody>
          <a:bodyPr wrap="square">
            <a:spAutoFit/>
          </a:bodyPr>
          <a:lstStyle/>
          <a:p>
            <a:pPr>
              <a:tabLst>
                <a:tab pos="3135313" algn="l"/>
              </a:tabLst>
            </a:pPr>
            <a:r>
              <a:rPr lang="fr-FR" sz="3200" b="1" u="none" strike="noStrike" cap="all" dirty="0">
                <a:solidFill>
                  <a:srgbClr val="095482"/>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095482"/>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7" name="Picture 2" descr="Mycose de l'ongle? N'attendez pas, traitez immédiatement">
            <a:extLst>
              <a:ext uri="{FF2B5EF4-FFF2-40B4-BE49-F238E27FC236}">
                <a16:creationId xmlns:a16="http://schemas.microsoft.com/office/drawing/2014/main" id="{A1814E78-7EC6-4DD7-88C0-3137BD1EE9FB}"/>
              </a:ext>
            </a:extLst>
          </p:cNvPr>
          <p:cNvPicPr>
            <a:picLocks noChangeAspect="1" noChangeArrowheads="1"/>
          </p:cNvPicPr>
          <p:nvPr/>
        </p:nvPicPr>
        <p:blipFill rotWithShape="1">
          <a:blip r:embed="rId5" cstate="print">
            <a:duotone>
              <a:prstClr val="black"/>
              <a:srgbClr val="095482">
                <a:tint val="45000"/>
                <a:satMod val="400000"/>
              </a:srgbClr>
            </a:duotone>
            <a:extLst>
              <a:ext uri="{28A0092B-C50C-407E-A947-70E740481C1C}">
                <a14:useLocalDpi xmlns:a14="http://schemas.microsoft.com/office/drawing/2010/main" val="0"/>
              </a:ext>
            </a:extLst>
          </a:blip>
          <a:srcRect r="66457"/>
          <a:stretch/>
        </p:blipFill>
        <p:spPr bwMode="auto">
          <a:xfrm>
            <a:off x="7421465" y="1784591"/>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AFC41B96-A01B-4968-8F2F-EC40AD8E57B0}"/>
              </a:ext>
            </a:extLst>
          </p:cNvPr>
          <p:cNvSpPr txBox="1"/>
          <p:nvPr/>
        </p:nvSpPr>
        <p:spPr>
          <a:xfrm>
            <a:off x="3908398" y="2435962"/>
            <a:ext cx="7596030" cy="446276"/>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Test d’utilisation sous contrôle dermatologique – 21 jours*</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25" name="Image 24">
            <a:extLst>
              <a:ext uri="{FF2B5EF4-FFF2-40B4-BE49-F238E27FC236}">
                <a16:creationId xmlns:a16="http://schemas.microsoft.com/office/drawing/2014/main" id="{82BE28AE-E522-4A9D-A5BC-98C94F5C30D8}"/>
              </a:ext>
            </a:extLst>
          </p:cNvPr>
          <p:cNvPicPr>
            <a:picLocks noChangeAspect="1"/>
          </p:cNvPicPr>
          <p:nvPr/>
        </p:nvPicPr>
        <p:blipFill rotWithShape="1">
          <a:blip r:embed="rId6"/>
          <a:srcRect b="14901"/>
          <a:stretch/>
        </p:blipFill>
        <p:spPr>
          <a:xfrm>
            <a:off x="3363873" y="2998801"/>
            <a:ext cx="483564" cy="443166"/>
          </a:xfrm>
          <a:prstGeom prst="rect">
            <a:avLst/>
          </a:prstGeom>
        </p:spPr>
      </p:pic>
      <p:sp>
        <p:nvSpPr>
          <p:cNvPr id="27" name="ZoneTexte 26">
            <a:extLst>
              <a:ext uri="{FF2B5EF4-FFF2-40B4-BE49-F238E27FC236}">
                <a16:creationId xmlns:a16="http://schemas.microsoft.com/office/drawing/2014/main" id="{A318BB7B-AC74-4720-AE8F-A33AD3FB245D}"/>
              </a:ext>
            </a:extLst>
          </p:cNvPr>
          <p:cNvSpPr txBox="1"/>
          <p:nvPr/>
        </p:nvSpPr>
        <p:spPr>
          <a:xfrm>
            <a:off x="3908396" y="3052087"/>
            <a:ext cx="8283603"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33 volontaires âgés de 24 à 64 ans ayant tous la peau sensible et sèche</a:t>
            </a:r>
          </a:p>
        </p:txBody>
      </p:sp>
      <p:pic>
        <p:nvPicPr>
          <p:cNvPr id="29" name="Image 28">
            <a:extLst>
              <a:ext uri="{FF2B5EF4-FFF2-40B4-BE49-F238E27FC236}">
                <a16:creationId xmlns:a16="http://schemas.microsoft.com/office/drawing/2014/main" id="{22643022-ECD5-4557-9F5F-18038AE7119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88914" y="3498363"/>
            <a:ext cx="619484" cy="619484"/>
          </a:xfrm>
          <a:prstGeom prst="rect">
            <a:avLst/>
          </a:prstGeom>
        </p:spPr>
      </p:pic>
      <p:pic>
        <p:nvPicPr>
          <p:cNvPr id="31" name="Image 30">
            <a:extLst>
              <a:ext uri="{FF2B5EF4-FFF2-40B4-BE49-F238E27FC236}">
                <a16:creationId xmlns:a16="http://schemas.microsoft.com/office/drawing/2014/main" id="{1EE0661D-9006-48F7-BF07-AB554D5C8C9A}"/>
              </a:ext>
            </a:extLst>
          </p:cNvPr>
          <p:cNvPicPr>
            <a:picLocks noChangeAspect="1"/>
          </p:cNvPicPr>
          <p:nvPr/>
        </p:nvPicPr>
        <p:blipFill rotWithShape="1">
          <a:blip r:embed="rId9">
            <a:biLevel thresh="75000"/>
            <a:extLst>
              <a:ext uri="{BEBA8EAE-BF5A-486C-A8C5-ECC9F3942E4B}">
                <a14:imgProps xmlns:a14="http://schemas.microsoft.com/office/drawing/2010/main">
                  <a14:imgLayer r:embed="rId10">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89615" y="2360995"/>
            <a:ext cx="530585" cy="619484"/>
          </a:xfrm>
          <a:prstGeom prst="rect">
            <a:avLst/>
          </a:prstGeom>
        </p:spPr>
      </p:pic>
      <p:sp>
        <p:nvSpPr>
          <p:cNvPr id="33" name="ZoneTexte 32">
            <a:extLst>
              <a:ext uri="{FF2B5EF4-FFF2-40B4-BE49-F238E27FC236}">
                <a16:creationId xmlns:a16="http://schemas.microsoft.com/office/drawing/2014/main" id="{26CB55B5-40EE-48D3-803B-DCAA9F99165E}"/>
              </a:ext>
            </a:extLst>
          </p:cNvPr>
          <p:cNvSpPr txBox="1"/>
          <p:nvPr/>
        </p:nvSpPr>
        <p:spPr>
          <a:xfrm>
            <a:off x="3920200" y="3566720"/>
            <a:ext cx="6096000"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deux fois par jour sur le visage et le cou</a:t>
            </a:r>
          </a:p>
        </p:txBody>
      </p:sp>
      <p:sp>
        <p:nvSpPr>
          <p:cNvPr id="35" name="Rectangle 34">
            <a:extLst>
              <a:ext uri="{FF2B5EF4-FFF2-40B4-BE49-F238E27FC236}">
                <a16:creationId xmlns:a16="http://schemas.microsoft.com/office/drawing/2014/main" id="{87595730-E819-47A9-8B11-389960E6837F}"/>
              </a:ext>
            </a:extLst>
          </p:cNvPr>
          <p:cNvSpPr/>
          <p:nvPr/>
        </p:nvSpPr>
        <p:spPr>
          <a:xfrm>
            <a:off x="3014212" y="4129959"/>
            <a:ext cx="5725751" cy="2331851"/>
          </a:xfrm>
          <a:prstGeom prst="rect">
            <a:avLst/>
          </a:prstGeom>
          <a:solidFill>
            <a:schemeClr val="bg1"/>
          </a:solidFill>
          <a:ln>
            <a:solidFill>
              <a:srgbClr val="0954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nSpc>
                <a:spcPts val="2600"/>
              </a:lnSpc>
              <a:buFont typeface="Wingdings" panose="05000000000000000000" pitchFamily="2" charset="2"/>
              <a:buChar char="ü"/>
              <a:tabLst>
                <a:tab pos="4222750" algn="l"/>
              </a:tabLst>
            </a:pPr>
            <a:r>
              <a:rPr lang="fr-FR" sz="2400" dirty="0">
                <a:solidFill>
                  <a:srgbClr val="095482"/>
                </a:solidFill>
                <a:latin typeface="DilleniaUPC" panose="02020603050405020304" pitchFamily="18" charset="-34"/>
                <a:ea typeface="Calibri" panose="020F0502020204030204" pitchFamily="34" charset="0"/>
                <a:cs typeface="DilleniaUPC" panose="02020603050405020304" pitchFamily="18" charset="-34"/>
              </a:rPr>
              <a:t>Peau intensément hydratée	</a:t>
            </a:r>
            <a:r>
              <a:rPr lang="fr-FR" sz="2800" b="1" dirty="0">
                <a:solidFill>
                  <a:srgbClr val="095482"/>
                </a:solidFill>
                <a:latin typeface="DilleniaUPC" panose="02020603050405020304" pitchFamily="18" charset="-34"/>
                <a:ea typeface="Calibri" panose="020F0502020204030204" pitchFamily="34" charset="0"/>
                <a:cs typeface="DilleniaUPC" panose="02020603050405020304" pitchFamily="18" charset="-34"/>
              </a:rPr>
              <a:t>88 %</a:t>
            </a:r>
          </a:p>
          <a:p>
            <a:pPr marL="285750" lvl="0" indent="-285750">
              <a:lnSpc>
                <a:spcPts val="2600"/>
              </a:lnSpc>
              <a:buFont typeface="Wingdings" panose="05000000000000000000" pitchFamily="2" charset="2"/>
              <a:buChar char="ü"/>
              <a:tabLst>
                <a:tab pos="4222750" algn="l"/>
              </a:tabLst>
            </a:pPr>
            <a:r>
              <a:rPr lang="fr-FR" sz="2400" dirty="0">
                <a:solidFill>
                  <a:srgbClr val="095482"/>
                </a:solidFill>
                <a:latin typeface="DilleniaUPC" panose="02020603050405020304" pitchFamily="18" charset="-34"/>
                <a:ea typeface="Calibri" panose="020F0502020204030204" pitchFamily="34" charset="0"/>
                <a:cs typeface="DilleniaUPC" panose="02020603050405020304" pitchFamily="18" charset="-34"/>
              </a:rPr>
              <a:t>Peau souple et douce	</a:t>
            </a:r>
            <a:r>
              <a:rPr lang="fr-FR" sz="2800" b="1" dirty="0">
                <a:solidFill>
                  <a:srgbClr val="095482"/>
                </a:solidFill>
                <a:latin typeface="DilleniaUPC" panose="02020603050405020304" pitchFamily="18" charset="-34"/>
                <a:ea typeface="Calibri" panose="020F0502020204030204" pitchFamily="34" charset="0"/>
                <a:cs typeface="DilleniaUPC" panose="02020603050405020304" pitchFamily="18" charset="-34"/>
              </a:rPr>
              <a:t>94 %</a:t>
            </a:r>
          </a:p>
          <a:p>
            <a:pPr marL="285750" lvl="0" indent="-285750">
              <a:lnSpc>
                <a:spcPts val="2600"/>
              </a:lnSpc>
              <a:buFont typeface="Wingdings" panose="05000000000000000000" pitchFamily="2" charset="2"/>
              <a:buChar char="ü"/>
              <a:tabLst>
                <a:tab pos="4222750" algn="l"/>
              </a:tabLst>
            </a:pPr>
            <a:r>
              <a:rPr lang="fr-FR" sz="2400" dirty="0">
                <a:solidFill>
                  <a:srgbClr val="095482"/>
                </a:solidFill>
                <a:latin typeface="DilleniaUPC" panose="02020603050405020304" pitchFamily="18" charset="-34"/>
                <a:ea typeface="Calibri" panose="020F0502020204030204" pitchFamily="34" charset="0"/>
                <a:cs typeface="DilleniaUPC" panose="02020603050405020304" pitchFamily="18" charset="-34"/>
              </a:rPr>
              <a:t>Sensation de réconfort	</a:t>
            </a:r>
            <a:r>
              <a:rPr lang="fr-FR" sz="2800" b="1" dirty="0">
                <a:solidFill>
                  <a:srgbClr val="095482"/>
                </a:solidFill>
                <a:latin typeface="DilleniaUPC" panose="02020603050405020304" pitchFamily="18" charset="-34"/>
                <a:ea typeface="Calibri" panose="020F0502020204030204" pitchFamily="34" charset="0"/>
                <a:cs typeface="DilleniaUPC" panose="02020603050405020304" pitchFamily="18" charset="-34"/>
              </a:rPr>
              <a:t>91 %</a:t>
            </a:r>
          </a:p>
          <a:p>
            <a:pPr marL="285750" lvl="0" indent="-285750">
              <a:lnSpc>
                <a:spcPts val="2600"/>
              </a:lnSpc>
              <a:buFont typeface="Wingdings" panose="05000000000000000000" pitchFamily="2" charset="2"/>
              <a:buChar char="ü"/>
              <a:tabLst>
                <a:tab pos="4222750" algn="l"/>
              </a:tabLst>
            </a:pPr>
            <a:r>
              <a:rPr lang="fr-FR" sz="2400" dirty="0">
                <a:solidFill>
                  <a:srgbClr val="095482"/>
                </a:solidFill>
                <a:latin typeface="DilleniaUPC" panose="02020603050405020304" pitchFamily="18" charset="-34"/>
                <a:ea typeface="Calibri" panose="020F0502020204030204" pitchFamily="34" charset="0"/>
                <a:cs typeface="DilleniaUPC" panose="02020603050405020304" pitchFamily="18" charset="-34"/>
              </a:rPr>
              <a:t>Peau nourrie et rechargée en lipides	</a:t>
            </a:r>
            <a:r>
              <a:rPr lang="fr-FR" sz="2800" b="1" dirty="0">
                <a:solidFill>
                  <a:srgbClr val="095482"/>
                </a:solidFill>
                <a:latin typeface="DilleniaUPC" panose="02020603050405020304" pitchFamily="18" charset="-34"/>
                <a:ea typeface="Calibri" panose="020F0502020204030204" pitchFamily="34" charset="0"/>
                <a:cs typeface="DilleniaUPC" panose="02020603050405020304" pitchFamily="18" charset="-34"/>
              </a:rPr>
              <a:t>73 %</a:t>
            </a:r>
          </a:p>
          <a:p>
            <a:pPr marL="285750" lvl="0" indent="-285750">
              <a:lnSpc>
                <a:spcPts val="2600"/>
              </a:lnSpc>
              <a:buFont typeface="Wingdings" panose="05000000000000000000" pitchFamily="2" charset="2"/>
              <a:buChar char="ü"/>
              <a:tabLst>
                <a:tab pos="4217988" algn="l"/>
              </a:tabLst>
            </a:pPr>
            <a:r>
              <a:rPr lang="fr-FR" sz="2400" dirty="0">
                <a:solidFill>
                  <a:srgbClr val="095482"/>
                </a:solidFill>
                <a:latin typeface="DilleniaUPC" panose="02020603050405020304" pitchFamily="18" charset="-34"/>
                <a:ea typeface="Calibri" panose="020F0502020204030204" pitchFamily="34" charset="0"/>
                <a:cs typeface="DilleniaUPC" panose="02020603050405020304" pitchFamily="18" charset="-34"/>
              </a:rPr>
              <a:t>Fonction barrière renforcée 	</a:t>
            </a:r>
            <a:r>
              <a:rPr lang="fr-FR" sz="2800" b="1" dirty="0">
                <a:solidFill>
                  <a:srgbClr val="095482"/>
                </a:solidFill>
                <a:latin typeface="DilleniaUPC" panose="02020603050405020304" pitchFamily="18" charset="-34"/>
                <a:ea typeface="Calibri" panose="020F0502020204030204" pitchFamily="34" charset="0"/>
                <a:cs typeface="DilleniaUPC" panose="02020603050405020304" pitchFamily="18" charset="-34"/>
              </a:rPr>
              <a:t>85 %</a:t>
            </a:r>
          </a:p>
          <a:p>
            <a:pPr marL="285750" lvl="0" indent="-285750">
              <a:lnSpc>
                <a:spcPts val="2600"/>
              </a:lnSpc>
              <a:buFont typeface="Wingdings" panose="05000000000000000000" pitchFamily="2" charset="2"/>
              <a:buChar char="ü"/>
              <a:tabLst>
                <a:tab pos="4217988" algn="l"/>
              </a:tabLst>
            </a:pPr>
            <a:r>
              <a:rPr lang="fr-FR" sz="2400" dirty="0">
                <a:solidFill>
                  <a:srgbClr val="095482"/>
                </a:solidFill>
                <a:latin typeface="DilleniaUPC" panose="02020603050405020304" pitchFamily="18" charset="-34"/>
                <a:ea typeface="Calibri" panose="020F0502020204030204" pitchFamily="34" charset="0"/>
                <a:cs typeface="DilleniaUPC" panose="02020603050405020304" pitchFamily="18" charset="-34"/>
              </a:rPr>
              <a:t>Sensation de tiraillement durablement réduite</a:t>
            </a:r>
            <a:r>
              <a:rPr lang="fr-FR" sz="2400" b="1" dirty="0">
                <a:solidFill>
                  <a:srgbClr val="095482"/>
                </a:solidFill>
                <a:latin typeface="DilleniaUPC" panose="02020603050405020304" pitchFamily="18" charset="-34"/>
                <a:ea typeface="Calibri" panose="020F0502020204030204" pitchFamily="34" charset="0"/>
                <a:cs typeface="DilleniaUPC" panose="02020603050405020304" pitchFamily="18" charset="-34"/>
              </a:rPr>
              <a:t>	</a:t>
            </a:r>
            <a:r>
              <a:rPr lang="fr-FR" sz="2800" b="1" dirty="0">
                <a:solidFill>
                  <a:srgbClr val="095482"/>
                </a:solidFill>
                <a:latin typeface="DilleniaUPC" panose="02020603050405020304" pitchFamily="18" charset="-34"/>
                <a:ea typeface="Calibri" panose="020F0502020204030204" pitchFamily="34" charset="0"/>
                <a:cs typeface="DilleniaUPC" panose="02020603050405020304" pitchFamily="18" charset="-34"/>
              </a:rPr>
              <a:t>91 %</a:t>
            </a:r>
          </a:p>
        </p:txBody>
      </p:sp>
      <p:sp>
        <p:nvSpPr>
          <p:cNvPr id="37" name="ZoneTexte 36">
            <a:extLst>
              <a:ext uri="{FF2B5EF4-FFF2-40B4-BE49-F238E27FC236}">
                <a16:creationId xmlns:a16="http://schemas.microsoft.com/office/drawing/2014/main" id="{2413A8AF-C4CC-4ED3-AEFA-FB4B87F69F60}"/>
              </a:ext>
            </a:extLst>
          </p:cNvPr>
          <p:cNvSpPr txBox="1"/>
          <p:nvPr/>
        </p:nvSpPr>
        <p:spPr>
          <a:xfrm>
            <a:off x="8828115" y="4769255"/>
            <a:ext cx="3363884" cy="1531188"/>
          </a:xfrm>
          <a:prstGeom prst="rect">
            <a:avLst/>
          </a:prstGeom>
          <a:noFill/>
        </p:spPr>
        <p:txBody>
          <a:bodyPr wrap="square">
            <a:spAutoFit/>
          </a:bodyPr>
          <a:lstStyle/>
          <a:p>
            <a:pPr>
              <a:lnSpc>
                <a:spcPts val="2800"/>
              </a:lnSpc>
              <a:tabLst>
                <a:tab pos="242728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Texture riche &amp; onctueuse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88 %</a:t>
            </a:r>
          </a:p>
          <a:p>
            <a:pPr>
              <a:lnSpc>
                <a:spcPts val="2800"/>
              </a:lnSpc>
              <a:tabLst>
                <a:tab pos="242728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Parfum agréable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85 %</a:t>
            </a:r>
          </a:p>
          <a:p>
            <a:pPr>
              <a:lnSpc>
                <a:spcPts val="2800"/>
              </a:lnSpc>
              <a:tabLst>
                <a:tab pos="242728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Pénétration rapide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91 %</a:t>
            </a:r>
          </a:p>
          <a:p>
            <a:pPr>
              <a:lnSpc>
                <a:spcPts val="2800"/>
              </a:lnSpc>
              <a:tabLst>
                <a:tab pos="242728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Fini non collant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91 %</a:t>
            </a:r>
          </a:p>
        </p:txBody>
      </p:sp>
      <p:sp>
        <p:nvSpPr>
          <p:cNvPr id="47" name="ZoneTexte 46">
            <a:extLst>
              <a:ext uri="{FF2B5EF4-FFF2-40B4-BE49-F238E27FC236}">
                <a16:creationId xmlns:a16="http://schemas.microsoft.com/office/drawing/2014/main" id="{3D862E3B-8A27-49EA-8D7B-49588B8C91EE}"/>
              </a:ext>
            </a:extLst>
          </p:cNvPr>
          <p:cNvSpPr txBox="1"/>
          <p:nvPr/>
        </p:nvSpPr>
        <p:spPr>
          <a:xfrm>
            <a:off x="3014212" y="6580590"/>
            <a:ext cx="9177788" cy="338554"/>
          </a:xfrm>
          <a:prstGeom prst="rect">
            <a:avLst/>
          </a:prstGeom>
          <a:noFill/>
        </p:spPr>
        <p:txBody>
          <a:bodyPr wrap="square">
            <a:spAutoFit/>
          </a:bodyPr>
          <a:lstStyle/>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*Test d’utilisation sous contrôle dermatologique, rapport d’étude 20E2617 – EUROFINS – oct. 2020</a:t>
            </a:r>
          </a:p>
        </p:txBody>
      </p:sp>
      <p:pic>
        <p:nvPicPr>
          <p:cNvPr id="22" name="Image 21">
            <a:extLst>
              <a:ext uri="{FF2B5EF4-FFF2-40B4-BE49-F238E27FC236}">
                <a16:creationId xmlns:a16="http://schemas.microsoft.com/office/drawing/2014/main" id="{1A0BFF16-6848-48DB-B24F-70E87E2772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0747" y="289970"/>
            <a:ext cx="863093" cy="841043"/>
          </a:xfrm>
          <a:prstGeom prst="rect">
            <a:avLst/>
          </a:prstGeom>
        </p:spPr>
      </p:pic>
      <p:pic>
        <p:nvPicPr>
          <p:cNvPr id="23" name="Image 22">
            <a:extLst>
              <a:ext uri="{FF2B5EF4-FFF2-40B4-BE49-F238E27FC236}">
                <a16:creationId xmlns:a16="http://schemas.microsoft.com/office/drawing/2014/main" id="{6EF41155-7FAE-4ED4-A4D1-FC7654E970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65124" y="282371"/>
            <a:ext cx="859872" cy="841043"/>
          </a:xfrm>
          <a:prstGeom prst="rect">
            <a:avLst/>
          </a:prstGeom>
        </p:spPr>
      </p:pic>
    </p:spTree>
    <p:extLst>
      <p:ext uri="{BB962C8B-B14F-4D97-AF65-F5344CB8AC3E}">
        <p14:creationId xmlns:p14="http://schemas.microsoft.com/office/powerpoint/2010/main" val="3368832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3F9F6C-85A8-CD42-8D88-3F9FD7D6A6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6865" y="1235216"/>
            <a:ext cx="6942732" cy="146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ous-titre 2">
            <a:extLst>
              <a:ext uri="{FF2B5EF4-FFF2-40B4-BE49-F238E27FC236}">
                <a16:creationId xmlns:a16="http://schemas.microsoft.com/office/drawing/2014/main" id="{F938354D-DBAD-EF4B-8D9B-2EA86F67DCCA}"/>
              </a:ext>
            </a:extLst>
          </p:cNvPr>
          <p:cNvSpPr txBox="1">
            <a:spLocks/>
          </p:cNvSpPr>
          <p:nvPr/>
        </p:nvSpPr>
        <p:spPr>
          <a:xfrm>
            <a:off x="2367164" y="3983493"/>
            <a:ext cx="7142134" cy="970363"/>
          </a:xfrm>
          <a:prstGeom prst="rect">
            <a:avLst/>
          </a:prstGeom>
        </p:spPr>
        <p:txBody>
          <a:bodyPr anchor="b">
            <a:normAutofit/>
          </a:bodyPr>
          <a:lst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0" indent="0" algn="ctr">
              <a:buNone/>
            </a:pPr>
            <a:r>
              <a:rPr lang="fr-FR" sz="6000">
                <a:solidFill>
                  <a:srgbClr val="FFFFFF"/>
                </a:solidFill>
                <a:latin typeface="DilleniaUPC" panose="02020603050405020304" pitchFamily="18" charset="-34"/>
                <a:cs typeface="DilleniaUPC" panose="02020603050405020304" pitchFamily="18" charset="-34"/>
              </a:rPr>
              <a:t>RECHARGEZ</a:t>
            </a:r>
          </a:p>
        </p:txBody>
      </p:sp>
      <p:pic>
        <p:nvPicPr>
          <p:cNvPr id="6" name="Image 5">
            <a:extLst>
              <a:ext uri="{FF2B5EF4-FFF2-40B4-BE49-F238E27FC236}">
                <a16:creationId xmlns:a16="http://schemas.microsoft.com/office/drawing/2014/main" id="{C3E61424-779E-F24D-BC23-8B88036963A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412" t="2135" r="2528" b="75160"/>
          <a:stretch/>
        </p:blipFill>
        <p:spPr>
          <a:xfrm>
            <a:off x="0" y="3416486"/>
            <a:ext cx="12191572" cy="3441514"/>
          </a:xfrm>
          <a:prstGeom prst="rect">
            <a:avLst/>
          </a:prstGeom>
        </p:spPr>
      </p:pic>
      <p:sp>
        <p:nvSpPr>
          <p:cNvPr id="8" name="Sous-titre 2">
            <a:extLst>
              <a:ext uri="{FF2B5EF4-FFF2-40B4-BE49-F238E27FC236}">
                <a16:creationId xmlns:a16="http://schemas.microsoft.com/office/drawing/2014/main" id="{7D3019DD-30E9-0348-A6C8-B96B22A5DBB5}"/>
              </a:ext>
            </a:extLst>
          </p:cNvPr>
          <p:cNvSpPr txBox="1">
            <a:spLocks/>
          </p:cNvSpPr>
          <p:nvPr/>
        </p:nvSpPr>
        <p:spPr>
          <a:xfrm>
            <a:off x="2519564" y="4135893"/>
            <a:ext cx="7142134" cy="970363"/>
          </a:xfrm>
          <a:prstGeom prst="rect">
            <a:avLst/>
          </a:prstGeom>
        </p:spPr>
        <p:txBody>
          <a:bodyPr anchor="b">
            <a:normAutofit/>
          </a:bodyPr>
          <a:lst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0" indent="0" algn="ctr">
              <a:buNone/>
            </a:pPr>
            <a:r>
              <a:rPr lang="fr-FR" sz="6000" dirty="0">
                <a:solidFill>
                  <a:srgbClr val="FFFFFF"/>
                </a:solidFill>
                <a:latin typeface="DilleniaUPC" panose="02020603050405020304" pitchFamily="18" charset="-34"/>
                <a:cs typeface="DilleniaUPC" panose="02020603050405020304" pitchFamily="18" charset="-34"/>
              </a:rPr>
              <a:t>INFORMATIONS PRODUITS</a:t>
            </a:r>
          </a:p>
        </p:txBody>
      </p:sp>
    </p:spTree>
    <p:extLst>
      <p:ext uri="{BB962C8B-B14F-4D97-AF65-F5344CB8AC3E}">
        <p14:creationId xmlns:p14="http://schemas.microsoft.com/office/powerpoint/2010/main" val="635159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04871" y="2404871"/>
            <a:ext cx="6858001" cy="2048258"/>
          </a:xfrm>
          <a:prstGeom prst="rect">
            <a:avLst/>
          </a:prstGeom>
          <a:solidFill>
            <a:srgbClr val="052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pic>
        <p:nvPicPr>
          <p:cNvPr id="3" name="Image 2">
            <a:extLst>
              <a:ext uri="{FF2B5EF4-FFF2-40B4-BE49-F238E27FC236}">
                <a16:creationId xmlns:a16="http://schemas.microsoft.com/office/drawing/2014/main" id="{8D57B80B-EAC0-4B6B-91BE-B65FDFDD2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504" y="1882610"/>
            <a:ext cx="1195510" cy="4591709"/>
          </a:xfrm>
          <a:prstGeom prst="rect">
            <a:avLst/>
          </a:prstGeom>
          <a:effectLst>
            <a:outerShdw blurRad="50800" dist="38100" dir="2700000" algn="tl" rotWithShape="0">
              <a:prstClr val="black">
                <a:alpha val="40000"/>
              </a:prstClr>
            </a:outerShdw>
          </a:effectLst>
        </p:spPr>
      </p:pic>
      <p:sp>
        <p:nvSpPr>
          <p:cNvPr id="5" name="ZoneTexte 4">
            <a:extLst>
              <a:ext uri="{FF2B5EF4-FFF2-40B4-BE49-F238E27FC236}">
                <a16:creationId xmlns:a16="http://schemas.microsoft.com/office/drawing/2014/main" id="{897EB65E-BDD3-40B1-A2DE-ED06AD255453}"/>
              </a:ext>
            </a:extLst>
          </p:cNvPr>
          <p:cNvSpPr txBox="1"/>
          <p:nvPr/>
        </p:nvSpPr>
        <p:spPr>
          <a:xfrm>
            <a:off x="945029" y="603743"/>
            <a:ext cx="6528303"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Baume </a:t>
            </a:r>
            <a:r>
              <a:rPr lang="fr-FR" sz="2600" b="1" dirty="0">
                <a:latin typeface="DilleniaUPC" panose="02020603050405020304" pitchFamily="18" charset="-34"/>
                <a:cs typeface="DilleniaUPC" panose="02020603050405020304" pitchFamily="18" charset="-34"/>
              </a:rPr>
              <a:t>ultra-riche hydratant</a:t>
            </a:r>
          </a:p>
        </p:txBody>
      </p:sp>
      <p:sp>
        <p:nvSpPr>
          <p:cNvPr id="16" name="ZoneTexte 15">
            <a:extLst>
              <a:ext uri="{FF2B5EF4-FFF2-40B4-BE49-F238E27FC236}">
                <a16:creationId xmlns:a16="http://schemas.microsoft.com/office/drawing/2014/main" id="{0CF73B75-EA51-C140-8B3E-840F6968B556}"/>
              </a:ext>
            </a:extLst>
          </p:cNvPr>
          <p:cNvSpPr txBox="1"/>
          <p:nvPr/>
        </p:nvSpPr>
        <p:spPr>
          <a:xfrm>
            <a:off x="17786" y="47903"/>
            <a:ext cx="7175852" cy="739498"/>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18" name="Connecteur droit 17">
            <a:extLst>
              <a:ext uri="{FF2B5EF4-FFF2-40B4-BE49-F238E27FC236}">
                <a16:creationId xmlns:a16="http://schemas.microsoft.com/office/drawing/2014/main" id="{306B5510-905B-764B-BBAE-D530C5BBB03B}"/>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9C3CBBC4-21BB-4221-B6AB-EC2887DADD03}"/>
              </a:ext>
            </a:extLst>
          </p:cNvPr>
          <p:cNvPicPr>
            <a:picLocks noChangeAspect="1"/>
          </p:cNvPicPr>
          <p:nvPr/>
        </p:nvPicPr>
        <p:blipFill rotWithShape="1">
          <a:blip r:embed="rId4">
            <a:grayscl/>
          </a:blip>
          <a:srcRect l="33963" t="20906" r="32803" b="44720"/>
          <a:stretch/>
        </p:blipFill>
        <p:spPr>
          <a:xfrm>
            <a:off x="8441454" y="136694"/>
            <a:ext cx="520763" cy="581734"/>
          </a:xfrm>
          <a:prstGeom prst="rect">
            <a:avLst/>
          </a:prstGeom>
        </p:spPr>
      </p:pic>
      <p:sp>
        <p:nvSpPr>
          <p:cNvPr id="10" name="ZoneTexte 9">
            <a:extLst>
              <a:ext uri="{FF2B5EF4-FFF2-40B4-BE49-F238E27FC236}">
                <a16:creationId xmlns:a16="http://schemas.microsoft.com/office/drawing/2014/main" id="{47C3FA0E-95C0-4F6A-9A51-8932482690BF}"/>
              </a:ext>
            </a:extLst>
          </p:cNvPr>
          <p:cNvSpPr txBox="1"/>
          <p:nvPr/>
        </p:nvSpPr>
        <p:spPr>
          <a:xfrm>
            <a:off x="8912610" y="223905"/>
            <a:ext cx="2846999"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26 ingrédients*</a:t>
            </a:r>
          </a:p>
        </p:txBody>
      </p:sp>
      <p:sp>
        <p:nvSpPr>
          <p:cNvPr id="11" name="ZoneTexte 10">
            <a:extLst>
              <a:ext uri="{FF2B5EF4-FFF2-40B4-BE49-F238E27FC236}">
                <a16:creationId xmlns:a16="http://schemas.microsoft.com/office/drawing/2014/main" id="{61F4FEF0-5BEF-4BAF-8360-654EF34A16F0}"/>
              </a:ext>
            </a:extLst>
          </p:cNvPr>
          <p:cNvSpPr txBox="1"/>
          <p:nvPr/>
        </p:nvSpPr>
        <p:spPr>
          <a:xfrm>
            <a:off x="8912610" y="735260"/>
            <a:ext cx="3200270"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99,7 % biomimétiques</a:t>
            </a:r>
          </a:p>
        </p:txBody>
      </p:sp>
      <p:pic>
        <p:nvPicPr>
          <p:cNvPr id="12" name="Picture 2" descr="Biomimetic materials app icon copying natural Vector Image">
            <a:extLst>
              <a:ext uri="{FF2B5EF4-FFF2-40B4-BE49-F238E27FC236}">
                <a16:creationId xmlns:a16="http://schemas.microsoft.com/office/drawing/2014/main" id="{97B8ECCD-008A-4982-8587-563A3AAE1FA5}"/>
              </a:ext>
            </a:extLst>
          </p:cNvPr>
          <p:cNvPicPr>
            <a:picLocks noChangeAspect="1" noChangeArrowheads="1"/>
          </p:cNvPicPr>
          <p:nvPr/>
        </p:nvPicPr>
        <p:blipFill rotWithShape="1">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ackgroundRemoval t="9074" b="90000" l="10000" r="90000">
                        <a14:foregroundMark x1="51600" y1="9074" x2="51600" y2="9074"/>
                        <a14:backgroundMark x1="30600" y1="24907" x2="37200" y2="20000"/>
                        <a14:backgroundMark x1="49400" y1="14630" x2="65200" y2="18148"/>
                        <a14:backgroundMark x1="65200" y1="18148" x2="71500" y2="22407"/>
                        <a14:backgroundMark x1="71500" y1="22407" x2="76900" y2="37500"/>
                        <a14:backgroundMark x1="73500" y1="55833" x2="69700" y2="62037"/>
                        <a14:backgroundMark x1="69700" y1="62037" x2="61500" y2="66019"/>
                        <a14:backgroundMark x1="61500" y1="66019" x2="45500" y2="66019"/>
                        <a14:backgroundMark x1="45500" y1="66019" x2="37500" y2="63519"/>
                        <a14:backgroundMark x1="37500" y1="63519" x2="29500" y2="58611"/>
                        <a14:backgroundMark x1="29500" y1="58611" x2="25300" y2="51574"/>
                        <a14:backgroundMark x1="25300" y1="51574" x2="23400" y2="36111"/>
                        <a14:backgroundMark x1="23400" y1="36111" x2="26500" y2="27130"/>
                        <a14:backgroundMark x1="26500" y1="27130" x2="31600" y2="20926"/>
                        <a14:backgroundMark x1="31600" y1="20926" x2="33800" y2="19444"/>
                        <a14:backgroundMark x1="51600" y1="15741" x2="69200" y2="22130"/>
                        <a14:backgroundMark x1="69200" y1="22130" x2="75600" y2="29352"/>
                        <a14:backgroundMark x1="68700" y1="28426" x2="56000" y2="18981"/>
                        <a14:backgroundMark x1="56000" y1="18981" x2="53000" y2="17963"/>
                        <a14:backgroundMark x1="42600" y1="13796" x2="34000" y2="14259"/>
                        <a14:backgroundMark x1="34000" y1="14259" x2="62500" y2="9074"/>
                        <a14:backgroundMark x1="64900" y1="13611" x2="75400" y2="30833"/>
                        <a14:backgroundMark x1="75400" y1="30833" x2="77600" y2="47685"/>
                        <a14:backgroundMark x1="77600" y1="47685" x2="77400" y2="49630"/>
                        <a14:backgroundMark x1="67600" y1="50833" x2="65000" y2="60556"/>
                        <a14:backgroundMark x1="30000" y1="47963" x2="30900" y2="55185"/>
                        <a14:backgroundMark x1="30900" y1="55185" x2="32600" y2="58981"/>
                        <a14:backgroundMark x1="44600" y1="49444" x2="44600" y2="49444"/>
                        <a14:backgroundMark x1="43600" y1="49444" x2="44600" y2="50556"/>
                        <a14:backgroundMark x1="57000" y1="48426" x2="55300" y2="55463"/>
                        <a14:backgroundMark x1="55300" y1="55463" x2="56700" y2="55093"/>
                        <a14:backgroundMark x1="63300" y1="41019" x2="58500" y2="42500"/>
                        <a14:backgroundMark x1="55900" y1="29074" x2="54500" y2="34074"/>
                        <a14:backgroundMark x1="48700" y1="21481" x2="46300" y2="18241"/>
                        <a14:backgroundMark x1="51400" y1="23148" x2="57700" y2="21296"/>
                        <a14:backgroundMark x1="51600" y1="9167" x2="51600" y2="9167"/>
                        <a14:backgroundMark x1="43900" y1="31389" x2="43900" y2="31389"/>
                        <a14:backgroundMark x1="43600" y1="28426" x2="42500" y2="30833"/>
                        <a14:backgroundMark x1="44900" y1="36852" x2="45200" y2="38519"/>
                        <a14:backgroundMark x1="51600" y1="40463" x2="50800" y2="43889"/>
                        <a14:backgroundMark x1="42600" y1="49352" x2="42800" y2="52778"/>
                        <a14:backgroundMark x1="38200" y1="41296" x2="38300" y2="43148"/>
                        <a14:backgroundMark x1="35800" y1="41296" x2="40700" y2="42037"/>
                        <a14:backgroundMark x1="38300" y1="35278" x2="38300" y2="35278"/>
                        <a14:backgroundMark x1="55300" y1="38241" x2="55300" y2="38241"/>
                        <a14:backgroundMark x1="49500" y1="47685" x2="49500" y2="47685"/>
                        <a14:backgroundMark x1="69500" y1="49630" x2="75300" y2="60278"/>
                      </a14:backgroundRemoval>
                    </a14:imgEffect>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l="21990" t="18252" r="24947" b="35516"/>
          <a:stretch/>
        </p:blipFill>
        <p:spPr bwMode="auto">
          <a:xfrm>
            <a:off x="8417183" y="719674"/>
            <a:ext cx="507248" cy="4773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D3BC7CF-881D-45DB-9991-3317B68CDE60}"/>
              </a:ext>
            </a:extLst>
          </p:cNvPr>
          <p:cNvSpPr/>
          <p:nvPr/>
        </p:nvSpPr>
        <p:spPr>
          <a:xfrm>
            <a:off x="8363686" y="183748"/>
            <a:ext cx="3686823" cy="1100691"/>
          </a:xfrm>
          <a:prstGeom prst="rect">
            <a:avLst/>
          </a:prstGeom>
          <a:noFill/>
          <a:ln>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endParaRPr lang="fr-FR" b="1" dirty="0">
              <a:solidFill>
                <a:srgbClr val="7EBBC3"/>
              </a:solidFill>
              <a:effectLst/>
              <a:latin typeface="+mj-lt"/>
              <a:ea typeface="Calibri" panose="020F0502020204030204" pitchFamily="34" charset="0"/>
              <a:cs typeface="Times New Roman" panose="02020603050405020304" pitchFamily="18" charset="0"/>
            </a:endParaRPr>
          </a:p>
        </p:txBody>
      </p:sp>
      <p:sp>
        <p:nvSpPr>
          <p:cNvPr id="17" name="ZoneTexte 16">
            <a:extLst>
              <a:ext uri="{FF2B5EF4-FFF2-40B4-BE49-F238E27FC236}">
                <a16:creationId xmlns:a16="http://schemas.microsoft.com/office/drawing/2014/main" id="{B1FAB82F-4DAF-4984-8EDF-37657A5B3364}"/>
              </a:ext>
            </a:extLst>
          </p:cNvPr>
          <p:cNvSpPr txBox="1"/>
          <p:nvPr/>
        </p:nvSpPr>
        <p:spPr>
          <a:xfrm>
            <a:off x="6265743" y="2615926"/>
            <a:ext cx="5936570"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Eau biomimétique</a:t>
            </a: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offrant une très bonne affinité avec la peau afin d’en </a:t>
            </a: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préserver l’équilibre</a:t>
            </a: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a:t>
            </a:r>
          </a:p>
        </p:txBody>
      </p:sp>
      <p:grpSp>
        <p:nvGrpSpPr>
          <p:cNvPr id="21" name="Groupe 20">
            <a:extLst>
              <a:ext uri="{FF2B5EF4-FFF2-40B4-BE49-F238E27FC236}">
                <a16:creationId xmlns:a16="http://schemas.microsoft.com/office/drawing/2014/main" id="{CEE5442E-C0E8-47BA-89CE-A0DAD76A35F2}"/>
              </a:ext>
            </a:extLst>
          </p:cNvPr>
          <p:cNvGrpSpPr/>
          <p:nvPr/>
        </p:nvGrpSpPr>
        <p:grpSpPr>
          <a:xfrm>
            <a:off x="2957972" y="2754425"/>
            <a:ext cx="3206148" cy="954107"/>
            <a:chOff x="2982661" y="3187910"/>
            <a:chExt cx="3206148" cy="954107"/>
          </a:xfrm>
        </p:grpSpPr>
        <p:pic>
          <p:nvPicPr>
            <p:cNvPr id="22" name="Image 21">
              <a:extLst>
                <a:ext uri="{FF2B5EF4-FFF2-40B4-BE49-F238E27FC236}">
                  <a16:creationId xmlns:a16="http://schemas.microsoft.com/office/drawing/2014/main" id="{0DEB3EC1-B54C-410A-A0CF-A283804063FD}"/>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2982661" y="3324501"/>
              <a:ext cx="240670" cy="254000"/>
            </a:xfrm>
            <a:prstGeom prst="rect">
              <a:avLst/>
            </a:prstGeom>
          </p:spPr>
        </p:pic>
        <p:sp>
          <p:nvSpPr>
            <p:cNvPr id="23" name="ZoneTexte 22">
              <a:extLst>
                <a:ext uri="{FF2B5EF4-FFF2-40B4-BE49-F238E27FC236}">
                  <a16:creationId xmlns:a16="http://schemas.microsoft.com/office/drawing/2014/main" id="{806D4CE0-62BE-438B-81B3-BAD5F6D0905A}"/>
                </a:ext>
              </a:extLst>
            </p:cNvPr>
            <p:cNvSpPr txBox="1"/>
            <p:nvPr/>
          </p:nvSpPr>
          <p:spPr>
            <a:xfrm>
              <a:off x="3231798" y="3187910"/>
              <a:ext cx="295701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all" normalizeH="0" baseline="0" noProof="0" dirty="0">
                  <a:ln>
                    <a:noFill/>
                  </a:ln>
                  <a:solidFill>
                    <a:srgbClr val="05243C"/>
                  </a:solidFill>
                  <a:uLnTx/>
                  <a:uFillTx/>
                  <a:latin typeface="DilleniaUPC" panose="02020603050405020304" pitchFamily="18" charset="-34"/>
                  <a:ea typeface="+mn-ea"/>
                  <a:cs typeface="DilleniaUPC" panose="02020603050405020304" pitchFamily="18" charset="-34"/>
                </a:rPr>
                <a:t>EAU ISODERMIQUE</a:t>
              </a:r>
            </a:p>
          </p:txBody>
        </p:sp>
      </p:grpSp>
      <p:cxnSp>
        <p:nvCxnSpPr>
          <p:cNvPr id="26" name="Connecteur droit 25">
            <a:extLst>
              <a:ext uri="{FF2B5EF4-FFF2-40B4-BE49-F238E27FC236}">
                <a16:creationId xmlns:a16="http://schemas.microsoft.com/office/drawing/2014/main" id="{D35E66AA-D234-4E6F-9155-1CD98D2A50C6}"/>
              </a:ext>
            </a:extLst>
          </p:cNvPr>
          <p:cNvCxnSpPr>
            <a:cxnSpLocks/>
          </p:cNvCxnSpPr>
          <p:nvPr/>
        </p:nvCxnSpPr>
        <p:spPr>
          <a:xfrm>
            <a:off x="6164120" y="2676408"/>
            <a:ext cx="0" cy="679255"/>
          </a:xfrm>
          <a:prstGeom prst="line">
            <a:avLst/>
          </a:prstGeom>
          <a:ln>
            <a:solidFill>
              <a:srgbClr val="05243C"/>
            </a:solidFill>
          </a:ln>
        </p:spPr>
        <p:style>
          <a:lnRef idx="1">
            <a:schemeClr val="dk1"/>
          </a:lnRef>
          <a:fillRef idx="0">
            <a:schemeClr val="dk1"/>
          </a:fillRef>
          <a:effectRef idx="0">
            <a:schemeClr val="dk1"/>
          </a:effectRef>
          <a:fontRef idx="minor">
            <a:schemeClr val="tx1"/>
          </a:fontRef>
        </p:style>
      </p:cxnSp>
      <p:grpSp>
        <p:nvGrpSpPr>
          <p:cNvPr id="4" name="Groupe 3">
            <a:extLst>
              <a:ext uri="{FF2B5EF4-FFF2-40B4-BE49-F238E27FC236}">
                <a16:creationId xmlns:a16="http://schemas.microsoft.com/office/drawing/2014/main" id="{9F8B3146-DC89-4AF9-8C5F-BB3FE9F3D43E}"/>
              </a:ext>
            </a:extLst>
          </p:cNvPr>
          <p:cNvGrpSpPr/>
          <p:nvPr/>
        </p:nvGrpSpPr>
        <p:grpSpPr>
          <a:xfrm>
            <a:off x="2957972" y="3675271"/>
            <a:ext cx="9092537" cy="523220"/>
            <a:chOff x="2957972" y="3626111"/>
            <a:chExt cx="9092537" cy="523220"/>
          </a:xfrm>
        </p:grpSpPr>
        <p:pic>
          <p:nvPicPr>
            <p:cNvPr id="15" name="Image 14">
              <a:extLst>
                <a:ext uri="{FF2B5EF4-FFF2-40B4-BE49-F238E27FC236}">
                  <a16:creationId xmlns:a16="http://schemas.microsoft.com/office/drawing/2014/main" id="{AEA206F1-B665-4DBD-8944-2FC742BFC8A5}"/>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2957972" y="3760721"/>
              <a:ext cx="240670" cy="254000"/>
            </a:xfrm>
            <a:prstGeom prst="rect">
              <a:avLst/>
            </a:prstGeom>
          </p:spPr>
        </p:pic>
        <p:sp>
          <p:nvSpPr>
            <p:cNvPr id="19" name="ZoneTexte 18">
              <a:extLst>
                <a:ext uri="{FF2B5EF4-FFF2-40B4-BE49-F238E27FC236}">
                  <a16:creationId xmlns:a16="http://schemas.microsoft.com/office/drawing/2014/main" id="{83495FD9-1727-4039-AAAD-E82A9FB8C67B}"/>
                </a:ext>
              </a:extLst>
            </p:cNvPr>
            <p:cNvSpPr txBox="1"/>
            <p:nvPr/>
          </p:nvSpPr>
          <p:spPr>
            <a:xfrm>
              <a:off x="6269100" y="3664583"/>
              <a:ext cx="5781409" cy="4462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La glycérine </a:t>
              </a: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augmente la teneur en eau</a:t>
              </a: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des couches superficielles de la peau.</a:t>
              </a:r>
            </a:p>
          </p:txBody>
        </p:sp>
        <p:sp>
          <p:nvSpPr>
            <p:cNvPr id="24" name="ZoneTexte 23">
              <a:extLst>
                <a:ext uri="{FF2B5EF4-FFF2-40B4-BE49-F238E27FC236}">
                  <a16:creationId xmlns:a16="http://schemas.microsoft.com/office/drawing/2014/main" id="{5724CBDE-DC5B-4A43-8B7E-BC86294C04A4}"/>
                </a:ext>
              </a:extLst>
            </p:cNvPr>
            <p:cNvSpPr txBox="1"/>
            <p:nvPr/>
          </p:nvSpPr>
          <p:spPr>
            <a:xfrm>
              <a:off x="3207109" y="3626111"/>
              <a:ext cx="2854979" cy="523220"/>
            </a:xfrm>
            <a:prstGeom prst="rect">
              <a:avLst/>
            </a:prstGeom>
            <a:noFill/>
          </p:spPr>
          <p:txBody>
            <a:bodyPr wrap="square">
              <a:spAutoFit/>
            </a:bodyPr>
            <a:lstStyle/>
            <a:p>
              <a:r>
                <a:rPr lang="fr-FR" sz="2800" cap="all">
                  <a:solidFill>
                    <a:srgbClr val="05243C"/>
                  </a:solidFill>
                  <a:latin typeface="DilleniaUPC" panose="02020603050405020304" pitchFamily="18" charset="-34"/>
                  <a:cs typeface="DilleniaUPC" panose="02020603050405020304" pitchFamily="18" charset="-34"/>
                </a:rPr>
                <a:t>AGENT HYDRATANT</a:t>
              </a:r>
            </a:p>
          </p:txBody>
        </p:sp>
        <p:cxnSp>
          <p:nvCxnSpPr>
            <p:cNvPr id="27" name="Connecteur droit 26">
              <a:extLst>
                <a:ext uri="{FF2B5EF4-FFF2-40B4-BE49-F238E27FC236}">
                  <a16:creationId xmlns:a16="http://schemas.microsoft.com/office/drawing/2014/main" id="{8A4C7C42-9F61-4055-9B5A-BD6F3CC16AE7}"/>
                </a:ext>
              </a:extLst>
            </p:cNvPr>
            <p:cNvCxnSpPr>
              <a:cxnSpLocks/>
            </p:cNvCxnSpPr>
            <p:nvPr/>
          </p:nvCxnSpPr>
          <p:spPr>
            <a:xfrm>
              <a:off x="6164120" y="3712652"/>
              <a:ext cx="0" cy="350138"/>
            </a:xfrm>
            <a:prstGeom prst="line">
              <a:avLst/>
            </a:prstGeom>
            <a:ln>
              <a:solidFill>
                <a:srgbClr val="05243C"/>
              </a:solidFill>
            </a:ln>
          </p:spPr>
          <p:style>
            <a:lnRef idx="1">
              <a:schemeClr val="dk1"/>
            </a:lnRef>
            <a:fillRef idx="0">
              <a:schemeClr val="dk1"/>
            </a:fillRef>
            <a:effectRef idx="0">
              <a:schemeClr val="dk1"/>
            </a:effectRef>
            <a:fontRef idx="minor">
              <a:schemeClr val="tx1"/>
            </a:fontRef>
          </p:style>
        </p:cxnSp>
      </p:grpSp>
      <p:grpSp>
        <p:nvGrpSpPr>
          <p:cNvPr id="2" name="Groupe 1">
            <a:extLst>
              <a:ext uri="{FF2B5EF4-FFF2-40B4-BE49-F238E27FC236}">
                <a16:creationId xmlns:a16="http://schemas.microsoft.com/office/drawing/2014/main" id="{C2E7C5DF-BA4A-41C4-8443-DCCB3E087F05}"/>
              </a:ext>
            </a:extLst>
          </p:cNvPr>
          <p:cNvGrpSpPr/>
          <p:nvPr/>
        </p:nvGrpSpPr>
        <p:grpSpPr>
          <a:xfrm>
            <a:off x="2957972" y="4496550"/>
            <a:ext cx="9154908" cy="1508105"/>
            <a:chOff x="2957972" y="4496550"/>
            <a:chExt cx="9154908" cy="1508105"/>
          </a:xfrm>
        </p:grpSpPr>
        <p:pic>
          <p:nvPicPr>
            <p:cNvPr id="14" name="Image 13">
              <a:extLst>
                <a:ext uri="{FF2B5EF4-FFF2-40B4-BE49-F238E27FC236}">
                  <a16:creationId xmlns:a16="http://schemas.microsoft.com/office/drawing/2014/main" id="{930EF745-7D9F-41D6-9C39-61BA57F6D814}"/>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2957972" y="5123602"/>
              <a:ext cx="240670" cy="254000"/>
            </a:xfrm>
            <a:prstGeom prst="rect">
              <a:avLst/>
            </a:prstGeom>
          </p:spPr>
        </p:pic>
        <p:sp>
          <p:nvSpPr>
            <p:cNvPr id="20" name="ZoneTexte 19">
              <a:extLst>
                <a:ext uri="{FF2B5EF4-FFF2-40B4-BE49-F238E27FC236}">
                  <a16:creationId xmlns:a16="http://schemas.microsoft.com/office/drawing/2014/main" id="{669D53C0-5E1E-48E1-9615-7CFD0D9F9E35}"/>
                </a:ext>
              </a:extLst>
            </p:cNvPr>
            <p:cNvSpPr txBox="1"/>
            <p:nvPr/>
          </p:nvSpPr>
          <p:spPr>
            <a:xfrm>
              <a:off x="6263394" y="4496550"/>
              <a:ext cx="5849486"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L’huile de coco et un beurre végétal (mangue) </a:t>
              </a: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renforcent la peau</a:t>
              </a: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en la </a:t>
              </a: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rechargeant en lipides.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Les émollients (esters de jojoba, cires végétales, etc.) </a:t>
              </a: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adoucissent et lissent</a:t>
              </a: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la peau.</a:t>
              </a:r>
            </a:p>
          </p:txBody>
        </p:sp>
        <p:sp>
          <p:nvSpPr>
            <p:cNvPr id="25" name="ZoneTexte 24">
              <a:extLst>
                <a:ext uri="{FF2B5EF4-FFF2-40B4-BE49-F238E27FC236}">
                  <a16:creationId xmlns:a16="http://schemas.microsoft.com/office/drawing/2014/main" id="{EECF3003-5ECF-483F-8620-292A4C837F47}"/>
                </a:ext>
              </a:extLst>
            </p:cNvPr>
            <p:cNvSpPr txBox="1"/>
            <p:nvPr/>
          </p:nvSpPr>
          <p:spPr>
            <a:xfrm>
              <a:off x="3207109" y="4988992"/>
              <a:ext cx="3017897" cy="523220"/>
            </a:xfrm>
            <a:prstGeom prst="rect">
              <a:avLst/>
            </a:prstGeom>
            <a:noFill/>
          </p:spPr>
          <p:txBody>
            <a:bodyPr wrap="square">
              <a:spAutoFit/>
            </a:bodyPr>
            <a:lstStyle/>
            <a:p>
              <a:r>
                <a:rPr kumimoji="0" lang="fr-FR" sz="2800" b="0" i="0" u="none" strike="noStrike" cap="all" normalizeH="0" baseline="0" noProof="0">
                  <a:ln>
                    <a:noFill/>
                  </a:ln>
                  <a:solidFill>
                    <a:srgbClr val="05243C"/>
                  </a:solidFill>
                  <a:uLnTx/>
                  <a:uFillTx/>
                  <a:latin typeface="DilleniaUPC" panose="02020603050405020304" pitchFamily="18" charset="-34"/>
                  <a:ea typeface="+mn-ea"/>
                  <a:cs typeface="DilleniaUPC" panose="02020603050405020304" pitchFamily="18" charset="-34"/>
                </a:rPr>
                <a:t>AGENTS NOURRISSANTS</a:t>
              </a:r>
            </a:p>
          </p:txBody>
        </p:sp>
        <p:cxnSp>
          <p:nvCxnSpPr>
            <p:cNvPr id="28" name="Connecteur droit 27">
              <a:extLst>
                <a:ext uri="{FF2B5EF4-FFF2-40B4-BE49-F238E27FC236}">
                  <a16:creationId xmlns:a16="http://schemas.microsoft.com/office/drawing/2014/main" id="{F520D39F-3685-4C6F-AEEC-D02EC62430D6}"/>
                </a:ext>
              </a:extLst>
            </p:cNvPr>
            <p:cNvCxnSpPr>
              <a:cxnSpLocks/>
            </p:cNvCxnSpPr>
            <p:nvPr/>
          </p:nvCxnSpPr>
          <p:spPr>
            <a:xfrm>
              <a:off x="6164120" y="4545707"/>
              <a:ext cx="0" cy="1409790"/>
            </a:xfrm>
            <a:prstGeom prst="line">
              <a:avLst/>
            </a:prstGeom>
            <a:ln>
              <a:solidFill>
                <a:srgbClr val="05243C"/>
              </a:solidFill>
            </a:ln>
          </p:spPr>
          <p:style>
            <a:lnRef idx="1">
              <a:schemeClr val="dk1"/>
            </a:lnRef>
            <a:fillRef idx="0">
              <a:schemeClr val="dk1"/>
            </a:fillRef>
            <a:effectRef idx="0">
              <a:schemeClr val="dk1"/>
            </a:effectRef>
            <a:fontRef idx="minor">
              <a:schemeClr val="tx1"/>
            </a:fontRef>
          </p:style>
        </p:cxnSp>
      </p:grpSp>
      <p:sp>
        <p:nvSpPr>
          <p:cNvPr id="32" name="ZoneTexte 31">
            <a:extLst>
              <a:ext uri="{FF2B5EF4-FFF2-40B4-BE49-F238E27FC236}">
                <a16:creationId xmlns:a16="http://schemas.microsoft.com/office/drawing/2014/main" id="{DE3F1265-ECF6-420B-94C4-4E6F869F0F10}"/>
              </a:ext>
            </a:extLst>
          </p:cNvPr>
          <p:cNvSpPr txBox="1"/>
          <p:nvPr/>
        </p:nvSpPr>
        <p:spPr>
          <a:xfrm>
            <a:off x="2856515" y="1889076"/>
            <a:ext cx="4925171" cy="584775"/>
          </a:xfrm>
          <a:prstGeom prst="rect">
            <a:avLst/>
          </a:prstGeom>
          <a:noFill/>
        </p:spPr>
        <p:txBody>
          <a:bodyPr wrap="square">
            <a:spAutoFit/>
          </a:bodyPr>
          <a:lstStyle/>
          <a:p>
            <a:pPr>
              <a:spcAft>
                <a:spcPts val="600"/>
              </a:spcAft>
            </a:pPr>
            <a:r>
              <a:rPr lang="fr-FR" sz="3200" b="1" cap="all">
                <a:solidFill>
                  <a:srgbClr val="05243C"/>
                </a:solidFill>
                <a:latin typeface="DilleniaUPC" panose="02020603050405020304" pitchFamily="18" charset="-34"/>
                <a:cs typeface="DilleniaUPC" panose="02020603050405020304" pitchFamily="18" charset="-34"/>
              </a:rPr>
              <a:t>COMPOSITION</a:t>
            </a:r>
          </a:p>
        </p:txBody>
      </p:sp>
      <p:sp>
        <p:nvSpPr>
          <p:cNvPr id="36" name="Rectangle 35">
            <a:extLst>
              <a:ext uri="{FF2B5EF4-FFF2-40B4-BE49-F238E27FC236}">
                <a16:creationId xmlns:a16="http://schemas.microsoft.com/office/drawing/2014/main" id="{84DEC729-A4C2-4248-AC7E-0DB3F140E2D4}"/>
              </a:ext>
            </a:extLst>
          </p:cNvPr>
          <p:cNvSpPr/>
          <p:nvPr/>
        </p:nvSpPr>
        <p:spPr>
          <a:xfrm>
            <a:off x="8355411" y="1426801"/>
            <a:ext cx="3737062" cy="349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900"/>
              </a:lnSpc>
            </a:pPr>
            <a:r>
              <a:rPr lang="fr-FR" sz="1000">
                <a:solidFill>
                  <a:schemeClr val="tx1">
                    <a:lumMod val="65000"/>
                    <a:lumOff val="35000"/>
                  </a:schemeClr>
                </a:solidFill>
                <a:latin typeface="DilleniaUPC" panose="02020603050405020304" pitchFamily="18" charset="-34"/>
                <a:cs typeface="DilleniaUPC" panose="02020603050405020304" pitchFamily="18" charset="-34"/>
              </a:rPr>
              <a:t>* Eau isodermique (AQUA/WATER/EAU, DISODIUM ADENOSINE TRISPHOSPHATE, CARNOSINE, LAMINARIA DIGITATA EXTRACT) = 1 ingrédient</a:t>
            </a:r>
          </a:p>
        </p:txBody>
      </p:sp>
    </p:spTree>
    <p:extLst>
      <p:ext uri="{BB962C8B-B14F-4D97-AF65-F5344CB8AC3E}">
        <p14:creationId xmlns:p14="http://schemas.microsoft.com/office/powerpoint/2010/main" val="28810828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04871" y="2404871"/>
            <a:ext cx="6858001" cy="2048258"/>
          </a:xfrm>
          <a:prstGeom prst="rect">
            <a:avLst/>
          </a:prstGeom>
          <a:solidFill>
            <a:srgbClr val="052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pic>
        <p:nvPicPr>
          <p:cNvPr id="3" name="Image 2">
            <a:extLst>
              <a:ext uri="{FF2B5EF4-FFF2-40B4-BE49-F238E27FC236}">
                <a16:creationId xmlns:a16="http://schemas.microsoft.com/office/drawing/2014/main" id="{8D57B80B-EAC0-4B6B-91BE-B65FDFDD2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504" y="1882610"/>
            <a:ext cx="1195510" cy="4591709"/>
          </a:xfrm>
          <a:prstGeom prst="rect">
            <a:avLst/>
          </a:prstGeom>
          <a:effectLst>
            <a:outerShdw blurRad="50800" dist="38100" dir="2700000" algn="tl" rotWithShape="0">
              <a:prstClr val="black">
                <a:alpha val="40000"/>
              </a:prstClr>
            </a:outerShdw>
          </a:effectLst>
        </p:spPr>
      </p:pic>
      <p:sp>
        <p:nvSpPr>
          <p:cNvPr id="5" name="ZoneTexte 4">
            <a:extLst>
              <a:ext uri="{FF2B5EF4-FFF2-40B4-BE49-F238E27FC236}">
                <a16:creationId xmlns:a16="http://schemas.microsoft.com/office/drawing/2014/main" id="{897EB65E-BDD3-40B1-A2DE-ED06AD255453}"/>
              </a:ext>
            </a:extLst>
          </p:cNvPr>
          <p:cNvSpPr txBox="1"/>
          <p:nvPr/>
        </p:nvSpPr>
        <p:spPr>
          <a:xfrm>
            <a:off x="951698" y="640056"/>
            <a:ext cx="6528303"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Baume </a:t>
            </a:r>
            <a:r>
              <a:rPr lang="fr-FR" sz="2600" b="1" dirty="0">
                <a:latin typeface="DilleniaUPC" panose="02020603050405020304" pitchFamily="18" charset="-34"/>
                <a:cs typeface="DilleniaUPC" panose="02020603050405020304" pitchFamily="18" charset="-34"/>
              </a:rPr>
              <a:t>ultra-riche hydratant</a:t>
            </a:r>
          </a:p>
        </p:txBody>
      </p:sp>
      <p:sp>
        <p:nvSpPr>
          <p:cNvPr id="16" name="ZoneTexte 15">
            <a:extLst>
              <a:ext uri="{FF2B5EF4-FFF2-40B4-BE49-F238E27FC236}">
                <a16:creationId xmlns:a16="http://schemas.microsoft.com/office/drawing/2014/main" id="{0CF73B75-EA51-C140-8B3E-840F6968B556}"/>
              </a:ext>
            </a:extLst>
          </p:cNvPr>
          <p:cNvSpPr txBox="1"/>
          <p:nvPr/>
        </p:nvSpPr>
        <p:spPr>
          <a:xfrm>
            <a:off x="-1973" y="83286"/>
            <a:ext cx="7727521" cy="739498"/>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18" name="Connecteur droit 17">
            <a:extLst>
              <a:ext uri="{FF2B5EF4-FFF2-40B4-BE49-F238E27FC236}">
                <a16:creationId xmlns:a16="http://schemas.microsoft.com/office/drawing/2014/main" id="{306B5510-905B-764B-BBAE-D530C5BBB03B}"/>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E7EF1B9A-CA1E-4494-8F2E-5E1D958A885F}"/>
              </a:ext>
            </a:extLst>
          </p:cNvPr>
          <p:cNvSpPr txBox="1"/>
          <p:nvPr/>
        </p:nvSpPr>
        <p:spPr>
          <a:xfrm>
            <a:off x="2941228" y="1774373"/>
            <a:ext cx="6005063" cy="584775"/>
          </a:xfrm>
          <a:prstGeom prst="rect">
            <a:avLst/>
          </a:prstGeom>
          <a:noFill/>
        </p:spPr>
        <p:txBody>
          <a:bodyPr wrap="square">
            <a:spAutoFit/>
          </a:bodyPr>
          <a:lstStyle/>
          <a:p>
            <a:pPr>
              <a:spcAft>
                <a:spcPts val="600"/>
              </a:spcAft>
            </a:pPr>
            <a:r>
              <a:rPr lang="fr-FR" sz="3200" b="1" cap="all">
                <a:solidFill>
                  <a:srgbClr val="05243C"/>
                </a:solidFill>
                <a:latin typeface="DilleniaUPC" panose="02020603050405020304" pitchFamily="18" charset="-34"/>
                <a:cs typeface="DilleniaUPC" panose="02020603050405020304" pitchFamily="18" charset="-34"/>
              </a:rPr>
              <a:t>TRANSPARENCE TOTALE</a:t>
            </a:r>
          </a:p>
        </p:txBody>
      </p:sp>
      <p:pic>
        <p:nvPicPr>
          <p:cNvPr id="10" name="Image 9">
            <a:extLst>
              <a:ext uri="{FF2B5EF4-FFF2-40B4-BE49-F238E27FC236}">
                <a16:creationId xmlns:a16="http://schemas.microsoft.com/office/drawing/2014/main" id="{6B0CC718-BEC3-4D7A-927F-4036E55B8C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4081" y="700273"/>
            <a:ext cx="2197852" cy="1550380"/>
          </a:xfrm>
          <a:prstGeom prst="rect">
            <a:avLst/>
          </a:prstGeom>
        </p:spPr>
      </p:pic>
      <p:sp>
        <p:nvSpPr>
          <p:cNvPr id="12" name="ZoneTexte 11">
            <a:extLst>
              <a:ext uri="{FF2B5EF4-FFF2-40B4-BE49-F238E27FC236}">
                <a16:creationId xmlns:a16="http://schemas.microsoft.com/office/drawing/2014/main" id="{D4826A35-0478-42C1-9347-D6074F1ADEDA}"/>
              </a:ext>
            </a:extLst>
          </p:cNvPr>
          <p:cNvSpPr txBox="1"/>
          <p:nvPr/>
        </p:nvSpPr>
        <p:spPr>
          <a:xfrm>
            <a:off x="3498763" y="2520383"/>
            <a:ext cx="7242733" cy="2685351"/>
          </a:xfrm>
          <a:prstGeom prst="rect">
            <a:avLst/>
          </a:prstGeom>
          <a:noFill/>
        </p:spPr>
        <p:txBody>
          <a:bodyPr wrap="square">
            <a:spAutoFit/>
          </a:bodyPr>
          <a:lstStyle>
            <a:defPPr>
              <a:defRPr lang="fr-FR"/>
            </a:defPPr>
            <a:lvl1pPr algn="ctr">
              <a:lnSpc>
                <a:spcPts val="2000"/>
              </a:lnSpc>
              <a:defRPr sz="2000" b="1">
                <a:latin typeface="DilleniaUPC" panose="02020603050405020304" pitchFamily="18" charset="-34"/>
                <a:cs typeface="DilleniaUPC" panose="02020603050405020304" pitchFamily="18" charset="-34"/>
              </a:defRPr>
            </a:lvl1pPr>
          </a:lstStyle>
          <a:p>
            <a:r>
              <a:rPr lang="fr-FR" sz="2400"/>
              <a:t>INGRÉDIENTS :</a:t>
            </a:r>
            <a:r>
              <a:rPr lang="fr-FR" sz="2400" b="0"/>
              <a:t> </a:t>
            </a:r>
            <a:r>
              <a:rPr lang="fr-FR" sz="2400" b="0">
                <a:solidFill>
                  <a:srgbClr val="EE5E79"/>
                </a:solidFill>
              </a:rPr>
              <a:t>AQUA/WATER/EAU</a:t>
            </a:r>
            <a:r>
              <a:rPr lang="fr-FR" sz="2400" b="0"/>
              <a:t>, </a:t>
            </a:r>
            <a:r>
              <a:rPr lang="fr-FR" sz="2400" b="0">
                <a:solidFill>
                  <a:srgbClr val="EE5E79"/>
                </a:solidFill>
              </a:rPr>
              <a:t>ISOSTEARYL ISOSTEARATE</a:t>
            </a:r>
            <a:r>
              <a:rPr lang="fr-FR" sz="2400" b="0"/>
              <a:t>, </a:t>
            </a:r>
            <a:r>
              <a:rPr lang="fr-FR" sz="2400" b="0">
                <a:solidFill>
                  <a:srgbClr val="EE5E79"/>
                </a:solidFill>
              </a:rPr>
              <a:t>DICAPRYLYL CARBONATE</a:t>
            </a:r>
            <a:r>
              <a:rPr lang="fr-FR" sz="2400" b="0"/>
              <a:t>, </a:t>
            </a:r>
            <a:r>
              <a:rPr lang="fr-FR" sz="2400" b="0">
                <a:solidFill>
                  <a:srgbClr val="2B909D"/>
                </a:solidFill>
              </a:rPr>
              <a:t>GLYCERIN</a:t>
            </a:r>
            <a:r>
              <a:rPr lang="fr-FR" sz="2400" b="0"/>
              <a:t>, </a:t>
            </a:r>
            <a:r>
              <a:rPr lang="fr-FR" sz="2400" b="0">
                <a:solidFill>
                  <a:srgbClr val="EE5E79"/>
                </a:solidFill>
              </a:rPr>
              <a:t>OCTYLDODECANOL</a:t>
            </a:r>
            <a:r>
              <a:rPr lang="fr-FR" sz="2400" b="0"/>
              <a:t>, </a:t>
            </a:r>
            <a:r>
              <a:rPr lang="fr-FR" sz="2400" b="0">
                <a:solidFill>
                  <a:srgbClr val="EE5E79"/>
                </a:solidFill>
              </a:rPr>
              <a:t>C10-18 TRIGLYCERIDES</a:t>
            </a:r>
            <a:r>
              <a:rPr lang="fr-FR" sz="2400" b="0"/>
              <a:t>, </a:t>
            </a:r>
            <a:r>
              <a:rPr lang="fr-FR" sz="2400" b="0">
                <a:solidFill>
                  <a:srgbClr val="2B909D"/>
                </a:solidFill>
              </a:rPr>
              <a:t>COCOS NUCIFERA (COCONUT) OIL</a:t>
            </a:r>
            <a:r>
              <a:rPr lang="fr-FR" sz="2400" b="0"/>
              <a:t>, </a:t>
            </a:r>
            <a:r>
              <a:rPr lang="fr-FR" sz="2400" b="0">
                <a:solidFill>
                  <a:srgbClr val="2B909D"/>
                </a:solidFill>
              </a:rPr>
              <a:t>MANGIFERA INDICA (MANGO) SEED BUTTER</a:t>
            </a:r>
            <a:r>
              <a:rPr lang="fr-FR" sz="2400" b="0"/>
              <a:t>, </a:t>
            </a:r>
            <a:r>
              <a:rPr lang="fr-FR" sz="2400" b="0">
                <a:solidFill>
                  <a:srgbClr val="EE5E79"/>
                </a:solidFill>
              </a:rPr>
              <a:t>PROPANEDIOL</a:t>
            </a:r>
            <a:r>
              <a:rPr lang="fr-FR" sz="2400" b="0"/>
              <a:t>, </a:t>
            </a:r>
            <a:r>
              <a:rPr lang="fr-FR" sz="2400" b="0">
                <a:solidFill>
                  <a:srgbClr val="EE5E79"/>
                </a:solidFill>
              </a:rPr>
              <a:t>MICROCRYSTALLINE CELLULOSE</a:t>
            </a:r>
            <a:r>
              <a:rPr lang="fr-FR" sz="2400" b="0"/>
              <a:t>, </a:t>
            </a:r>
            <a:r>
              <a:rPr lang="fr-FR" sz="2400" b="0">
                <a:solidFill>
                  <a:srgbClr val="EE5E79"/>
                </a:solidFill>
              </a:rPr>
              <a:t>JOJOBA ESTERS</a:t>
            </a:r>
            <a:r>
              <a:rPr lang="fr-FR" sz="2400" b="0"/>
              <a:t>, </a:t>
            </a:r>
            <a:r>
              <a:rPr lang="fr-FR" sz="2400" b="0">
                <a:solidFill>
                  <a:srgbClr val="EE5E79"/>
                </a:solidFill>
              </a:rPr>
              <a:t>GLYCERYL STEARATE CITRATE</a:t>
            </a:r>
            <a:r>
              <a:rPr lang="fr-FR" sz="2400" b="0"/>
              <a:t>, </a:t>
            </a:r>
            <a:r>
              <a:rPr lang="fr-FR" sz="2400" b="0">
                <a:solidFill>
                  <a:srgbClr val="EE5E79"/>
                </a:solidFill>
              </a:rPr>
              <a:t>SUCROSE STEARATE</a:t>
            </a:r>
            <a:r>
              <a:rPr lang="fr-FR" sz="2400" b="0"/>
              <a:t>, </a:t>
            </a:r>
            <a:r>
              <a:rPr lang="fr-FR" sz="2400" b="0">
                <a:solidFill>
                  <a:srgbClr val="545C8B"/>
                </a:solidFill>
              </a:rPr>
              <a:t>CAPRYLOYL GLYCINE</a:t>
            </a:r>
            <a:r>
              <a:rPr lang="fr-FR" sz="2400" b="0"/>
              <a:t>, </a:t>
            </a:r>
            <a:r>
              <a:rPr lang="fr-FR" sz="2400" b="0">
                <a:solidFill>
                  <a:srgbClr val="EE5E79"/>
                </a:solidFill>
              </a:rPr>
              <a:t>HELIANTHUS ANNUUS (SUNFLOWER) SEED WAX</a:t>
            </a:r>
            <a:r>
              <a:rPr lang="fr-FR" sz="2400" b="0"/>
              <a:t>, </a:t>
            </a:r>
            <a:r>
              <a:rPr lang="fr-FR" sz="2400" b="0">
                <a:solidFill>
                  <a:srgbClr val="EE5E79"/>
                </a:solidFill>
              </a:rPr>
              <a:t>CELLULOSE GUM</a:t>
            </a:r>
            <a:r>
              <a:rPr lang="fr-FR" sz="2400" b="0"/>
              <a:t>, </a:t>
            </a:r>
            <a:r>
              <a:rPr lang="fr-FR" sz="2400" b="0">
                <a:solidFill>
                  <a:srgbClr val="EE5E79"/>
                </a:solidFill>
              </a:rPr>
              <a:t>CETYL ALCOHOL</a:t>
            </a:r>
            <a:r>
              <a:rPr lang="fr-FR" sz="2400" b="0"/>
              <a:t>, </a:t>
            </a:r>
            <a:r>
              <a:rPr lang="fr-FR" sz="2400" b="0">
                <a:solidFill>
                  <a:srgbClr val="545C8B"/>
                </a:solidFill>
              </a:rPr>
              <a:t>SODIUM HYDROXIDE</a:t>
            </a:r>
            <a:r>
              <a:rPr lang="fr-FR" sz="2400" b="0"/>
              <a:t>, </a:t>
            </a:r>
            <a:r>
              <a:rPr lang="fr-FR" sz="2400" b="0">
                <a:solidFill>
                  <a:srgbClr val="EE5E79"/>
                </a:solidFill>
              </a:rPr>
              <a:t>FRAGRANCE (PARFUM), </a:t>
            </a:r>
            <a:r>
              <a:rPr lang="fr-FR" sz="2400" b="0">
                <a:solidFill>
                  <a:srgbClr val="545C8B"/>
                </a:solidFill>
              </a:rPr>
              <a:t>SODIUM CITRATE</a:t>
            </a:r>
            <a:r>
              <a:rPr lang="fr-FR" sz="2400" b="0"/>
              <a:t>, </a:t>
            </a:r>
            <a:r>
              <a:rPr lang="fr-FR" sz="2400" b="0">
                <a:solidFill>
                  <a:srgbClr val="EE5E79"/>
                </a:solidFill>
              </a:rPr>
              <a:t>XANTHAN GUM</a:t>
            </a:r>
            <a:r>
              <a:rPr lang="fr-FR" sz="2400" b="0"/>
              <a:t>, </a:t>
            </a:r>
            <a:r>
              <a:rPr lang="fr-FR" sz="2400" b="0">
                <a:solidFill>
                  <a:srgbClr val="EE5E79"/>
                </a:solidFill>
              </a:rPr>
              <a:t>POLYGLYCERIN-3</a:t>
            </a:r>
            <a:r>
              <a:rPr lang="fr-FR" sz="2400" b="0"/>
              <a:t>, </a:t>
            </a:r>
            <a:r>
              <a:rPr lang="fr-FR" sz="2400" b="0">
                <a:solidFill>
                  <a:srgbClr val="545C8B"/>
                </a:solidFill>
              </a:rPr>
              <a:t>LACTIC ACID</a:t>
            </a:r>
            <a:r>
              <a:rPr lang="fr-FR" sz="2400" b="0"/>
              <a:t>, </a:t>
            </a:r>
            <a:r>
              <a:rPr lang="fr-FR" sz="2400" b="0">
                <a:solidFill>
                  <a:srgbClr val="545C8B"/>
                </a:solidFill>
              </a:rPr>
              <a:t>POTASSIUM SORBATE</a:t>
            </a:r>
            <a:r>
              <a:rPr lang="fr-FR" sz="2400" b="0"/>
              <a:t>, </a:t>
            </a:r>
            <a:r>
              <a:rPr lang="fr-FR" sz="2400" b="0">
                <a:solidFill>
                  <a:srgbClr val="EE5E79"/>
                </a:solidFill>
              </a:rPr>
              <a:t>ACACIA DECURRENS FLOWER WAX</a:t>
            </a:r>
            <a:r>
              <a:rPr lang="fr-FR" sz="2400" b="0"/>
              <a:t>, </a:t>
            </a:r>
            <a:r>
              <a:rPr lang="fr-FR" sz="2400" b="0">
                <a:solidFill>
                  <a:srgbClr val="EE5E79"/>
                </a:solidFill>
              </a:rPr>
              <a:t>LAMINARIA DIGITATA EXTRACT</a:t>
            </a:r>
            <a:r>
              <a:rPr lang="fr-FR" sz="2400" b="0"/>
              <a:t>, </a:t>
            </a:r>
            <a:r>
              <a:rPr lang="fr-FR" sz="2400" b="0">
                <a:solidFill>
                  <a:srgbClr val="EE5E79"/>
                </a:solidFill>
              </a:rPr>
              <a:t>CARNOSINE</a:t>
            </a:r>
            <a:r>
              <a:rPr lang="fr-FR" sz="2400" b="0"/>
              <a:t>, </a:t>
            </a:r>
            <a:r>
              <a:rPr lang="fr-FR" sz="2400" b="0">
                <a:solidFill>
                  <a:srgbClr val="545C8B"/>
                </a:solidFill>
              </a:rPr>
              <a:t>TOCOPHEROL</a:t>
            </a:r>
            <a:r>
              <a:rPr lang="fr-FR" sz="2400" b="0"/>
              <a:t>, </a:t>
            </a:r>
            <a:r>
              <a:rPr lang="fr-FR" sz="2400" b="0">
                <a:solidFill>
                  <a:srgbClr val="EE5E79"/>
                </a:solidFill>
              </a:rPr>
              <a:t>DISODIUM ADENOSINE TRIPHOSPHATE</a:t>
            </a:r>
            <a:r>
              <a:rPr lang="fr-FR" sz="2400" b="0"/>
              <a:t>.</a:t>
            </a:r>
          </a:p>
        </p:txBody>
      </p:sp>
      <p:grpSp>
        <p:nvGrpSpPr>
          <p:cNvPr id="23" name="Groupe 22">
            <a:extLst>
              <a:ext uri="{FF2B5EF4-FFF2-40B4-BE49-F238E27FC236}">
                <a16:creationId xmlns:a16="http://schemas.microsoft.com/office/drawing/2014/main" id="{941AA45A-CB5C-4F40-86F5-12038436B6D7}"/>
              </a:ext>
            </a:extLst>
          </p:cNvPr>
          <p:cNvGrpSpPr/>
          <p:nvPr/>
        </p:nvGrpSpPr>
        <p:grpSpPr>
          <a:xfrm>
            <a:off x="4443023" y="5366969"/>
            <a:ext cx="6997112" cy="775156"/>
            <a:chOff x="4392044" y="5644597"/>
            <a:chExt cx="6997112" cy="775156"/>
          </a:xfrm>
        </p:grpSpPr>
        <p:sp>
          <p:nvSpPr>
            <p:cNvPr id="24" name="ZoneTexte 23">
              <a:extLst>
                <a:ext uri="{FF2B5EF4-FFF2-40B4-BE49-F238E27FC236}">
                  <a16:creationId xmlns:a16="http://schemas.microsoft.com/office/drawing/2014/main" id="{456601F1-C753-4EB2-9F21-2F83BC98F69B}"/>
                </a:ext>
              </a:extLst>
            </p:cNvPr>
            <p:cNvSpPr txBox="1"/>
            <p:nvPr/>
          </p:nvSpPr>
          <p:spPr>
            <a:xfrm>
              <a:off x="4599760" y="5644597"/>
              <a:ext cx="2501901" cy="461665"/>
            </a:xfrm>
            <a:prstGeom prst="rect">
              <a:avLst/>
            </a:prstGeom>
            <a:noFill/>
          </p:spPr>
          <p:txBody>
            <a:bodyPr wrap="square">
              <a:spAutoFit/>
            </a:bodyPr>
            <a:lstStyle/>
            <a:p>
              <a:r>
                <a:rPr lang="fr-FR" sz="2400" b="1">
                  <a:solidFill>
                    <a:srgbClr val="2B909D"/>
                  </a:solidFill>
                  <a:latin typeface="DilleniaUPC" panose="02020603050405020304" pitchFamily="18" charset="-34"/>
                  <a:cs typeface="DilleniaUPC" panose="02020603050405020304" pitchFamily="18" charset="-34"/>
                </a:rPr>
                <a:t>Actions spécifiques du produit</a:t>
              </a:r>
            </a:p>
          </p:txBody>
        </p:sp>
        <p:pic>
          <p:nvPicPr>
            <p:cNvPr id="25" name="Image 24">
              <a:extLst>
                <a:ext uri="{FF2B5EF4-FFF2-40B4-BE49-F238E27FC236}">
                  <a16:creationId xmlns:a16="http://schemas.microsoft.com/office/drawing/2014/main" id="{96D2969C-3A49-439D-BF98-23B81B060BC5}"/>
                </a:ext>
              </a:extLst>
            </p:cNvPr>
            <p:cNvPicPr>
              <a:picLocks noChangeAspect="1"/>
            </p:cNvPicPr>
            <p:nvPr/>
          </p:nvPicPr>
          <p:blipFill>
            <a:blip r:embed="rId5"/>
            <a:stretch>
              <a:fillRect/>
            </a:stretch>
          </p:blipFill>
          <p:spPr>
            <a:xfrm>
              <a:off x="5808361" y="6109841"/>
              <a:ext cx="262946" cy="255539"/>
            </a:xfrm>
            <a:prstGeom prst="rect">
              <a:avLst/>
            </a:prstGeom>
          </p:spPr>
        </p:pic>
        <p:pic>
          <p:nvPicPr>
            <p:cNvPr id="26" name="Image 25">
              <a:extLst>
                <a:ext uri="{FF2B5EF4-FFF2-40B4-BE49-F238E27FC236}">
                  <a16:creationId xmlns:a16="http://schemas.microsoft.com/office/drawing/2014/main" id="{A4503F24-5AAE-44A6-BBCD-CFF505F94AD3}"/>
                </a:ext>
              </a:extLst>
            </p:cNvPr>
            <p:cNvPicPr>
              <a:picLocks noChangeAspect="1"/>
            </p:cNvPicPr>
            <p:nvPr/>
          </p:nvPicPr>
          <p:blipFill>
            <a:blip r:embed="rId6"/>
            <a:stretch>
              <a:fillRect/>
            </a:stretch>
          </p:blipFill>
          <p:spPr>
            <a:xfrm>
              <a:off x="4392044" y="5748430"/>
              <a:ext cx="246439" cy="209658"/>
            </a:xfrm>
            <a:prstGeom prst="rect">
              <a:avLst/>
            </a:prstGeom>
          </p:spPr>
        </p:pic>
        <p:pic>
          <p:nvPicPr>
            <p:cNvPr id="27" name="Image 26">
              <a:extLst>
                <a:ext uri="{FF2B5EF4-FFF2-40B4-BE49-F238E27FC236}">
                  <a16:creationId xmlns:a16="http://schemas.microsoft.com/office/drawing/2014/main" id="{31B04A3B-D4EE-4F02-8EBE-F78A6A4BE74C}"/>
                </a:ext>
              </a:extLst>
            </p:cNvPr>
            <p:cNvPicPr>
              <a:picLocks noChangeAspect="1"/>
            </p:cNvPicPr>
            <p:nvPr/>
          </p:nvPicPr>
          <p:blipFill>
            <a:blip r:embed="rId7"/>
            <a:stretch>
              <a:fillRect/>
            </a:stretch>
          </p:blipFill>
          <p:spPr>
            <a:xfrm>
              <a:off x="7078937" y="5736024"/>
              <a:ext cx="240518" cy="251619"/>
            </a:xfrm>
            <a:prstGeom prst="rect">
              <a:avLst/>
            </a:prstGeom>
          </p:spPr>
        </p:pic>
        <p:sp>
          <p:nvSpPr>
            <p:cNvPr id="28" name="ZoneTexte 27">
              <a:extLst>
                <a:ext uri="{FF2B5EF4-FFF2-40B4-BE49-F238E27FC236}">
                  <a16:creationId xmlns:a16="http://schemas.microsoft.com/office/drawing/2014/main" id="{640C0209-6951-4BB2-A6FE-615CE2753986}"/>
                </a:ext>
              </a:extLst>
            </p:cNvPr>
            <p:cNvSpPr txBox="1"/>
            <p:nvPr/>
          </p:nvSpPr>
          <p:spPr>
            <a:xfrm>
              <a:off x="7283828" y="5644597"/>
              <a:ext cx="4105328" cy="461665"/>
            </a:xfrm>
            <a:prstGeom prst="rect">
              <a:avLst/>
            </a:prstGeom>
            <a:noFill/>
          </p:spPr>
          <p:txBody>
            <a:bodyPr wrap="square">
              <a:spAutoFit/>
            </a:bodyPr>
            <a:lstStyle>
              <a:defPPr>
                <a:defRPr lang="fr-FR"/>
              </a:defPPr>
              <a:lvl1pPr>
                <a:defRPr sz="2000" b="1">
                  <a:solidFill>
                    <a:srgbClr val="2B909D"/>
                  </a:solidFill>
                  <a:latin typeface="DilleniaUPC" panose="02020603050405020304" pitchFamily="18" charset="-34"/>
                  <a:cs typeface="DilleniaUPC" panose="02020603050405020304" pitchFamily="18" charset="-34"/>
                </a:defRPr>
              </a:lvl1pPr>
            </a:lstStyle>
            <a:p>
              <a:r>
                <a:rPr lang="fr-FR" sz="2400">
                  <a:solidFill>
                    <a:srgbClr val="F07189"/>
                  </a:solidFill>
                </a:rPr>
                <a:t>Texture et sensorialité</a:t>
              </a:r>
            </a:p>
          </p:txBody>
        </p:sp>
        <p:sp>
          <p:nvSpPr>
            <p:cNvPr id="29" name="ZoneTexte 28">
              <a:extLst>
                <a:ext uri="{FF2B5EF4-FFF2-40B4-BE49-F238E27FC236}">
                  <a16:creationId xmlns:a16="http://schemas.microsoft.com/office/drawing/2014/main" id="{47192666-834C-466C-91F0-1DC75B900C0D}"/>
                </a:ext>
              </a:extLst>
            </p:cNvPr>
            <p:cNvSpPr txBox="1"/>
            <p:nvPr/>
          </p:nvSpPr>
          <p:spPr>
            <a:xfrm>
              <a:off x="6122001" y="5958088"/>
              <a:ext cx="4568515" cy="461665"/>
            </a:xfrm>
            <a:prstGeom prst="rect">
              <a:avLst/>
            </a:prstGeom>
            <a:noFill/>
          </p:spPr>
          <p:txBody>
            <a:bodyPr wrap="square">
              <a:spAutoFit/>
            </a:bodyPr>
            <a:lstStyle/>
            <a:p>
              <a:r>
                <a:rPr lang="fr-FR" sz="2400" b="1" dirty="0">
                  <a:solidFill>
                    <a:srgbClr val="686F98"/>
                  </a:solidFill>
                  <a:latin typeface="DilleniaUPC" panose="02020603050405020304" pitchFamily="18" charset="-34"/>
                  <a:cs typeface="DilleniaUPC" panose="02020603050405020304" pitchFamily="18" charset="-34"/>
                </a:rPr>
                <a:t>Application et système de pénétration de la peau</a:t>
              </a:r>
            </a:p>
          </p:txBody>
        </p:sp>
      </p:grpSp>
    </p:spTree>
    <p:extLst>
      <p:ext uri="{BB962C8B-B14F-4D97-AF65-F5344CB8AC3E}">
        <p14:creationId xmlns:p14="http://schemas.microsoft.com/office/powerpoint/2010/main" val="1410093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7998D1E-8D74-4601-862A-865BCC0DF4DD}"/>
              </a:ext>
            </a:extLst>
          </p:cNvPr>
          <p:cNvSpPr/>
          <p:nvPr/>
        </p:nvSpPr>
        <p:spPr>
          <a:xfrm rot="16200000">
            <a:off x="-2404871" y="2404871"/>
            <a:ext cx="6858001" cy="2048258"/>
          </a:xfrm>
          <a:prstGeom prst="rect">
            <a:avLst/>
          </a:prstGeom>
          <a:solidFill>
            <a:srgbClr val="052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2" name="ZoneTexte 1">
            <a:extLst>
              <a:ext uri="{FF2B5EF4-FFF2-40B4-BE49-F238E27FC236}">
                <a16:creationId xmlns:a16="http://schemas.microsoft.com/office/drawing/2014/main" id="{3F71DDFC-D4EB-4E34-BD72-9E0DA30B68A6}"/>
              </a:ext>
            </a:extLst>
          </p:cNvPr>
          <p:cNvSpPr txBox="1"/>
          <p:nvPr/>
        </p:nvSpPr>
        <p:spPr>
          <a:xfrm>
            <a:off x="3014212" y="1263447"/>
            <a:ext cx="9067451" cy="584775"/>
          </a:xfrm>
          <a:prstGeom prst="rect">
            <a:avLst/>
          </a:prstGeom>
          <a:noFill/>
        </p:spPr>
        <p:txBody>
          <a:bodyPr wrap="square">
            <a:spAutoFit/>
          </a:bodyPr>
          <a:lstStyle/>
          <a:p>
            <a:pPr>
              <a:tabLst>
                <a:tab pos="3135313" algn="l"/>
              </a:tabLst>
            </a:pPr>
            <a:r>
              <a:rPr lang="fr-FR" sz="3200" b="1" u="none" strike="noStrike" cap="all" dirty="0">
                <a:solidFill>
                  <a:srgbClr val="05243C"/>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05243C"/>
                </a:solidFill>
                <a:latin typeface="DilleniaUPC" panose="02020603050405020304" pitchFamily="18" charset="-34"/>
                <a:ea typeface="Times New Roman" panose="02020603050405020304" pitchFamily="18" charset="0"/>
                <a:cs typeface="DilleniaUPC" panose="02020603050405020304" pitchFamily="18" charset="-34"/>
              </a:rPr>
              <a:t>Essai clinique </a:t>
            </a:r>
            <a:r>
              <a:rPr lang="fr-FR" sz="2400" b="1" u="none" strike="noStrike" dirty="0">
                <a:solidFill>
                  <a:srgbClr val="05243C"/>
                </a:solidFill>
                <a:latin typeface="DilleniaUPC" panose="02020603050405020304" pitchFamily="18" charset="-34"/>
                <a:ea typeface="Times New Roman" panose="02020603050405020304" pitchFamily="18" charset="0"/>
                <a:cs typeface="DilleniaUPC" panose="02020603050405020304" pitchFamily="18" charset="-34"/>
              </a:rPr>
              <a:t>(</a:t>
            </a:r>
            <a:r>
              <a:rPr lang="fr-FR" sz="2400" b="1" u="none" strike="noStrike" dirty="0" err="1">
                <a:solidFill>
                  <a:srgbClr val="05243C"/>
                </a:solidFill>
                <a:latin typeface="DilleniaUPC" panose="02020603050405020304" pitchFamily="18" charset="-34"/>
                <a:ea typeface="Times New Roman" panose="02020603050405020304" pitchFamily="18" charset="0"/>
                <a:cs typeface="DilleniaUPC" panose="02020603050405020304" pitchFamily="18" charset="-34"/>
              </a:rPr>
              <a:t>sébumétrie</a:t>
            </a:r>
            <a:r>
              <a:rPr lang="fr-FR" sz="2400" b="1" u="none" strike="noStrike" dirty="0">
                <a:solidFill>
                  <a:srgbClr val="05243C"/>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7" name="Picture 2" descr="Mycose de l'ongle? N'attendez pas, traitez immédiatement">
            <a:extLst>
              <a:ext uri="{FF2B5EF4-FFF2-40B4-BE49-F238E27FC236}">
                <a16:creationId xmlns:a16="http://schemas.microsoft.com/office/drawing/2014/main" id="{A1814E78-7EC6-4DD7-88C0-3137BD1EE9FB}"/>
              </a:ext>
            </a:extLst>
          </p:cNvPr>
          <p:cNvPicPr>
            <a:picLocks noChangeAspect="1" noChangeArrowheads="1"/>
          </p:cNvPicPr>
          <p:nvPr/>
        </p:nvPicPr>
        <p:blipFill rotWithShape="1">
          <a:blip r:embed="rId3" cstate="print">
            <a:duotone>
              <a:prstClr val="black"/>
              <a:srgbClr val="05243C">
                <a:tint val="45000"/>
                <a:satMod val="400000"/>
              </a:srgbClr>
            </a:duotone>
            <a:extLst>
              <a:ext uri="{28A0092B-C50C-407E-A947-70E740481C1C}">
                <a14:useLocalDpi xmlns:a14="http://schemas.microsoft.com/office/drawing/2010/main" val="0"/>
              </a:ext>
            </a:extLst>
          </a:blip>
          <a:srcRect r="66457"/>
          <a:stretch/>
        </p:blipFill>
        <p:spPr bwMode="auto">
          <a:xfrm>
            <a:off x="9282223" y="1799134"/>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9D54996D-39E0-4AED-82A7-C5837FCF8D45}"/>
              </a:ext>
            </a:extLst>
          </p:cNvPr>
          <p:cNvSpPr txBox="1"/>
          <p:nvPr/>
        </p:nvSpPr>
        <p:spPr>
          <a:xfrm>
            <a:off x="3908398" y="2435962"/>
            <a:ext cx="8283602" cy="446276"/>
          </a:xfrm>
          <a:prstGeom prst="rect">
            <a:avLst/>
          </a:prstGeom>
          <a:noFill/>
        </p:spPr>
        <p:txBody>
          <a:bodyPr wrap="square">
            <a:spAutoFit/>
          </a:bodyPr>
          <a:lstStyle/>
          <a:p>
            <a:r>
              <a:rPr lang="fr-FR" sz="2300" dirty="0">
                <a:latin typeface="DilleniaUPC" panose="02020603050405020304" pitchFamily="18" charset="-34"/>
                <a:ea typeface="+mn-ea"/>
                <a:cs typeface="DilleniaUPC" panose="02020603050405020304" pitchFamily="18" charset="-34"/>
              </a:rPr>
              <a:t>Évaluation clinique de l’effet nourrissant (</a:t>
            </a:r>
            <a:r>
              <a:rPr lang="fr-FR" sz="2300" dirty="0" err="1">
                <a:latin typeface="DilleniaUPC" panose="02020603050405020304" pitchFamily="18" charset="-34"/>
                <a:ea typeface="+mn-ea"/>
                <a:cs typeface="DilleniaUPC" panose="02020603050405020304" pitchFamily="18" charset="-34"/>
              </a:rPr>
              <a:t>sébumétrie</a:t>
            </a:r>
            <a:r>
              <a:rPr lang="fr-FR" sz="2300" dirty="0">
                <a:latin typeface="DilleniaUPC" panose="02020603050405020304" pitchFamily="18" charset="-34"/>
                <a:ea typeface="+mn-ea"/>
                <a:cs typeface="DilleniaUPC" panose="02020603050405020304" pitchFamily="18" charset="-34"/>
              </a:rPr>
              <a:t>) – 30 min*</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10" name="Image 9">
            <a:extLst>
              <a:ext uri="{FF2B5EF4-FFF2-40B4-BE49-F238E27FC236}">
                <a16:creationId xmlns:a16="http://schemas.microsoft.com/office/drawing/2014/main" id="{E812AB1A-6D44-4816-844B-B8D7CCE162DC}"/>
              </a:ext>
            </a:extLst>
          </p:cNvPr>
          <p:cNvPicPr>
            <a:picLocks noChangeAspect="1"/>
          </p:cNvPicPr>
          <p:nvPr/>
        </p:nvPicPr>
        <p:blipFill rotWithShape="1">
          <a:blip r:embed="rId4"/>
          <a:srcRect b="14901"/>
          <a:stretch/>
        </p:blipFill>
        <p:spPr>
          <a:xfrm>
            <a:off x="3363873" y="2998801"/>
            <a:ext cx="483564" cy="443166"/>
          </a:xfrm>
          <a:prstGeom prst="rect">
            <a:avLst/>
          </a:prstGeom>
        </p:spPr>
      </p:pic>
      <p:sp>
        <p:nvSpPr>
          <p:cNvPr id="11" name="ZoneTexte 10">
            <a:extLst>
              <a:ext uri="{FF2B5EF4-FFF2-40B4-BE49-F238E27FC236}">
                <a16:creationId xmlns:a16="http://schemas.microsoft.com/office/drawing/2014/main" id="{FE63CD0F-17F5-47F0-8522-5A3BFDB3EBCF}"/>
              </a:ext>
            </a:extLst>
          </p:cNvPr>
          <p:cNvSpPr txBox="1"/>
          <p:nvPr/>
        </p:nvSpPr>
        <p:spPr>
          <a:xfrm>
            <a:off x="3908397" y="3052087"/>
            <a:ext cx="5373826"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10 volontaires âgés de 21 à 34 ans</a:t>
            </a:r>
          </a:p>
        </p:txBody>
      </p:sp>
      <p:pic>
        <p:nvPicPr>
          <p:cNvPr id="13" name="Image 12">
            <a:extLst>
              <a:ext uri="{FF2B5EF4-FFF2-40B4-BE49-F238E27FC236}">
                <a16:creationId xmlns:a16="http://schemas.microsoft.com/office/drawing/2014/main" id="{2AAB726F-BF06-4837-AED6-939251F64AC4}"/>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89615" y="2360995"/>
            <a:ext cx="530585" cy="619484"/>
          </a:xfrm>
          <a:prstGeom prst="rect">
            <a:avLst/>
          </a:prstGeom>
        </p:spPr>
      </p:pic>
      <p:sp>
        <p:nvSpPr>
          <p:cNvPr id="15" name="ZoneTexte 14">
            <a:extLst>
              <a:ext uri="{FF2B5EF4-FFF2-40B4-BE49-F238E27FC236}">
                <a16:creationId xmlns:a16="http://schemas.microsoft.com/office/drawing/2014/main" id="{A71C8E3D-4463-474A-B6D7-F012FFD0E40C}"/>
              </a:ext>
            </a:extLst>
          </p:cNvPr>
          <p:cNvSpPr txBox="1"/>
          <p:nvPr/>
        </p:nvSpPr>
        <p:spPr>
          <a:xfrm>
            <a:off x="3014212" y="6580590"/>
            <a:ext cx="6364566" cy="338554"/>
          </a:xfrm>
          <a:prstGeom prst="rect">
            <a:avLst/>
          </a:prstGeom>
          <a:noFill/>
        </p:spPr>
        <p:txBody>
          <a:bodyPr wrap="square">
            <a:spAutoFit/>
          </a:bodyPr>
          <a:lstStyle/>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*Essai clinique (sébumétrie), étude Ln20004 – CIREC – sept. 2020</a:t>
            </a:r>
          </a:p>
        </p:txBody>
      </p:sp>
      <p:pic>
        <p:nvPicPr>
          <p:cNvPr id="46" name="Image 45">
            <a:extLst>
              <a:ext uri="{FF2B5EF4-FFF2-40B4-BE49-F238E27FC236}">
                <a16:creationId xmlns:a16="http://schemas.microsoft.com/office/drawing/2014/main" id="{D9B04537-59E5-4861-B8D8-EF0F62F202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0504" y="1882610"/>
            <a:ext cx="1195510" cy="4591709"/>
          </a:xfrm>
          <a:prstGeom prst="rect">
            <a:avLst/>
          </a:prstGeom>
          <a:effectLst>
            <a:outerShdw blurRad="50800" dist="38100" dir="2700000" algn="tl" rotWithShape="0">
              <a:prstClr val="black">
                <a:alpha val="40000"/>
              </a:prstClr>
            </a:outerShdw>
          </a:effectLst>
        </p:spPr>
      </p:pic>
      <p:sp>
        <p:nvSpPr>
          <p:cNvPr id="50" name="ZoneTexte 49">
            <a:extLst>
              <a:ext uri="{FF2B5EF4-FFF2-40B4-BE49-F238E27FC236}">
                <a16:creationId xmlns:a16="http://schemas.microsoft.com/office/drawing/2014/main" id="{D3977E7C-2E69-44ED-A18A-A6F78F112038}"/>
              </a:ext>
            </a:extLst>
          </p:cNvPr>
          <p:cNvSpPr txBox="1"/>
          <p:nvPr/>
        </p:nvSpPr>
        <p:spPr>
          <a:xfrm>
            <a:off x="946508" y="625683"/>
            <a:ext cx="6528303"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Baume </a:t>
            </a:r>
            <a:r>
              <a:rPr lang="fr-FR" sz="2600" b="1" dirty="0">
                <a:latin typeface="DilleniaUPC" panose="02020603050405020304" pitchFamily="18" charset="-34"/>
                <a:cs typeface="DilleniaUPC" panose="02020603050405020304" pitchFamily="18" charset="-34"/>
              </a:rPr>
              <a:t>ultra-riche hydratant</a:t>
            </a:r>
          </a:p>
        </p:txBody>
      </p:sp>
      <p:sp>
        <p:nvSpPr>
          <p:cNvPr id="62" name="ZoneTexte 61">
            <a:extLst>
              <a:ext uri="{FF2B5EF4-FFF2-40B4-BE49-F238E27FC236}">
                <a16:creationId xmlns:a16="http://schemas.microsoft.com/office/drawing/2014/main" id="{BEAA67A3-8512-4429-8EFB-3EB79D61886D}"/>
              </a:ext>
            </a:extLst>
          </p:cNvPr>
          <p:cNvSpPr txBox="1"/>
          <p:nvPr/>
        </p:nvSpPr>
        <p:spPr>
          <a:xfrm>
            <a:off x="-1392" y="82412"/>
            <a:ext cx="7962299" cy="739498"/>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63" name="Connecteur droit 62">
            <a:extLst>
              <a:ext uri="{FF2B5EF4-FFF2-40B4-BE49-F238E27FC236}">
                <a16:creationId xmlns:a16="http://schemas.microsoft.com/office/drawing/2014/main" id="{71D45E7E-8EE0-40B3-A4E3-77E38181FA74}"/>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5" name="Graphique 64">
            <a:extLst>
              <a:ext uri="{FF2B5EF4-FFF2-40B4-BE49-F238E27FC236}">
                <a16:creationId xmlns:a16="http://schemas.microsoft.com/office/drawing/2014/main" id="{AE967283-AF0E-4CB8-8AEC-96A568BC7A6F}"/>
              </a:ext>
            </a:extLst>
          </p:cNvPr>
          <p:cNvGraphicFramePr/>
          <p:nvPr>
            <p:extLst>
              <p:ext uri="{D42A27DB-BD31-4B8C-83A1-F6EECF244321}">
                <p14:modId xmlns:p14="http://schemas.microsoft.com/office/powerpoint/2010/main" val="3193814598"/>
              </p:ext>
            </p:extLst>
          </p:nvPr>
        </p:nvGraphicFramePr>
        <p:xfrm>
          <a:off x="3531642" y="3911971"/>
          <a:ext cx="3953801" cy="2334738"/>
        </p:xfrm>
        <a:graphic>
          <a:graphicData uri="http://schemas.openxmlformats.org/drawingml/2006/chart">
            <c:chart xmlns:c="http://schemas.openxmlformats.org/drawingml/2006/chart" xmlns:r="http://schemas.openxmlformats.org/officeDocument/2006/relationships" r:id="rId8"/>
          </a:graphicData>
        </a:graphic>
      </p:graphicFrame>
      <p:sp>
        <p:nvSpPr>
          <p:cNvPr id="66" name="ZoneTexte 65">
            <a:extLst>
              <a:ext uri="{FF2B5EF4-FFF2-40B4-BE49-F238E27FC236}">
                <a16:creationId xmlns:a16="http://schemas.microsoft.com/office/drawing/2014/main" id="{D49FFE02-D951-4362-8FF1-F3F06FF9C17A}"/>
              </a:ext>
            </a:extLst>
          </p:cNvPr>
          <p:cNvSpPr txBox="1"/>
          <p:nvPr/>
        </p:nvSpPr>
        <p:spPr>
          <a:xfrm>
            <a:off x="7606937" y="4452901"/>
            <a:ext cx="4270933" cy="1252878"/>
          </a:xfrm>
          <a:prstGeom prst="rect">
            <a:avLst/>
          </a:prstGeom>
          <a:solidFill>
            <a:schemeClr val="bg1"/>
          </a:solidFill>
          <a:ln>
            <a:solidFill>
              <a:srgbClr val="05243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b="1">
                <a:solidFill>
                  <a:srgbClr val="05243C"/>
                </a:solidFill>
              </a:rPr>
              <a:t>Présence significative d’un film gras résiduel</a:t>
            </a:r>
            <a:r>
              <a:rPr lang="fr-FR">
                <a:solidFill>
                  <a:srgbClr val="05243C"/>
                </a:solidFill>
              </a:rPr>
              <a:t> à la surface de la peau à Timm et T30 min </a:t>
            </a:r>
          </a:p>
          <a:p>
            <a:r>
              <a:rPr lang="fr-FR">
                <a:solidFill>
                  <a:srgbClr val="05243C"/>
                </a:solidFill>
                <a:latin typeface="Times New Roman" panose="02020603050405020304" pitchFamily="18" charset="0"/>
                <a:cs typeface="Times New Roman" panose="02020603050405020304" pitchFamily="18" charset="0"/>
              </a:rPr>
              <a:t>→ </a:t>
            </a:r>
            <a:r>
              <a:rPr lang="fr-FR" b="1">
                <a:solidFill>
                  <a:srgbClr val="05243C"/>
                </a:solidFill>
              </a:rPr>
              <a:t>Effet nourrissant prouvé</a:t>
            </a:r>
          </a:p>
        </p:txBody>
      </p:sp>
      <p:sp>
        <p:nvSpPr>
          <p:cNvPr id="67" name="ZoneTexte 66">
            <a:extLst>
              <a:ext uri="{FF2B5EF4-FFF2-40B4-BE49-F238E27FC236}">
                <a16:creationId xmlns:a16="http://schemas.microsoft.com/office/drawing/2014/main" id="{14E24CB8-0D74-453C-A4F0-D46DA388D9DC}"/>
              </a:ext>
            </a:extLst>
          </p:cNvPr>
          <p:cNvSpPr txBox="1"/>
          <p:nvPr/>
        </p:nvSpPr>
        <p:spPr>
          <a:xfrm>
            <a:off x="3149393" y="3865954"/>
            <a:ext cx="2156253"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sp>
        <p:nvSpPr>
          <p:cNvPr id="18" name="ZoneTexte 17">
            <a:extLst>
              <a:ext uri="{FF2B5EF4-FFF2-40B4-BE49-F238E27FC236}">
                <a16:creationId xmlns:a16="http://schemas.microsoft.com/office/drawing/2014/main" id="{D78B840C-3600-4FC8-9CE3-5355A34776A3}"/>
              </a:ext>
            </a:extLst>
          </p:cNvPr>
          <p:cNvSpPr txBox="1"/>
          <p:nvPr/>
        </p:nvSpPr>
        <p:spPr>
          <a:xfrm rot="16200000">
            <a:off x="2449558" y="5000554"/>
            <a:ext cx="1921180" cy="276999"/>
          </a:xfrm>
          <a:prstGeom prst="rect">
            <a:avLst/>
          </a:prstGeom>
          <a:noFill/>
        </p:spPr>
        <p:txBody>
          <a:bodyPr wrap="square">
            <a:spAutoFit/>
          </a:bodyPr>
          <a:lstStyle/>
          <a:p>
            <a:pPr algn="ctr" rtl="0">
              <a:defRPr lang="en-US" sz="1400" b="0" i="0" u="none" strike="noStrike" kern="1200" spc="0" baseline="0" dirty="0">
                <a:solidFill>
                  <a:prstClr val="black">
                    <a:lumMod val="65000"/>
                    <a:lumOff val="35000"/>
                  </a:prstClr>
                </a:solidFill>
                <a:latin typeface="+mn-lt"/>
                <a:ea typeface="+mn-ea"/>
                <a:cs typeface="+mn-cs"/>
              </a:defRPr>
            </a:pPr>
            <a:r>
              <a:rPr lang="fr-FR" sz="1200" b="0" i="0" u="none" strike="noStrike" baseline="0">
                <a:solidFill>
                  <a:prstClr val="black">
                    <a:lumMod val="65000"/>
                    <a:lumOff val="35000"/>
                  </a:prstClr>
                </a:solidFill>
                <a:latin typeface="+mn-lt"/>
                <a:ea typeface="+mn-ea"/>
                <a:cs typeface="+mn-cs"/>
              </a:rPr>
              <a:t>Quantité d’huile (µg/cm</a:t>
            </a:r>
            <a:r>
              <a:rPr lang="fr-FR" sz="1200" b="0" i="0" u="none" strike="noStrike" baseline="30000">
                <a:solidFill>
                  <a:prstClr val="black">
                    <a:lumMod val="65000"/>
                    <a:lumOff val="35000"/>
                  </a:prstClr>
                </a:solidFill>
                <a:latin typeface="+mn-lt"/>
                <a:ea typeface="+mn-ea"/>
                <a:cs typeface="+mn-cs"/>
              </a:rPr>
              <a:t>2</a:t>
            </a:r>
            <a:r>
              <a:rPr lang="fr-FR" sz="1200" b="0" i="0" u="none" strike="noStrike" baseline="0">
                <a:solidFill>
                  <a:prstClr val="black">
                    <a:lumMod val="65000"/>
                    <a:lumOff val="35000"/>
                  </a:prstClr>
                </a:solidFill>
                <a:latin typeface="+mn-lt"/>
                <a:ea typeface="+mn-ea"/>
                <a:cs typeface="+mn-cs"/>
              </a:rPr>
              <a:t>)</a:t>
            </a:r>
          </a:p>
        </p:txBody>
      </p:sp>
    </p:spTree>
    <p:extLst>
      <p:ext uri="{BB962C8B-B14F-4D97-AF65-F5344CB8AC3E}">
        <p14:creationId xmlns:p14="http://schemas.microsoft.com/office/powerpoint/2010/main" val="34613039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7998D1E-8D74-4601-862A-865BCC0DF4DD}"/>
              </a:ext>
            </a:extLst>
          </p:cNvPr>
          <p:cNvSpPr/>
          <p:nvPr/>
        </p:nvSpPr>
        <p:spPr>
          <a:xfrm rot="16200000">
            <a:off x="-2404871" y="2404871"/>
            <a:ext cx="6858001" cy="2048258"/>
          </a:xfrm>
          <a:prstGeom prst="rect">
            <a:avLst/>
          </a:prstGeom>
          <a:solidFill>
            <a:srgbClr val="052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2" name="ZoneTexte 1">
            <a:extLst>
              <a:ext uri="{FF2B5EF4-FFF2-40B4-BE49-F238E27FC236}">
                <a16:creationId xmlns:a16="http://schemas.microsoft.com/office/drawing/2014/main" id="{3F71DDFC-D4EB-4E34-BD72-9E0DA30B68A6}"/>
              </a:ext>
            </a:extLst>
          </p:cNvPr>
          <p:cNvSpPr txBox="1"/>
          <p:nvPr/>
        </p:nvSpPr>
        <p:spPr>
          <a:xfrm>
            <a:off x="3149394" y="1153118"/>
            <a:ext cx="9234028" cy="584775"/>
          </a:xfrm>
          <a:prstGeom prst="rect">
            <a:avLst/>
          </a:prstGeom>
          <a:noFill/>
        </p:spPr>
        <p:txBody>
          <a:bodyPr wrap="square">
            <a:spAutoFit/>
          </a:bodyPr>
          <a:lstStyle/>
          <a:p>
            <a:pPr>
              <a:tabLst>
                <a:tab pos="3135313" algn="l"/>
              </a:tabLst>
            </a:pPr>
            <a:r>
              <a:rPr lang="fr-FR" sz="3200" b="1" u="none" strike="noStrike" cap="all" dirty="0">
                <a:solidFill>
                  <a:srgbClr val="05243C"/>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05243C"/>
                </a:solidFill>
                <a:latin typeface="DilleniaUPC" panose="02020603050405020304" pitchFamily="18" charset="-34"/>
                <a:ea typeface="Times New Roman" panose="02020603050405020304" pitchFamily="18" charset="0"/>
                <a:cs typeface="DilleniaUPC" panose="02020603050405020304" pitchFamily="18" charset="-34"/>
              </a:rPr>
              <a:t>Essai clinique </a:t>
            </a:r>
            <a:r>
              <a:rPr lang="fr-FR" sz="2400" b="1" u="none" strike="noStrike" dirty="0">
                <a:solidFill>
                  <a:srgbClr val="05243C"/>
                </a:solidFill>
                <a:latin typeface="DilleniaUPC" panose="02020603050405020304" pitchFamily="18" charset="-34"/>
                <a:ea typeface="Times New Roman" panose="02020603050405020304" pitchFamily="18" charset="0"/>
                <a:cs typeface="DilleniaUPC" panose="02020603050405020304" pitchFamily="18" charset="-34"/>
              </a:rPr>
              <a:t>(</a:t>
            </a:r>
            <a:r>
              <a:rPr lang="fr-FR" sz="2400" b="1" u="none" strike="noStrike" dirty="0" err="1">
                <a:solidFill>
                  <a:srgbClr val="05243C"/>
                </a:solidFill>
                <a:latin typeface="DilleniaUPC" panose="02020603050405020304" pitchFamily="18" charset="-34"/>
                <a:ea typeface="Times New Roman" panose="02020603050405020304" pitchFamily="18" charset="0"/>
                <a:cs typeface="DilleniaUPC" panose="02020603050405020304" pitchFamily="18" charset="-34"/>
              </a:rPr>
              <a:t>cornéométrie</a:t>
            </a:r>
            <a:r>
              <a:rPr lang="fr-FR" sz="2400" b="1" u="none" strike="noStrike" dirty="0">
                <a:solidFill>
                  <a:srgbClr val="05243C"/>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7" name="Picture 2" descr="Mycose de l'ongle? N'attendez pas, traitez immédiatement">
            <a:extLst>
              <a:ext uri="{FF2B5EF4-FFF2-40B4-BE49-F238E27FC236}">
                <a16:creationId xmlns:a16="http://schemas.microsoft.com/office/drawing/2014/main" id="{A1814E78-7EC6-4DD7-88C0-3137BD1EE9FB}"/>
              </a:ext>
            </a:extLst>
          </p:cNvPr>
          <p:cNvPicPr>
            <a:picLocks noChangeAspect="1" noChangeArrowheads="1"/>
          </p:cNvPicPr>
          <p:nvPr/>
        </p:nvPicPr>
        <p:blipFill rotWithShape="1">
          <a:blip r:embed="rId3" cstate="print">
            <a:duotone>
              <a:prstClr val="black"/>
              <a:srgbClr val="05243C">
                <a:tint val="45000"/>
                <a:satMod val="400000"/>
              </a:srgbClr>
            </a:duotone>
            <a:extLst>
              <a:ext uri="{28A0092B-C50C-407E-A947-70E740481C1C}">
                <a14:useLocalDpi xmlns:a14="http://schemas.microsoft.com/office/drawing/2010/main" val="0"/>
              </a:ext>
            </a:extLst>
          </a:blip>
          <a:srcRect r="66457"/>
          <a:stretch/>
        </p:blipFill>
        <p:spPr bwMode="auto">
          <a:xfrm>
            <a:off x="9234028" y="1754134"/>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A71C8E3D-4463-474A-B6D7-F012FFD0E40C}"/>
              </a:ext>
            </a:extLst>
          </p:cNvPr>
          <p:cNvSpPr txBox="1"/>
          <p:nvPr/>
        </p:nvSpPr>
        <p:spPr>
          <a:xfrm>
            <a:off x="3014212" y="6580590"/>
            <a:ext cx="5917137" cy="338554"/>
          </a:xfrm>
          <a:prstGeom prst="rect">
            <a:avLst/>
          </a:prstGeom>
          <a:noFill/>
        </p:spPr>
        <p:txBody>
          <a:bodyPr wrap="square">
            <a:spAutoFit/>
          </a:bodyPr>
          <a:lstStyle/>
          <a:p>
            <a:r>
              <a:rPr kumimoji="0" lang="fr-FR" sz="1600" b="0" i="1" u="none" strike="noStrike" cap="none" normalizeH="0" baseline="0" noProof="0" dirty="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*Essai clinique (</a:t>
            </a:r>
            <a:r>
              <a:rPr kumimoji="0" lang="fr-FR" sz="1600" b="0" i="1" u="none" strike="noStrike" cap="none" normalizeH="0" baseline="0" noProof="0" dirty="0" err="1">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cornéométrie</a:t>
            </a:r>
            <a:r>
              <a:rPr kumimoji="0" lang="fr-FR" sz="1600" b="0" i="1" u="none" strike="noStrike" cap="none" normalizeH="0" baseline="0" noProof="0" dirty="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 étude XX – CIREC – XX</a:t>
            </a:r>
          </a:p>
        </p:txBody>
      </p:sp>
      <p:pic>
        <p:nvPicPr>
          <p:cNvPr id="46" name="Image 45">
            <a:extLst>
              <a:ext uri="{FF2B5EF4-FFF2-40B4-BE49-F238E27FC236}">
                <a16:creationId xmlns:a16="http://schemas.microsoft.com/office/drawing/2014/main" id="{D9B04537-59E5-4861-B8D8-EF0F62F202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0504" y="1882610"/>
            <a:ext cx="1195510" cy="4591709"/>
          </a:xfrm>
          <a:prstGeom prst="rect">
            <a:avLst/>
          </a:prstGeom>
          <a:effectLst>
            <a:outerShdw blurRad="50800" dist="38100" dir="2700000" algn="tl" rotWithShape="0">
              <a:prstClr val="black">
                <a:alpha val="40000"/>
              </a:prstClr>
            </a:outerShdw>
          </a:effectLst>
        </p:spPr>
      </p:pic>
      <p:sp>
        <p:nvSpPr>
          <p:cNvPr id="50" name="ZoneTexte 49">
            <a:extLst>
              <a:ext uri="{FF2B5EF4-FFF2-40B4-BE49-F238E27FC236}">
                <a16:creationId xmlns:a16="http://schemas.microsoft.com/office/drawing/2014/main" id="{D3977E7C-2E69-44ED-A18A-A6F78F112038}"/>
              </a:ext>
            </a:extLst>
          </p:cNvPr>
          <p:cNvSpPr txBox="1"/>
          <p:nvPr/>
        </p:nvSpPr>
        <p:spPr>
          <a:xfrm>
            <a:off x="959837" y="593793"/>
            <a:ext cx="6528303"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Baume </a:t>
            </a:r>
            <a:r>
              <a:rPr lang="fr-FR" sz="2600" b="1" dirty="0">
                <a:latin typeface="DilleniaUPC" panose="02020603050405020304" pitchFamily="18" charset="-34"/>
                <a:cs typeface="DilleniaUPC" panose="02020603050405020304" pitchFamily="18" charset="-34"/>
              </a:rPr>
              <a:t>ultra-riche hydratant</a:t>
            </a:r>
          </a:p>
        </p:txBody>
      </p:sp>
      <p:sp>
        <p:nvSpPr>
          <p:cNvPr id="62" name="ZoneTexte 61">
            <a:extLst>
              <a:ext uri="{FF2B5EF4-FFF2-40B4-BE49-F238E27FC236}">
                <a16:creationId xmlns:a16="http://schemas.microsoft.com/office/drawing/2014/main" id="{BEAA67A3-8512-4429-8EFB-3EB79D61886D}"/>
              </a:ext>
            </a:extLst>
          </p:cNvPr>
          <p:cNvSpPr txBox="1"/>
          <p:nvPr/>
        </p:nvSpPr>
        <p:spPr>
          <a:xfrm>
            <a:off x="-4118" y="83064"/>
            <a:ext cx="7074074" cy="739498"/>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63" name="Connecteur droit 62">
            <a:extLst>
              <a:ext uri="{FF2B5EF4-FFF2-40B4-BE49-F238E27FC236}">
                <a16:creationId xmlns:a16="http://schemas.microsoft.com/office/drawing/2014/main" id="{71D45E7E-8EE0-40B3-A4E3-77E38181FA74}"/>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2" descr="Hydration - East Valley Naturopathic Doctors">
            <a:extLst>
              <a:ext uri="{FF2B5EF4-FFF2-40B4-BE49-F238E27FC236}">
                <a16:creationId xmlns:a16="http://schemas.microsoft.com/office/drawing/2014/main" id="{B39F267C-FB62-4EFE-AF65-1161404386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3515" y="853798"/>
            <a:ext cx="492443" cy="492443"/>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1E778958-1503-4772-AE25-985F7E786EEE}"/>
              </a:ext>
            </a:extLst>
          </p:cNvPr>
          <p:cNvSpPr txBox="1"/>
          <p:nvPr/>
        </p:nvSpPr>
        <p:spPr>
          <a:xfrm>
            <a:off x="8229599" y="283341"/>
            <a:ext cx="3962401" cy="584775"/>
          </a:xfrm>
          <a:prstGeom prst="rect">
            <a:avLst/>
          </a:prstGeom>
          <a:noFill/>
        </p:spPr>
        <p:txBody>
          <a:bodyPr wrap="square">
            <a:spAutoFit/>
          </a:bodyPr>
          <a:lstStyle/>
          <a:p>
            <a:r>
              <a:rPr lang="fr-FR" sz="3200" b="1" dirty="0">
                <a:solidFill>
                  <a:srgbClr val="36C7D6"/>
                </a:solidFill>
                <a:latin typeface="DilleniaUPC" panose="02020603050405020304" pitchFamily="18" charset="-34"/>
                <a:cs typeface="DilleniaUPC" panose="02020603050405020304" pitchFamily="18" charset="-34"/>
              </a:rPr>
              <a:t>+</a:t>
            </a:r>
            <a:r>
              <a:rPr lang="fr-FR" sz="3200" b="1" dirty="0">
                <a:solidFill>
                  <a:srgbClr val="36C7D6"/>
                </a:solidFill>
                <a:highlight>
                  <a:srgbClr val="FFFF00"/>
                </a:highlight>
                <a:latin typeface="DilleniaUPC" panose="02020603050405020304" pitchFamily="18" charset="-34"/>
                <a:cs typeface="DilleniaUPC" panose="02020603050405020304" pitchFamily="18" charset="-34"/>
              </a:rPr>
              <a:t>X</a:t>
            </a:r>
            <a:r>
              <a:rPr lang="fr-FR" sz="3200" b="1" dirty="0">
                <a:solidFill>
                  <a:srgbClr val="36C7D6"/>
                </a:solidFill>
                <a:latin typeface="DilleniaUPC" panose="02020603050405020304" pitchFamily="18" charset="-34"/>
                <a:cs typeface="DilleniaUPC" panose="02020603050405020304" pitchFamily="18" charset="-34"/>
              </a:rPr>
              <a:t> % </a:t>
            </a:r>
            <a:r>
              <a:rPr lang="fr-FR" sz="2400" dirty="0">
                <a:solidFill>
                  <a:srgbClr val="36C7D6"/>
                </a:solidFill>
                <a:latin typeface="DilleniaUPC" panose="02020603050405020304" pitchFamily="18" charset="-34"/>
                <a:cs typeface="DilleniaUPC" panose="02020603050405020304" pitchFamily="18" charset="-34"/>
              </a:rPr>
              <a:t>d’hydratation au bout de*</a:t>
            </a:r>
          </a:p>
        </p:txBody>
      </p:sp>
      <p:sp>
        <p:nvSpPr>
          <p:cNvPr id="12" name="ZoneTexte 11">
            <a:extLst>
              <a:ext uri="{FF2B5EF4-FFF2-40B4-BE49-F238E27FC236}">
                <a16:creationId xmlns:a16="http://schemas.microsoft.com/office/drawing/2014/main" id="{B2D73333-9B8A-452A-A251-79B2ABBCA413}"/>
              </a:ext>
            </a:extLst>
          </p:cNvPr>
          <p:cNvSpPr txBox="1"/>
          <p:nvPr/>
        </p:nvSpPr>
        <p:spPr>
          <a:xfrm>
            <a:off x="3882106" y="2529463"/>
            <a:ext cx="8206060" cy="446276"/>
          </a:xfrm>
          <a:prstGeom prst="rect">
            <a:avLst/>
          </a:prstGeom>
          <a:noFill/>
        </p:spPr>
        <p:txBody>
          <a:bodyPr wrap="square">
            <a:spAutoFit/>
          </a:bodyPr>
          <a:lstStyle/>
          <a:p>
            <a:r>
              <a:rPr lang="fr-FR" sz="2300" dirty="0">
                <a:latin typeface="DilleniaUPC" panose="02020603050405020304" pitchFamily="18" charset="-34"/>
                <a:cs typeface="DilleniaUPC" panose="02020603050405020304" pitchFamily="18" charset="-34"/>
              </a:rPr>
              <a:t>Évaluation clinique de l’effet hydratant (</a:t>
            </a:r>
            <a:r>
              <a:rPr lang="fr-FR" sz="2300" dirty="0" err="1">
                <a:latin typeface="DilleniaUPC" panose="02020603050405020304" pitchFamily="18" charset="-34"/>
                <a:cs typeface="DilleniaUPC" panose="02020603050405020304" pitchFamily="18" charset="-34"/>
              </a:rPr>
              <a:t>cornéométrie</a:t>
            </a:r>
            <a:r>
              <a:rPr lang="fr-FR" sz="2300" dirty="0">
                <a:latin typeface="DilleniaUPC" panose="02020603050405020304" pitchFamily="18" charset="-34"/>
                <a:cs typeface="DilleniaUPC" panose="02020603050405020304" pitchFamily="18" charset="-34"/>
              </a:rPr>
              <a:t>) – 8 heures* </a:t>
            </a:r>
          </a:p>
        </p:txBody>
      </p:sp>
      <p:pic>
        <p:nvPicPr>
          <p:cNvPr id="13" name="Image 12">
            <a:extLst>
              <a:ext uri="{FF2B5EF4-FFF2-40B4-BE49-F238E27FC236}">
                <a16:creationId xmlns:a16="http://schemas.microsoft.com/office/drawing/2014/main" id="{33FFA9F8-8717-43E3-9B1D-B663BD07839F}"/>
              </a:ext>
            </a:extLst>
          </p:cNvPr>
          <p:cNvPicPr>
            <a:picLocks noChangeAspect="1"/>
          </p:cNvPicPr>
          <p:nvPr/>
        </p:nvPicPr>
        <p:blipFill rotWithShape="1">
          <a:blip r:embed="rId6"/>
          <a:srcRect b="14901"/>
          <a:stretch/>
        </p:blipFill>
        <p:spPr>
          <a:xfrm>
            <a:off x="3337582" y="3042077"/>
            <a:ext cx="483564" cy="443166"/>
          </a:xfrm>
          <a:prstGeom prst="rect">
            <a:avLst/>
          </a:prstGeom>
        </p:spPr>
      </p:pic>
      <p:sp>
        <p:nvSpPr>
          <p:cNvPr id="14" name="ZoneTexte 13">
            <a:extLst>
              <a:ext uri="{FF2B5EF4-FFF2-40B4-BE49-F238E27FC236}">
                <a16:creationId xmlns:a16="http://schemas.microsoft.com/office/drawing/2014/main" id="{2BE209A6-01C7-40B7-9D8D-75AE82A3D73B}"/>
              </a:ext>
            </a:extLst>
          </p:cNvPr>
          <p:cNvSpPr txBox="1"/>
          <p:nvPr/>
        </p:nvSpPr>
        <p:spPr>
          <a:xfrm>
            <a:off x="3882106" y="3095363"/>
            <a:ext cx="4868489" cy="446276"/>
          </a:xfrm>
          <a:prstGeom prst="rect">
            <a:avLst/>
          </a:prstGeom>
          <a:noFill/>
        </p:spPr>
        <p:txBody>
          <a:bodyPr wrap="square">
            <a:spAutoFit/>
          </a:bodyPr>
          <a:lstStyle/>
          <a:p>
            <a:r>
              <a:rPr lang="fr-FR" sz="2300" dirty="0">
                <a:solidFill>
                  <a:prstClr val="black"/>
                </a:solidFill>
                <a:highlight>
                  <a:srgbClr val="FFFF00"/>
                </a:highlight>
                <a:latin typeface="DilleniaUPC" panose="02020603050405020304" pitchFamily="18" charset="-34"/>
                <a:cs typeface="DilleniaUPC" panose="02020603050405020304" pitchFamily="18" charset="-34"/>
              </a:rPr>
              <a:t>X</a:t>
            </a:r>
            <a:r>
              <a:rPr lang="fr-FR" sz="2300" dirty="0">
                <a:solidFill>
                  <a:prstClr val="black"/>
                </a:solidFill>
                <a:latin typeface="DilleniaUPC" panose="02020603050405020304" pitchFamily="18" charset="-34"/>
                <a:cs typeface="DilleniaUPC" panose="02020603050405020304" pitchFamily="18" charset="-34"/>
              </a:rPr>
              <a:t> volontaires âgés de X à X ans</a:t>
            </a:r>
          </a:p>
        </p:txBody>
      </p:sp>
      <p:pic>
        <p:nvPicPr>
          <p:cNvPr id="16" name="Image 15">
            <a:extLst>
              <a:ext uri="{FF2B5EF4-FFF2-40B4-BE49-F238E27FC236}">
                <a16:creationId xmlns:a16="http://schemas.microsoft.com/office/drawing/2014/main" id="{DD0B1B25-4047-4EAC-B542-560CE9A405A9}"/>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404271"/>
            <a:ext cx="530585" cy="619484"/>
          </a:xfrm>
          <a:prstGeom prst="rect">
            <a:avLst/>
          </a:prstGeom>
        </p:spPr>
      </p:pic>
      <p:sp>
        <p:nvSpPr>
          <p:cNvPr id="17" name="ZoneTexte 16">
            <a:extLst>
              <a:ext uri="{FF2B5EF4-FFF2-40B4-BE49-F238E27FC236}">
                <a16:creationId xmlns:a16="http://schemas.microsoft.com/office/drawing/2014/main" id="{45063448-AC08-4FFA-85B1-25F6156B374C}"/>
              </a:ext>
            </a:extLst>
          </p:cNvPr>
          <p:cNvSpPr txBox="1"/>
          <p:nvPr/>
        </p:nvSpPr>
        <p:spPr>
          <a:xfrm>
            <a:off x="3149394" y="3716266"/>
            <a:ext cx="2645350"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sp>
        <p:nvSpPr>
          <p:cNvPr id="18" name="ZoneTexte 17">
            <a:extLst>
              <a:ext uri="{FF2B5EF4-FFF2-40B4-BE49-F238E27FC236}">
                <a16:creationId xmlns:a16="http://schemas.microsoft.com/office/drawing/2014/main" id="{685897FB-CBF8-4E0C-B3A0-D1706BA073E5}"/>
              </a:ext>
            </a:extLst>
          </p:cNvPr>
          <p:cNvSpPr txBox="1"/>
          <p:nvPr/>
        </p:nvSpPr>
        <p:spPr>
          <a:xfrm>
            <a:off x="8432907" y="4881434"/>
            <a:ext cx="3215215" cy="757125"/>
          </a:xfrm>
          <a:prstGeom prst="rect">
            <a:avLst/>
          </a:prstGeom>
          <a:solidFill>
            <a:schemeClr val="bg1"/>
          </a:solidFill>
          <a:ln>
            <a:solidFill>
              <a:srgbClr val="05243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a:solidFill>
                  <a:srgbClr val="05243C"/>
                </a:solidFill>
                <a:latin typeface="Times New Roman" panose="02020603050405020304" pitchFamily="18" charset="0"/>
                <a:cs typeface="Times New Roman" panose="02020603050405020304" pitchFamily="18" charset="0"/>
              </a:rPr>
              <a:t>→ </a:t>
            </a:r>
            <a:r>
              <a:rPr lang="fr-FR" b="1">
                <a:solidFill>
                  <a:srgbClr val="05243C"/>
                </a:solidFill>
              </a:rPr>
              <a:t>« X » pouvoir hydratant</a:t>
            </a:r>
            <a:r>
              <a:rPr lang="fr-FR">
                <a:solidFill>
                  <a:srgbClr val="05243C"/>
                </a:solidFill>
              </a:rPr>
              <a:t> prouvé</a:t>
            </a:r>
          </a:p>
        </p:txBody>
      </p:sp>
      <p:sp>
        <p:nvSpPr>
          <p:cNvPr id="21" name="ZoneTexte 20">
            <a:extLst>
              <a:ext uri="{FF2B5EF4-FFF2-40B4-BE49-F238E27FC236}">
                <a16:creationId xmlns:a16="http://schemas.microsoft.com/office/drawing/2014/main" id="{E02E04AE-7599-4E0D-BED9-6B907448E373}"/>
              </a:ext>
            </a:extLst>
          </p:cNvPr>
          <p:cNvSpPr txBox="1"/>
          <p:nvPr/>
        </p:nvSpPr>
        <p:spPr>
          <a:xfrm rot="16200000">
            <a:off x="2318204" y="5121498"/>
            <a:ext cx="1939379" cy="276999"/>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fr-FR" sz="1200"/>
              <a:t>Taux d’hydratation (%)</a:t>
            </a:r>
          </a:p>
        </p:txBody>
      </p:sp>
      <p:graphicFrame>
        <p:nvGraphicFramePr>
          <p:cNvPr id="22" name="Graphique 21">
            <a:extLst>
              <a:ext uri="{FF2B5EF4-FFF2-40B4-BE49-F238E27FC236}">
                <a16:creationId xmlns:a16="http://schemas.microsoft.com/office/drawing/2014/main" id="{B0249466-C9F4-4E8D-8036-02B37DBECBDD}"/>
              </a:ext>
            </a:extLst>
          </p:cNvPr>
          <p:cNvGraphicFramePr/>
          <p:nvPr>
            <p:extLst>
              <p:ext uri="{D42A27DB-BD31-4B8C-83A1-F6EECF244321}">
                <p14:modId xmlns:p14="http://schemas.microsoft.com/office/powerpoint/2010/main" val="1105738363"/>
              </p:ext>
            </p:extLst>
          </p:nvPr>
        </p:nvGraphicFramePr>
        <p:xfrm>
          <a:off x="3389614" y="4014724"/>
          <a:ext cx="4839985" cy="2468229"/>
        </p:xfrm>
        <a:graphic>
          <a:graphicData uri="http://schemas.openxmlformats.org/drawingml/2006/chart">
            <c:chart xmlns:c="http://schemas.openxmlformats.org/drawingml/2006/chart" xmlns:r="http://schemas.openxmlformats.org/officeDocument/2006/relationships" r:id="rId9"/>
          </a:graphicData>
        </a:graphic>
      </p:graphicFrame>
      <p:sp>
        <p:nvSpPr>
          <p:cNvPr id="23" name="ZoneTexte 22">
            <a:extLst>
              <a:ext uri="{FF2B5EF4-FFF2-40B4-BE49-F238E27FC236}">
                <a16:creationId xmlns:a16="http://schemas.microsoft.com/office/drawing/2014/main" id="{8BCBB75F-68FD-46B8-A84A-3807C0673430}"/>
              </a:ext>
            </a:extLst>
          </p:cNvPr>
          <p:cNvSpPr txBox="1"/>
          <p:nvPr/>
        </p:nvSpPr>
        <p:spPr>
          <a:xfrm>
            <a:off x="4826345" y="4202289"/>
            <a:ext cx="2739112" cy="984336"/>
          </a:xfrm>
          <a:prstGeom prst="rect">
            <a:avLst/>
          </a:prstGeom>
          <a:solidFill>
            <a:srgbClr val="FF6D6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600"/>
              <a:t>Test débuté le 15/02</a:t>
            </a:r>
          </a:p>
          <a:p>
            <a:r>
              <a:rPr lang="fr-FR" sz="1600"/>
              <a:t>Résultats 01/03</a:t>
            </a:r>
          </a:p>
        </p:txBody>
      </p:sp>
    </p:spTree>
    <p:extLst>
      <p:ext uri="{BB962C8B-B14F-4D97-AF65-F5344CB8AC3E}">
        <p14:creationId xmlns:p14="http://schemas.microsoft.com/office/powerpoint/2010/main" val="14818118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D1594E3-4402-4D1F-88B8-E02A8EA1D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4273" y="3644232"/>
            <a:ext cx="2048551" cy="14720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F084B4-0926-4DE8-B39D-F20563359D0B}"/>
              </a:ext>
            </a:extLst>
          </p:cNvPr>
          <p:cNvSpPr/>
          <p:nvPr/>
        </p:nvSpPr>
        <p:spPr>
          <a:xfrm rot="16200000">
            <a:off x="-2404871" y="2404871"/>
            <a:ext cx="6858001" cy="2048258"/>
          </a:xfrm>
          <a:prstGeom prst="rect">
            <a:avLst/>
          </a:prstGeom>
          <a:solidFill>
            <a:srgbClr val="052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pic>
        <p:nvPicPr>
          <p:cNvPr id="3" name="Image 2">
            <a:extLst>
              <a:ext uri="{FF2B5EF4-FFF2-40B4-BE49-F238E27FC236}">
                <a16:creationId xmlns:a16="http://schemas.microsoft.com/office/drawing/2014/main" id="{8D57B80B-EAC0-4B6B-91BE-B65FDFDD2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0504" y="1882610"/>
            <a:ext cx="1195510" cy="4591709"/>
          </a:xfrm>
          <a:prstGeom prst="rect">
            <a:avLst/>
          </a:prstGeom>
          <a:effectLst>
            <a:outerShdw blurRad="50800" dist="38100" dir="2700000" algn="tl" rotWithShape="0">
              <a:prstClr val="black">
                <a:alpha val="40000"/>
              </a:prstClr>
            </a:outerShdw>
          </a:effectLst>
        </p:spPr>
      </p:pic>
      <p:sp>
        <p:nvSpPr>
          <p:cNvPr id="5" name="ZoneTexte 4">
            <a:extLst>
              <a:ext uri="{FF2B5EF4-FFF2-40B4-BE49-F238E27FC236}">
                <a16:creationId xmlns:a16="http://schemas.microsoft.com/office/drawing/2014/main" id="{897EB65E-BDD3-40B1-A2DE-ED06AD255453}"/>
              </a:ext>
            </a:extLst>
          </p:cNvPr>
          <p:cNvSpPr txBox="1"/>
          <p:nvPr/>
        </p:nvSpPr>
        <p:spPr>
          <a:xfrm>
            <a:off x="960033" y="615852"/>
            <a:ext cx="6528303"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Baume </a:t>
            </a:r>
            <a:r>
              <a:rPr lang="fr-FR" sz="2600" b="1" dirty="0">
                <a:latin typeface="DilleniaUPC" panose="02020603050405020304" pitchFamily="18" charset="-34"/>
                <a:cs typeface="DilleniaUPC" panose="02020603050405020304" pitchFamily="18" charset="-34"/>
              </a:rPr>
              <a:t>ultra-riche hydratant</a:t>
            </a:r>
          </a:p>
        </p:txBody>
      </p:sp>
      <p:sp>
        <p:nvSpPr>
          <p:cNvPr id="16" name="ZoneTexte 15">
            <a:extLst>
              <a:ext uri="{FF2B5EF4-FFF2-40B4-BE49-F238E27FC236}">
                <a16:creationId xmlns:a16="http://schemas.microsoft.com/office/drawing/2014/main" id="{0CF73B75-EA51-C140-8B3E-840F6968B556}"/>
              </a:ext>
            </a:extLst>
          </p:cNvPr>
          <p:cNvSpPr txBox="1"/>
          <p:nvPr/>
        </p:nvSpPr>
        <p:spPr>
          <a:xfrm>
            <a:off x="-14290" y="59056"/>
            <a:ext cx="7406956" cy="739498"/>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18" name="Connecteur droit 17">
            <a:extLst>
              <a:ext uri="{FF2B5EF4-FFF2-40B4-BE49-F238E27FC236}">
                <a16:creationId xmlns:a16="http://schemas.microsoft.com/office/drawing/2014/main" id="{306B5510-905B-764B-BBAE-D530C5BBB03B}"/>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360D0CF7-8189-44F2-8CE2-5F9B33FE337F}"/>
              </a:ext>
            </a:extLst>
          </p:cNvPr>
          <p:cNvSpPr txBox="1"/>
          <p:nvPr/>
        </p:nvSpPr>
        <p:spPr>
          <a:xfrm>
            <a:off x="3288914" y="1768817"/>
            <a:ext cx="9102520" cy="584775"/>
          </a:xfrm>
          <a:prstGeom prst="rect">
            <a:avLst/>
          </a:prstGeom>
          <a:noFill/>
        </p:spPr>
        <p:txBody>
          <a:bodyPr wrap="square">
            <a:spAutoFit/>
          </a:bodyPr>
          <a:lstStyle/>
          <a:p>
            <a:pPr>
              <a:tabLst>
                <a:tab pos="3135313" algn="l"/>
              </a:tabLst>
            </a:pPr>
            <a:r>
              <a:rPr lang="fr-FR" sz="3200" b="1" u="none" strike="noStrike" cap="all" dirty="0">
                <a:solidFill>
                  <a:srgbClr val="05243C"/>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05243C"/>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7" name="Picture 2" descr="Mycose de l'ongle? N'attendez pas, traitez immédiatement">
            <a:extLst>
              <a:ext uri="{FF2B5EF4-FFF2-40B4-BE49-F238E27FC236}">
                <a16:creationId xmlns:a16="http://schemas.microsoft.com/office/drawing/2014/main" id="{289C7AEF-DBC6-4B69-AD1F-5F7D95D414CE}"/>
              </a:ext>
            </a:extLst>
          </p:cNvPr>
          <p:cNvPicPr>
            <a:picLocks noChangeAspect="1" noChangeArrowheads="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r="66457"/>
          <a:stretch/>
        </p:blipFill>
        <p:spPr bwMode="auto">
          <a:xfrm>
            <a:off x="7549269" y="1731719"/>
            <a:ext cx="711074" cy="754682"/>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7C2FFDEA-9FF1-497E-9541-E6877273F7FE}"/>
              </a:ext>
            </a:extLst>
          </p:cNvPr>
          <p:cNvSpPr txBox="1"/>
          <p:nvPr/>
        </p:nvSpPr>
        <p:spPr>
          <a:xfrm>
            <a:off x="3908397" y="2435962"/>
            <a:ext cx="7418363" cy="446276"/>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Test d’utilisation sous contrôle dermatologique – 21 jours**</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sp>
        <p:nvSpPr>
          <p:cNvPr id="14" name="ZoneTexte 13">
            <a:extLst>
              <a:ext uri="{FF2B5EF4-FFF2-40B4-BE49-F238E27FC236}">
                <a16:creationId xmlns:a16="http://schemas.microsoft.com/office/drawing/2014/main" id="{3F24C327-637A-4358-B071-F06FC7700180}"/>
              </a:ext>
            </a:extLst>
          </p:cNvPr>
          <p:cNvSpPr txBox="1"/>
          <p:nvPr/>
        </p:nvSpPr>
        <p:spPr>
          <a:xfrm>
            <a:off x="3908396" y="2786262"/>
            <a:ext cx="8063863" cy="800219"/>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31 volontaires âgés de 27 à 64 ans ayant la peau sensible et sèche à très sèche</a:t>
            </a:r>
          </a:p>
        </p:txBody>
      </p:sp>
      <p:sp>
        <p:nvSpPr>
          <p:cNvPr id="15" name="ZoneTexte 14">
            <a:extLst>
              <a:ext uri="{FF2B5EF4-FFF2-40B4-BE49-F238E27FC236}">
                <a16:creationId xmlns:a16="http://schemas.microsoft.com/office/drawing/2014/main" id="{5A79CDC6-9042-4092-AD24-B5CCA3E09859}"/>
              </a:ext>
            </a:extLst>
          </p:cNvPr>
          <p:cNvSpPr txBox="1"/>
          <p:nvPr/>
        </p:nvSpPr>
        <p:spPr>
          <a:xfrm>
            <a:off x="3920200" y="3460390"/>
            <a:ext cx="6096000"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deux fois par jour sur le visage et le cou</a:t>
            </a:r>
          </a:p>
        </p:txBody>
      </p:sp>
      <p:pic>
        <p:nvPicPr>
          <p:cNvPr id="17" name="Image 16">
            <a:extLst>
              <a:ext uri="{FF2B5EF4-FFF2-40B4-BE49-F238E27FC236}">
                <a16:creationId xmlns:a16="http://schemas.microsoft.com/office/drawing/2014/main" id="{E52A32DD-9678-4600-B442-AD21B649DE6F}"/>
              </a:ext>
            </a:extLst>
          </p:cNvPr>
          <p:cNvPicPr>
            <a:picLocks noChangeAspect="1"/>
          </p:cNvPicPr>
          <p:nvPr/>
        </p:nvPicPr>
        <p:blipFill rotWithShape="1">
          <a:blip r:embed="rId6"/>
          <a:srcRect b="14901"/>
          <a:stretch/>
        </p:blipFill>
        <p:spPr>
          <a:xfrm>
            <a:off x="3363873" y="2998801"/>
            <a:ext cx="483564" cy="443166"/>
          </a:xfrm>
          <a:prstGeom prst="rect">
            <a:avLst/>
          </a:prstGeom>
        </p:spPr>
      </p:pic>
      <p:pic>
        <p:nvPicPr>
          <p:cNvPr id="19" name="Image 18">
            <a:extLst>
              <a:ext uri="{FF2B5EF4-FFF2-40B4-BE49-F238E27FC236}">
                <a16:creationId xmlns:a16="http://schemas.microsoft.com/office/drawing/2014/main" id="{FF831C51-9943-4038-8EE1-8A134A0C8B8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88914" y="3498363"/>
            <a:ext cx="619484" cy="619484"/>
          </a:xfrm>
          <a:prstGeom prst="rect">
            <a:avLst/>
          </a:prstGeom>
        </p:spPr>
      </p:pic>
      <p:pic>
        <p:nvPicPr>
          <p:cNvPr id="20" name="Image 19">
            <a:extLst>
              <a:ext uri="{FF2B5EF4-FFF2-40B4-BE49-F238E27FC236}">
                <a16:creationId xmlns:a16="http://schemas.microsoft.com/office/drawing/2014/main" id="{8C3FC922-B999-48F7-8387-0A7EE1298431}"/>
              </a:ext>
            </a:extLst>
          </p:cNvPr>
          <p:cNvPicPr>
            <a:picLocks noChangeAspect="1"/>
          </p:cNvPicPr>
          <p:nvPr/>
        </p:nvPicPr>
        <p:blipFill rotWithShape="1">
          <a:blip r:embed="rId9">
            <a:biLevel thresh="75000"/>
            <a:extLst>
              <a:ext uri="{BEBA8EAE-BF5A-486C-A8C5-ECC9F3942E4B}">
                <a14:imgProps xmlns:a14="http://schemas.microsoft.com/office/drawing/2010/main">
                  <a14:imgLayer r:embed="rId10">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89615" y="2360995"/>
            <a:ext cx="530585" cy="619484"/>
          </a:xfrm>
          <a:prstGeom prst="rect">
            <a:avLst/>
          </a:prstGeom>
        </p:spPr>
      </p:pic>
      <p:sp>
        <p:nvSpPr>
          <p:cNvPr id="22" name="Rectangle 21">
            <a:extLst>
              <a:ext uri="{FF2B5EF4-FFF2-40B4-BE49-F238E27FC236}">
                <a16:creationId xmlns:a16="http://schemas.microsoft.com/office/drawing/2014/main" id="{18A9ECB0-495B-4B7A-9295-AB3433BB9813}"/>
              </a:ext>
            </a:extLst>
          </p:cNvPr>
          <p:cNvSpPr/>
          <p:nvPr/>
        </p:nvSpPr>
        <p:spPr>
          <a:xfrm>
            <a:off x="2785729" y="3906666"/>
            <a:ext cx="5996763" cy="2540433"/>
          </a:xfrm>
          <a:prstGeom prst="rect">
            <a:avLst/>
          </a:prstGeom>
          <a:solidFill>
            <a:schemeClr val="bg1"/>
          </a:solidFill>
          <a:ln>
            <a:solidFill>
              <a:srgbClr val="05243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nSpc>
                <a:spcPts val="2600"/>
              </a:lnSpc>
              <a:buFont typeface="Wingdings" panose="05000000000000000000" pitchFamily="2" charset="2"/>
              <a:buChar char="ü"/>
              <a:tabLst>
                <a:tab pos="4302125" algn="l"/>
              </a:tabLst>
            </a:pPr>
            <a:r>
              <a:rPr lang="fr-FR" sz="2000" dirty="0">
                <a:solidFill>
                  <a:srgbClr val="05243C"/>
                </a:solidFill>
                <a:latin typeface="DilleniaUPC" panose="02020603050405020304" pitchFamily="18" charset="-34"/>
                <a:ea typeface="Calibri" panose="020F0502020204030204" pitchFamily="34" charset="0"/>
                <a:cs typeface="DilleniaUPC" panose="02020603050405020304" pitchFamily="18" charset="-34"/>
              </a:rPr>
              <a:t>Peau hydratée	</a:t>
            </a:r>
            <a:r>
              <a:rPr lang="fr-FR" sz="2000" b="1" dirty="0">
                <a:solidFill>
                  <a:srgbClr val="05243C"/>
                </a:solidFill>
                <a:latin typeface="DilleniaUPC" panose="02020603050405020304" pitchFamily="18" charset="-34"/>
                <a:ea typeface="Calibri" panose="020F0502020204030204" pitchFamily="34" charset="0"/>
                <a:cs typeface="DilleniaUPC" panose="02020603050405020304" pitchFamily="18" charset="-34"/>
              </a:rPr>
              <a:t>90 %</a:t>
            </a:r>
          </a:p>
          <a:p>
            <a:pPr marL="285750" lvl="0" indent="-285750">
              <a:lnSpc>
                <a:spcPts val="2600"/>
              </a:lnSpc>
              <a:buFont typeface="Wingdings" panose="05000000000000000000" pitchFamily="2" charset="2"/>
              <a:buChar char="ü"/>
              <a:tabLst>
                <a:tab pos="4302125" algn="l"/>
              </a:tabLst>
            </a:pPr>
            <a:r>
              <a:rPr lang="fr-FR" sz="2000" dirty="0">
                <a:solidFill>
                  <a:srgbClr val="05243C"/>
                </a:solidFill>
                <a:latin typeface="DilleniaUPC" panose="02020603050405020304" pitchFamily="18" charset="-34"/>
                <a:ea typeface="Calibri" panose="020F0502020204030204" pitchFamily="34" charset="0"/>
                <a:cs typeface="DilleniaUPC" panose="02020603050405020304" pitchFamily="18" charset="-34"/>
              </a:rPr>
              <a:t>Peau durablement nourrie et rechargée en lipides        </a:t>
            </a:r>
            <a:r>
              <a:rPr lang="fr-FR" sz="2000" b="1" dirty="0">
                <a:solidFill>
                  <a:srgbClr val="05243C"/>
                </a:solidFill>
                <a:latin typeface="DilleniaUPC" panose="02020603050405020304" pitchFamily="18" charset="-34"/>
                <a:ea typeface="Calibri" panose="020F0502020204030204" pitchFamily="34" charset="0"/>
                <a:cs typeface="DilleniaUPC" panose="02020603050405020304" pitchFamily="18" charset="-34"/>
              </a:rPr>
              <a:t>90 %</a:t>
            </a:r>
          </a:p>
          <a:p>
            <a:pPr marL="285750" lvl="0" indent="-285750">
              <a:lnSpc>
                <a:spcPts val="2600"/>
              </a:lnSpc>
              <a:buFont typeface="Wingdings" panose="05000000000000000000" pitchFamily="2" charset="2"/>
              <a:buChar char="ü"/>
              <a:tabLst>
                <a:tab pos="4222750" algn="l"/>
              </a:tabLst>
            </a:pPr>
            <a:r>
              <a:rPr lang="fr-FR" sz="2000" dirty="0">
                <a:solidFill>
                  <a:srgbClr val="05243C"/>
                </a:solidFill>
                <a:latin typeface="DilleniaUPC" panose="02020603050405020304" pitchFamily="18" charset="-34"/>
                <a:ea typeface="Calibri" panose="020F0502020204030204" pitchFamily="34" charset="0"/>
                <a:cs typeface="DilleniaUPC" panose="02020603050405020304" pitchFamily="18" charset="-34"/>
              </a:rPr>
              <a:t>Peau souple et douce	</a:t>
            </a:r>
            <a:r>
              <a:rPr lang="fr-FR" sz="2000" b="1" dirty="0">
                <a:solidFill>
                  <a:srgbClr val="05243C"/>
                </a:solidFill>
                <a:latin typeface="DilleniaUPC" panose="02020603050405020304" pitchFamily="18" charset="-34"/>
                <a:ea typeface="Calibri" panose="020F0502020204030204" pitchFamily="34" charset="0"/>
                <a:cs typeface="DilleniaUPC" panose="02020603050405020304" pitchFamily="18" charset="-34"/>
              </a:rPr>
              <a:t>100 %</a:t>
            </a:r>
          </a:p>
          <a:p>
            <a:pPr marL="285750" lvl="0" indent="-285750">
              <a:lnSpc>
                <a:spcPts val="2600"/>
              </a:lnSpc>
              <a:buFont typeface="Wingdings" panose="05000000000000000000" pitchFamily="2" charset="2"/>
              <a:buChar char="ü"/>
              <a:tabLst>
                <a:tab pos="4302125" algn="l"/>
              </a:tabLst>
            </a:pPr>
            <a:r>
              <a:rPr lang="fr-FR" sz="2000" dirty="0">
                <a:solidFill>
                  <a:srgbClr val="05243C"/>
                </a:solidFill>
                <a:latin typeface="DilleniaUPC" panose="02020603050405020304" pitchFamily="18" charset="-34"/>
                <a:ea typeface="Calibri" panose="020F0502020204030204" pitchFamily="34" charset="0"/>
                <a:cs typeface="DilleniaUPC" panose="02020603050405020304" pitchFamily="18" charset="-34"/>
              </a:rPr>
              <a:t>Fonction barrière renforcée 	</a:t>
            </a:r>
            <a:r>
              <a:rPr lang="fr-FR" sz="2000" b="1" dirty="0">
                <a:solidFill>
                  <a:srgbClr val="05243C"/>
                </a:solidFill>
                <a:latin typeface="DilleniaUPC" panose="02020603050405020304" pitchFamily="18" charset="-34"/>
                <a:ea typeface="Calibri" panose="020F0502020204030204" pitchFamily="34" charset="0"/>
                <a:cs typeface="DilleniaUPC" panose="02020603050405020304" pitchFamily="18" charset="-34"/>
              </a:rPr>
              <a:t>94 %</a:t>
            </a:r>
          </a:p>
          <a:p>
            <a:pPr marL="285750" lvl="0" indent="-285750">
              <a:lnSpc>
                <a:spcPts val="2600"/>
              </a:lnSpc>
              <a:buFont typeface="Wingdings" panose="05000000000000000000" pitchFamily="2" charset="2"/>
              <a:buChar char="ü"/>
              <a:tabLst>
                <a:tab pos="4302125" algn="l"/>
              </a:tabLst>
            </a:pPr>
            <a:r>
              <a:rPr lang="fr-FR" sz="2000" dirty="0">
                <a:solidFill>
                  <a:srgbClr val="05243C"/>
                </a:solidFill>
                <a:latin typeface="DilleniaUPC" panose="02020603050405020304" pitchFamily="18" charset="-34"/>
                <a:ea typeface="Calibri" panose="020F0502020204030204" pitchFamily="34" charset="0"/>
                <a:cs typeface="DilleniaUPC" panose="02020603050405020304" pitchFamily="18" charset="-34"/>
              </a:rPr>
              <a:t>Sensation d’inconfort et tiraillements durablement réduits	</a:t>
            </a:r>
            <a:r>
              <a:rPr lang="fr-FR" sz="2000" b="1" dirty="0">
                <a:solidFill>
                  <a:srgbClr val="05243C"/>
                </a:solidFill>
                <a:latin typeface="DilleniaUPC" panose="02020603050405020304" pitchFamily="18" charset="-34"/>
                <a:ea typeface="Calibri" panose="020F0502020204030204" pitchFamily="34" charset="0"/>
                <a:cs typeface="DilleniaUPC" panose="02020603050405020304" pitchFamily="18" charset="-34"/>
              </a:rPr>
              <a:t>97 %</a:t>
            </a:r>
          </a:p>
          <a:p>
            <a:pPr marL="285750" lvl="0" indent="-285750">
              <a:lnSpc>
                <a:spcPts val="2600"/>
              </a:lnSpc>
              <a:buFont typeface="Wingdings" panose="05000000000000000000" pitchFamily="2" charset="2"/>
              <a:buChar char="ü"/>
              <a:tabLst>
                <a:tab pos="4217988" algn="l"/>
              </a:tabLst>
            </a:pPr>
            <a:r>
              <a:rPr lang="fr-FR" sz="2000" dirty="0">
                <a:solidFill>
                  <a:srgbClr val="05243C"/>
                </a:solidFill>
                <a:latin typeface="DilleniaUPC" panose="02020603050405020304" pitchFamily="18" charset="-34"/>
                <a:ea typeface="Calibri" panose="020F0502020204030204" pitchFamily="34" charset="0"/>
                <a:cs typeface="DilleniaUPC" panose="02020603050405020304" pitchFamily="18" charset="-34"/>
              </a:rPr>
              <a:t>La peau est protégée des agressions </a:t>
            </a:r>
            <a:r>
              <a:rPr lang="fr-FR" sz="2000" b="1" dirty="0">
                <a:solidFill>
                  <a:srgbClr val="05243C"/>
                </a:solidFill>
                <a:latin typeface="DilleniaUPC" panose="02020603050405020304" pitchFamily="18" charset="-34"/>
                <a:ea typeface="Calibri" panose="020F0502020204030204" pitchFamily="34" charset="0"/>
                <a:cs typeface="DilleniaUPC" panose="02020603050405020304" pitchFamily="18" charset="-34"/>
              </a:rPr>
              <a:t>	</a:t>
            </a:r>
          </a:p>
        </p:txBody>
      </p:sp>
      <p:sp>
        <p:nvSpPr>
          <p:cNvPr id="23" name="ZoneTexte 22">
            <a:extLst>
              <a:ext uri="{FF2B5EF4-FFF2-40B4-BE49-F238E27FC236}">
                <a16:creationId xmlns:a16="http://schemas.microsoft.com/office/drawing/2014/main" id="{7E2C96CE-B700-4428-8E2E-21FC38C1E7B6}"/>
              </a:ext>
            </a:extLst>
          </p:cNvPr>
          <p:cNvSpPr txBox="1"/>
          <p:nvPr/>
        </p:nvSpPr>
        <p:spPr>
          <a:xfrm>
            <a:off x="8696607" y="4911532"/>
            <a:ext cx="4887191" cy="1187505"/>
          </a:xfrm>
          <a:prstGeom prst="rect">
            <a:avLst/>
          </a:prstGeom>
          <a:noFill/>
        </p:spPr>
        <p:txBody>
          <a:bodyPr wrap="square">
            <a:spAutoFit/>
          </a:bodyPr>
          <a:lstStyle/>
          <a:p>
            <a:pPr>
              <a:lnSpc>
                <a:spcPts val="2800"/>
              </a:lnSpc>
              <a:tabLst>
                <a:tab pos="268763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Texture ultra-riche &amp; généreuse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94 %</a:t>
            </a:r>
          </a:p>
          <a:p>
            <a:pPr>
              <a:lnSpc>
                <a:spcPts val="2800"/>
              </a:lnSpc>
              <a:tabLst>
                <a:tab pos="268763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Texture baume cocooning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94 %</a:t>
            </a:r>
          </a:p>
          <a:p>
            <a:pPr>
              <a:lnSpc>
                <a:spcPts val="2800"/>
              </a:lnSpc>
              <a:tabLst>
                <a:tab pos="268763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Parfum agréable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90 %</a:t>
            </a:r>
          </a:p>
        </p:txBody>
      </p:sp>
      <p:sp>
        <p:nvSpPr>
          <p:cNvPr id="25" name="ZoneTexte 24">
            <a:extLst>
              <a:ext uri="{FF2B5EF4-FFF2-40B4-BE49-F238E27FC236}">
                <a16:creationId xmlns:a16="http://schemas.microsoft.com/office/drawing/2014/main" id="{2A0D5F5E-8A65-4499-BAAF-AEAC97AB873C}"/>
              </a:ext>
            </a:extLst>
          </p:cNvPr>
          <p:cNvSpPr txBox="1"/>
          <p:nvPr/>
        </p:nvSpPr>
        <p:spPr>
          <a:xfrm>
            <a:off x="2126512" y="6344568"/>
            <a:ext cx="7814235" cy="584775"/>
          </a:xfrm>
          <a:prstGeom prst="rect">
            <a:avLst/>
          </a:prstGeom>
          <a:noFill/>
        </p:spPr>
        <p:txBody>
          <a:bodyPr wrap="square">
            <a:spAutoFit/>
          </a:bodyPr>
          <a:lstStyle/>
          <a:p>
            <a:r>
              <a:rPr kumimoji="0" lang="fr-FR" sz="1600" b="0" i="1" u="none" strike="noStrike" cap="none" normalizeH="0" baseline="0" noProof="0" dirty="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*Essai clinique (</a:t>
            </a:r>
            <a:r>
              <a:rPr kumimoji="0" lang="fr-FR" sz="1600" b="0" i="1" u="none" strike="noStrike" cap="none" normalizeH="0" baseline="0" noProof="0" dirty="0" err="1">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cornéométrie</a:t>
            </a:r>
            <a:r>
              <a:rPr kumimoji="0" lang="fr-FR" sz="1600" b="0" i="1" u="none" strike="noStrike" cap="none" normalizeH="0" baseline="0" noProof="0" dirty="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 étude Ln20005 – CIREC – sept. 2020                                                                                         **Test d’utilisation sous contrôle dermatologique, </a:t>
            </a:r>
            <a:r>
              <a:rPr kumimoji="0" lang="fr-FR" sz="1600" b="0" i="1" u="none" strike="noStrike" cap="none" normalizeH="0" noProof="0" dirty="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 </a:t>
            </a:r>
            <a:r>
              <a:rPr kumimoji="0" lang="fr-FR" sz="1600" b="0" i="1" u="none" strike="noStrike" cap="none" normalizeH="0" baseline="0" noProof="0" dirty="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rapport d’étude 20E2617 – EUROFINS – nov. 2020</a:t>
            </a:r>
          </a:p>
        </p:txBody>
      </p:sp>
      <p:sp>
        <p:nvSpPr>
          <p:cNvPr id="28" name="ZoneTexte 27">
            <a:extLst>
              <a:ext uri="{FF2B5EF4-FFF2-40B4-BE49-F238E27FC236}">
                <a16:creationId xmlns:a16="http://schemas.microsoft.com/office/drawing/2014/main" id="{FCFD4099-9FE1-4D4B-963A-417C871FB067}"/>
              </a:ext>
            </a:extLst>
          </p:cNvPr>
          <p:cNvSpPr txBox="1"/>
          <p:nvPr/>
        </p:nvSpPr>
        <p:spPr>
          <a:xfrm>
            <a:off x="3077393" y="6135518"/>
            <a:ext cx="3599827" cy="400110"/>
          </a:xfrm>
          <a:prstGeom prst="rect">
            <a:avLst/>
          </a:prstGeom>
          <a:noFill/>
        </p:spPr>
        <p:txBody>
          <a:bodyPr wrap="square">
            <a:spAutoFit/>
          </a:bodyPr>
          <a:lstStyle/>
          <a:p>
            <a:r>
              <a:rPr kumimoji="0" lang="fr-FR" sz="2000" b="0" i="0" u="none" strike="noStrike" cap="none" normalizeH="0" baseline="0" noProof="0" dirty="0">
                <a:ln>
                  <a:noFill/>
                </a:ln>
                <a:solidFill>
                  <a:srgbClr val="05243C"/>
                </a:solidFill>
                <a:uLnTx/>
                <a:uFillTx/>
                <a:latin typeface="DilleniaUPC" panose="02020603050405020304" pitchFamily="18" charset="-34"/>
                <a:ea typeface="Calibri" panose="020F0502020204030204" pitchFamily="34" charset="0"/>
                <a:cs typeface="DilleniaUPC" panose="02020603050405020304" pitchFamily="18" charset="-34"/>
              </a:rPr>
              <a:t>environnementales</a:t>
            </a:r>
          </a:p>
        </p:txBody>
      </p:sp>
      <p:sp>
        <p:nvSpPr>
          <p:cNvPr id="29" name="ZoneTexte 28">
            <a:extLst>
              <a:ext uri="{FF2B5EF4-FFF2-40B4-BE49-F238E27FC236}">
                <a16:creationId xmlns:a16="http://schemas.microsoft.com/office/drawing/2014/main" id="{BDFACC53-4404-48EC-AF0C-BDB96A14D0DA}"/>
              </a:ext>
            </a:extLst>
          </p:cNvPr>
          <p:cNvSpPr txBox="1"/>
          <p:nvPr/>
        </p:nvSpPr>
        <p:spPr>
          <a:xfrm>
            <a:off x="7049376" y="5990625"/>
            <a:ext cx="1117772" cy="400110"/>
          </a:xfrm>
          <a:prstGeom prst="rect">
            <a:avLst/>
          </a:prstGeom>
          <a:noFill/>
        </p:spPr>
        <p:txBody>
          <a:bodyPr wrap="square">
            <a:spAutoFit/>
          </a:bodyPr>
          <a:lstStyle/>
          <a:p>
            <a:r>
              <a:rPr kumimoji="0" lang="fr-FR" sz="2000" b="1" i="0" u="none" strike="noStrike" cap="none" normalizeH="0" baseline="0" noProof="0" dirty="0">
                <a:ln>
                  <a:noFill/>
                </a:ln>
                <a:solidFill>
                  <a:srgbClr val="05243C"/>
                </a:solidFill>
                <a:uLnTx/>
                <a:uFillTx/>
                <a:latin typeface="DilleniaUPC" panose="02020603050405020304" pitchFamily="18" charset="-34"/>
                <a:ea typeface="Calibri" panose="020F0502020204030204" pitchFamily="34" charset="0"/>
                <a:cs typeface="DilleniaUPC" panose="02020603050405020304" pitchFamily="18" charset="-34"/>
              </a:rPr>
              <a:t>100 %</a:t>
            </a:r>
          </a:p>
        </p:txBody>
      </p:sp>
      <p:pic>
        <p:nvPicPr>
          <p:cNvPr id="30" name="Image 29">
            <a:extLst>
              <a:ext uri="{FF2B5EF4-FFF2-40B4-BE49-F238E27FC236}">
                <a16:creationId xmlns:a16="http://schemas.microsoft.com/office/drawing/2014/main" id="{EB16E924-8C80-4538-8750-964804B6D7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0747" y="289970"/>
            <a:ext cx="863093" cy="841043"/>
          </a:xfrm>
          <a:prstGeom prst="rect">
            <a:avLst/>
          </a:prstGeom>
        </p:spPr>
      </p:pic>
      <p:pic>
        <p:nvPicPr>
          <p:cNvPr id="31" name="Image 30">
            <a:extLst>
              <a:ext uri="{FF2B5EF4-FFF2-40B4-BE49-F238E27FC236}">
                <a16:creationId xmlns:a16="http://schemas.microsoft.com/office/drawing/2014/main" id="{53FB26C5-F401-4898-BE2C-817D55AAED2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65124" y="282371"/>
            <a:ext cx="859872" cy="841043"/>
          </a:xfrm>
          <a:prstGeom prst="rect">
            <a:avLst/>
          </a:prstGeom>
        </p:spPr>
      </p:pic>
    </p:spTree>
    <p:extLst>
      <p:ext uri="{BB962C8B-B14F-4D97-AF65-F5344CB8AC3E}">
        <p14:creationId xmlns:p14="http://schemas.microsoft.com/office/powerpoint/2010/main" val="26561124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397759" y="2397759"/>
            <a:ext cx="6858001" cy="2062482"/>
          </a:xfrm>
          <a:prstGeom prst="rect">
            <a:avLst/>
          </a:prstGeom>
          <a:solidFill>
            <a:srgbClr val="8B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904579" y="617291"/>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Fluide lissant contour des yeux</a:t>
            </a:r>
          </a:p>
        </p:txBody>
      </p:sp>
      <p:pic>
        <p:nvPicPr>
          <p:cNvPr id="4" name="Image 3" descr="Une image contenant articles de toilette, lotion, alimentation&#10;&#10;Description générée automatiquement">
            <a:extLst>
              <a:ext uri="{FF2B5EF4-FFF2-40B4-BE49-F238E27FC236}">
                <a16:creationId xmlns:a16="http://schemas.microsoft.com/office/drawing/2014/main" id="{D78DFEFB-BC9C-42D6-A7D1-7AD84844A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4728" y="1689459"/>
            <a:ext cx="1195510" cy="4726755"/>
          </a:xfrm>
          <a:prstGeom prst="rect">
            <a:avLst/>
          </a:prstGeom>
          <a:effectLst>
            <a:outerShdw blurRad="50800" dist="38100" dir="2700000" algn="tl" rotWithShape="0">
              <a:prstClr val="black">
                <a:alpha val="40000"/>
              </a:prstClr>
            </a:outerShdw>
          </a:effectLst>
        </p:spPr>
      </p:pic>
      <p:sp>
        <p:nvSpPr>
          <p:cNvPr id="17" name="ZoneTexte 16">
            <a:extLst>
              <a:ext uri="{FF2B5EF4-FFF2-40B4-BE49-F238E27FC236}">
                <a16:creationId xmlns:a16="http://schemas.microsoft.com/office/drawing/2014/main" id="{C91014F7-7CE3-874A-A835-319B293562F0}"/>
              </a:ext>
            </a:extLst>
          </p:cNvPr>
          <p:cNvSpPr txBox="1"/>
          <p:nvPr/>
        </p:nvSpPr>
        <p:spPr>
          <a:xfrm>
            <a:off x="242586" y="83286"/>
            <a:ext cx="7479013"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18" name="Connecteur droit 17">
            <a:extLst>
              <a:ext uri="{FF2B5EF4-FFF2-40B4-BE49-F238E27FC236}">
                <a16:creationId xmlns:a16="http://schemas.microsoft.com/office/drawing/2014/main" id="{C2752FF7-1E41-D242-ACC9-B6102BB08359}"/>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2BEA2537-E9CE-41C5-8A25-5F6E23A55932}"/>
              </a:ext>
            </a:extLst>
          </p:cNvPr>
          <p:cNvPicPr>
            <a:picLocks noChangeAspect="1"/>
          </p:cNvPicPr>
          <p:nvPr/>
        </p:nvPicPr>
        <p:blipFill rotWithShape="1">
          <a:blip r:embed="rId4">
            <a:grayscl/>
          </a:blip>
          <a:srcRect l="33963" t="20906" r="32803" b="44720"/>
          <a:stretch/>
        </p:blipFill>
        <p:spPr>
          <a:xfrm>
            <a:off x="8458635" y="223983"/>
            <a:ext cx="520763" cy="581734"/>
          </a:xfrm>
          <a:prstGeom prst="rect">
            <a:avLst/>
          </a:prstGeom>
        </p:spPr>
      </p:pic>
      <p:sp>
        <p:nvSpPr>
          <p:cNvPr id="10" name="ZoneTexte 9">
            <a:extLst>
              <a:ext uri="{FF2B5EF4-FFF2-40B4-BE49-F238E27FC236}">
                <a16:creationId xmlns:a16="http://schemas.microsoft.com/office/drawing/2014/main" id="{204D140C-06DE-4C9F-8669-EC7BB6E6BE07}"/>
              </a:ext>
            </a:extLst>
          </p:cNvPr>
          <p:cNvSpPr txBox="1"/>
          <p:nvPr/>
        </p:nvSpPr>
        <p:spPr>
          <a:xfrm>
            <a:off x="8995108" y="311194"/>
            <a:ext cx="2626278"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20 ingrédients*</a:t>
            </a:r>
          </a:p>
        </p:txBody>
      </p:sp>
      <p:sp>
        <p:nvSpPr>
          <p:cNvPr id="11" name="ZoneTexte 10">
            <a:extLst>
              <a:ext uri="{FF2B5EF4-FFF2-40B4-BE49-F238E27FC236}">
                <a16:creationId xmlns:a16="http://schemas.microsoft.com/office/drawing/2014/main" id="{D3A3FD8D-EBA4-459E-9E3A-3991103DBD66}"/>
              </a:ext>
            </a:extLst>
          </p:cNvPr>
          <p:cNvSpPr txBox="1"/>
          <p:nvPr/>
        </p:nvSpPr>
        <p:spPr>
          <a:xfrm>
            <a:off x="8878144" y="822549"/>
            <a:ext cx="3196893"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99,9 % biomimétiques</a:t>
            </a:r>
          </a:p>
        </p:txBody>
      </p:sp>
      <p:pic>
        <p:nvPicPr>
          <p:cNvPr id="12" name="Picture 2" descr="Biomimetic materials app icon copying natural Vector Image">
            <a:extLst>
              <a:ext uri="{FF2B5EF4-FFF2-40B4-BE49-F238E27FC236}">
                <a16:creationId xmlns:a16="http://schemas.microsoft.com/office/drawing/2014/main" id="{54DA39D4-274B-4E67-9A0F-C21BDB04BF2D}"/>
              </a:ext>
            </a:extLst>
          </p:cNvPr>
          <p:cNvPicPr>
            <a:picLocks noChangeAspect="1" noChangeArrowheads="1"/>
          </p:cNvPicPr>
          <p:nvPr/>
        </p:nvPicPr>
        <p:blipFill rotWithShape="1">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ackgroundRemoval t="9074" b="90000" l="10000" r="90000">
                        <a14:foregroundMark x1="51600" y1="9074" x2="51600" y2="9074"/>
                        <a14:backgroundMark x1="30600" y1="24907" x2="37200" y2="20000"/>
                        <a14:backgroundMark x1="49400" y1="14630" x2="65200" y2="18148"/>
                        <a14:backgroundMark x1="65200" y1="18148" x2="71500" y2="22407"/>
                        <a14:backgroundMark x1="71500" y1="22407" x2="76900" y2="37500"/>
                        <a14:backgroundMark x1="73500" y1="55833" x2="69700" y2="62037"/>
                        <a14:backgroundMark x1="69700" y1="62037" x2="61500" y2="66019"/>
                        <a14:backgroundMark x1="61500" y1="66019" x2="45500" y2="66019"/>
                        <a14:backgroundMark x1="45500" y1="66019" x2="37500" y2="63519"/>
                        <a14:backgroundMark x1="37500" y1="63519" x2="29500" y2="58611"/>
                        <a14:backgroundMark x1="29500" y1="58611" x2="25300" y2="51574"/>
                        <a14:backgroundMark x1="25300" y1="51574" x2="23400" y2="36111"/>
                        <a14:backgroundMark x1="23400" y1="36111" x2="26500" y2="27130"/>
                        <a14:backgroundMark x1="26500" y1="27130" x2="31600" y2="20926"/>
                        <a14:backgroundMark x1="31600" y1="20926" x2="33800" y2="19444"/>
                        <a14:backgroundMark x1="51600" y1="15741" x2="69200" y2="22130"/>
                        <a14:backgroundMark x1="69200" y1="22130" x2="75600" y2="29352"/>
                        <a14:backgroundMark x1="68700" y1="28426" x2="56000" y2="18981"/>
                        <a14:backgroundMark x1="56000" y1="18981" x2="53000" y2="17963"/>
                        <a14:backgroundMark x1="42600" y1="13796" x2="34000" y2="14259"/>
                        <a14:backgroundMark x1="34000" y1="14259" x2="62500" y2="9074"/>
                        <a14:backgroundMark x1="64900" y1="13611" x2="75400" y2="30833"/>
                        <a14:backgroundMark x1="75400" y1="30833" x2="77600" y2="47685"/>
                        <a14:backgroundMark x1="77600" y1="47685" x2="77400" y2="49630"/>
                        <a14:backgroundMark x1="67600" y1="50833" x2="65000" y2="60556"/>
                        <a14:backgroundMark x1="30000" y1="47963" x2="30900" y2="55185"/>
                        <a14:backgroundMark x1="30900" y1="55185" x2="32600" y2="58981"/>
                        <a14:backgroundMark x1="44600" y1="49444" x2="44600" y2="49444"/>
                        <a14:backgroundMark x1="43600" y1="49444" x2="44600" y2="50556"/>
                        <a14:backgroundMark x1="57000" y1="48426" x2="55300" y2="55463"/>
                        <a14:backgroundMark x1="55300" y1="55463" x2="56700" y2="55093"/>
                        <a14:backgroundMark x1="63300" y1="41019" x2="58500" y2="42500"/>
                        <a14:backgroundMark x1="55900" y1="29074" x2="54500" y2="34074"/>
                        <a14:backgroundMark x1="48700" y1="21481" x2="46300" y2="18241"/>
                        <a14:backgroundMark x1="51400" y1="23148" x2="57700" y2="21296"/>
                        <a14:backgroundMark x1="51600" y1="9167" x2="51600" y2="9167"/>
                        <a14:backgroundMark x1="43900" y1="31389" x2="43900" y2="31389"/>
                        <a14:backgroundMark x1="43600" y1="28426" x2="42500" y2="30833"/>
                        <a14:backgroundMark x1="44900" y1="36852" x2="45200" y2="38519"/>
                        <a14:backgroundMark x1="51600" y1="40463" x2="50800" y2="43889"/>
                        <a14:backgroundMark x1="42600" y1="49352" x2="42800" y2="52778"/>
                        <a14:backgroundMark x1="38200" y1="41296" x2="38300" y2="43148"/>
                        <a14:backgroundMark x1="35800" y1="41296" x2="40700" y2="42037"/>
                        <a14:backgroundMark x1="38300" y1="35278" x2="38300" y2="35278"/>
                        <a14:backgroundMark x1="55300" y1="38241" x2="55300" y2="38241"/>
                        <a14:backgroundMark x1="49500" y1="47685" x2="49500" y2="47685"/>
                        <a14:backgroundMark x1="69500" y1="49630" x2="75300" y2="60278"/>
                      </a14:backgroundRemoval>
                    </a14:imgEffect>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l="21990" t="18252" r="24947" b="35516"/>
          <a:stretch/>
        </p:blipFill>
        <p:spPr bwMode="auto">
          <a:xfrm>
            <a:off x="8434364" y="806963"/>
            <a:ext cx="507248" cy="4773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AF23351-1852-41F5-94F2-E192B8900758}"/>
              </a:ext>
            </a:extLst>
          </p:cNvPr>
          <p:cNvSpPr/>
          <p:nvPr/>
        </p:nvSpPr>
        <p:spPr>
          <a:xfrm>
            <a:off x="8380867" y="271037"/>
            <a:ext cx="3570557" cy="1043955"/>
          </a:xfrm>
          <a:prstGeom prst="rect">
            <a:avLst/>
          </a:prstGeom>
          <a:noFill/>
          <a:ln>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endParaRPr lang="fr-FR" b="1" dirty="0">
              <a:solidFill>
                <a:srgbClr val="7EBBC3"/>
              </a:solidFill>
              <a:effectLst/>
              <a:latin typeface="+mj-lt"/>
              <a:ea typeface="Calibri" panose="020F0502020204030204" pitchFamily="34" charset="0"/>
              <a:cs typeface="Times New Roman" panose="02020603050405020304" pitchFamily="18" charset="0"/>
            </a:endParaRPr>
          </a:p>
        </p:txBody>
      </p:sp>
      <p:pic>
        <p:nvPicPr>
          <p:cNvPr id="15" name="Image 14">
            <a:extLst>
              <a:ext uri="{FF2B5EF4-FFF2-40B4-BE49-F238E27FC236}">
                <a16:creationId xmlns:a16="http://schemas.microsoft.com/office/drawing/2014/main" id="{7B3D8D7F-44D5-460B-9F11-054E6B46786F}"/>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2982661" y="3964740"/>
            <a:ext cx="240670" cy="254000"/>
          </a:xfrm>
          <a:prstGeom prst="rect">
            <a:avLst/>
          </a:prstGeom>
        </p:spPr>
      </p:pic>
      <p:grpSp>
        <p:nvGrpSpPr>
          <p:cNvPr id="16" name="Groupe 15">
            <a:extLst>
              <a:ext uri="{FF2B5EF4-FFF2-40B4-BE49-F238E27FC236}">
                <a16:creationId xmlns:a16="http://schemas.microsoft.com/office/drawing/2014/main" id="{521CA88D-91CF-4EFC-8360-117CD19398A9}"/>
              </a:ext>
            </a:extLst>
          </p:cNvPr>
          <p:cNvGrpSpPr/>
          <p:nvPr/>
        </p:nvGrpSpPr>
        <p:grpSpPr>
          <a:xfrm>
            <a:off x="2982654" y="2876252"/>
            <a:ext cx="3039572" cy="954107"/>
            <a:chOff x="2982661" y="3187910"/>
            <a:chExt cx="3039572" cy="954107"/>
          </a:xfrm>
        </p:grpSpPr>
        <p:pic>
          <p:nvPicPr>
            <p:cNvPr id="19" name="Image 18">
              <a:extLst>
                <a:ext uri="{FF2B5EF4-FFF2-40B4-BE49-F238E27FC236}">
                  <a16:creationId xmlns:a16="http://schemas.microsoft.com/office/drawing/2014/main" id="{4929D60F-83C6-464E-A09B-FD7C44DB8778}"/>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2982661" y="3324501"/>
              <a:ext cx="240670" cy="254000"/>
            </a:xfrm>
            <a:prstGeom prst="rect">
              <a:avLst/>
            </a:prstGeom>
          </p:spPr>
        </p:pic>
        <p:sp>
          <p:nvSpPr>
            <p:cNvPr id="20" name="ZoneTexte 19">
              <a:extLst>
                <a:ext uri="{FF2B5EF4-FFF2-40B4-BE49-F238E27FC236}">
                  <a16:creationId xmlns:a16="http://schemas.microsoft.com/office/drawing/2014/main" id="{3BACB4AB-6BDA-4FAC-BFB4-B238DD9B66E1}"/>
                </a:ext>
              </a:extLst>
            </p:cNvPr>
            <p:cNvSpPr txBox="1"/>
            <p:nvPr/>
          </p:nvSpPr>
          <p:spPr>
            <a:xfrm>
              <a:off x="3231798" y="3187910"/>
              <a:ext cx="279043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all" normalizeH="0" baseline="0" noProof="0" dirty="0">
                  <a:ln>
                    <a:noFill/>
                  </a:ln>
                  <a:solidFill>
                    <a:srgbClr val="8BB7CA"/>
                  </a:solidFill>
                  <a:uLnTx/>
                  <a:uFillTx/>
                  <a:latin typeface="DilleniaUPC" panose="02020603050405020304" pitchFamily="18" charset="-34"/>
                  <a:ea typeface="+mn-ea"/>
                  <a:cs typeface="DilleniaUPC" panose="02020603050405020304" pitchFamily="18" charset="-34"/>
                </a:rPr>
                <a:t>Eau </a:t>
              </a:r>
              <a:r>
                <a:rPr kumimoji="0" lang="fr-FR" sz="2800" b="0" i="0" u="none" strike="noStrike" cap="all" normalizeH="0" baseline="0" noProof="0" dirty="0" err="1">
                  <a:ln>
                    <a:noFill/>
                  </a:ln>
                  <a:solidFill>
                    <a:srgbClr val="8BB7CA"/>
                  </a:solidFill>
                  <a:uLnTx/>
                  <a:uFillTx/>
                  <a:latin typeface="DilleniaUPC" panose="02020603050405020304" pitchFamily="18" charset="-34"/>
                  <a:ea typeface="+mn-ea"/>
                  <a:cs typeface="DilleniaUPC" panose="02020603050405020304" pitchFamily="18" charset="-34"/>
                </a:rPr>
                <a:t>isodermique</a:t>
              </a:r>
              <a:endParaRPr kumimoji="0" lang="fr-FR" sz="2800" b="0" i="0" u="none" strike="noStrike" cap="all" normalizeH="0" baseline="0" noProof="0" dirty="0">
                <a:ln>
                  <a:noFill/>
                </a:ln>
                <a:solidFill>
                  <a:srgbClr val="8BB7CA"/>
                </a:solidFill>
                <a:uLnTx/>
                <a:uFillTx/>
                <a:latin typeface="DilleniaUPC" panose="02020603050405020304" pitchFamily="18" charset="-34"/>
                <a:ea typeface="+mn-ea"/>
                <a:cs typeface="DilleniaUPC" panose="02020603050405020304" pitchFamily="18" charset="-34"/>
              </a:endParaRPr>
            </a:p>
          </p:txBody>
        </p:sp>
      </p:grpSp>
      <p:sp>
        <p:nvSpPr>
          <p:cNvPr id="21" name="ZoneTexte 20">
            <a:extLst>
              <a:ext uri="{FF2B5EF4-FFF2-40B4-BE49-F238E27FC236}">
                <a16:creationId xmlns:a16="http://schemas.microsoft.com/office/drawing/2014/main" id="{7061EBC6-CA06-4D54-BA5B-970400C83807}"/>
              </a:ext>
            </a:extLst>
          </p:cNvPr>
          <p:cNvSpPr txBox="1"/>
          <p:nvPr/>
        </p:nvSpPr>
        <p:spPr>
          <a:xfrm>
            <a:off x="3231798" y="3830130"/>
            <a:ext cx="2683578" cy="523220"/>
          </a:xfrm>
          <a:prstGeom prst="rect">
            <a:avLst/>
          </a:prstGeom>
          <a:noFill/>
        </p:spPr>
        <p:txBody>
          <a:bodyPr wrap="square">
            <a:spAutoFit/>
          </a:bodyPr>
          <a:lstStyle/>
          <a:p>
            <a:r>
              <a:rPr kumimoji="0" lang="fr-FR" sz="2800" b="0" i="0" u="none" strike="noStrike" cap="all" normalizeH="0" baseline="0" noProof="0">
                <a:ln>
                  <a:noFill/>
                </a:ln>
                <a:solidFill>
                  <a:srgbClr val="8BB7CA"/>
                </a:solidFill>
                <a:uLnTx/>
                <a:uFillTx/>
                <a:latin typeface="DilleniaUPC" panose="02020603050405020304" pitchFamily="18" charset="-34"/>
                <a:ea typeface="+mn-ea"/>
                <a:cs typeface="DilleniaUPC" panose="02020603050405020304" pitchFamily="18" charset="-34"/>
              </a:rPr>
              <a:t>AGENTS HYDRATANTS</a:t>
            </a:r>
          </a:p>
        </p:txBody>
      </p:sp>
      <p:grpSp>
        <p:nvGrpSpPr>
          <p:cNvPr id="23" name="Groupe 22">
            <a:extLst>
              <a:ext uri="{FF2B5EF4-FFF2-40B4-BE49-F238E27FC236}">
                <a16:creationId xmlns:a16="http://schemas.microsoft.com/office/drawing/2014/main" id="{8E437FE3-93D3-43BC-9193-C5619AA9C888}"/>
              </a:ext>
            </a:extLst>
          </p:cNvPr>
          <p:cNvGrpSpPr/>
          <p:nvPr/>
        </p:nvGrpSpPr>
        <p:grpSpPr>
          <a:xfrm>
            <a:off x="6188803" y="2662540"/>
            <a:ext cx="6003190" cy="814950"/>
            <a:chOff x="6635125" y="2849178"/>
            <a:chExt cx="5556874" cy="814950"/>
          </a:xfrm>
        </p:grpSpPr>
        <p:sp>
          <p:nvSpPr>
            <p:cNvPr id="24" name="ZoneTexte 23">
              <a:extLst>
                <a:ext uri="{FF2B5EF4-FFF2-40B4-BE49-F238E27FC236}">
                  <a16:creationId xmlns:a16="http://schemas.microsoft.com/office/drawing/2014/main" id="{2F262B2E-B907-4227-8B78-39F36778D84E}"/>
                </a:ext>
              </a:extLst>
            </p:cNvPr>
            <p:cNvSpPr txBox="1"/>
            <p:nvPr/>
          </p:nvSpPr>
          <p:spPr>
            <a:xfrm>
              <a:off x="6734398" y="2849178"/>
              <a:ext cx="5457601" cy="800219"/>
            </a:xfrm>
            <a:prstGeom prst="rect">
              <a:avLst/>
            </a:prstGeom>
            <a:noFill/>
          </p:spPr>
          <p:txBody>
            <a:bodyPr wrap="square">
              <a:spAutoFit/>
            </a:bodyPr>
            <a:lstStyle/>
            <a:p>
              <a:r>
                <a:rPr lang="fr-FR" sz="2300" b="1" dirty="0">
                  <a:solidFill>
                    <a:prstClr val="black"/>
                  </a:solidFill>
                  <a:latin typeface="DilleniaUPC" panose="02020603050405020304" pitchFamily="18" charset="-34"/>
                  <a:ea typeface="+mn-ea"/>
                  <a:cs typeface="DilleniaUPC" panose="02020603050405020304" pitchFamily="18" charset="-34"/>
                </a:rPr>
                <a:t>Eau biomimétique</a:t>
              </a:r>
              <a:r>
                <a:rPr lang="fr-FR" sz="2300" dirty="0">
                  <a:solidFill>
                    <a:prstClr val="black"/>
                  </a:solidFill>
                  <a:latin typeface="DilleniaUPC" panose="02020603050405020304" pitchFamily="18" charset="-34"/>
                  <a:ea typeface="+mn-ea"/>
                  <a:cs typeface="DilleniaUPC" panose="02020603050405020304" pitchFamily="18" charset="-34"/>
                </a:rPr>
                <a:t> offrant une très bonne affinité avec la peau afin d’en </a:t>
              </a:r>
              <a:r>
                <a:rPr lang="fr-FR" sz="2300" b="1" dirty="0">
                  <a:solidFill>
                    <a:prstClr val="black"/>
                  </a:solidFill>
                  <a:latin typeface="DilleniaUPC" panose="02020603050405020304" pitchFamily="18" charset="-34"/>
                  <a:ea typeface="+mn-ea"/>
                  <a:cs typeface="DilleniaUPC" panose="02020603050405020304" pitchFamily="18" charset="-34"/>
                </a:rPr>
                <a:t>préserver l’équilibre</a:t>
              </a:r>
              <a:r>
                <a:rPr lang="fr-FR" sz="2300" dirty="0">
                  <a:solidFill>
                    <a:prstClr val="black"/>
                  </a:solidFill>
                  <a:latin typeface="DilleniaUPC" panose="02020603050405020304" pitchFamily="18" charset="-34"/>
                  <a:ea typeface="+mn-ea"/>
                  <a:cs typeface="DilleniaUPC" panose="02020603050405020304" pitchFamily="18" charset="-34"/>
                </a:rPr>
                <a:t>.</a:t>
              </a:r>
            </a:p>
          </p:txBody>
        </p:sp>
        <p:cxnSp>
          <p:nvCxnSpPr>
            <p:cNvPr id="25" name="Connecteur droit 24">
              <a:extLst>
                <a:ext uri="{FF2B5EF4-FFF2-40B4-BE49-F238E27FC236}">
                  <a16:creationId xmlns:a16="http://schemas.microsoft.com/office/drawing/2014/main" id="{9AFFF13C-EA5F-4460-A4AB-48A6952A2BCD}"/>
                </a:ext>
              </a:extLst>
            </p:cNvPr>
            <p:cNvCxnSpPr>
              <a:cxnSpLocks/>
            </p:cNvCxnSpPr>
            <p:nvPr/>
          </p:nvCxnSpPr>
          <p:spPr>
            <a:xfrm>
              <a:off x="6635125" y="2984873"/>
              <a:ext cx="0" cy="679255"/>
            </a:xfrm>
            <a:prstGeom prst="line">
              <a:avLst/>
            </a:prstGeom>
            <a:ln>
              <a:solidFill>
                <a:srgbClr val="8BB7CA"/>
              </a:solidFill>
            </a:ln>
          </p:spPr>
          <p:style>
            <a:lnRef idx="1">
              <a:schemeClr val="dk1"/>
            </a:lnRef>
            <a:fillRef idx="0">
              <a:schemeClr val="dk1"/>
            </a:fillRef>
            <a:effectRef idx="0">
              <a:schemeClr val="dk1"/>
            </a:effectRef>
            <a:fontRef idx="minor">
              <a:schemeClr val="tx1"/>
            </a:fontRef>
          </p:style>
        </p:cxnSp>
      </p:grpSp>
      <p:grpSp>
        <p:nvGrpSpPr>
          <p:cNvPr id="26" name="Groupe 25">
            <a:extLst>
              <a:ext uri="{FF2B5EF4-FFF2-40B4-BE49-F238E27FC236}">
                <a16:creationId xmlns:a16="http://schemas.microsoft.com/office/drawing/2014/main" id="{3BA9EAF1-0A13-4CA6-8F1B-1F5CFCB954D1}"/>
              </a:ext>
            </a:extLst>
          </p:cNvPr>
          <p:cNvGrpSpPr/>
          <p:nvPr/>
        </p:nvGrpSpPr>
        <p:grpSpPr>
          <a:xfrm>
            <a:off x="6187161" y="3691631"/>
            <a:ext cx="6004835" cy="800219"/>
            <a:chOff x="6633476" y="3910634"/>
            <a:chExt cx="5558523" cy="800219"/>
          </a:xfrm>
        </p:grpSpPr>
        <p:sp>
          <p:nvSpPr>
            <p:cNvPr id="27" name="ZoneTexte 26">
              <a:extLst>
                <a:ext uri="{FF2B5EF4-FFF2-40B4-BE49-F238E27FC236}">
                  <a16:creationId xmlns:a16="http://schemas.microsoft.com/office/drawing/2014/main" id="{284E1832-037E-4625-9182-0A137F614F84}"/>
                </a:ext>
              </a:extLst>
            </p:cNvPr>
            <p:cNvSpPr txBox="1"/>
            <p:nvPr/>
          </p:nvSpPr>
          <p:spPr>
            <a:xfrm>
              <a:off x="6737156" y="3910634"/>
              <a:ext cx="5454843"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La glycérine &amp; l’acide hyaluronique augmentent la teneur en eau des couches superficielles de la peau.</a:t>
              </a:r>
            </a:p>
          </p:txBody>
        </p:sp>
        <p:cxnSp>
          <p:nvCxnSpPr>
            <p:cNvPr id="28" name="Connecteur droit 27">
              <a:extLst>
                <a:ext uri="{FF2B5EF4-FFF2-40B4-BE49-F238E27FC236}">
                  <a16:creationId xmlns:a16="http://schemas.microsoft.com/office/drawing/2014/main" id="{CB7043CD-3483-4C99-B074-34F8DC8D9834}"/>
                </a:ext>
              </a:extLst>
            </p:cNvPr>
            <p:cNvCxnSpPr>
              <a:cxnSpLocks/>
            </p:cNvCxnSpPr>
            <p:nvPr/>
          </p:nvCxnSpPr>
          <p:spPr>
            <a:xfrm>
              <a:off x="6633476" y="4026298"/>
              <a:ext cx="0" cy="569092"/>
            </a:xfrm>
            <a:prstGeom prst="line">
              <a:avLst/>
            </a:prstGeom>
            <a:ln>
              <a:solidFill>
                <a:srgbClr val="8BB7CA"/>
              </a:solidFill>
            </a:ln>
          </p:spPr>
          <p:style>
            <a:lnRef idx="1">
              <a:schemeClr val="dk1"/>
            </a:lnRef>
            <a:fillRef idx="0">
              <a:schemeClr val="dk1"/>
            </a:fillRef>
            <a:effectRef idx="0">
              <a:schemeClr val="dk1"/>
            </a:effectRef>
            <a:fontRef idx="minor">
              <a:schemeClr val="tx1"/>
            </a:fontRef>
          </p:style>
        </p:cxnSp>
      </p:grpSp>
      <p:grpSp>
        <p:nvGrpSpPr>
          <p:cNvPr id="7" name="Groupe 6">
            <a:extLst>
              <a:ext uri="{FF2B5EF4-FFF2-40B4-BE49-F238E27FC236}">
                <a16:creationId xmlns:a16="http://schemas.microsoft.com/office/drawing/2014/main" id="{E525971B-CD18-484D-B0C0-A9F5AF2F233C}"/>
              </a:ext>
            </a:extLst>
          </p:cNvPr>
          <p:cNvGrpSpPr/>
          <p:nvPr/>
        </p:nvGrpSpPr>
        <p:grpSpPr>
          <a:xfrm>
            <a:off x="2982661" y="4672623"/>
            <a:ext cx="9209332" cy="838691"/>
            <a:chOff x="2982661" y="4672623"/>
            <a:chExt cx="9209332" cy="838691"/>
          </a:xfrm>
        </p:grpSpPr>
        <p:pic>
          <p:nvPicPr>
            <p:cNvPr id="14" name="Image 13">
              <a:extLst>
                <a:ext uri="{FF2B5EF4-FFF2-40B4-BE49-F238E27FC236}">
                  <a16:creationId xmlns:a16="http://schemas.microsoft.com/office/drawing/2014/main" id="{90E19596-3E44-49C5-BEAF-DB3317AE7BA5}"/>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2982661" y="4807233"/>
              <a:ext cx="240670" cy="254000"/>
            </a:xfrm>
            <a:prstGeom prst="rect">
              <a:avLst/>
            </a:prstGeom>
          </p:spPr>
        </p:pic>
        <p:sp>
          <p:nvSpPr>
            <p:cNvPr id="22" name="ZoneTexte 21">
              <a:extLst>
                <a:ext uri="{FF2B5EF4-FFF2-40B4-BE49-F238E27FC236}">
                  <a16:creationId xmlns:a16="http://schemas.microsoft.com/office/drawing/2014/main" id="{76CF5C8F-7D06-46EC-BE0D-D4A97964A468}"/>
                </a:ext>
              </a:extLst>
            </p:cNvPr>
            <p:cNvSpPr txBox="1"/>
            <p:nvPr/>
          </p:nvSpPr>
          <p:spPr>
            <a:xfrm>
              <a:off x="3231798" y="4672623"/>
              <a:ext cx="3017897" cy="523220"/>
            </a:xfrm>
            <a:prstGeom prst="rect">
              <a:avLst/>
            </a:prstGeom>
            <a:noFill/>
          </p:spPr>
          <p:txBody>
            <a:bodyPr wrap="square">
              <a:spAutoFit/>
            </a:bodyPr>
            <a:lstStyle/>
            <a:p>
              <a:r>
                <a:rPr kumimoji="0" lang="fr-FR" sz="2800" b="0" i="0" u="none" strike="noStrike" cap="all" normalizeH="0" baseline="0" noProof="0">
                  <a:ln>
                    <a:noFill/>
                  </a:ln>
                  <a:solidFill>
                    <a:srgbClr val="8BB7CA"/>
                  </a:solidFill>
                  <a:uLnTx/>
                  <a:uFillTx/>
                  <a:latin typeface="DilleniaUPC" panose="02020603050405020304" pitchFamily="18" charset="-34"/>
                  <a:ea typeface="+mn-ea"/>
                  <a:cs typeface="DilleniaUPC" panose="02020603050405020304" pitchFamily="18" charset="-34"/>
                </a:rPr>
                <a:t>AGENTS TENSEURS</a:t>
              </a:r>
            </a:p>
          </p:txBody>
        </p:sp>
        <p:grpSp>
          <p:nvGrpSpPr>
            <p:cNvPr id="29" name="Groupe 28">
              <a:extLst>
                <a:ext uri="{FF2B5EF4-FFF2-40B4-BE49-F238E27FC236}">
                  <a16:creationId xmlns:a16="http://schemas.microsoft.com/office/drawing/2014/main" id="{9739513D-439F-4D04-91F6-6832C95EF937}"/>
                </a:ext>
              </a:extLst>
            </p:cNvPr>
            <p:cNvGrpSpPr/>
            <p:nvPr/>
          </p:nvGrpSpPr>
          <p:grpSpPr>
            <a:xfrm>
              <a:off x="6188816" y="4711095"/>
              <a:ext cx="6003177" cy="800219"/>
              <a:chOff x="6635132" y="4833991"/>
              <a:chExt cx="5556868" cy="800219"/>
            </a:xfrm>
          </p:grpSpPr>
          <p:sp>
            <p:nvSpPr>
              <p:cNvPr id="30" name="ZoneTexte 29">
                <a:extLst>
                  <a:ext uri="{FF2B5EF4-FFF2-40B4-BE49-F238E27FC236}">
                    <a16:creationId xmlns:a16="http://schemas.microsoft.com/office/drawing/2014/main" id="{9B952405-5A12-4BD0-A132-1F69A4D25698}"/>
                  </a:ext>
                </a:extLst>
              </p:cNvPr>
              <p:cNvSpPr txBox="1"/>
              <p:nvPr/>
            </p:nvSpPr>
            <p:spPr>
              <a:xfrm>
                <a:off x="6734405" y="4833991"/>
                <a:ext cx="5457595"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Le fruit tara et les extraits d’algue rouge aident à tendre la peau en surface.</a:t>
                </a:r>
              </a:p>
            </p:txBody>
          </p:sp>
          <p:cxnSp>
            <p:nvCxnSpPr>
              <p:cNvPr id="31" name="Connecteur droit 30">
                <a:extLst>
                  <a:ext uri="{FF2B5EF4-FFF2-40B4-BE49-F238E27FC236}">
                    <a16:creationId xmlns:a16="http://schemas.microsoft.com/office/drawing/2014/main" id="{5AB65501-7440-421A-9132-1A321B8BEBFE}"/>
                  </a:ext>
                </a:extLst>
              </p:cNvPr>
              <p:cNvCxnSpPr>
                <a:cxnSpLocks/>
              </p:cNvCxnSpPr>
              <p:nvPr/>
            </p:nvCxnSpPr>
            <p:spPr>
              <a:xfrm>
                <a:off x="6635132" y="4887088"/>
                <a:ext cx="0" cy="373209"/>
              </a:xfrm>
              <a:prstGeom prst="line">
                <a:avLst/>
              </a:prstGeom>
              <a:ln>
                <a:solidFill>
                  <a:srgbClr val="8BB7CA"/>
                </a:solidFill>
              </a:ln>
            </p:spPr>
            <p:style>
              <a:lnRef idx="1">
                <a:schemeClr val="dk1"/>
              </a:lnRef>
              <a:fillRef idx="0">
                <a:schemeClr val="dk1"/>
              </a:fillRef>
              <a:effectRef idx="0">
                <a:schemeClr val="dk1"/>
              </a:effectRef>
              <a:fontRef idx="minor">
                <a:schemeClr val="tx1"/>
              </a:fontRef>
            </p:style>
          </p:cxnSp>
        </p:grpSp>
      </p:grpSp>
      <p:sp>
        <p:nvSpPr>
          <p:cNvPr id="39" name="Rectangle 38">
            <a:extLst>
              <a:ext uri="{FF2B5EF4-FFF2-40B4-BE49-F238E27FC236}">
                <a16:creationId xmlns:a16="http://schemas.microsoft.com/office/drawing/2014/main" id="{CB767BAC-4025-44AE-9933-DA3708072C65}"/>
              </a:ext>
            </a:extLst>
          </p:cNvPr>
          <p:cNvSpPr/>
          <p:nvPr/>
        </p:nvSpPr>
        <p:spPr>
          <a:xfrm>
            <a:off x="8355411" y="1436428"/>
            <a:ext cx="3737062" cy="349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900"/>
              </a:lnSpc>
            </a:pPr>
            <a:r>
              <a:rPr lang="fr-FR" sz="1000" dirty="0">
                <a:solidFill>
                  <a:schemeClr val="tx1">
                    <a:lumMod val="65000"/>
                    <a:lumOff val="35000"/>
                  </a:schemeClr>
                </a:solidFill>
                <a:latin typeface="DilleniaUPC" panose="02020603050405020304" pitchFamily="18" charset="-34"/>
                <a:cs typeface="DilleniaUPC" panose="02020603050405020304" pitchFamily="18" charset="-34"/>
              </a:rPr>
              <a:t>* Eau </a:t>
            </a:r>
            <a:r>
              <a:rPr lang="fr-FR" sz="1000" dirty="0" err="1">
                <a:solidFill>
                  <a:schemeClr val="tx1">
                    <a:lumMod val="65000"/>
                    <a:lumOff val="35000"/>
                  </a:schemeClr>
                </a:solidFill>
                <a:latin typeface="DilleniaUPC" panose="02020603050405020304" pitchFamily="18" charset="-34"/>
                <a:cs typeface="DilleniaUPC" panose="02020603050405020304" pitchFamily="18" charset="-34"/>
              </a:rPr>
              <a:t>isodermique</a:t>
            </a:r>
            <a:r>
              <a:rPr lang="fr-FR" sz="1000" dirty="0">
                <a:solidFill>
                  <a:schemeClr val="tx1">
                    <a:lumMod val="65000"/>
                    <a:lumOff val="35000"/>
                  </a:schemeClr>
                </a:solidFill>
                <a:latin typeface="DilleniaUPC" panose="02020603050405020304" pitchFamily="18" charset="-34"/>
                <a:cs typeface="DilleniaUPC" panose="02020603050405020304" pitchFamily="18" charset="-34"/>
              </a:rPr>
              <a:t> (AQUA/WATER/EAU, DISODIUM ADENOSINE TRISPHOSPHATE, CARNOSINE, LAMINARIA DIGITATA EXTRACT) = 1 ingrédient</a:t>
            </a:r>
          </a:p>
        </p:txBody>
      </p:sp>
      <p:sp>
        <p:nvSpPr>
          <p:cNvPr id="40" name="ZoneTexte 39">
            <a:extLst>
              <a:ext uri="{FF2B5EF4-FFF2-40B4-BE49-F238E27FC236}">
                <a16:creationId xmlns:a16="http://schemas.microsoft.com/office/drawing/2014/main" id="{13713084-81A0-4665-8053-3AB66699625A}"/>
              </a:ext>
            </a:extLst>
          </p:cNvPr>
          <p:cNvSpPr txBox="1"/>
          <p:nvPr/>
        </p:nvSpPr>
        <p:spPr>
          <a:xfrm>
            <a:off x="2894987" y="2015344"/>
            <a:ext cx="4826611" cy="584775"/>
          </a:xfrm>
          <a:prstGeom prst="rect">
            <a:avLst/>
          </a:prstGeom>
          <a:noFill/>
        </p:spPr>
        <p:txBody>
          <a:bodyPr wrap="square">
            <a:spAutoFit/>
          </a:bodyPr>
          <a:lstStyle/>
          <a:p>
            <a:pPr>
              <a:spcAft>
                <a:spcPts val="600"/>
              </a:spcAft>
            </a:pPr>
            <a:r>
              <a:rPr lang="fr-FR" sz="3200" b="1" cap="all">
                <a:solidFill>
                  <a:srgbClr val="8BB7CA"/>
                </a:solidFill>
                <a:latin typeface="DilleniaUPC" panose="02020603050405020304" pitchFamily="18" charset="-34"/>
                <a:cs typeface="DilleniaUPC" panose="02020603050405020304" pitchFamily="18" charset="-34"/>
              </a:rPr>
              <a:t>COMPOSITION</a:t>
            </a:r>
          </a:p>
        </p:txBody>
      </p:sp>
      <p:grpSp>
        <p:nvGrpSpPr>
          <p:cNvPr id="3" name="Groupe 2">
            <a:extLst>
              <a:ext uri="{FF2B5EF4-FFF2-40B4-BE49-F238E27FC236}">
                <a16:creationId xmlns:a16="http://schemas.microsoft.com/office/drawing/2014/main" id="{309E7B9A-F423-4FE7-BB75-260F8BF0BAE7}"/>
              </a:ext>
            </a:extLst>
          </p:cNvPr>
          <p:cNvGrpSpPr/>
          <p:nvPr/>
        </p:nvGrpSpPr>
        <p:grpSpPr>
          <a:xfrm>
            <a:off x="3000046" y="5407681"/>
            <a:ext cx="9191947" cy="1508105"/>
            <a:chOff x="3000046" y="5407681"/>
            <a:chExt cx="9191947" cy="1508105"/>
          </a:xfrm>
        </p:grpSpPr>
        <p:pic>
          <p:nvPicPr>
            <p:cNvPr id="34" name="Image 33">
              <a:extLst>
                <a:ext uri="{FF2B5EF4-FFF2-40B4-BE49-F238E27FC236}">
                  <a16:creationId xmlns:a16="http://schemas.microsoft.com/office/drawing/2014/main" id="{EA827298-770D-4636-9941-D27C9707D159}"/>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3000046" y="5680790"/>
              <a:ext cx="240670" cy="254000"/>
            </a:xfrm>
            <a:prstGeom prst="rect">
              <a:avLst/>
            </a:prstGeom>
          </p:spPr>
        </p:pic>
        <p:sp>
          <p:nvSpPr>
            <p:cNvPr id="35" name="ZoneTexte 34">
              <a:extLst>
                <a:ext uri="{FF2B5EF4-FFF2-40B4-BE49-F238E27FC236}">
                  <a16:creationId xmlns:a16="http://schemas.microsoft.com/office/drawing/2014/main" id="{BFC58418-5DA1-4A54-9E80-DD3CF46AF3AA}"/>
                </a:ext>
              </a:extLst>
            </p:cNvPr>
            <p:cNvSpPr txBox="1"/>
            <p:nvPr/>
          </p:nvSpPr>
          <p:spPr>
            <a:xfrm>
              <a:off x="3249183" y="5546180"/>
              <a:ext cx="2939619" cy="954107"/>
            </a:xfrm>
            <a:prstGeom prst="rect">
              <a:avLst/>
            </a:prstGeom>
            <a:noFill/>
          </p:spPr>
          <p:txBody>
            <a:bodyPr wrap="square">
              <a:spAutoFit/>
            </a:bodyPr>
            <a:lstStyle/>
            <a:p>
              <a:r>
                <a:rPr kumimoji="0" lang="fr-FR" sz="2800" b="0" i="0" u="none" strike="noStrike" cap="all" normalizeH="0" baseline="0" noProof="0" dirty="0">
                  <a:ln>
                    <a:noFill/>
                  </a:ln>
                  <a:solidFill>
                    <a:srgbClr val="8BB7CA"/>
                  </a:solidFill>
                  <a:uLnTx/>
                  <a:uFillTx/>
                  <a:latin typeface="DilleniaUPC" panose="02020603050405020304" pitchFamily="18" charset="-34"/>
                  <a:ea typeface="+mn-ea"/>
                  <a:cs typeface="DilleniaUPC" panose="02020603050405020304" pitchFamily="18" charset="-34"/>
                </a:rPr>
                <a:t>AGENTS NOURRISSANTS</a:t>
              </a:r>
            </a:p>
          </p:txBody>
        </p:sp>
        <p:sp>
          <p:nvSpPr>
            <p:cNvPr id="37" name="ZoneTexte 36">
              <a:extLst>
                <a:ext uri="{FF2B5EF4-FFF2-40B4-BE49-F238E27FC236}">
                  <a16:creationId xmlns:a16="http://schemas.microsoft.com/office/drawing/2014/main" id="{13A8119A-5299-48A9-958C-3A33AC983E5C}"/>
                </a:ext>
              </a:extLst>
            </p:cNvPr>
            <p:cNvSpPr txBox="1"/>
            <p:nvPr/>
          </p:nvSpPr>
          <p:spPr>
            <a:xfrm>
              <a:off x="6255921" y="5407681"/>
              <a:ext cx="5936072" cy="1508105"/>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L’huile de tournesol </a:t>
              </a:r>
              <a:r>
                <a:rPr lang="fr-FR" sz="2300" b="1" dirty="0">
                  <a:solidFill>
                    <a:prstClr val="black"/>
                  </a:solidFill>
                  <a:latin typeface="DilleniaUPC" panose="02020603050405020304" pitchFamily="18" charset="-34"/>
                  <a:ea typeface="+mn-ea"/>
                  <a:cs typeface="DilleniaUPC" panose="02020603050405020304" pitchFamily="18" charset="-34"/>
                </a:rPr>
                <a:t>renforce la peau en la rechargeant en lipides</a:t>
              </a:r>
              <a:r>
                <a:rPr lang="fr-FR" sz="2300" dirty="0">
                  <a:solidFill>
                    <a:prstClr val="black"/>
                  </a:solidFill>
                  <a:latin typeface="DilleniaUPC" panose="02020603050405020304" pitchFamily="18" charset="-34"/>
                  <a:ea typeface="+mn-ea"/>
                  <a:cs typeface="DilleniaUPC" panose="02020603050405020304" pitchFamily="18" charset="-3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Les émollients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adoucissent et                            lissent</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la peau.</a:t>
              </a:r>
            </a:p>
          </p:txBody>
        </p:sp>
        <p:cxnSp>
          <p:nvCxnSpPr>
            <p:cNvPr id="41" name="Connecteur droit 40">
              <a:extLst>
                <a:ext uri="{FF2B5EF4-FFF2-40B4-BE49-F238E27FC236}">
                  <a16:creationId xmlns:a16="http://schemas.microsoft.com/office/drawing/2014/main" id="{A30EAE61-D5A1-41AD-9B1F-6ECD032FBA7F}"/>
                </a:ext>
              </a:extLst>
            </p:cNvPr>
            <p:cNvCxnSpPr>
              <a:cxnSpLocks/>
            </p:cNvCxnSpPr>
            <p:nvPr/>
          </p:nvCxnSpPr>
          <p:spPr>
            <a:xfrm>
              <a:off x="6187161" y="5430306"/>
              <a:ext cx="0" cy="754968"/>
            </a:xfrm>
            <a:prstGeom prst="line">
              <a:avLst/>
            </a:prstGeom>
            <a:ln>
              <a:solidFill>
                <a:srgbClr val="8BB7CA"/>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775884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397759" y="2397759"/>
            <a:ext cx="6858001" cy="2062482"/>
          </a:xfrm>
          <a:prstGeom prst="rect">
            <a:avLst/>
          </a:prstGeom>
          <a:solidFill>
            <a:srgbClr val="8B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904579" y="617291"/>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Fluide lissant contour des yeux</a:t>
            </a:r>
          </a:p>
        </p:txBody>
      </p:sp>
      <p:pic>
        <p:nvPicPr>
          <p:cNvPr id="4" name="Image 3" descr="Une image contenant articles de toilette, lotion, alimentation&#10;&#10;Description générée automatiquement">
            <a:extLst>
              <a:ext uri="{FF2B5EF4-FFF2-40B4-BE49-F238E27FC236}">
                <a16:creationId xmlns:a16="http://schemas.microsoft.com/office/drawing/2014/main" id="{D78DFEFB-BC9C-42D6-A7D1-7AD84844A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4728" y="1689459"/>
            <a:ext cx="1195510" cy="4726755"/>
          </a:xfrm>
          <a:prstGeom prst="rect">
            <a:avLst/>
          </a:prstGeom>
          <a:effectLst>
            <a:outerShdw blurRad="50800" dist="38100" dir="2700000" algn="tl" rotWithShape="0">
              <a:prstClr val="black">
                <a:alpha val="40000"/>
              </a:prstClr>
            </a:outerShdw>
          </a:effectLst>
        </p:spPr>
      </p:pic>
      <p:sp>
        <p:nvSpPr>
          <p:cNvPr id="17" name="ZoneTexte 16">
            <a:extLst>
              <a:ext uri="{FF2B5EF4-FFF2-40B4-BE49-F238E27FC236}">
                <a16:creationId xmlns:a16="http://schemas.microsoft.com/office/drawing/2014/main" id="{C91014F7-7CE3-874A-A835-319B293562F0}"/>
              </a:ext>
            </a:extLst>
          </p:cNvPr>
          <p:cNvSpPr txBox="1"/>
          <p:nvPr/>
        </p:nvSpPr>
        <p:spPr>
          <a:xfrm>
            <a:off x="242586" y="83286"/>
            <a:ext cx="7098013"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18" name="Connecteur droit 17">
            <a:extLst>
              <a:ext uri="{FF2B5EF4-FFF2-40B4-BE49-F238E27FC236}">
                <a16:creationId xmlns:a16="http://schemas.microsoft.com/office/drawing/2014/main" id="{C2752FF7-1E41-D242-ACC9-B6102BB08359}"/>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92682191-7604-4DDC-B4A7-A08EB93E0EA0}"/>
              </a:ext>
            </a:extLst>
          </p:cNvPr>
          <p:cNvSpPr txBox="1"/>
          <p:nvPr/>
        </p:nvSpPr>
        <p:spPr>
          <a:xfrm>
            <a:off x="2941228" y="1774373"/>
            <a:ext cx="6568531" cy="584775"/>
          </a:xfrm>
          <a:prstGeom prst="rect">
            <a:avLst/>
          </a:prstGeom>
          <a:noFill/>
        </p:spPr>
        <p:txBody>
          <a:bodyPr wrap="square">
            <a:spAutoFit/>
          </a:bodyPr>
          <a:lstStyle/>
          <a:p>
            <a:pPr>
              <a:spcAft>
                <a:spcPts val="600"/>
              </a:spcAft>
            </a:pPr>
            <a:r>
              <a:rPr lang="fr-FR" sz="3200" b="1" cap="all">
                <a:solidFill>
                  <a:srgbClr val="8BB7CA"/>
                </a:solidFill>
                <a:latin typeface="DilleniaUPC" panose="02020603050405020304" pitchFamily="18" charset="-34"/>
                <a:cs typeface="DilleniaUPC" panose="02020603050405020304" pitchFamily="18" charset="-34"/>
              </a:rPr>
              <a:t>TRANSPARENCE TOTALE</a:t>
            </a:r>
          </a:p>
        </p:txBody>
      </p:sp>
      <p:sp>
        <p:nvSpPr>
          <p:cNvPr id="9" name="ZoneTexte 8">
            <a:extLst>
              <a:ext uri="{FF2B5EF4-FFF2-40B4-BE49-F238E27FC236}">
                <a16:creationId xmlns:a16="http://schemas.microsoft.com/office/drawing/2014/main" id="{04296F57-3A6D-4C3B-BD07-169F6223F07B}"/>
              </a:ext>
            </a:extLst>
          </p:cNvPr>
          <p:cNvSpPr txBox="1"/>
          <p:nvPr/>
        </p:nvSpPr>
        <p:spPr>
          <a:xfrm>
            <a:off x="3283871" y="2485147"/>
            <a:ext cx="7379584" cy="2428870"/>
          </a:xfrm>
          <a:prstGeom prst="rect">
            <a:avLst/>
          </a:prstGeom>
          <a:noFill/>
        </p:spPr>
        <p:txBody>
          <a:bodyPr wrap="square">
            <a:spAutoFit/>
          </a:bodyPr>
          <a:lstStyle/>
          <a:p>
            <a:pPr algn="ctr">
              <a:lnSpc>
                <a:spcPts val="2000"/>
              </a:lnSpc>
            </a:pPr>
            <a:r>
              <a:rPr lang="fr-FR" sz="2400" b="1">
                <a:latin typeface="DilleniaUPC" panose="02020603050405020304" pitchFamily="18" charset="-34"/>
                <a:cs typeface="DilleniaUPC" panose="02020603050405020304" pitchFamily="18" charset="-34"/>
              </a:rPr>
              <a:t>INGRÉDIENTS : </a:t>
            </a:r>
            <a:r>
              <a:rPr lang="fr-FR" sz="2400">
                <a:solidFill>
                  <a:srgbClr val="EE5E79"/>
                </a:solidFill>
                <a:latin typeface="DilleniaUPC" panose="02020603050405020304" pitchFamily="18" charset="-34"/>
                <a:cs typeface="DilleniaUPC" panose="02020603050405020304" pitchFamily="18" charset="-34"/>
              </a:rPr>
              <a:t>AQUA/WATER/EAU</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DICAPRYLYL CARBONATE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GLYCERIN</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ISOSTEARYL ISOSTEARATE</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SODIUM CITRATE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PROPANEDIOL</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POLYGLYCERYL-6 DISTEARATE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HYDROXYPROPYL STARCH PHOSPHATE</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CAPRYLOYL GLYCINE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POTASSIUM CETYL PHOSPHATE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JOJOBA ESTERS</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CAESALPINIA SPINOSA FRUIT EXTRACT</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CETYL ALCOHOL</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POLYGLYCERYL-3 BEESWAX</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XANTHAN GUM</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POTASSIUM SORBATE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SODIUM HYALURONATE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KAPPAPHYCUS ALVAREZII EXTRACT</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TOCOPHEROL</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LAMINARIA DIGITATA EXTRACT</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HELIANTHUS ANNUUS (SUNFLOWER) SEED OIL</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CARNOSINE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DISODIUM ADENOSINE TRIPHOSPHATE</a:t>
            </a:r>
            <a:r>
              <a:rPr lang="fr-FR" sz="2400">
                <a:latin typeface="DilleniaUPC" panose="02020603050405020304" pitchFamily="18" charset="-34"/>
                <a:cs typeface="DilleniaUPC" panose="02020603050405020304" pitchFamily="18" charset="-34"/>
              </a:rPr>
              <a:t>.</a:t>
            </a:r>
          </a:p>
        </p:txBody>
      </p:sp>
      <p:pic>
        <p:nvPicPr>
          <p:cNvPr id="20" name="Image 19">
            <a:extLst>
              <a:ext uri="{FF2B5EF4-FFF2-40B4-BE49-F238E27FC236}">
                <a16:creationId xmlns:a16="http://schemas.microsoft.com/office/drawing/2014/main" id="{BED921B9-C1EC-4150-AF88-17E9E83C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4081" y="700273"/>
            <a:ext cx="2197852" cy="1550380"/>
          </a:xfrm>
          <a:prstGeom prst="rect">
            <a:avLst/>
          </a:prstGeom>
        </p:spPr>
      </p:pic>
      <p:grpSp>
        <p:nvGrpSpPr>
          <p:cNvPr id="19" name="Groupe 18">
            <a:extLst>
              <a:ext uri="{FF2B5EF4-FFF2-40B4-BE49-F238E27FC236}">
                <a16:creationId xmlns:a16="http://schemas.microsoft.com/office/drawing/2014/main" id="{D2A2B761-F9B0-4045-9EC9-8A9232ED2DB9}"/>
              </a:ext>
            </a:extLst>
          </p:cNvPr>
          <p:cNvGrpSpPr/>
          <p:nvPr/>
        </p:nvGrpSpPr>
        <p:grpSpPr>
          <a:xfrm>
            <a:off x="4321103" y="5022749"/>
            <a:ext cx="7413697" cy="783924"/>
            <a:chOff x="4392044" y="5644597"/>
            <a:chExt cx="7413697" cy="783924"/>
          </a:xfrm>
        </p:grpSpPr>
        <p:sp>
          <p:nvSpPr>
            <p:cNvPr id="22" name="ZoneTexte 21">
              <a:extLst>
                <a:ext uri="{FF2B5EF4-FFF2-40B4-BE49-F238E27FC236}">
                  <a16:creationId xmlns:a16="http://schemas.microsoft.com/office/drawing/2014/main" id="{818165C7-4D49-4161-B34A-ED7987148789}"/>
                </a:ext>
              </a:extLst>
            </p:cNvPr>
            <p:cNvSpPr txBox="1"/>
            <p:nvPr/>
          </p:nvSpPr>
          <p:spPr>
            <a:xfrm>
              <a:off x="4599760" y="5644597"/>
              <a:ext cx="2501901" cy="461665"/>
            </a:xfrm>
            <a:prstGeom prst="rect">
              <a:avLst/>
            </a:prstGeom>
            <a:noFill/>
          </p:spPr>
          <p:txBody>
            <a:bodyPr wrap="square">
              <a:spAutoFit/>
            </a:bodyPr>
            <a:lstStyle/>
            <a:p>
              <a:r>
                <a:rPr lang="fr-FR" sz="2400" b="1">
                  <a:solidFill>
                    <a:srgbClr val="2B909D"/>
                  </a:solidFill>
                  <a:latin typeface="DilleniaUPC" panose="02020603050405020304" pitchFamily="18" charset="-34"/>
                  <a:cs typeface="DilleniaUPC" panose="02020603050405020304" pitchFamily="18" charset="-34"/>
                </a:rPr>
                <a:t>Actions spécifiques du produit</a:t>
              </a:r>
            </a:p>
          </p:txBody>
        </p:sp>
        <p:pic>
          <p:nvPicPr>
            <p:cNvPr id="23" name="Image 22">
              <a:extLst>
                <a:ext uri="{FF2B5EF4-FFF2-40B4-BE49-F238E27FC236}">
                  <a16:creationId xmlns:a16="http://schemas.microsoft.com/office/drawing/2014/main" id="{32549F72-AE75-4EDB-A17A-C578FF13B85C}"/>
                </a:ext>
              </a:extLst>
            </p:cNvPr>
            <p:cNvPicPr>
              <a:picLocks noChangeAspect="1"/>
            </p:cNvPicPr>
            <p:nvPr/>
          </p:nvPicPr>
          <p:blipFill>
            <a:blip r:embed="rId5"/>
            <a:stretch>
              <a:fillRect/>
            </a:stretch>
          </p:blipFill>
          <p:spPr>
            <a:xfrm>
              <a:off x="5784576" y="6069918"/>
              <a:ext cx="262946" cy="255539"/>
            </a:xfrm>
            <a:prstGeom prst="rect">
              <a:avLst/>
            </a:prstGeom>
          </p:spPr>
        </p:pic>
        <p:pic>
          <p:nvPicPr>
            <p:cNvPr id="24" name="Image 23">
              <a:extLst>
                <a:ext uri="{FF2B5EF4-FFF2-40B4-BE49-F238E27FC236}">
                  <a16:creationId xmlns:a16="http://schemas.microsoft.com/office/drawing/2014/main" id="{3B27844F-D801-4E38-962F-6F0FEAB58BF6}"/>
                </a:ext>
              </a:extLst>
            </p:cNvPr>
            <p:cNvPicPr>
              <a:picLocks noChangeAspect="1"/>
            </p:cNvPicPr>
            <p:nvPr/>
          </p:nvPicPr>
          <p:blipFill>
            <a:blip r:embed="rId6"/>
            <a:stretch>
              <a:fillRect/>
            </a:stretch>
          </p:blipFill>
          <p:spPr>
            <a:xfrm>
              <a:off x="4392044" y="5748430"/>
              <a:ext cx="246439" cy="209658"/>
            </a:xfrm>
            <a:prstGeom prst="rect">
              <a:avLst/>
            </a:prstGeom>
          </p:spPr>
        </p:pic>
        <p:pic>
          <p:nvPicPr>
            <p:cNvPr id="25" name="Image 24">
              <a:extLst>
                <a:ext uri="{FF2B5EF4-FFF2-40B4-BE49-F238E27FC236}">
                  <a16:creationId xmlns:a16="http://schemas.microsoft.com/office/drawing/2014/main" id="{030C69C8-8166-4F6B-BF1D-3381CEFCC6F5}"/>
                </a:ext>
              </a:extLst>
            </p:cNvPr>
            <p:cNvPicPr>
              <a:picLocks noChangeAspect="1"/>
            </p:cNvPicPr>
            <p:nvPr/>
          </p:nvPicPr>
          <p:blipFill>
            <a:blip r:embed="rId7"/>
            <a:stretch>
              <a:fillRect/>
            </a:stretch>
          </p:blipFill>
          <p:spPr>
            <a:xfrm>
              <a:off x="7078937" y="5736024"/>
              <a:ext cx="240518" cy="251619"/>
            </a:xfrm>
            <a:prstGeom prst="rect">
              <a:avLst/>
            </a:prstGeom>
          </p:spPr>
        </p:pic>
        <p:sp>
          <p:nvSpPr>
            <p:cNvPr id="26" name="ZoneTexte 25">
              <a:extLst>
                <a:ext uri="{FF2B5EF4-FFF2-40B4-BE49-F238E27FC236}">
                  <a16:creationId xmlns:a16="http://schemas.microsoft.com/office/drawing/2014/main" id="{D45BCAD0-3B57-4B38-8F08-543CA901806B}"/>
                </a:ext>
              </a:extLst>
            </p:cNvPr>
            <p:cNvSpPr txBox="1"/>
            <p:nvPr/>
          </p:nvSpPr>
          <p:spPr>
            <a:xfrm>
              <a:off x="7283828" y="5644597"/>
              <a:ext cx="4521913" cy="461665"/>
            </a:xfrm>
            <a:prstGeom prst="rect">
              <a:avLst/>
            </a:prstGeom>
            <a:noFill/>
          </p:spPr>
          <p:txBody>
            <a:bodyPr wrap="square">
              <a:spAutoFit/>
            </a:bodyPr>
            <a:lstStyle>
              <a:defPPr>
                <a:defRPr lang="fr-FR"/>
              </a:defPPr>
              <a:lvl1pPr>
                <a:defRPr sz="2000" b="1">
                  <a:solidFill>
                    <a:srgbClr val="2B909D"/>
                  </a:solidFill>
                  <a:latin typeface="DilleniaUPC" panose="02020603050405020304" pitchFamily="18" charset="-34"/>
                  <a:cs typeface="DilleniaUPC" panose="02020603050405020304" pitchFamily="18" charset="-34"/>
                </a:defRPr>
              </a:lvl1pPr>
            </a:lstStyle>
            <a:p>
              <a:r>
                <a:rPr lang="fr-FR" sz="2400">
                  <a:solidFill>
                    <a:srgbClr val="F07189"/>
                  </a:solidFill>
                </a:rPr>
                <a:t>Texture et sensorialité</a:t>
              </a:r>
            </a:p>
          </p:txBody>
        </p:sp>
        <p:sp>
          <p:nvSpPr>
            <p:cNvPr id="27" name="ZoneTexte 26">
              <a:extLst>
                <a:ext uri="{FF2B5EF4-FFF2-40B4-BE49-F238E27FC236}">
                  <a16:creationId xmlns:a16="http://schemas.microsoft.com/office/drawing/2014/main" id="{88FDCBE3-D0A1-41A7-BC80-F5E1BD910F58}"/>
                </a:ext>
              </a:extLst>
            </p:cNvPr>
            <p:cNvSpPr txBox="1"/>
            <p:nvPr/>
          </p:nvSpPr>
          <p:spPr>
            <a:xfrm>
              <a:off x="6151380" y="5966856"/>
              <a:ext cx="4925412" cy="461665"/>
            </a:xfrm>
            <a:prstGeom prst="rect">
              <a:avLst/>
            </a:prstGeom>
            <a:noFill/>
          </p:spPr>
          <p:txBody>
            <a:bodyPr wrap="square">
              <a:spAutoFit/>
            </a:bodyPr>
            <a:lstStyle/>
            <a:p>
              <a:r>
                <a:rPr lang="fr-FR" sz="2400" b="1" dirty="0">
                  <a:solidFill>
                    <a:srgbClr val="686F98"/>
                  </a:solidFill>
                  <a:latin typeface="DilleniaUPC" panose="02020603050405020304" pitchFamily="18" charset="-34"/>
                  <a:cs typeface="DilleniaUPC" panose="02020603050405020304" pitchFamily="18" charset="-34"/>
                </a:rPr>
                <a:t>Application et système de pénétration de la peau</a:t>
              </a:r>
            </a:p>
          </p:txBody>
        </p:sp>
      </p:grpSp>
    </p:spTree>
    <p:extLst>
      <p:ext uri="{BB962C8B-B14F-4D97-AF65-F5344CB8AC3E}">
        <p14:creationId xmlns:p14="http://schemas.microsoft.com/office/powerpoint/2010/main" val="1784202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397759" y="2397759"/>
            <a:ext cx="6858001" cy="2062482"/>
          </a:xfrm>
          <a:prstGeom prst="rect">
            <a:avLst/>
          </a:prstGeom>
          <a:solidFill>
            <a:srgbClr val="8B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904579" y="617291"/>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Fluide lissant contour des yeux</a:t>
            </a:r>
          </a:p>
        </p:txBody>
      </p:sp>
      <p:pic>
        <p:nvPicPr>
          <p:cNvPr id="4" name="Image 3" descr="Une image contenant articles de toilette, lotion, alimentation&#10;&#10;Description générée automatiquement">
            <a:extLst>
              <a:ext uri="{FF2B5EF4-FFF2-40B4-BE49-F238E27FC236}">
                <a16:creationId xmlns:a16="http://schemas.microsoft.com/office/drawing/2014/main" id="{D78DFEFB-BC9C-42D6-A7D1-7AD84844A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4728" y="1689459"/>
            <a:ext cx="1195510" cy="4726755"/>
          </a:xfrm>
          <a:prstGeom prst="rect">
            <a:avLst/>
          </a:prstGeom>
          <a:effectLst>
            <a:outerShdw blurRad="50800" dist="38100" dir="2700000" algn="tl" rotWithShape="0">
              <a:prstClr val="black">
                <a:alpha val="40000"/>
              </a:prstClr>
            </a:outerShdw>
          </a:effectLst>
        </p:spPr>
      </p:pic>
      <p:sp>
        <p:nvSpPr>
          <p:cNvPr id="17" name="ZoneTexte 16">
            <a:extLst>
              <a:ext uri="{FF2B5EF4-FFF2-40B4-BE49-F238E27FC236}">
                <a16:creationId xmlns:a16="http://schemas.microsoft.com/office/drawing/2014/main" id="{C91014F7-7CE3-874A-A835-319B293562F0}"/>
              </a:ext>
            </a:extLst>
          </p:cNvPr>
          <p:cNvSpPr txBox="1"/>
          <p:nvPr/>
        </p:nvSpPr>
        <p:spPr>
          <a:xfrm>
            <a:off x="242586" y="83286"/>
            <a:ext cx="6932913"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18" name="Connecteur droit 17">
            <a:extLst>
              <a:ext uri="{FF2B5EF4-FFF2-40B4-BE49-F238E27FC236}">
                <a16:creationId xmlns:a16="http://schemas.microsoft.com/office/drawing/2014/main" id="{C2752FF7-1E41-D242-ACC9-B6102BB08359}"/>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F4BB9CB4-42CF-4EEA-B37A-DAB49695FD88}"/>
              </a:ext>
            </a:extLst>
          </p:cNvPr>
          <p:cNvSpPr txBox="1"/>
          <p:nvPr/>
        </p:nvSpPr>
        <p:spPr>
          <a:xfrm>
            <a:off x="2957972" y="1580735"/>
            <a:ext cx="9130194" cy="584775"/>
          </a:xfrm>
          <a:prstGeom prst="rect">
            <a:avLst/>
          </a:prstGeom>
          <a:noFill/>
        </p:spPr>
        <p:txBody>
          <a:bodyPr wrap="square">
            <a:spAutoFit/>
          </a:bodyPr>
          <a:lstStyle/>
          <a:p>
            <a:pPr>
              <a:tabLst>
                <a:tab pos="3135313" algn="l"/>
              </a:tabLst>
            </a:pPr>
            <a:r>
              <a:rPr lang="fr-FR" sz="3200" b="1" u="none" strike="noStrike" cap="all" dirty="0">
                <a:solidFill>
                  <a:srgbClr val="8BB7CA"/>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8BB7CA"/>
                </a:solidFill>
                <a:latin typeface="DilleniaUPC" panose="02020603050405020304" pitchFamily="18" charset="-34"/>
                <a:ea typeface="Times New Roman" panose="02020603050405020304" pitchFamily="18" charset="0"/>
                <a:cs typeface="DilleniaUPC" panose="02020603050405020304" pitchFamily="18" charset="-34"/>
              </a:rPr>
              <a:t>Essai clinique </a:t>
            </a:r>
            <a:r>
              <a:rPr lang="fr-FR" sz="2400" b="1" u="none" strike="noStrike" dirty="0">
                <a:solidFill>
                  <a:srgbClr val="8BB7CA"/>
                </a:solidFill>
                <a:latin typeface="DilleniaUPC" panose="02020603050405020304" pitchFamily="18" charset="-34"/>
                <a:ea typeface="Times New Roman" panose="02020603050405020304" pitchFamily="18" charset="0"/>
                <a:cs typeface="DilleniaUPC" panose="02020603050405020304" pitchFamily="18" charset="-34"/>
              </a:rPr>
              <a:t>(</a:t>
            </a:r>
            <a:r>
              <a:rPr lang="fr-FR" sz="2400" b="1" u="none" strike="noStrike" dirty="0" err="1">
                <a:solidFill>
                  <a:srgbClr val="8BB7CA"/>
                </a:solidFill>
                <a:latin typeface="DilleniaUPC" panose="02020603050405020304" pitchFamily="18" charset="-34"/>
                <a:ea typeface="Times New Roman" panose="02020603050405020304" pitchFamily="18" charset="0"/>
                <a:cs typeface="DilleniaUPC" panose="02020603050405020304" pitchFamily="18" charset="-34"/>
              </a:rPr>
              <a:t>cornéométrie</a:t>
            </a:r>
            <a:r>
              <a:rPr lang="fr-FR" sz="2400" b="1" u="none" strike="noStrike" dirty="0">
                <a:solidFill>
                  <a:srgbClr val="8BB7CA"/>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23" name="Picture 2" descr="Mycose de l'ongle? N'attendez pas, traitez immédiatement">
            <a:extLst>
              <a:ext uri="{FF2B5EF4-FFF2-40B4-BE49-F238E27FC236}">
                <a16:creationId xmlns:a16="http://schemas.microsoft.com/office/drawing/2014/main" id="{E91EC11A-7711-48C2-BA4A-82128DC8D6C4}"/>
              </a:ext>
            </a:extLst>
          </p:cNvPr>
          <p:cNvPicPr>
            <a:picLocks noChangeAspect="1" noChangeArrowheads="1"/>
          </p:cNvPicPr>
          <p:nvPr/>
        </p:nvPicPr>
        <p:blipFill rotWithShape="1">
          <a:blip r:embed="rId4" cstate="print">
            <a:duotone>
              <a:prstClr val="black"/>
              <a:srgbClr val="8BB7CA">
                <a:tint val="45000"/>
                <a:satMod val="400000"/>
              </a:srgbClr>
            </a:duotone>
            <a:extLst>
              <a:ext uri="{28A0092B-C50C-407E-A947-70E740481C1C}">
                <a14:useLocalDpi xmlns:a14="http://schemas.microsoft.com/office/drawing/2010/main" val="0"/>
              </a:ext>
            </a:extLst>
          </a:blip>
          <a:srcRect r="66457"/>
          <a:stretch/>
        </p:blipFill>
        <p:spPr bwMode="auto">
          <a:xfrm>
            <a:off x="7175499" y="1619657"/>
            <a:ext cx="634360" cy="673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ydration - East Valley Naturopathic Doctors">
            <a:extLst>
              <a:ext uri="{FF2B5EF4-FFF2-40B4-BE49-F238E27FC236}">
                <a16:creationId xmlns:a16="http://schemas.microsoft.com/office/drawing/2014/main" id="{557B2EAB-4B5A-4747-A41B-60A2DA3D41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19317" y="693265"/>
            <a:ext cx="492443" cy="492443"/>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E6F1CC15-5707-4AC3-AE07-07EEAE8B5F61}"/>
              </a:ext>
            </a:extLst>
          </p:cNvPr>
          <p:cNvSpPr txBox="1"/>
          <p:nvPr/>
        </p:nvSpPr>
        <p:spPr>
          <a:xfrm>
            <a:off x="8080078" y="152318"/>
            <a:ext cx="3763529" cy="584775"/>
          </a:xfrm>
          <a:prstGeom prst="rect">
            <a:avLst/>
          </a:prstGeom>
          <a:noFill/>
        </p:spPr>
        <p:txBody>
          <a:bodyPr wrap="square">
            <a:spAutoFit/>
          </a:bodyPr>
          <a:lstStyle/>
          <a:p>
            <a:r>
              <a:rPr lang="fr-FR" sz="3200" b="1" dirty="0">
                <a:solidFill>
                  <a:srgbClr val="36C7D6"/>
                </a:solidFill>
                <a:latin typeface="DilleniaUPC" panose="02020603050405020304" pitchFamily="18" charset="-34"/>
                <a:cs typeface="DilleniaUPC" panose="02020603050405020304" pitchFamily="18" charset="-34"/>
              </a:rPr>
              <a:t>+20,2 % </a:t>
            </a:r>
            <a:r>
              <a:rPr lang="fr-FR" sz="2400" dirty="0">
                <a:solidFill>
                  <a:srgbClr val="36C7D6"/>
                </a:solidFill>
                <a:latin typeface="DilleniaUPC" panose="02020603050405020304" pitchFamily="18" charset="-34"/>
                <a:cs typeface="DilleniaUPC" panose="02020603050405020304" pitchFamily="18" charset="-34"/>
              </a:rPr>
              <a:t>d’hydratation au bout de 8h*</a:t>
            </a:r>
          </a:p>
        </p:txBody>
      </p:sp>
      <p:sp>
        <p:nvSpPr>
          <p:cNvPr id="16" name="ZoneTexte 15">
            <a:extLst>
              <a:ext uri="{FF2B5EF4-FFF2-40B4-BE49-F238E27FC236}">
                <a16:creationId xmlns:a16="http://schemas.microsoft.com/office/drawing/2014/main" id="{0746A25C-BF63-4898-871A-D85CB5486E86}"/>
              </a:ext>
            </a:extLst>
          </p:cNvPr>
          <p:cNvSpPr txBox="1"/>
          <p:nvPr/>
        </p:nvSpPr>
        <p:spPr>
          <a:xfrm>
            <a:off x="2450262" y="6580590"/>
            <a:ext cx="9863135" cy="338554"/>
          </a:xfrm>
          <a:prstGeom prst="rect">
            <a:avLst/>
          </a:prstGeom>
          <a:noFill/>
        </p:spPr>
        <p:txBody>
          <a:bodyPr wrap="square">
            <a:spAutoFit/>
          </a:bodyPr>
          <a:lstStyle/>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*Essai clinique (cornéométrie), étude Ln19009-1 – CIREC – sept. 2019</a:t>
            </a:r>
          </a:p>
        </p:txBody>
      </p:sp>
      <p:sp>
        <p:nvSpPr>
          <p:cNvPr id="15" name="ZoneTexte 14">
            <a:extLst>
              <a:ext uri="{FF2B5EF4-FFF2-40B4-BE49-F238E27FC236}">
                <a16:creationId xmlns:a16="http://schemas.microsoft.com/office/drawing/2014/main" id="{A5055821-274E-4FAB-8AB6-4CBF9F29A30C}"/>
              </a:ext>
            </a:extLst>
          </p:cNvPr>
          <p:cNvSpPr txBox="1"/>
          <p:nvPr/>
        </p:nvSpPr>
        <p:spPr>
          <a:xfrm>
            <a:off x="3882106" y="2529463"/>
            <a:ext cx="8206060" cy="446276"/>
          </a:xfrm>
          <a:prstGeom prst="rect">
            <a:avLst/>
          </a:prstGeom>
          <a:noFill/>
        </p:spPr>
        <p:txBody>
          <a:bodyPr wrap="square">
            <a:spAutoFit/>
          </a:bodyPr>
          <a:lstStyle/>
          <a:p>
            <a:r>
              <a:rPr lang="fr-FR" sz="2300" dirty="0">
                <a:latin typeface="DilleniaUPC" panose="02020603050405020304" pitchFamily="18" charset="-34"/>
                <a:cs typeface="DilleniaUPC" panose="02020603050405020304" pitchFamily="18" charset="-34"/>
              </a:rPr>
              <a:t>Évaluation clinique de l’effet hydratant (</a:t>
            </a:r>
            <a:r>
              <a:rPr lang="fr-FR" sz="2300" dirty="0" err="1">
                <a:latin typeface="DilleniaUPC" panose="02020603050405020304" pitchFamily="18" charset="-34"/>
                <a:cs typeface="DilleniaUPC" panose="02020603050405020304" pitchFamily="18" charset="-34"/>
              </a:rPr>
              <a:t>cornéométrie</a:t>
            </a:r>
            <a:r>
              <a:rPr lang="fr-FR" sz="2300" dirty="0">
                <a:latin typeface="DilleniaUPC" panose="02020603050405020304" pitchFamily="18" charset="-34"/>
                <a:cs typeface="DilleniaUPC" panose="02020603050405020304" pitchFamily="18" charset="-34"/>
              </a:rPr>
              <a:t>) – 8 heures* </a:t>
            </a:r>
          </a:p>
        </p:txBody>
      </p:sp>
      <p:pic>
        <p:nvPicPr>
          <p:cNvPr id="19" name="Image 18">
            <a:extLst>
              <a:ext uri="{FF2B5EF4-FFF2-40B4-BE49-F238E27FC236}">
                <a16:creationId xmlns:a16="http://schemas.microsoft.com/office/drawing/2014/main" id="{EDFB1E2E-51C7-4749-ABAA-94A4D14D830C}"/>
              </a:ext>
            </a:extLst>
          </p:cNvPr>
          <p:cNvPicPr>
            <a:picLocks noChangeAspect="1"/>
          </p:cNvPicPr>
          <p:nvPr/>
        </p:nvPicPr>
        <p:blipFill rotWithShape="1">
          <a:blip r:embed="rId6"/>
          <a:srcRect b="14901"/>
          <a:stretch/>
        </p:blipFill>
        <p:spPr>
          <a:xfrm>
            <a:off x="3337582" y="3042077"/>
            <a:ext cx="483564" cy="443166"/>
          </a:xfrm>
          <a:prstGeom prst="rect">
            <a:avLst/>
          </a:prstGeom>
        </p:spPr>
      </p:pic>
      <p:sp>
        <p:nvSpPr>
          <p:cNvPr id="20" name="ZoneTexte 19">
            <a:extLst>
              <a:ext uri="{FF2B5EF4-FFF2-40B4-BE49-F238E27FC236}">
                <a16:creationId xmlns:a16="http://schemas.microsoft.com/office/drawing/2014/main" id="{F6182BD1-9AFC-448F-8E15-2B7087CD0EFF}"/>
              </a:ext>
            </a:extLst>
          </p:cNvPr>
          <p:cNvSpPr txBox="1"/>
          <p:nvPr/>
        </p:nvSpPr>
        <p:spPr>
          <a:xfrm>
            <a:off x="3882106" y="3095363"/>
            <a:ext cx="4985447"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10 volontaires âgés de 40 à 65 ans</a:t>
            </a:r>
          </a:p>
        </p:txBody>
      </p:sp>
      <p:pic>
        <p:nvPicPr>
          <p:cNvPr id="22" name="Image 21">
            <a:extLst>
              <a:ext uri="{FF2B5EF4-FFF2-40B4-BE49-F238E27FC236}">
                <a16:creationId xmlns:a16="http://schemas.microsoft.com/office/drawing/2014/main" id="{0DD941BB-B5AB-4409-AB90-D2FA607E2960}"/>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404271"/>
            <a:ext cx="530585" cy="619484"/>
          </a:xfrm>
          <a:prstGeom prst="rect">
            <a:avLst/>
          </a:prstGeom>
        </p:spPr>
      </p:pic>
      <p:sp>
        <p:nvSpPr>
          <p:cNvPr id="24" name="ZoneTexte 23">
            <a:extLst>
              <a:ext uri="{FF2B5EF4-FFF2-40B4-BE49-F238E27FC236}">
                <a16:creationId xmlns:a16="http://schemas.microsoft.com/office/drawing/2014/main" id="{0B78BED1-1CAF-4546-B220-B218F6E8E1DA}"/>
              </a:ext>
            </a:extLst>
          </p:cNvPr>
          <p:cNvSpPr txBox="1"/>
          <p:nvPr/>
        </p:nvSpPr>
        <p:spPr>
          <a:xfrm>
            <a:off x="3149394" y="3716266"/>
            <a:ext cx="2262578"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sp>
        <p:nvSpPr>
          <p:cNvPr id="25" name="ZoneTexte 24">
            <a:extLst>
              <a:ext uri="{FF2B5EF4-FFF2-40B4-BE49-F238E27FC236}">
                <a16:creationId xmlns:a16="http://schemas.microsoft.com/office/drawing/2014/main" id="{C049D9D1-2FED-494D-A135-E46A311BA2E7}"/>
              </a:ext>
            </a:extLst>
          </p:cNvPr>
          <p:cNvSpPr txBox="1"/>
          <p:nvPr/>
        </p:nvSpPr>
        <p:spPr>
          <a:xfrm>
            <a:off x="8432907" y="4881434"/>
            <a:ext cx="3215215" cy="757125"/>
          </a:xfrm>
          <a:prstGeom prst="rect">
            <a:avLst/>
          </a:prstGeom>
          <a:solidFill>
            <a:schemeClr val="bg1"/>
          </a:solidFill>
          <a:ln>
            <a:solidFill>
              <a:srgbClr val="8BB7C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8BB7CA"/>
                </a:solidFill>
                <a:latin typeface="Times New Roman" panose="02020603050405020304" pitchFamily="18" charset="0"/>
                <a:cs typeface="Times New Roman" panose="02020603050405020304" pitchFamily="18" charset="0"/>
              </a:rPr>
              <a:t>→ </a:t>
            </a:r>
            <a:r>
              <a:rPr lang="fr-FR" b="1" dirty="0">
                <a:solidFill>
                  <a:srgbClr val="8BB7CA"/>
                </a:solidFill>
              </a:rPr>
              <a:t>« Fort » pouvoir hydratant</a:t>
            </a:r>
            <a:r>
              <a:rPr lang="fr-FR" dirty="0">
                <a:solidFill>
                  <a:srgbClr val="8BB7CA"/>
                </a:solidFill>
              </a:rPr>
              <a:t> prouvé</a:t>
            </a:r>
          </a:p>
        </p:txBody>
      </p:sp>
      <p:sp>
        <p:nvSpPr>
          <p:cNvPr id="26" name="ZoneTexte 25">
            <a:extLst>
              <a:ext uri="{FF2B5EF4-FFF2-40B4-BE49-F238E27FC236}">
                <a16:creationId xmlns:a16="http://schemas.microsoft.com/office/drawing/2014/main" id="{25E5E44E-4FF9-420E-8405-F2EDF6989F70}"/>
              </a:ext>
            </a:extLst>
          </p:cNvPr>
          <p:cNvSpPr txBox="1"/>
          <p:nvPr/>
        </p:nvSpPr>
        <p:spPr>
          <a:xfrm rot="16200000">
            <a:off x="2318204" y="5121498"/>
            <a:ext cx="1939379" cy="276999"/>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fr-FR" sz="1200"/>
              <a:t>Taux d’hydratation (%)</a:t>
            </a:r>
          </a:p>
        </p:txBody>
      </p:sp>
      <p:graphicFrame>
        <p:nvGraphicFramePr>
          <p:cNvPr id="27" name="Graphique 26">
            <a:extLst>
              <a:ext uri="{FF2B5EF4-FFF2-40B4-BE49-F238E27FC236}">
                <a16:creationId xmlns:a16="http://schemas.microsoft.com/office/drawing/2014/main" id="{665370B3-17C4-4E26-B6ED-197444AE8EAA}"/>
              </a:ext>
            </a:extLst>
          </p:cNvPr>
          <p:cNvGraphicFramePr/>
          <p:nvPr>
            <p:extLst>
              <p:ext uri="{D42A27DB-BD31-4B8C-83A1-F6EECF244321}">
                <p14:modId xmlns:p14="http://schemas.microsoft.com/office/powerpoint/2010/main" val="4279134915"/>
              </p:ext>
            </p:extLst>
          </p:nvPr>
        </p:nvGraphicFramePr>
        <p:xfrm>
          <a:off x="3389614" y="4014724"/>
          <a:ext cx="4839985" cy="246822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303127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F156636-9E93-45B3-8425-8BC2EF8CA1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23" t="15463" r="11004" b="14418"/>
          <a:stretch/>
        </p:blipFill>
        <p:spPr bwMode="auto">
          <a:xfrm>
            <a:off x="8767434" y="3575005"/>
            <a:ext cx="2250672" cy="13793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F084B4-0926-4DE8-B39D-F20563359D0B}"/>
              </a:ext>
            </a:extLst>
          </p:cNvPr>
          <p:cNvSpPr/>
          <p:nvPr/>
        </p:nvSpPr>
        <p:spPr>
          <a:xfrm rot="16200000">
            <a:off x="-2397759" y="2397759"/>
            <a:ext cx="6858001" cy="2062482"/>
          </a:xfrm>
          <a:prstGeom prst="rect">
            <a:avLst/>
          </a:prstGeom>
          <a:solidFill>
            <a:srgbClr val="8B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904579" y="617291"/>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Fluide lissant contour des yeux</a:t>
            </a:r>
          </a:p>
        </p:txBody>
      </p:sp>
      <p:pic>
        <p:nvPicPr>
          <p:cNvPr id="4" name="Image 3" descr="Une image contenant articles de toilette, lotion, alimentation&#10;&#10;Description générée automatiquement">
            <a:extLst>
              <a:ext uri="{FF2B5EF4-FFF2-40B4-BE49-F238E27FC236}">
                <a16:creationId xmlns:a16="http://schemas.microsoft.com/office/drawing/2014/main" id="{D78DFEFB-BC9C-42D6-A7D1-7AD84844AA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4728" y="1689459"/>
            <a:ext cx="1195510" cy="4726755"/>
          </a:xfrm>
          <a:prstGeom prst="rect">
            <a:avLst/>
          </a:prstGeom>
          <a:effectLst>
            <a:outerShdw blurRad="50800" dist="38100" dir="2700000" algn="tl" rotWithShape="0">
              <a:prstClr val="black">
                <a:alpha val="40000"/>
              </a:prstClr>
            </a:outerShdw>
          </a:effectLst>
        </p:spPr>
      </p:pic>
      <p:sp>
        <p:nvSpPr>
          <p:cNvPr id="17" name="ZoneTexte 16">
            <a:extLst>
              <a:ext uri="{FF2B5EF4-FFF2-40B4-BE49-F238E27FC236}">
                <a16:creationId xmlns:a16="http://schemas.microsoft.com/office/drawing/2014/main" id="{C91014F7-7CE3-874A-A835-319B293562F0}"/>
              </a:ext>
            </a:extLst>
          </p:cNvPr>
          <p:cNvSpPr txBox="1"/>
          <p:nvPr/>
        </p:nvSpPr>
        <p:spPr>
          <a:xfrm>
            <a:off x="242586" y="83286"/>
            <a:ext cx="7618713" cy="739498"/>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HYDRATANTS PURS</a:t>
            </a:r>
          </a:p>
        </p:txBody>
      </p:sp>
      <p:cxnSp>
        <p:nvCxnSpPr>
          <p:cNvPr id="18" name="Connecteur droit 17">
            <a:extLst>
              <a:ext uri="{FF2B5EF4-FFF2-40B4-BE49-F238E27FC236}">
                <a16:creationId xmlns:a16="http://schemas.microsoft.com/office/drawing/2014/main" id="{C2752FF7-1E41-D242-ACC9-B6102BB08359}"/>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F4BB9CB4-42CF-4EEA-B37A-DAB49695FD88}"/>
              </a:ext>
            </a:extLst>
          </p:cNvPr>
          <p:cNvSpPr txBox="1"/>
          <p:nvPr/>
        </p:nvSpPr>
        <p:spPr>
          <a:xfrm>
            <a:off x="2957972" y="1784591"/>
            <a:ext cx="9234028" cy="584775"/>
          </a:xfrm>
          <a:prstGeom prst="rect">
            <a:avLst/>
          </a:prstGeom>
          <a:noFill/>
        </p:spPr>
        <p:txBody>
          <a:bodyPr wrap="square">
            <a:spAutoFit/>
          </a:bodyPr>
          <a:lstStyle/>
          <a:p>
            <a:pPr>
              <a:tabLst>
                <a:tab pos="3135313" algn="l"/>
              </a:tabLst>
            </a:pPr>
            <a:r>
              <a:rPr lang="fr-FR" sz="3200" b="1" u="none" strike="noStrike" cap="all" dirty="0">
                <a:solidFill>
                  <a:srgbClr val="8BB7CA"/>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8BB7CA"/>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23" name="Picture 2" descr="Mycose de l'ongle? N'attendez pas, traitez immédiatement">
            <a:extLst>
              <a:ext uri="{FF2B5EF4-FFF2-40B4-BE49-F238E27FC236}">
                <a16:creationId xmlns:a16="http://schemas.microsoft.com/office/drawing/2014/main" id="{E91EC11A-7711-48C2-BA4A-82128DC8D6C4}"/>
              </a:ext>
            </a:extLst>
          </p:cNvPr>
          <p:cNvPicPr>
            <a:picLocks noChangeAspect="1" noChangeArrowheads="1"/>
          </p:cNvPicPr>
          <p:nvPr/>
        </p:nvPicPr>
        <p:blipFill rotWithShape="1">
          <a:blip r:embed="rId5" cstate="print">
            <a:duotone>
              <a:prstClr val="black"/>
              <a:srgbClr val="8BB7CA">
                <a:tint val="45000"/>
                <a:satMod val="400000"/>
              </a:srgbClr>
            </a:duotone>
            <a:extLst>
              <a:ext uri="{28A0092B-C50C-407E-A947-70E740481C1C}">
                <a14:useLocalDpi xmlns:a14="http://schemas.microsoft.com/office/drawing/2010/main" val="0"/>
              </a:ext>
            </a:extLst>
          </a:blip>
          <a:srcRect r="66457"/>
          <a:stretch/>
        </p:blipFill>
        <p:spPr bwMode="auto">
          <a:xfrm>
            <a:off x="7015171" y="1788540"/>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0746A25C-BF63-4898-871A-D85CB5486E86}"/>
              </a:ext>
            </a:extLst>
          </p:cNvPr>
          <p:cNvSpPr txBox="1"/>
          <p:nvPr/>
        </p:nvSpPr>
        <p:spPr>
          <a:xfrm>
            <a:off x="2450262" y="6580590"/>
            <a:ext cx="9863135" cy="338554"/>
          </a:xfrm>
          <a:prstGeom prst="rect">
            <a:avLst/>
          </a:prstGeom>
          <a:noFill/>
        </p:spPr>
        <p:txBody>
          <a:bodyPr wrap="square">
            <a:spAutoFit/>
          </a:bodyPr>
          <a:lstStyle/>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*Test d’utilisation sous contrôle dermatologique et ophtalmologique, rapport B191894RD – IEC – déc. 2019</a:t>
            </a:r>
          </a:p>
        </p:txBody>
      </p:sp>
      <p:sp>
        <p:nvSpPr>
          <p:cNvPr id="27" name="ZoneTexte 26">
            <a:extLst>
              <a:ext uri="{FF2B5EF4-FFF2-40B4-BE49-F238E27FC236}">
                <a16:creationId xmlns:a16="http://schemas.microsoft.com/office/drawing/2014/main" id="{7ECCA2AE-0008-4D97-9D65-84319B48C4A3}"/>
              </a:ext>
            </a:extLst>
          </p:cNvPr>
          <p:cNvSpPr txBox="1"/>
          <p:nvPr/>
        </p:nvSpPr>
        <p:spPr>
          <a:xfrm>
            <a:off x="3908397" y="2435962"/>
            <a:ext cx="8117026" cy="800219"/>
          </a:xfrm>
          <a:prstGeom prst="rect">
            <a:avLst/>
          </a:prstGeom>
          <a:noFill/>
        </p:spPr>
        <p:txBody>
          <a:bodyPr wrap="square">
            <a:spAutoFit/>
          </a:bodyPr>
          <a:lstStyle/>
          <a:p>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Test d’utilisation sous contrôle dermatologique et ophtalmologique – 28 jours* </a:t>
            </a:r>
          </a:p>
        </p:txBody>
      </p:sp>
      <p:pic>
        <p:nvPicPr>
          <p:cNvPr id="28" name="Image 27">
            <a:extLst>
              <a:ext uri="{FF2B5EF4-FFF2-40B4-BE49-F238E27FC236}">
                <a16:creationId xmlns:a16="http://schemas.microsoft.com/office/drawing/2014/main" id="{36D326C7-1038-4A5B-A55C-925ADE66B6BC}"/>
              </a:ext>
            </a:extLst>
          </p:cNvPr>
          <p:cNvPicPr>
            <a:picLocks noChangeAspect="1"/>
          </p:cNvPicPr>
          <p:nvPr/>
        </p:nvPicPr>
        <p:blipFill rotWithShape="1">
          <a:blip r:embed="rId6"/>
          <a:srcRect b="14901"/>
          <a:stretch/>
        </p:blipFill>
        <p:spPr>
          <a:xfrm>
            <a:off x="3363873" y="2998801"/>
            <a:ext cx="483564" cy="443166"/>
          </a:xfrm>
          <a:prstGeom prst="rect">
            <a:avLst/>
          </a:prstGeom>
        </p:spPr>
      </p:pic>
      <p:sp>
        <p:nvSpPr>
          <p:cNvPr id="29" name="ZoneTexte 28">
            <a:extLst>
              <a:ext uri="{FF2B5EF4-FFF2-40B4-BE49-F238E27FC236}">
                <a16:creationId xmlns:a16="http://schemas.microsoft.com/office/drawing/2014/main" id="{456CFF7C-9A55-473C-B7D8-1D7C878192D3}"/>
              </a:ext>
            </a:extLst>
          </p:cNvPr>
          <p:cNvSpPr txBox="1"/>
          <p:nvPr/>
        </p:nvSpPr>
        <p:spPr>
          <a:xfrm>
            <a:off x="3908397" y="3052087"/>
            <a:ext cx="8027964" cy="446276"/>
          </a:xfrm>
          <a:prstGeom prst="rect">
            <a:avLst/>
          </a:prstGeom>
          <a:noFill/>
        </p:spPr>
        <p:txBody>
          <a:bodyPr wrap="square">
            <a:spAutoFit/>
          </a:bodyPr>
          <a:lstStyle/>
          <a:p>
            <a:r>
              <a:rPr lang="fr-FR" sz="2300">
                <a:solidFill>
                  <a:prstClr val="black"/>
                </a:solidFill>
                <a:latin typeface="DilleniaUPC" panose="02020603050405020304" pitchFamily="18" charset="-34"/>
                <a:cs typeface="DilleniaUPC" panose="02020603050405020304" pitchFamily="18" charset="-34"/>
              </a:rPr>
              <a:t>21 volontaires âgés de 28 à 50 ans, tous types de peaux, contour des yeux sensible, 52 % de porteurs de lentilles de contact</a:t>
            </a:r>
          </a:p>
        </p:txBody>
      </p:sp>
      <p:pic>
        <p:nvPicPr>
          <p:cNvPr id="30" name="Image 29">
            <a:extLst>
              <a:ext uri="{FF2B5EF4-FFF2-40B4-BE49-F238E27FC236}">
                <a16:creationId xmlns:a16="http://schemas.microsoft.com/office/drawing/2014/main" id="{219DB15D-D3FC-4740-82DB-067561FFD7C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88914" y="3498363"/>
            <a:ext cx="619484" cy="619484"/>
          </a:xfrm>
          <a:prstGeom prst="rect">
            <a:avLst/>
          </a:prstGeom>
        </p:spPr>
      </p:pic>
      <p:pic>
        <p:nvPicPr>
          <p:cNvPr id="31" name="Image 30">
            <a:extLst>
              <a:ext uri="{FF2B5EF4-FFF2-40B4-BE49-F238E27FC236}">
                <a16:creationId xmlns:a16="http://schemas.microsoft.com/office/drawing/2014/main" id="{A6199788-D917-4A20-AB71-D20823DD7584}"/>
              </a:ext>
            </a:extLst>
          </p:cNvPr>
          <p:cNvPicPr>
            <a:picLocks noChangeAspect="1"/>
          </p:cNvPicPr>
          <p:nvPr/>
        </p:nvPicPr>
        <p:blipFill rotWithShape="1">
          <a:blip r:embed="rId9">
            <a:biLevel thresh="75000"/>
            <a:extLst>
              <a:ext uri="{BEBA8EAE-BF5A-486C-A8C5-ECC9F3942E4B}">
                <a14:imgProps xmlns:a14="http://schemas.microsoft.com/office/drawing/2010/main">
                  <a14:imgLayer r:embed="rId10">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89615" y="2360995"/>
            <a:ext cx="530585" cy="619484"/>
          </a:xfrm>
          <a:prstGeom prst="rect">
            <a:avLst/>
          </a:prstGeom>
        </p:spPr>
      </p:pic>
      <p:sp>
        <p:nvSpPr>
          <p:cNvPr id="32" name="ZoneTexte 31">
            <a:extLst>
              <a:ext uri="{FF2B5EF4-FFF2-40B4-BE49-F238E27FC236}">
                <a16:creationId xmlns:a16="http://schemas.microsoft.com/office/drawing/2014/main" id="{2EC697A7-47A6-4EEA-9015-6FAF88F23AB5}"/>
              </a:ext>
            </a:extLst>
          </p:cNvPr>
          <p:cNvSpPr txBox="1"/>
          <p:nvPr/>
        </p:nvSpPr>
        <p:spPr>
          <a:xfrm>
            <a:off x="3856400" y="3768747"/>
            <a:ext cx="8271801"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deux fois par jour sur le contour des yeux et les paupières</a:t>
            </a:r>
          </a:p>
        </p:txBody>
      </p:sp>
      <p:sp>
        <p:nvSpPr>
          <p:cNvPr id="33" name="Rectangle 32">
            <a:extLst>
              <a:ext uri="{FF2B5EF4-FFF2-40B4-BE49-F238E27FC236}">
                <a16:creationId xmlns:a16="http://schemas.microsoft.com/office/drawing/2014/main" id="{1AA762C2-CC55-4CDF-975D-F56F55223CC3}"/>
              </a:ext>
            </a:extLst>
          </p:cNvPr>
          <p:cNvSpPr/>
          <p:nvPr/>
        </p:nvSpPr>
        <p:spPr>
          <a:xfrm>
            <a:off x="3393171" y="4403939"/>
            <a:ext cx="3939180" cy="1733328"/>
          </a:xfrm>
          <a:prstGeom prst="rect">
            <a:avLst/>
          </a:prstGeom>
          <a:solidFill>
            <a:schemeClr val="bg1"/>
          </a:solidFill>
          <a:ln>
            <a:solidFill>
              <a:srgbClr val="5C98A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600"/>
              </a:lnSpc>
              <a:tabLst>
                <a:tab pos="4302125" algn="l"/>
              </a:tabLst>
            </a:pPr>
            <a:endParaRPr lang="en-US" sz="2400" dirty="0">
              <a:solidFill>
                <a:srgbClr val="8BB7CA"/>
              </a:solidFill>
              <a:latin typeface="DilleniaUPC" panose="02020603050405020304" pitchFamily="18" charset="-34"/>
              <a:ea typeface="Calibri" panose="020F0502020204030204" pitchFamily="34" charset="0"/>
              <a:cs typeface="DilleniaUPC" panose="02020603050405020304" pitchFamily="18" charset="-34"/>
            </a:endParaRPr>
          </a:p>
          <a:p>
            <a:pPr marL="285750" lvl="0" indent="-285750">
              <a:buFont typeface="Wingdings" panose="05000000000000000000" pitchFamily="2" charset="2"/>
              <a:buChar char="ü"/>
              <a:tabLst>
                <a:tab pos="2871788" algn="l"/>
              </a:tabLst>
            </a:pPr>
            <a:r>
              <a:rPr lang="fr-FR" sz="2400">
                <a:solidFill>
                  <a:srgbClr val="8BB7CA"/>
                </a:solidFill>
                <a:latin typeface="DilleniaUPC" panose="02020603050405020304" pitchFamily="18" charset="-34"/>
                <a:ea typeface="Calibri" panose="020F0502020204030204" pitchFamily="34" charset="0"/>
                <a:cs typeface="DilleniaUPC" panose="02020603050405020304" pitchFamily="18" charset="-34"/>
              </a:rPr>
              <a:t>Intensément hydraté 	</a:t>
            </a:r>
            <a:r>
              <a:rPr lang="fr-FR" sz="2800" b="1">
                <a:solidFill>
                  <a:srgbClr val="8BB7CA"/>
                </a:solidFill>
                <a:latin typeface="DilleniaUPC" panose="02020603050405020304" pitchFamily="18" charset="-34"/>
                <a:ea typeface="Calibri" panose="020F0502020204030204" pitchFamily="34" charset="0"/>
                <a:cs typeface="DilleniaUPC" panose="02020603050405020304" pitchFamily="18" charset="-34"/>
              </a:rPr>
              <a:t>90 %</a:t>
            </a:r>
          </a:p>
          <a:p>
            <a:pPr marL="285750" lvl="0" indent="-285750">
              <a:buFont typeface="Wingdings" panose="05000000000000000000" pitchFamily="2" charset="2"/>
              <a:buChar char="ü"/>
              <a:tabLst>
                <a:tab pos="2871788" algn="l"/>
                <a:tab pos="4302125" algn="l"/>
              </a:tabLst>
            </a:pPr>
            <a:r>
              <a:rPr lang="fr-FR" sz="2400">
                <a:solidFill>
                  <a:srgbClr val="8BB7CA"/>
                </a:solidFill>
                <a:latin typeface="DilleniaUPC" panose="02020603050405020304" pitchFamily="18" charset="-34"/>
                <a:ea typeface="Calibri" panose="020F0502020204030204" pitchFamily="34" charset="0"/>
                <a:cs typeface="DilleniaUPC" panose="02020603050405020304" pitchFamily="18" charset="-34"/>
              </a:rPr>
              <a:t>Moins fatigué 	</a:t>
            </a:r>
            <a:r>
              <a:rPr lang="fr-FR" sz="2800" b="1">
                <a:solidFill>
                  <a:srgbClr val="8BB7CA"/>
                </a:solidFill>
                <a:latin typeface="DilleniaUPC" panose="02020603050405020304" pitchFamily="18" charset="-34"/>
                <a:ea typeface="Calibri" panose="020F0502020204030204" pitchFamily="34" charset="0"/>
                <a:cs typeface="DilleniaUPC" panose="02020603050405020304" pitchFamily="18" charset="-34"/>
              </a:rPr>
              <a:t>90 %</a:t>
            </a:r>
          </a:p>
          <a:p>
            <a:pPr marL="285750" lvl="0" indent="-285750">
              <a:buFont typeface="Wingdings" panose="05000000000000000000" pitchFamily="2" charset="2"/>
              <a:buChar char="ü"/>
              <a:tabLst>
                <a:tab pos="2871788" algn="l"/>
                <a:tab pos="4222750" algn="l"/>
              </a:tabLst>
            </a:pPr>
            <a:r>
              <a:rPr lang="fr-FR" sz="2400">
                <a:solidFill>
                  <a:srgbClr val="8BB7CA"/>
                </a:solidFill>
                <a:latin typeface="DilleniaUPC" panose="02020603050405020304" pitchFamily="18" charset="-34"/>
                <a:ea typeface="Calibri" panose="020F0502020204030204" pitchFamily="34" charset="0"/>
                <a:cs typeface="DilleniaUPC" panose="02020603050405020304" pitchFamily="18" charset="-34"/>
              </a:rPr>
              <a:t>Apaisé	</a:t>
            </a:r>
            <a:r>
              <a:rPr lang="fr-FR" sz="2800" b="1">
                <a:solidFill>
                  <a:srgbClr val="8BB7CA"/>
                </a:solidFill>
                <a:latin typeface="DilleniaUPC" panose="02020603050405020304" pitchFamily="18" charset="-34"/>
                <a:ea typeface="Calibri" panose="020F0502020204030204" pitchFamily="34" charset="0"/>
                <a:cs typeface="DilleniaUPC" panose="02020603050405020304" pitchFamily="18" charset="-34"/>
              </a:rPr>
              <a:t>90 %</a:t>
            </a:r>
          </a:p>
        </p:txBody>
      </p:sp>
      <p:sp>
        <p:nvSpPr>
          <p:cNvPr id="34" name="ZoneTexte 33">
            <a:extLst>
              <a:ext uri="{FF2B5EF4-FFF2-40B4-BE49-F238E27FC236}">
                <a16:creationId xmlns:a16="http://schemas.microsoft.com/office/drawing/2014/main" id="{6B92F811-F557-4F07-922E-ABFF2E284AD9}"/>
              </a:ext>
            </a:extLst>
          </p:cNvPr>
          <p:cNvSpPr txBox="1"/>
          <p:nvPr/>
        </p:nvSpPr>
        <p:spPr>
          <a:xfrm>
            <a:off x="7861299" y="4907719"/>
            <a:ext cx="3836843" cy="1187505"/>
          </a:xfrm>
          <a:prstGeom prst="rect">
            <a:avLst/>
          </a:prstGeom>
          <a:noFill/>
        </p:spPr>
        <p:txBody>
          <a:bodyPr wrap="square">
            <a:spAutoFit/>
          </a:bodyPr>
          <a:lstStyle/>
          <a:p>
            <a:pPr>
              <a:lnSpc>
                <a:spcPts val="2800"/>
              </a:lnSpc>
              <a:tabLst>
                <a:tab pos="268763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Texture fluide agréable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90 %</a:t>
            </a:r>
          </a:p>
          <a:p>
            <a:pPr>
              <a:lnSpc>
                <a:spcPts val="2800"/>
              </a:lnSpc>
              <a:tabLst>
                <a:tab pos="268763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Texture fraîche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95 %</a:t>
            </a:r>
          </a:p>
          <a:p>
            <a:pPr>
              <a:lnSpc>
                <a:spcPts val="2800"/>
              </a:lnSpc>
              <a:tabLst>
                <a:tab pos="268763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Pénétration rapide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86 %</a:t>
            </a:r>
          </a:p>
        </p:txBody>
      </p:sp>
      <p:sp>
        <p:nvSpPr>
          <p:cNvPr id="38" name="ZoneTexte 37">
            <a:extLst>
              <a:ext uri="{FF2B5EF4-FFF2-40B4-BE49-F238E27FC236}">
                <a16:creationId xmlns:a16="http://schemas.microsoft.com/office/drawing/2014/main" id="{C1DBB1C4-F76B-414F-9FB0-B7922107BDD9}"/>
              </a:ext>
            </a:extLst>
          </p:cNvPr>
          <p:cNvSpPr txBox="1"/>
          <p:nvPr/>
        </p:nvSpPr>
        <p:spPr>
          <a:xfrm>
            <a:off x="3389615" y="4347544"/>
            <a:ext cx="3942736" cy="461665"/>
          </a:xfrm>
          <a:prstGeom prst="rect">
            <a:avLst/>
          </a:prstGeom>
          <a:noFill/>
        </p:spPr>
        <p:txBody>
          <a:bodyPr wrap="square">
            <a:spAutoFit/>
          </a:bodyPr>
          <a:lstStyle/>
          <a:p>
            <a:r>
              <a:rPr lang="fr-FR" sz="2400" dirty="0">
                <a:solidFill>
                  <a:srgbClr val="8BB7CA"/>
                </a:solidFill>
                <a:latin typeface="DilleniaUPC" panose="02020603050405020304" pitchFamily="18" charset="-34"/>
                <a:ea typeface="Calibri" panose="020F0502020204030204" pitchFamily="34" charset="0"/>
                <a:cs typeface="DilleniaUPC" panose="02020603050405020304" pitchFamily="18" charset="-34"/>
              </a:rPr>
              <a:t>Le contour des yeux semble :</a:t>
            </a:r>
          </a:p>
        </p:txBody>
      </p:sp>
      <p:pic>
        <p:nvPicPr>
          <p:cNvPr id="24" name="Image 23">
            <a:extLst>
              <a:ext uri="{FF2B5EF4-FFF2-40B4-BE49-F238E27FC236}">
                <a16:creationId xmlns:a16="http://schemas.microsoft.com/office/drawing/2014/main" id="{E6E19EE3-8B3B-435D-9456-79E56BD507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0747" y="289970"/>
            <a:ext cx="863093" cy="841043"/>
          </a:xfrm>
          <a:prstGeom prst="rect">
            <a:avLst/>
          </a:prstGeom>
        </p:spPr>
      </p:pic>
      <p:pic>
        <p:nvPicPr>
          <p:cNvPr id="25" name="Image 24">
            <a:extLst>
              <a:ext uri="{FF2B5EF4-FFF2-40B4-BE49-F238E27FC236}">
                <a16:creationId xmlns:a16="http://schemas.microsoft.com/office/drawing/2014/main" id="{5D713827-4055-45FE-B8C1-8B32306C83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65124" y="282371"/>
            <a:ext cx="859872" cy="841043"/>
          </a:xfrm>
          <a:prstGeom prst="rect">
            <a:avLst/>
          </a:prstGeom>
        </p:spPr>
      </p:pic>
    </p:spTree>
    <p:extLst>
      <p:ext uri="{BB962C8B-B14F-4D97-AF65-F5344CB8AC3E}">
        <p14:creationId xmlns:p14="http://schemas.microsoft.com/office/powerpoint/2010/main" val="6993628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07919" y="2407919"/>
            <a:ext cx="6858001" cy="2042162"/>
          </a:xfrm>
          <a:prstGeom prst="rect">
            <a:avLst/>
          </a:prstGeom>
          <a:solidFill>
            <a:srgbClr val="00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1348299" y="654817"/>
            <a:ext cx="4876707"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Lait </a:t>
            </a:r>
            <a:r>
              <a:rPr lang="fr-FR" sz="2600" b="1" dirty="0">
                <a:solidFill>
                  <a:srgbClr val="000000"/>
                </a:solidFill>
                <a:latin typeface="DilleniaUPC" panose="02020603050405020304" pitchFamily="18" charset="-34"/>
                <a:cs typeface="DilleniaUPC" panose="02020603050405020304" pitchFamily="18" charset="-34"/>
              </a:rPr>
              <a:t>corps fondant hydratant</a:t>
            </a:r>
          </a:p>
        </p:txBody>
      </p:sp>
      <p:pic>
        <p:nvPicPr>
          <p:cNvPr id="3" name="Image 2">
            <a:extLst>
              <a:ext uri="{FF2B5EF4-FFF2-40B4-BE49-F238E27FC236}">
                <a16:creationId xmlns:a16="http://schemas.microsoft.com/office/drawing/2014/main" id="{BB55DADD-D04E-4A87-AFB1-AA9E47413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7781" y="1747811"/>
            <a:ext cx="1523290" cy="4854005"/>
          </a:xfrm>
          <a:prstGeom prst="rect">
            <a:avLst/>
          </a:prstGeom>
          <a:effectLst>
            <a:outerShdw blurRad="50800" dist="38100" dir="2700000" algn="tl" rotWithShape="0">
              <a:prstClr val="black">
                <a:alpha val="40000"/>
              </a:prstClr>
            </a:outerShdw>
          </a:effectLst>
        </p:spPr>
      </p:pic>
      <p:sp>
        <p:nvSpPr>
          <p:cNvPr id="16" name="ZoneTexte 15">
            <a:extLst>
              <a:ext uri="{FF2B5EF4-FFF2-40B4-BE49-F238E27FC236}">
                <a16:creationId xmlns:a16="http://schemas.microsoft.com/office/drawing/2014/main" id="{DC0AFB1A-F6BD-344A-B244-9510D2D02242}"/>
              </a:ext>
            </a:extLst>
          </p:cNvPr>
          <p:cNvSpPr txBox="1"/>
          <p:nvPr/>
        </p:nvSpPr>
        <p:spPr>
          <a:xfrm>
            <a:off x="-17370" y="110120"/>
            <a:ext cx="7542507" cy="739498"/>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17" name="Connecteur droit 16">
            <a:extLst>
              <a:ext uri="{FF2B5EF4-FFF2-40B4-BE49-F238E27FC236}">
                <a16:creationId xmlns:a16="http://schemas.microsoft.com/office/drawing/2014/main" id="{63D73878-ED62-FE4B-9AA7-1853D687BD8B}"/>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5DC6BBB5-3641-40DB-82D6-5D860B24777D}"/>
              </a:ext>
            </a:extLst>
          </p:cNvPr>
          <p:cNvSpPr txBox="1"/>
          <p:nvPr/>
        </p:nvSpPr>
        <p:spPr>
          <a:xfrm>
            <a:off x="2884633" y="1999395"/>
            <a:ext cx="3960663" cy="584775"/>
          </a:xfrm>
          <a:prstGeom prst="rect">
            <a:avLst/>
          </a:prstGeom>
          <a:noFill/>
        </p:spPr>
        <p:txBody>
          <a:bodyPr wrap="square">
            <a:spAutoFit/>
          </a:bodyPr>
          <a:lstStyle/>
          <a:p>
            <a:pPr>
              <a:spcAft>
                <a:spcPts val="600"/>
              </a:spcAft>
            </a:pPr>
            <a:r>
              <a:rPr lang="fr-FR" sz="3200" b="1" cap="all">
                <a:solidFill>
                  <a:srgbClr val="004E7E"/>
                </a:solidFill>
                <a:latin typeface="DilleniaUPC" panose="02020603050405020304" pitchFamily="18" charset="-34"/>
                <a:cs typeface="DilleniaUPC" panose="02020603050405020304" pitchFamily="18" charset="-34"/>
              </a:rPr>
              <a:t>COMPOSITION</a:t>
            </a:r>
          </a:p>
        </p:txBody>
      </p:sp>
      <p:pic>
        <p:nvPicPr>
          <p:cNvPr id="42" name="Image 41">
            <a:extLst>
              <a:ext uri="{FF2B5EF4-FFF2-40B4-BE49-F238E27FC236}">
                <a16:creationId xmlns:a16="http://schemas.microsoft.com/office/drawing/2014/main" id="{24CC1AFB-73DC-41D9-B360-EE5A31411A66}"/>
              </a:ext>
            </a:extLst>
          </p:cNvPr>
          <p:cNvPicPr>
            <a:picLocks noChangeAspect="1"/>
          </p:cNvPicPr>
          <p:nvPr/>
        </p:nvPicPr>
        <p:blipFill rotWithShape="1">
          <a:blip r:embed="rId4">
            <a:grayscl/>
          </a:blip>
          <a:srcRect l="33963" t="20906" r="32803" b="44720"/>
          <a:stretch/>
        </p:blipFill>
        <p:spPr>
          <a:xfrm>
            <a:off x="8441454" y="136694"/>
            <a:ext cx="520763" cy="581734"/>
          </a:xfrm>
          <a:prstGeom prst="rect">
            <a:avLst/>
          </a:prstGeom>
        </p:spPr>
      </p:pic>
      <p:sp>
        <p:nvSpPr>
          <p:cNvPr id="43" name="ZoneTexte 42">
            <a:extLst>
              <a:ext uri="{FF2B5EF4-FFF2-40B4-BE49-F238E27FC236}">
                <a16:creationId xmlns:a16="http://schemas.microsoft.com/office/drawing/2014/main" id="{541FDB70-4D88-4AD6-9532-2E7722365D9A}"/>
              </a:ext>
            </a:extLst>
          </p:cNvPr>
          <p:cNvSpPr txBox="1"/>
          <p:nvPr/>
        </p:nvSpPr>
        <p:spPr>
          <a:xfrm>
            <a:off x="8912610" y="223905"/>
            <a:ext cx="3132192"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27 ingrédients*</a:t>
            </a:r>
          </a:p>
        </p:txBody>
      </p:sp>
      <p:sp>
        <p:nvSpPr>
          <p:cNvPr id="44" name="ZoneTexte 43">
            <a:extLst>
              <a:ext uri="{FF2B5EF4-FFF2-40B4-BE49-F238E27FC236}">
                <a16:creationId xmlns:a16="http://schemas.microsoft.com/office/drawing/2014/main" id="{C53041FE-8CB9-48E4-9EE5-2FEC9F2DAD01}"/>
              </a:ext>
            </a:extLst>
          </p:cNvPr>
          <p:cNvSpPr txBox="1"/>
          <p:nvPr/>
        </p:nvSpPr>
        <p:spPr>
          <a:xfrm>
            <a:off x="8912610" y="735260"/>
            <a:ext cx="3279390"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99,6 % biomimétiques</a:t>
            </a:r>
          </a:p>
        </p:txBody>
      </p:sp>
      <p:pic>
        <p:nvPicPr>
          <p:cNvPr id="45" name="Picture 2" descr="Biomimetic materials app icon copying natural Vector Image">
            <a:extLst>
              <a:ext uri="{FF2B5EF4-FFF2-40B4-BE49-F238E27FC236}">
                <a16:creationId xmlns:a16="http://schemas.microsoft.com/office/drawing/2014/main" id="{329A2228-FFCE-47D0-9FC3-EDE34C56BD2B}"/>
              </a:ext>
            </a:extLst>
          </p:cNvPr>
          <p:cNvPicPr>
            <a:picLocks noChangeAspect="1" noChangeArrowheads="1"/>
          </p:cNvPicPr>
          <p:nvPr/>
        </p:nvPicPr>
        <p:blipFill rotWithShape="1">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ackgroundRemoval t="9074" b="90000" l="10000" r="90000">
                        <a14:foregroundMark x1="51600" y1="9074" x2="51600" y2="9074"/>
                        <a14:backgroundMark x1="30600" y1="24907" x2="37200" y2="20000"/>
                        <a14:backgroundMark x1="49400" y1="14630" x2="65200" y2="18148"/>
                        <a14:backgroundMark x1="65200" y1="18148" x2="71500" y2="22407"/>
                        <a14:backgroundMark x1="71500" y1="22407" x2="76900" y2="37500"/>
                        <a14:backgroundMark x1="73500" y1="55833" x2="69700" y2="62037"/>
                        <a14:backgroundMark x1="69700" y1="62037" x2="61500" y2="66019"/>
                        <a14:backgroundMark x1="61500" y1="66019" x2="45500" y2="66019"/>
                        <a14:backgroundMark x1="45500" y1="66019" x2="37500" y2="63519"/>
                        <a14:backgroundMark x1="37500" y1="63519" x2="29500" y2="58611"/>
                        <a14:backgroundMark x1="29500" y1="58611" x2="25300" y2="51574"/>
                        <a14:backgroundMark x1="25300" y1="51574" x2="23400" y2="36111"/>
                        <a14:backgroundMark x1="23400" y1="36111" x2="26500" y2="27130"/>
                        <a14:backgroundMark x1="26500" y1="27130" x2="31600" y2="20926"/>
                        <a14:backgroundMark x1="31600" y1="20926" x2="33800" y2="19444"/>
                        <a14:backgroundMark x1="51600" y1="15741" x2="69200" y2="22130"/>
                        <a14:backgroundMark x1="69200" y1="22130" x2="75600" y2="29352"/>
                        <a14:backgroundMark x1="68700" y1="28426" x2="56000" y2="18981"/>
                        <a14:backgroundMark x1="56000" y1="18981" x2="53000" y2="17963"/>
                        <a14:backgroundMark x1="42600" y1="13796" x2="34000" y2="14259"/>
                        <a14:backgroundMark x1="34000" y1="14259" x2="62500" y2="9074"/>
                        <a14:backgroundMark x1="64900" y1="13611" x2="75400" y2="30833"/>
                        <a14:backgroundMark x1="75400" y1="30833" x2="77600" y2="47685"/>
                        <a14:backgroundMark x1="77600" y1="47685" x2="77400" y2="49630"/>
                        <a14:backgroundMark x1="67600" y1="50833" x2="65000" y2="60556"/>
                        <a14:backgroundMark x1="30000" y1="47963" x2="30900" y2="55185"/>
                        <a14:backgroundMark x1="30900" y1="55185" x2="32600" y2="58981"/>
                        <a14:backgroundMark x1="44600" y1="49444" x2="44600" y2="49444"/>
                        <a14:backgroundMark x1="43600" y1="49444" x2="44600" y2="50556"/>
                        <a14:backgroundMark x1="57000" y1="48426" x2="55300" y2="55463"/>
                        <a14:backgroundMark x1="55300" y1="55463" x2="56700" y2="55093"/>
                        <a14:backgroundMark x1="63300" y1="41019" x2="58500" y2="42500"/>
                        <a14:backgroundMark x1="55900" y1="29074" x2="54500" y2="34074"/>
                        <a14:backgroundMark x1="48700" y1="21481" x2="46300" y2="18241"/>
                        <a14:backgroundMark x1="51400" y1="23148" x2="57700" y2="21296"/>
                        <a14:backgroundMark x1="51600" y1="9167" x2="51600" y2="9167"/>
                        <a14:backgroundMark x1="43900" y1="31389" x2="43900" y2="31389"/>
                        <a14:backgroundMark x1="43600" y1="28426" x2="42500" y2="30833"/>
                        <a14:backgroundMark x1="44900" y1="36852" x2="45200" y2="38519"/>
                        <a14:backgroundMark x1="51600" y1="40463" x2="50800" y2="43889"/>
                        <a14:backgroundMark x1="42600" y1="49352" x2="42800" y2="52778"/>
                        <a14:backgroundMark x1="38200" y1="41296" x2="38300" y2="43148"/>
                        <a14:backgroundMark x1="35800" y1="41296" x2="40700" y2="42037"/>
                        <a14:backgroundMark x1="38300" y1="35278" x2="38300" y2="35278"/>
                        <a14:backgroundMark x1="55300" y1="38241" x2="55300" y2="38241"/>
                        <a14:backgroundMark x1="49500" y1="47685" x2="49500" y2="47685"/>
                        <a14:backgroundMark x1="69500" y1="49630" x2="75300" y2="60278"/>
                      </a14:backgroundRemoval>
                    </a14:imgEffect>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l="21990" t="18252" r="24947" b="35516"/>
          <a:stretch/>
        </p:blipFill>
        <p:spPr bwMode="auto">
          <a:xfrm>
            <a:off x="8417183" y="719674"/>
            <a:ext cx="507248" cy="477304"/>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8E3E28C3-12BC-4C9D-9118-4F2AFCC99644}"/>
              </a:ext>
            </a:extLst>
          </p:cNvPr>
          <p:cNvSpPr/>
          <p:nvPr/>
        </p:nvSpPr>
        <p:spPr>
          <a:xfrm>
            <a:off x="8363686" y="183748"/>
            <a:ext cx="3686823" cy="1084619"/>
          </a:xfrm>
          <a:prstGeom prst="rect">
            <a:avLst/>
          </a:prstGeom>
          <a:noFill/>
          <a:ln>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endParaRPr lang="fr-FR" b="1" dirty="0">
              <a:solidFill>
                <a:srgbClr val="7EBBC3"/>
              </a:solidFill>
              <a:effectLst/>
              <a:latin typeface="+mj-lt"/>
              <a:ea typeface="Calibri" panose="020F0502020204030204" pitchFamily="34" charset="0"/>
              <a:cs typeface="Times New Roman" panose="02020603050405020304" pitchFamily="18" charset="0"/>
            </a:endParaRPr>
          </a:p>
        </p:txBody>
      </p:sp>
      <p:pic>
        <p:nvPicPr>
          <p:cNvPr id="48" name="Image 47">
            <a:extLst>
              <a:ext uri="{FF2B5EF4-FFF2-40B4-BE49-F238E27FC236}">
                <a16:creationId xmlns:a16="http://schemas.microsoft.com/office/drawing/2014/main" id="{3307EB28-BAC3-45A9-A217-790E1E75F95B}"/>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2957972" y="3760721"/>
            <a:ext cx="240670" cy="254000"/>
          </a:xfrm>
          <a:prstGeom prst="rect">
            <a:avLst/>
          </a:prstGeom>
        </p:spPr>
      </p:pic>
      <p:sp>
        <p:nvSpPr>
          <p:cNvPr id="49" name="ZoneTexte 48">
            <a:extLst>
              <a:ext uri="{FF2B5EF4-FFF2-40B4-BE49-F238E27FC236}">
                <a16:creationId xmlns:a16="http://schemas.microsoft.com/office/drawing/2014/main" id="{704CD47A-4542-44B9-B5D3-A78CC32798D0}"/>
              </a:ext>
            </a:extLst>
          </p:cNvPr>
          <p:cNvSpPr txBox="1"/>
          <p:nvPr/>
        </p:nvSpPr>
        <p:spPr>
          <a:xfrm>
            <a:off x="6263393" y="2573363"/>
            <a:ext cx="5936570" cy="800219"/>
          </a:xfrm>
          <a:prstGeom prst="rect">
            <a:avLst/>
          </a:prstGeom>
          <a:noFill/>
        </p:spPr>
        <p:txBody>
          <a:bodyPr wrap="square">
            <a:spAutoFit/>
          </a:bodyPr>
          <a:lstStyle/>
          <a:p>
            <a:r>
              <a:rPr lang="fr-FR" sz="2300" b="1">
                <a:solidFill>
                  <a:prstClr val="black"/>
                </a:solidFill>
                <a:latin typeface="DilleniaUPC" panose="02020603050405020304" pitchFamily="18" charset="-34"/>
                <a:ea typeface="+mn-ea"/>
                <a:cs typeface="DilleniaUPC" panose="02020603050405020304" pitchFamily="18" charset="-34"/>
              </a:rPr>
              <a:t>Eau biomimétique</a:t>
            </a:r>
            <a:r>
              <a:rPr lang="fr-FR" sz="2300">
                <a:solidFill>
                  <a:prstClr val="black"/>
                </a:solidFill>
                <a:latin typeface="DilleniaUPC" panose="02020603050405020304" pitchFamily="18" charset="-34"/>
                <a:ea typeface="+mn-ea"/>
                <a:cs typeface="DilleniaUPC" panose="02020603050405020304" pitchFamily="18" charset="-34"/>
              </a:rPr>
              <a:t> offrant une très bonne affinité avec la peau afin d’en </a:t>
            </a:r>
            <a:r>
              <a:rPr lang="fr-FR" sz="2300" b="1">
                <a:solidFill>
                  <a:prstClr val="black"/>
                </a:solidFill>
                <a:latin typeface="DilleniaUPC" panose="02020603050405020304" pitchFamily="18" charset="-34"/>
                <a:ea typeface="+mn-ea"/>
                <a:cs typeface="DilleniaUPC" panose="02020603050405020304" pitchFamily="18" charset="-34"/>
              </a:rPr>
              <a:t>préserver l’équilibre</a:t>
            </a:r>
            <a:r>
              <a:rPr lang="fr-FR" sz="2300">
                <a:solidFill>
                  <a:prstClr val="black"/>
                </a:solidFill>
                <a:latin typeface="DilleniaUPC" panose="02020603050405020304" pitchFamily="18" charset="-34"/>
                <a:ea typeface="+mn-ea"/>
                <a:cs typeface="DilleniaUPC" panose="02020603050405020304" pitchFamily="18" charset="-34"/>
              </a:rPr>
              <a:t>.</a:t>
            </a:r>
          </a:p>
        </p:txBody>
      </p:sp>
      <p:sp>
        <p:nvSpPr>
          <p:cNvPr id="50" name="ZoneTexte 49">
            <a:extLst>
              <a:ext uri="{FF2B5EF4-FFF2-40B4-BE49-F238E27FC236}">
                <a16:creationId xmlns:a16="http://schemas.microsoft.com/office/drawing/2014/main" id="{27E055ED-9577-4BF1-A3CC-047142BBC82A}"/>
              </a:ext>
            </a:extLst>
          </p:cNvPr>
          <p:cNvSpPr txBox="1"/>
          <p:nvPr/>
        </p:nvSpPr>
        <p:spPr>
          <a:xfrm>
            <a:off x="6263393" y="3664583"/>
            <a:ext cx="5781409" cy="44627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La glycérine </a:t>
            </a: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augmente la teneur en eau</a:t>
            </a: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des couches superficielles de la peau.</a:t>
            </a:r>
          </a:p>
        </p:txBody>
      </p:sp>
      <p:grpSp>
        <p:nvGrpSpPr>
          <p:cNvPr id="52" name="Groupe 51">
            <a:extLst>
              <a:ext uri="{FF2B5EF4-FFF2-40B4-BE49-F238E27FC236}">
                <a16:creationId xmlns:a16="http://schemas.microsoft.com/office/drawing/2014/main" id="{1EB52447-8F41-456C-9379-F0662F5DDFE6}"/>
              </a:ext>
            </a:extLst>
          </p:cNvPr>
          <p:cNvGrpSpPr/>
          <p:nvPr/>
        </p:nvGrpSpPr>
        <p:grpSpPr>
          <a:xfrm>
            <a:off x="2957972" y="2711863"/>
            <a:ext cx="3104116" cy="954107"/>
            <a:chOff x="2982661" y="3187910"/>
            <a:chExt cx="3104116" cy="954107"/>
          </a:xfrm>
        </p:grpSpPr>
        <p:pic>
          <p:nvPicPr>
            <p:cNvPr id="53" name="Image 52">
              <a:extLst>
                <a:ext uri="{FF2B5EF4-FFF2-40B4-BE49-F238E27FC236}">
                  <a16:creationId xmlns:a16="http://schemas.microsoft.com/office/drawing/2014/main" id="{66A91CAC-DDBC-4B55-B508-F889993AF4F5}"/>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2982661" y="3324501"/>
              <a:ext cx="240670" cy="254000"/>
            </a:xfrm>
            <a:prstGeom prst="rect">
              <a:avLst/>
            </a:prstGeom>
          </p:spPr>
        </p:pic>
        <p:sp>
          <p:nvSpPr>
            <p:cNvPr id="54" name="ZoneTexte 53">
              <a:extLst>
                <a:ext uri="{FF2B5EF4-FFF2-40B4-BE49-F238E27FC236}">
                  <a16:creationId xmlns:a16="http://schemas.microsoft.com/office/drawing/2014/main" id="{12A736D9-370A-43E0-85CD-00DAFF8C612C}"/>
                </a:ext>
              </a:extLst>
            </p:cNvPr>
            <p:cNvSpPr txBox="1"/>
            <p:nvPr/>
          </p:nvSpPr>
          <p:spPr>
            <a:xfrm>
              <a:off x="3231798" y="3187910"/>
              <a:ext cx="285497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all" normalizeH="0" baseline="0" noProof="0" dirty="0">
                  <a:ln>
                    <a:noFill/>
                  </a:ln>
                  <a:solidFill>
                    <a:srgbClr val="004E7E"/>
                  </a:solidFill>
                  <a:uLnTx/>
                  <a:uFillTx/>
                  <a:latin typeface="DilleniaUPC" panose="02020603050405020304" pitchFamily="18" charset="-34"/>
                  <a:ea typeface="+mn-ea"/>
                  <a:cs typeface="DilleniaUPC" panose="02020603050405020304" pitchFamily="18" charset="-34"/>
                </a:rPr>
                <a:t>Eau </a:t>
              </a:r>
              <a:r>
                <a:rPr kumimoji="0" lang="fr-FR" sz="2800" b="0" i="0" u="none" strike="noStrike" cap="all" normalizeH="0" baseline="0" noProof="0" dirty="0" err="1">
                  <a:ln>
                    <a:noFill/>
                  </a:ln>
                  <a:solidFill>
                    <a:srgbClr val="004E7E"/>
                  </a:solidFill>
                  <a:uLnTx/>
                  <a:uFillTx/>
                  <a:latin typeface="DilleniaUPC" panose="02020603050405020304" pitchFamily="18" charset="-34"/>
                  <a:ea typeface="+mn-ea"/>
                  <a:cs typeface="DilleniaUPC" panose="02020603050405020304" pitchFamily="18" charset="-34"/>
                </a:rPr>
                <a:t>isodermique</a:t>
              </a:r>
              <a:endParaRPr kumimoji="0" lang="fr-FR" sz="2800" b="0" i="0" u="none" strike="noStrike" cap="all" normalizeH="0" baseline="0" noProof="0" dirty="0">
                <a:ln>
                  <a:noFill/>
                </a:ln>
                <a:solidFill>
                  <a:srgbClr val="004E7E"/>
                </a:solidFill>
                <a:uLnTx/>
                <a:uFillTx/>
                <a:latin typeface="DilleniaUPC" panose="02020603050405020304" pitchFamily="18" charset="-34"/>
                <a:ea typeface="+mn-ea"/>
                <a:cs typeface="DilleniaUPC" panose="02020603050405020304" pitchFamily="18" charset="-34"/>
              </a:endParaRPr>
            </a:p>
          </p:txBody>
        </p:sp>
      </p:grpSp>
      <p:sp>
        <p:nvSpPr>
          <p:cNvPr id="55" name="ZoneTexte 54">
            <a:extLst>
              <a:ext uri="{FF2B5EF4-FFF2-40B4-BE49-F238E27FC236}">
                <a16:creationId xmlns:a16="http://schemas.microsoft.com/office/drawing/2014/main" id="{68E33903-E251-4B9D-826B-DDB5D448A7CB}"/>
              </a:ext>
            </a:extLst>
          </p:cNvPr>
          <p:cNvSpPr txBox="1"/>
          <p:nvPr/>
        </p:nvSpPr>
        <p:spPr>
          <a:xfrm>
            <a:off x="3207109" y="3626111"/>
            <a:ext cx="2854979" cy="523220"/>
          </a:xfrm>
          <a:prstGeom prst="rect">
            <a:avLst/>
          </a:prstGeom>
          <a:noFill/>
        </p:spPr>
        <p:txBody>
          <a:bodyPr wrap="square">
            <a:spAutoFit/>
          </a:bodyPr>
          <a:lstStyle/>
          <a:p>
            <a:r>
              <a:rPr kumimoji="0" lang="fr-FR" sz="2800" b="0" i="0" u="none" strike="noStrike" cap="all" normalizeH="0" baseline="0" noProof="0">
                <a:ln>
                  <a:noFill/>
                </a:ln>
                <a:solidFill>
                  <a:srgbClr val="004E7E"/>
                </a:solidFill>
                <a:uLnTx/>
                <a:uFillTx/>
                <a:latin typeface="DilleniaUPC" panose="02020603050405020304" pitchFamily="18" charset="-34"/>
                <a:ea typeface="+mn-ea"/>
                <a:cs typeface="DilleniaUPC" panose="02020603050405020304" pitchFamily="18" charset="-34"/>
              </a:rPr>
              <a:t>AGENT HYDRATANT </a:t>
            </a:r>
          </a:p>
        </p:txBody>
      </p:sp>
      <p:cxnSp>
        <p:nvCxnSpPr>
          <p:cNvPr id="57" name="Connecteur droit 56">
            <a:extLst>
              <a:ext uri="{FF2B5EF4-FFF2-40B4-BE49-F238E27FC236}">
                <a16:creationId xmlns:a16="http://schemas.microsoft.com/office/drawing/2014/main" id="{FEA82480-0EA6-4DBC-B28B-AF05F1F4A9D4}"/>
              </a:ext>
            </a:extLst>
          </p:cNvPr>
          <p:cNvCxnSpPr>
            <a:cxnSpLocks/>
          </p:cNvCxnSpPr>
          <p:nvPr/>
        </p:nvCxnSpPr>
        <p:spPr>
          <a:xfrm>
            <a:off x="6164120" y="2633846"/>
            <a:ext cx="0" cy="679255"/>
          </a:xfrm>
          <a:prstGeom prst="line">
            <a:avLst/>
          </a:prstGeom>
          <a:ln>
            <a:solidFill>
              <a:srgbClr val="004E7E"/>
            </a:solidFill>
          </a:ln>
        </p:spPr>
        <p:style>
          <a:lnRef idx="1">
            <a:schemeClr val="dk1"/>
          </a:lnRef>
          <a:fillRef idx="0">
            <a:schemeClr val="dk1"/>
          </a:fillRef>
          <a:effectRef idx="0">
            <a:schemeClr val="dk1"/>
          </a:effectRef>
          <a:fontRef idx="minor">
            <a:schemeClr val="tx1"/>
          </a:fontRef>
        </p:style>
      </p:cxnSp>
      <p:cxnSp>
        <p:nvCxnSpPr>
          <p:cNvPr id="58" name="Connecteur droit 57">
            <a:extLst>
              <a:ext uri="{FF2B5EF4-FFF2-40B4-BE49-F238E27FC236}">
                <a16:creationId xmlns:a16="http://schemas.microsoft.com/office/drawing/2014/main" id="{DFDE9A80-09AA-4DE1-B3A3-17295AA1708C}"/>
              </a:ext>
            </a:extLst>
          </p:cNvPr>
          <p:cNvCxnSpPr>
            <a:cxnSpLocks/>
          </p:cNvCxnSpPr>
          <p:nvPr/>
        </p:nvCxnSpPr>
        <p:spPr>
          <a:xfrm>
            <a:off x="6164120" y="3696612"/>
            <a:ext cx="0" cy="376484"/>
          </a:xfrm>
          <a:prstGeom prst="line">
            <a:avLst/>
          </a:prstGeom>
          <a:ln>
            <a:solidFill>
              <a:srgbClr val="004E7E"/>
            </a:solidFill>
          </a:ln>
        </p:spPr>
        <p:style>
          <a:lnRef idx="1">
            <a:schemeClr val="dk1"/>
          </a:lnRef>
          <a:fillRef idx="0">
            <a:schemeClr val="dk1"/>
          </a:fillRef>
          <a:effectRef idx="0">
            <a:schemeClr val="dk1"/>
          </a:effectRef>
          <a:fontRef idx="minor">
            <a:schemeClr val="tx1"/>
          </a:fontRef>
        </p:style>
      </p:cxnSp>
      <p:sp>
        <p:nvSpPr>
          <p:cNvPr id="62" name="Rectangle 61">
            <a:extLst>
              <a:ext uri="{FF2B5EF4-FFF2-40B4-BE49-F238E27FC236}">
                <a16:creationId xmlns:a16="http://schemas.microsoft.com/office/drawing/2014/main" id="{E7273A9A-4E6A-43AD-B0B1-C6793BFF87C5}"/>
              </a:ext>
            </a:extLst>
          </p:cNvPr>
          <p:cNvSpPr/>
          <p:nvPr/>
        </p:nvSpPr>
        <p:spPr>
          <a:xfrm>
            <a:off x="8363686" y="1236459"/>
            <a:ext cx="3737062" cy="584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900"/>
              </a:lnSpc>
              <a:spcAft>
                <a:spcPts val="300"/>
              </a:spcAft>
            </a:pPr>
            <a:r>
              <a:rPr lang="fr-FR" sz="1000">
                <a:solidFill>
                  <a:schemeClr val="tx1">
                    <a:lumMod val="65000"/>
                    <a:lumOff val="35000"/>
                  </a:schemeClr>
                </a:solidFill>
                <a:latin typeface="DilleniaUPC" panose="02020603050405020304" pitchFamily="18" charset="-34"/>
                <a:cs typeface="DilleniaUPC" panose="02020603050405020304" pitchFamily="18" charset="-34"/>
              </a:rPr>
              <a:t>* Eau isodermique (AQUA/WATER/EAU, DISODIUM ADENOSINE TRISPHOSPHATE, CARNOSINE, LAMINARIA DIGITATA EXTRACT) = 1 ingrédient</a:t>
            </a:r>
          </a:p>
        </p:txBody>
      </p:sp>
      <p:pic>
        <p:nvPicPr>
          <p:cNvPr id="63" name="Image 62">
            <a:extLst>
              <a:ext uri="{FF2B5EF4-FFF2-40B4-BE49-F238E27FC236}">
                <a16:creationId xmlns:a16="http://schemas.microsoft.com/office/drawing/2014/main" id="{A2B7D8FE-0FDE-41CF-BE0C-8E9ECFE45A84}"/>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2957972" y="4607612"/>
            <a:ext cx="240670" cy="254000"/>
          </a:xfrm>
          <a:prstGeom prst="rect">
            <a:avLst/>
          </a:prstGeom>
        </p:spPr>
      </p:pic>
      <p:sp>
        <p:nvSpPr>
          <p:cNvPr id="64" name="ZoneTexte 63">
            <a:extLst>
              <a:ext uri="{FF2B5EF4-FFF2-40B4-BE49-F238E27FC236}">
                <a16:creationId xmlns:a16="http://schemas.microsoft.com/office/drawing/2014/main" id="{E5F4E692-42F9-41FF-8E90-60F93496A853}"/>
              </a:ext>
            </a:extLst>
          </p:cNvPr>
          <p:cNvSpPr txBox="1"/>
          <p:nvPr/>
        </p:nvSpPr>
        <p:spPr>
          <a:xfrm>
            <a:off x="6263394" y="4388875"/>
            <a:ext cx="5849486" cy="11541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Un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trio d’huiles</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(soja, tournesol et olive)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renforce la peau</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en la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rechargeant en lipides</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Les émollients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adoucissent et lissent</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la peau.</a:t>
            </a:r>
          </a:p>
        </p:txBody>
      </p:sp>
      <p:sp>
        <p:nvSpPr>
          <p:cNvPr id="65" name="ZoneTexte 64">
            <a:extLst>
              <a:ext uri="{FF2B5EF4-FFF2-40B4-BE49-F238E27FC236}">
                <a16:creationId xmlns:a16="http://schemas.microsoft.com/office/drawing/2014/main" id="{F6F970FB-3B4C-4E41-AE3E-B4E72256C52E}"/>
              </a:ext>
            </a:extLst>
          </p:cNvPr>
          <p:cNvSpPr txBox="1"/>
          <p:nvPr/>
        </p:nvSpPr>
        <p:spPr>
          <a:xfrm>
            <a:off x="3207109" y="4486335"/>
            <a:ext cx="3017897" cy="523220"/>
          </a:xfrm>
          <a:prstGeom prst="rect">
            <a:avLst/>
          </a:prstGeom>
          <a:noFill/>
        </p:spPr>
        <p:txBody>
          <a:bodyPr wrap="square">
            <a:spAutoFit/>
          </a:bodyPr>
          <a:lstStyle/>
          <a:p>
            <a:r>
              <a:rPr kumimoji="0" lang="fr-FR" sz="2800" b="0" i="0" u="none" strike="noStrike" cap="all" normalizeH="0" baseline="0" noProof="0">
                <a:ln>
                  <a:noFill/>
                </a:ln>
                <a:solidFill>
                  <a:srgbClr val="095482"/>
                </a:solidFill>
                <a:uLnTx/>
                <a:uFillTx/>
                <a:latin typeface="DilleniaUPC" panose="02020603050405020304" pitchFamily="18" charset="-34"/>
                <a:ea typeface="+mn-ea"/>
                <a:cs typeface="DilleniaUPC" panose="02020603050405020304" pitchFamily="18" charset="-34"/>
              </a:rPr>
              <a:t>AGENTS NOURRISSANTS</a:t>
            </a:r>
          </a:p>
        </p:txBody>
      </p:sp>
      <p:cxnSp>
        <p:nvCxnSpPr>
          <p:cNvPr id="66" name="Connecteur droit 65">
            <a:extLst>
              <a:ext uri="{FF2B5EF4-FFF2-40B4-BE49-F238E27FC236}">
                <a16:creationId xmlns:a16="http://schemas.microsoft.com/office/drawing/2014/main" id="{A7DA3C92-087A-47D2-BE71-071BF58F062A}"/>
              </a:ext>
            </a:extLst>
          </p:cNvPr>
          <p:cNvCxnSpPr>
            <a:cxnSpLocks/>
          </p:cNvCxnSpPr>
          <p:nvPr/>
        </p:nvCxnSpPr>
        <p:spPr>
          <a:xfrm>
            <a:off x="6164120" y="4359594"/>
            <a:ext cx="0" cy="972421"/>
          </a:xfrm>
          <a:prstGeom prst="line">
            <a:avLst/>
          </a:prstGeom>
          <a:ln>
            <a:solidFill>
              <a:srgbClr val="095482"/>
            </a:solidFill>
          </a:ln>
        </p:spPr>
        <p:style>
          <a:lnRef idx="1">
            <a:schemeClr val="dk1"/>
          </a:lnRef>
          <a:fillRef idx="0">
            <a:schemeClr val="dk1"/>
          </a:fillRef>
          <a:effectRef idx="0">
            <a:schemeClr val="dk1"/>
          </a:effectRef>
          <a:fontRef idx="minor">
            <a:schemeClr val="tx1"/>
          </a:fontRef>
        </p:style>
      </p:cxnSp>
      <p:sp>
        <p:nvSpPr>
          <p:cNvPr id="67" name="ZoneTexte 66">
            <a:extLst>
              <a:ext uri="{FF2B5EF4-FFF2-40B4-BE49-F238E27FC236}">
                <a16:creationId xmlns:a16="http://schemas.microsoft.com/office/drawing/2014/main" id="{1A6D93D5-3596-4CD7-88C2-4796687028AB}"/>
              </a:ext>
            </a:extLst>
          </p:cNvPr>
          <p:cNvSpPr txBox="1"/>
          <p:nvPr/>
        </p:nvSpPr>
        <p:spPr>
          <a:xfrm>
            <a:off x="6246552" y="5556068"/>
            <a:ext cx="5945448" cy="800219"/>
          </a:xfrm>
          <a:prstGeom prst="rect">
            <a:avLst/>
          </a:prstGeom>
          <a:noFill/>
        </p:spPr>
        <p:txBody>
          <a:bodyPr wrap="square">
            <a:spAutoFit/>
          </a:bodyPr>
          <a:lstStyle/>
          <a:p>
            <a:r>
              <a:rPr lang="fr-FR" sz="2300" b="1">
                <a:solidFill>
                  <a:prstClr val="black"/>
                </a:solidFill>
                <a:latin typeface="DilleniaUPC" panose="02020603050405020304" pitchFamily="18" charset="-34"/>
                <a:cs typeface="DilleniaUPC" panose="02020603050405020304" pitchFamily="18" charset="-34"/>
              </a:rPr>
              <a:t>Favorisent la production naturelle de lipides épidermiques</a:t>
            </a:r>
            <a:r>
              <a:rPr lang="fr-FR" sz="2300">
                <a:solidFill>
                  <a:prstClr val="black"/>
                </a:solidFill>
                <a:latin typeface="DilleniaUPC" panose="02020603050405020304" pitchFamily="18" charset="-34"/>
                <a:cs typeface="DilleniaUPC" panose="02020603050405020304" pitchFamily="18" charset="-34"/>
              </a:rPr>
              <a:t> participant à l’hydratation.</a:t>
            </a:r>
          </a:p>
        </p:txBody>
      </p:sp>
      <p:cxnSp>
        <p:nvCxnSpPr>
          <p:cNvPr id="68" name="Connecteur droit 67">
            <a:extLst>
              <a:ext uri="{FF2B5EF4-FFF2-40B4-BE49-F238E27FC236}">
                <a16:creationId xmlns:a16="http://schemas.microsoft.com/office/drawing/2014/main" id="{4A125188-8EE6-44BF-86AB-B02598E2E364}"/>
              </a:ext>
            </a:extLst>
          </p:cNvPr>
          <p:cNvCxnSpPr>
            <a:cxnSpLocks/>
          </p:cNvCxnSpPr>
          <p:nvPr/>
        </p:nvCxnSpPr>
        <p:spPr>
          <a:xfrm>
            <a:off x="6160701" y="5614162"/>
            <a:ext cx="652" cy="691143"/>
          </a:xfrm>
          <a:prstGeom prst="line">
            <a:avLst/>
          </a:prstGeom>
          <a:ln>
            <a:solidFill>
              <a:srgbClr val="004E7E"/>
            </a:solidFill>
          </a:ln>
        </p:spPr>
        <p:style>
          <a:lnRef idx="1">
            <a:schemeClr val="dk1"/>
          </a:lnRef>
          <a:fillRef idx="0">
            <a:schemeClr val="dk1"/>
          </a:fillRef>
          <a:effectRef idx="0">
            <a:schemeClr val="dk1"/>
          </a:effectRef>
          <a:fontRef idx="minor">
            <a:schemeClr val="tx1"/>
          </a:fontRef>
        </p:style>
      </p:cxnSp>
      <p:grpSp>
        <p:nvGrpSpPr>
          <p:cNvPr id="72" name="Groupe 71">
            <a:extLst>
              <a:ext uri="{FF2B5EF4-FFF2-40B4-BE49-F238E27FC236}">
                <a16:creationId xmlns:a16="http://schemas.microsoft.com/office/drawing/2014/main" id="{E4DD0929-31C4-4595-B5C4-4AC0BA69184D}"/>
              </a:ext>
            </a:extLst>
          </p:cNvPr>
          <p:cNvGrpSpPr/>
          <p:nvPr/>
        </p:nvGrpSpPr>
        <p:grpSpPr>
          <a:xfrm>
            <a:off x="2957972" y="5635291"/>
            <a:ext cx="3535441" cy="783548"/>
            <a:chOff x="3121883" y="4853407"/>
            <a:chExt cx="3535441" cy="783548"/>
          </a:xfrm>
        </p:grpSpPr>
        <p:sp>
          <p:nvSpPr>
            <p:cNvPr id="73" name="ZoneTexte 72">
              <a:extLst>
                <a:ext uri="{FF2B5EF4-FFF2-40B4-BE49-F238E27FC236}">
                  <a16:creationId xmlns:a16="http://schemas.microsoft.com/office/drawing/2014/main" id="{8A36148B-27CC-42ED-9EC6-B37B7E527651}"/>
                </a:ext>
              </a:extLst>
            </p:cNvPr>
            <p:cNvSpPr txBox="1"/>
            <p:nvPr/>
          </p:nvSpPr>
          <p:spPr>
            <a:xfrm>
              <a:off x="3413381" y="4853407"/>
              <a:ext cx="3243943" cy="783548"/>
            </a:xfrm>
            <a:prstGeom prst="rect">
              <a:avLst/>
            </a:prstGeom>
            <a:noFill/>
          </p:spPr>
          <p:txBody>
            <a:bodyPr wrap="square">
              <a:spAutoFit/>
            </a:bodyPr>
            <a:lstStyle/>
            <a:p>
              <a:pPr>
                <a:lnSpc>
                  <a:spcPts val="2600"/>
                </a:lnSpc>
              </a:pPr>
              <a:r>
                <a:rPr lang="fr-FR" sz="2800" cap="all">
                  <a:solidFill>
                    <a:srgbClr val="095482"/>
                  </a:solidFill>
                  <a:latin typeface="DilleniaUPC" panose="02020603050405020304" pitchFamily="18" charset="-34"/>
                  <a:cs typeface="DilleniaUPC" panose="02020603050405020304" pitchFamily="18" charset="-34"/>
                </a:rPr>
                <a:t>AGENTS DE RECHARGE EN LIPIDES</a:t>
              </a:r>
            </a:p>
          </p:txBody>
        </p:sp>
        <p:pic>
          <p:nvPicPr>
            <p:cNvPr id="74" name="Image 73">
              <a:extLst>
                <a:ext uri="{FF2B5EF4-FFF2-40B4-BE49-F238E27FC236}">
                  <a16:creationId xmlns:a16="http://schemas.microsoft.com/office/drawing/2014/main" id="{4B3232C9-D2A5-4F22-BCCD-B2A43DC2D7AB}"/>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3121883" y="4877511"/>
              <a:ext cx="240670" cy="254000"/>
            </a:xfrm>
            <a:prstGeom prst="rect">
              <a:avLst/>
            </a:prstGeom>
          </p:spPr>
        </p:pic>
      </p:grpSp>
    </p:spTree>
    <p:extLst>
      <p:ext uri="{BB962C8B-B14F-4D97-AF65-F5344CB8AC3E}">
        <p14:creationId xmlns:p14="http://schemas.microsoft.com/office/powerpoint/2010/main" val="1145853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E8128F-86D2-4FB1-96B8-764BF90D5468}"/>
              </a:ext>
            </a:extLst>
          </p:cNvPr>
          <p:cNvSpPr/>
          <p:nvPr/>
        </p:nvSpPr>
        <p:spPr>
          <a:xfrm>
            <a:off x="1200834" y="1058170"/>
            <a:ext cx="3807097" cy="445204"/>
          </a:xfrm>
          <a:prstGeom prst="rect">
            <a:avLst/>
          </a:prstGeom>
          <a:solidFill>
            <a:srgbClr val="76A4B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bg1"/>
                </a:solidFill>
                <a:latin typeface="DilleniaUPC" panose="02020603050405020304" pitchFamily="18" charset="-34"/>
                <a:cs typeface="DilleniaUPC" panose="02020603050405020304" pitchFamily="18" charset="-34"/>
              </a:rPr>
              <a:t>SOINS PURS </a:t>
            </a:r>
          </a:p>
        </p:txBody>
      </p:sp>
      <p:sp>
        <p:nvSpPr>
          <p:cNvPr id="4" name="Rectangle 3">
            <a:extLst>
              <a:ext uri="{FF2B5EF4-FFF2-40B4-BE49-F238E27FC236}">
                <a16:creationId xmlns:a16="http://schemas.microsoft.com/office/drawing/2014/main" id="{4F3A7518-0D68-476F-9132-A3A4D3B7313F}"/>
              </a:ext>
            </a:extLst>
          </p:cNvPr>
          <p:cNvSpPr/>
          <p:nvPr/>
        </p:nvSpPr>
        <p:spPr>
          <a:xfrm>
            <a:off x="7496972" y="1073663"/>
            <a:ext cx="3426955" cy="439548"/>
          </a:xfrm>
          <a:prstGeom prst="rect">
            <a:avLst/>
          </a:prstGeom>
          <a:solidFill>
            <a:srgbClr val="8E5652">
              <a:alpha val="5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a:solidFill>
                  <a:schemeClr val="bg1"/>
                </a:solidFill>
                <a:latin typeface="DilleniaUPC" panose="02020603050405020304" pitchFamily="18" charset="-34"/>
                <a:cs typeface="DilleniaUPC" panose="02020603050405020304" pitchFamily="18" charset="-34"/>
              </a:rPr>
              <a:t>ACTIFS PURS</a:t>
            </a:r>
          </a:p>
        </p:txBody>
      </p:sp>
      <p:sp>
        <p:nvSpPr>
          <p:cNvPr id="5" name="ZoneTexte 4">
            <a:extLst>
              <a:ext uri="{FF2B5EF4-FFF2-40B4-BE49-F238E27FC236}">
                <a16:creationId xmlns:a16="http://schemas.microsoft.com/office/drawing/2014/main" id="{20E50A91-BFE5-4523-92EA-5A2FAE265628}"/>
              </a:ext>
            </a:extLst>
          </p:cNvPr>
          <p:cNvSpPr txBox="1"/>
          <p:nvPr/>
        </p:nvSpPr>
        <p:spPr>
          <a:xfrm>
            <a:off x="49940" y="1787269"/>
            <a:ext cx="5759424" cy="4508927"/>
          </a:xfrm>
          <a:prstGeom prst="rect">
            <a:avLst/>
          </a:prstGeom>
          <a:noFill/>
        </p:spPr>
        <p:txBody>
          <a:bodyPr wrap="square">
            <a:spAutoFit/>
          </a:bodyPr>
          <a:lstStyle/>
          <a:p>
            <a:pPr>
              <a:spcAft>
                <a:spcPts val="1800"/>
              </a:spcAft>
            </a:pPr>
            <a:r>
              <a:rPr lang="fr-FR" sz="2400" b="1" dirty="0">
                <a:solidFill>
                  <a:prstClr val="black"/>
                </a:solidFill>
                <a:latin typeface="DilleniaUPC" panose="02020603050405020304" pitchFamily="18" charset="-34"/>
                <a:cs typeface="DilleniaUPC" panose="02020603050405020304" pitchFamily="18" charset="-34"/>
              </a:rPr>
              <a:t>Directives scientifiques</a:t>
            </a:r>
          </a:p>
          <a:p>
            <a:pPr marL="342900" indent="-342900">
              <a:buFont typeface="Wingdings" panose="05000000000000000000" pitchFamily="2" charset="2"/>
              <a:buChar char="ü"/>
            </a:pPr>
            <a:r>
              <a:rPr lang="fr-FR" sz="2400" b="1" dirty="0">
                <a:solidFill>
                  <a:prstClr val="black"/>
                </a:solidFill>
                <a:latin typeface="DilleniaUPC" panose="02020603050405020304" pitchFamily="18" charset="-34"/>
                <a:cs typeface="DilleniaUPC" panose="02020603050405020304" pitchFamily="18" charset="-34"/>
              </a:rPr>
              <a:t>Nettoyants Purs</a:t>
            </a:r>
          </a:p>
          <a:p>
            <a:pPr>
              <a:tabLst>
                <a:tab pos="720725" algn="l"/>
              </a:tabLst>
            </a:pPr>
            <a:r>
              <a:rPr lang="fr-FR" sz="2000" dirty="0">
                <a:solidFill>
                  <a:prstClr val="black"/>
                </a:solidFill>
                <a:latin typeface="DilleniaUPC" panose="02020603050405020304" pitchFamily="18" charset="-34"/>
                <a:cs typeface="DilleniaUPC" panose="02020603050405020304" pitchFamily="18" charset="-34"/>
              </a:rPr>
              <a:t>   Lait démaquillant au pH doux</a:t>
            </a:r>
          </a:p>
          <a:p>
            <a:pPr>
              <a:tabLst>
                <a:tab pos="720725" algn="l"/>
              </a:tabLst>
            </a:pPr>
            <a:r>
              <a:rPr lang="fr-FR" sz="2000" dirty="0">
                <a:solidFill>
                  <a:prstClr val="black"/>
                </a:solidFill>
                <a:latin typeface="DilleniaUPC" panose="02020603050405020304" pitchFamily="18" charset="-34"/>
                <a:cs typeface="DilleniaUPC" panose="02020603050405020304" pitchFamily="18" charset="-34"/>
              </a:rPr>
              <a:t>   Gel nettoyant purifiant</a:t>
            </a:r>
          </a:p>
          <a:p>
            <a:pPr>
              <a:tabLst>
                <a:tab pos="720725" algn="l"/>
              </a:tabLst>
            </a:pPr>
            <a:r>
              <a:rPr lang="fr-FR" sz="2000" dirty="0">
                <a:solidFill>
                  <a:prstClr val="black"/>
                </a:solidFill>
                <a:latin typeface="DilleniaUPC" panose="02020603050405020304" pitchFamily="18" charset="-34"/>
                <a:cs typeface="DilleniaUPC" panose="02020603050405020304" pitchFamily="18" charset="-34"/>
              </a:rPr>
              <a:t>   Eau micellaire démaquillante </a:t>
            </a:r>
          </a:p>
          <a:p>
            <a:pPr>
              <a:tabLst>
                <a:tab pos="720725" algn="l"/>
              </a:tabLst>
            </a:pPr>
            <a:r>
              <a:rPr lang="fr-FR" sz="2000" dirty="0">
                <a:solidFill>
                  <a:prstClr val="black"/>
                </a:solidFill>
                <a:latin typeface="DilleniaUPC" panose="02020603050405020304" pitchFamily="18" charset="-34"/>
                <a:cs typeface="DilleniaUPC" panose="02020603050405020304" pitchFamily="18" charset="-34"/>
              </a:rPr>
              <a:t>   purifiante</a:t>
            </a:r>
          </a:p>
          <a:p>
            <a:endParaRPr lang="en-US" sz="600" dirty="0">
              <a:solidFill>
                <a:prstClr val="black"/>
              </a:solidFill>
              <a:latin typeface="DilleniaUPC" panose="02020603050405020304" pitchFamily="18" charset="-34"/>
              <a:cs typeface="DilleniaUPC" panose="02020603050405020304" pitchFamily="18" charset="-34"/>
            </a:endParaRPr>
          </a:p>
          <a:p>
            <a:pPr marL="342900" indent="-342900">
              <a:buFont typeface="Wingdings" panose="05000000000000000000" pitchFamily="2" charset="2"/>
              <a:buChar char="ü"/>
            </a:pPr>
            <a:r>
              <a:rPr lang="fr-FR" sz="2400" b="1" dirty="0">
                <a:solidFill>
                  <a:prstClr val="black"/>
                </a:solidFill>
                <a:latin typeface="DilleniaUPC" panose="02020603050405020304" pitchFamily="18" charset="-34"/>
                <a:cs typeface="DilleniaUPC" panose="02020603050405020304" pitchFamily="18" charset="-34"/>
              </a:rPr>
              <a:t>Hydratants Purs Visage &amp; Corps</a:t>
            </a:r>
          </a:p>
          <a:p>
            <a:r>
              <a:rPr lang="fr-FR" sz="2400" b="1" dirty="0">
                <a:solidFill>
                  <a:prstClr val="black"/>
                </a:solidFill>
                <a:latin typeface="DilleniaUPC" panose="02020603050405020304" pitchFamily="18" charset="-34"/>
                <a:cs typeface="DilleniaUPC" panose="02020603050405020304" pitchFamily="18" charset="-34"/>
              </a:rPr>
              <a:t> </a:t>
            </a:r>
            <a:r>
              <a:rPr lang="fr-FR" sz="2000" dirty="0">
                <a:solidFill>
                  <a:prstClr val="black"/>
                </a:solidFill>
                <a:latin typeface="DilleniaUPC" panose="02020603050405020304" pitchFamily="18" charset="-34"/>
                <a:cs typeface="DilleniaUPC" panose="02020603050405020304" pitchFamily="18" charset="-34"/>
              </a:rPr>
              <a:t>Gel </a:t>
            </a:r>
            <a:r>
              <a:rPr lang="fr-FR" sz="2000" dirty="0" err="1">
                <a:solidFill>
                  <a:prstClr val="black"/>
                </a:solidFill>
                <a:latin typeface="DilleniaUPC" panose="02020603050405020304" pitchFamily="18" charset="-34"/>
                <a:cs typeface="DilleniaUPC" panose="02020603050405020304" pitchFamily="18" charset="-34"/>
              </a:rPr>
              <a:t>matifiant</a:t>
            </a:r>
            <a:endParaRPr lang="fr-FR" sz="2000" dirty="0">
              <a:solidFill>
                <a:prstClr val="black"/>
              </a:solidFill>
              <a:latin typeface="DilleniaUPC" panose="02020603050405020304" pitchFamily="18" charset="-34"/>
              <a:cs typeface="DilleniaUPC" panose="02020603050405020304" pitchFamily="18" charset="-34"/>
            </a:endParaRPr>
          </a:p>
          <a:p>
            <a:r>
              <a:rPr lang="fr-FR" sz="2000" dirty="0">
                <a:solidFill>
                  <a:prstClr val="black"/>
                </a:solidFill>
                <a:latin typeface="DilleniaUPC" panose="02020603050405020304" pitchFamily="18" charset="-34"/>
                <a:cs typeface="DilleniaUPC" panose="02020603050405020304" pitchFamily="18" charset="-34"/>
              </a:rPr>
              <a:t> Crème légère hydratante</a:t>
            </a:r>
          </a:p>
          <a:p>
            <a:r>
              <a:rPr lang="fr-FR" sz="2000" dirty="0">
                <a:solidFill>
                  <a:prstClr val="black"/>
                </a:solidFill>
                <a:latin typeface="DilleniaUPC" panose="02020603050405020304" pitchFamily="18" charset="-34"/>
                <a:cs typeface="DilleniaUPC" panose="02020603050405020304" pitchFamily="18" charset="-34"/>
              </a:rPr>
              <a:t> Crème fondante hydratante</a:t>
            </a:r>
          </a:p>
          <a:p>
            <a:r>
              <a:rPr lang="fr-FR" sz="2000" dirty="0">
                <a:solidFill>
                  <a:prstClr val="black"/>
                </a:solidFill>
                <a:latin typeface="DilleniaUPC" panose="02020603050405020304" pitchFamily="18" charset="-34"/>
                <a:cs typeface="DilleniaUPC" panose="02020603050405020304" pitchFamily="18" charset="-34"/>
              </a:rPr>
              <a:t> Crème riche hydratante</a:t>
            </a:r>
          </a:p>
          <a:p>
            <a:pPr marL="893763"/>
            <a:endParaRPr lang="en-US" sz="600" dirty="0">
              <a:solidFill>
                <a:prstClr val="black"/>
              </a:solidFill>
              <a:latin typeface="DilleniaUPC" panose="02020603050405020304" pitchFamily="18" charset="-34"/>
              <a:cs typeface="DilleniaUPC" panose="02020603050405020304" pitchFamily="18" charset="-34"/>
            </a:endParaRPr>
          </a:p>
          <a:p>
            <a:pPr marL="342900" indent="-342900">
              <a:buFont typeface="Wingdings" panose="05000000000000000000" pitchFamily="2" charset="2"/>
              <a:buChar char="ü"/>
            </a:pPr>
            <a:r>
              <a:rPr lang="fr-FR" sz="2400" b="1" dirty="0">
                <a:solidFill>
                  <a:prstClr val="black"/>
                </a:solidFill>
                <a:latin typeface="DilleniaUPC" panose="02020603050405020304" pitchFamily="18" charset="-34"/>
                <a:cs typeface="DilleniaUPC" panose="02020603050405020304" pitchFamily="18" charset="-34"/>
              </a:rPr>
              <a:t>Protecteurs UV Purs</a:t>
            </a:r>
          </a:p>
        </p:txBody>
      </p:sp>
      <p:sp>
        <p:nvSpPr>
          <p:cNvPr id="40" name="ZoneTexte 39">
            <a:extLst>
              <a:ext uri="{FF2B5EF4-FFF2-40B4-BE49-F238E27FC236}">
                <a16:creationId xmlns:a16="http://schemas.microsoft.com/office/drawing/2014/main" id="{2BFA96E7-68C0-4313-BE8D-EAC23AA44F6E}"/>
              </a:ext>
            </a:extLst>
          </p:cNvPr>
          <p:cNvSpPr txBox="1"/>
          <p:nvPr/>
        </p:nvSpPr>
        <p:spPr>
          <a:xfrm>
            <a:off x="3576438" y="2767686"/>
            <a:ext cx="311143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Mousse nettoyante douce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Gelée fondante exfoliante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Masque purifiant express</a:t>
            </a:r>
          </a:p>
        </p:txBody>
      </p:sp>
      <p:sp>
        <p:nvSpPr>
          <p:cNvPr id="43" name="ZoneTexte 42">
            <a:extLst>
              <a:ext uri="{FF2B5EF4-FFF2-40B4-BE49-F238E27FC236}">
                <a16:creationId xmlns:a16="http://schemas.microsoft.com/office/drawing/2014/main" id="{F33EDBAA-6893-48A3-B7E5-1FDE826C2B90}"/>
              </a:ext>
            </a:extLst>
          </p:cNvPr>
          <p:cNvSpPr txBox="1"/>
          <p:nvPr/>
        </p:nvSpPr>
        <p:spPr>
          <a:xfrm>
            <a:off x="3264189" y="4351139"/>
            <a:ext cx="3487484"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Baume ultra-riche hydratant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Fluide lissant contour des yeux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Lait corps fondant hydratant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Crème mains nourrissante</a:t>
            </a:r>
          </a:p>
        </p:txBody>
      </p:sp>
      <p:sp>
        <p:nvSpPr>
          <p:cNvPr id="48" name="ZoneTexte 47">
            <a:extLst>
              <a:ext uri="{FF2B5EF4-FFF2-40B4-BE49-F238E27FC236}">
                <a16:creationId xmlns:a16="http://schemas.microsoft.com/office/drawing/2014/main" id="{D7EDACF4-B89A-49B1-82E2-C681F7C6855E}"/>
              </a:ext>
            </a:extLst>
          </p:cNvPr>
          <p:cNvSpPr txBox="1"/>
          <p:nvPr/>
        </p:nvSpPr>
        <p:spPr>
          <a:xfrm>
            <a:off x="331726" y="6090802"/>
            <a:ext cx="47718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DilleniaUPC" panose="02020603050405020304" pitchFamily="18" charset="-34"/>
                <a:cs typeface="DilleniaUPC" panose="02020603050405020304" pitchFamily="18" charset="-34"/>
              </a:rPr>
              <a:t>Fluide minéral protecteur SPF 30 &amp; 50+</a:t>
            </a:r>
          </a:p>
        </p:txBody>
      </p:sp>
      <p:sp>
        <p:nvSpPr>
          <p:cNvPr id="13" name="ZoneTexte 12">
            <a:extLst>
              <a:ext uri="{FF2B5EF4-FFF2-40B4-BE49-F238E27FC236}">
                <a16:creationId xmlns:a16="http://schemas.microsoft.com/office/drawing/2014/main" id="{58B6D0E9-4A11-4377-BF5A-CE838D0A72CA}"/>
              </a:ext>
            </a:extLst>
          </p:cNvPr>
          <p:cNvSpPr txBox="1"/>
          <p:nvPr/>
        </p:nvSpPr>
        <p:spPr>
          <a:xfrm>
            <a:off x="6391588" y="1467742"/>
            <a:ext cx="4256918" cy="2446824"/>
          </a:xfrm>
          <a:prstGeom prst="rect">
            <a:avLst/>
          </a:prstGeom>
          <a:noFill/>
        </p:spPr>
        <p:txBody>
          <a:bodyPr wrap="square">
            <a:spAutoFit/>
          </a:bodyPr>
          <a:lstStyle/>
          <a:p>
            <a:pPr>
              <a:spcAft>
                <a:spcPts val="1800"/>
              </a:spcAft>
            </a:pPr>
            <a:r>
              <a:rPr lang="fr-FR" sz="2400" b="1" dirty="0">
                <a:solidFill>
                  <a:prstClr val="black"/>
                </a:solidFill>
                <a:latin typeface="DilleniaUPC" panose="02020603050405020304" pitchFamily="18" charset="-34"/>
                <a:cs typeface="DilleniaUPC" panose="02020603050405020304" pitchFamily="18" charset="-34"/>
              </a:rPr>
              <a:t>Directives scientifiques</a:t>
            </a:r>
          </a:p>
          <a:p>
            <a:pPr marL="342900" indent="-342900">
              <a:buFont typeface="Wingdings" panose="05000000000000000000" pitchFamily="2" charset="2"/>
              <a:buChar char="ü"/>
            </a:pPr>
            <a:r>
              <a:rPr lang="fr-FR" sz="2400" b="1" dirty="0">
                <a:solidFill>
                  <a:prstClr val="black"/>
                </a:solidFill>
                <a:latin typeface="DilleniaUPC" panose="02020603050405020304" pitchFamily="18" charset="-34"/>
                <a:cs typeface="DilleniaUPC" panose="02020603050405020304" pitchFamily="18" charset="-34"/>
              </a:rPr>
              <a:t>Signes de vieillissement</a:t>
            </a:r>
          </a:p>
          <a:p>
            <a:endParaRPr lang="en-US" sz="2200" b="1" dirty="0">
              <a:solidFill>
                <a:prstClr val="black"/>
              </a:solidFill>
              <a:latin typeface="DilleniaUPC" panose="02020603050405020304" pitchFamily="18" charset="-34"/>
              <a:cs typeface="DilleniaUPC" panose="02020603050405020304" pitchFamily="18" charset="-34"/>
            </a:endParaRPr>
          </a:p>
          <a:p>
            <a:endParaRPr lang="en-US" sz="2200" b="1" dirty="0">
              <a:solidFill>
                <a:prstClr val="black"/>
              </a:solidFill>
              <a:latin typeface="DilleniaUPC" panose="02020603050405020304" pitchFamily="18" charset="-34"/>
              <a:cs typeface="DilleniaUPC" panose="02020603050405020304" pitchFamily="18" charset="-34"/>
            </a:endParaRPr>
          </a:p>
          <a:p>
            <a:endParaRPr lang="en-US" sz="2200" b="1" dirty="0">
              <a:solidFill>
                <a:prstClr val="black"/>
              </a:solidFill>
              <a:latin typeface="DilleniaUPC" panose="02020603050405020304" pitchFamily="18" charset="-34"/>
              <a:cs typeface="DilleniaUPC" panose="02020603050405020304" pitchFamily="18" charset="-34"/>
            </a:endParaRPr>
          </a:p>
          <a:p>
            <a:pPr marL="342900" indent="-342900">
              <a:buFont typeface="Wingdings" panose="05000000000000000000" pitchFamily="2" charset="2"/>
              <a:buChar char="ü"/>
            </a:pPr>
            <a:endParaRPr lang="en-US" sz="2400" b="1" dirty="0">
              <a:solidFill>
                <a:prstClr val="black"/>
              </a:solidFill>
              <a:latin typeface="DilleniaUPC" panose="02020603050405020304" pitchFamily="18" charset="-34"/>
              <a:cs typeface="DilleniaUPC" panose="02020603050405020304" pitchFamily="18" charset="-34"/>
            </a:endParaRPr>
          </a:p>
        </p:txBody>
      </p:sp>
      <p:sp>
        <p:nvSpPr>
          <p:cNvPr id="66" name="ZoneTexte 65">
            <a:extLst>
              <a:ext uri="{FF2B5EF4-FFF2-40B4-BE49-F238E27FC236}">
                <a16:creationId xmlns:a16="http://schemas.microsoft.com/office/drawing/2014/main" id="{6045BA6B-E35C-445C-BD2D-4BD70B0ADF41}"/>
              </a:ext>
            </a:extLst>
          </p:cNvPr>
          <p:cNvSpPr txBox="1"/>
          <p:nvPr/>
        </p:nvSpPr>
        <p:spPr>
          <a:xfrm>
            <a:off x="6751673" y="2709112"/>
            <a:ext cx="2532167" cy="1477328"/>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fr-FR" sz="2000" dirty="0">
                <a:solidFill>
                  <a:prstClr val="black"/>
                </a:solidFill>
                <a:latin typeface="DilleniaUPC" panose="02020603050405020304" pitchFamily="18" charset="-34"/>
                <a:cs typeface="DilleniaUPC" panose="02020603050405020304" pitchFamily="18" charset="-34"/>
              </a:rPr>
              <a:t>Rétinol 0,3 %</a:t>
            </a:r>
          </a:p>
          <a:p>
            <a:pPr marL="0" marR="0" lvl="0" indent="0" algn="l" defTabSz="914400" rtl="0" eaLnBrk="1" fontAlgn="auto" latinLnBrk="0" hangingPunct="1">
              <a:lnSpc>
                <a:spcPts val="1800"/>
              </a:lnSpc>
              <a:spcBef>
                <a:spcPts val="0"/>
              </a:spcBef>
              <a:spcAft>
                <a:spcPts val="0"/>
              </a:spcAft>
              <a:buClrTx/>
              <a:buSzTx/>
              <a:buFontTx/>
              <a:buNone/>
              <a:tabLst/>
              <a:defRPr/>
            </a:pPr>
            <a:r>
              <a:rPr lang="fr-FR" sz="2000" dirty="0">
                <a:solidFill>
                  <a:prstClr val="black"/>
                </a:solidFill>
                <a:latin typeface="DilleniaUPC" panose="02020603050405020304" pitchFamily="18" charset="-34"/>
                <a:cs typeface="DilleniaUPC" panose="02020603050405020304" pitchFamily="18" charset="-34"/>
              </a:rPr>
              <a:t>Acide hyaluronique</a:t>
            </a:r>
          </a:p>
          <a:p>
            <a:pPr>
              <a:lnSpc>
                <a:spcPts val="1800"/>
              </a:lnSpc>
              <a:defRPr/>
            </a:pPr>
            <a:r>
              <a:rPr lang="fr-FR" sz="2000" dirty="0">
                <a:solidFill>
                  <a:prstClr val="black"/>
                </a:solidFill>
                <a:latin typeface="DilleniaUPC" panose="02020603050405020304" pitchFamily="18" charset="-34"/>
                <a:cs typeface="DilleniaUPC" panose="02020603050405020304" pitchFamily="18" charset="-34"/>
              </a:rPr>
              <a:t>Peptide-4 pro-collagène</a:t>
            </a:r>
          </a:p>
          <a:p>
            <a:pPr marL="0" marR="0" lvl="0" indent="0" algn="l" defTabSz="914400" rtl="0" eaLnBrk="1" fontAlgn="auto" latinLnBrk="0" hangingPunct="1">
              <a:lnSpc>
                <a:spcPts val="1800"/>
              </a:lnSpc>
              <a:spcBef>
                <a:spcPts val="0"/>
              </a:spcBef>
              <a:spcAft>
                <a:spcPts val="0"/>
              </a:spcAft>
              <a:buClrTx/>
              <a:buSzTx/>
              <a:buFontTx/>
              <a:buNone/>
              <a:tabLst/>
              <a:defRPr/>
            </a:pPr>
            <a:r>
              <a:rPr lang="fr-FR" sz="2000" dirty="0" err="1">
                <a:solidFill>
                  <a:prstClr val="black"/>
                </a:solidFill>
                <a:latin typeface="DilleniaUPC" panose="02020603050405020304" pitchFamily="18" charset="-34"/>
                <a:cs typeface="DilleniaUPC" panose="02020603050405020304" pitchFamily="18" charset="-34"/>
              </a:rPr>
              <a:t>Resvératrol</a:t>
            </a:r>
            <a:endParaRPr lang="fr-FR" sz="2000" dirty="0">
              <a:solidFill>
                <a:prstClr val="black"/>
              </a:solidFill>
              <a:latin typeface="DilleniaUPC" panose="02020603050405020304" pitchFamily="18" charset="-34"/>
              <a:cs typeface="DilleniaUPC" panose="02020603050405020304" pitchFamily="18" charset="-34"/>
            </a:endParaRPr>
          </a:p>
          <a:p>
            <a:pPr marL="0" marR="0" lvl="0" indent="0" algn="l" defTabSz="914400" rtl="0" eaLnBrk="1" fontAlgn="auto" latinLnBrk="0" hangingPunct="1">
              <a:lnSpc>
                <a:spcPts val="1800"/>
              </a:lnSpc>
              <a:spcBef>
                <a:spcPts val="0"/>
              </a:spcBef>
              <a:spcAft>
                <a:spcPts val="0"/>
              </a:spcAft>
              <a:buClrTx/>
              <a:buSzTx/>
              <a:buFontTx/>
              <a:buNone/>
              <a:tabLst/>
              <a:defRPr/>
            </a:pPr>
            <a:r>
              <a:rPr lang="fr-FR" sz="2000" dirty="0">
                <a:solidFill>
                  <a:prstClr val="black"/>
                </a:solidFill>
                <a:latin typeface="DilleniaUPC" panose="02020603050405020304" pitchFamily="18" charset="-34"/>
                <a:cs typeface="DilleniaUPC" panose="02020603050405020304" pitchFamily="18" charset="-34"/>
              </a:rPr>
              <a:t>Vitamine C 10 %</a:t>
            </a:r>
          </a:p>
        </p:txBody>
      </p:sp>
      <p:sp>
        <p:nvSpPr>
          <p:cNvPr id="23" name="ZoneTexte 22">
            <a:extLst>
              <a:ext uri="{FF2B5EF4-FFF2-40B4-BE49-F238E27FC236}">
                <a16:creationId xmlns:a16="http://schemas.microsoft.com/office/drawing/2014/main" id="{753F5DAD-288D-431D-928E-C1E5BB8F0D38}"/>
              </a:ext>
            </a:extLst>
          </p:cNvPr>
          <p:cNvSpPr txBox="1"/>
          <p:nvPr/>
        </p:nvSpPr>
        <p:spPr>
          <a:xfrm>
            <a:off x="6391588" y="3986283"/>
            <a:ext cx="2892252"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Boutons &amp; Imperfections</a:t>
            </a:r>
          </a:p>
        </p:txBody>
      </p:sp>
      <p:sp>
        <p:nvSpPr>
          <p:cNvPr id="7" name="ZoneTexte 6">
            <a:extLst>
              <a:ext uri="{FF2B5EF4-FFF2-40B4-BE49-F238E27FC236}">
                <a16:creationId xmlns:a16="http://schemas.microsoft.com/office/drawing/2014/main" id="{58FBD657-4180-4931-8824-F72E95D8F377}"/>
              </a:ext>
            </a:extLst>
          </p:cNvPr>
          <p:cNvSpPr txBox="1"/>
          <p:nvPr/>
        </p:nvSpPr>
        <p:spPr>
          <a:xfrm>
            <a:off x="6751673" y="4644063"/>
            <a:ext cx="2893746" cy="804066"/>
          </a:xfrm>
          <a:prstGeom prst="rect">
            <a:avLst/>
          </a:prstGeom>
          <a:noFill/>
        </p:spPr>
        <p:txBody>
          <a:bodyPr wrap="square">
            <a:spAutoFit/>
          </a:bodyPr>
          <a:lstStyle/>
          <a:p>
            <a:pPr>
              <a:lnSpc>
                <a:spcPts val="1800"/>
              </a:lnSpc>
            </a:pPr>
            <a:r>
              <a:rPr lang="fr-FR" sz="2000" dirty="0">
                <a:solidFill>
                  <a:prstClr val="black"/>
                </a:solidFill>
                <a:latin typeface="DilleniaUPC" panose="02020603050405020304" pitchFamily="18" charset="-34"/>
                <a:cs typeface="DilleniaUPC" panose="02020603050405020304" pitchFamily="18" charset="-34"/>
              </a:rPr>
              <a:t>Acide salicylique 2 %</a:t>
            </a:r>
          </a:p>
          <a:p>
            <a:pPr>
              <a:lnSpc>
                <a:spcPts val="1800"/>
              </a:lnSpc>
            </a:pPr>
            <a:r>
              <a:rPr lang="fr-FR" sz="2000" dirty="0">
                <a:solidFill>
                  <a:prstClr val="black"/>
                </a:solidFill>
                <a:latin typeface="DilleniaUPC" panose="02020603050405020304" pitchFamily="18" charset="-34"/>
                <a:cs typeface="DilleniaUPC" panose="02020603050405020304" pitchFamily="18" charset="-34"/>
              </a:rPr>
              <a:t>Propolis</a:t>
            </a:r>
          </a:p>
          <a:p>
            <a:pPr>
              <a:lnSpc>
                <a:spcPts val="1800"/>
              </a:lnSpc>
            </a:pP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Zinc gluconate 3 %</a:t>
            </a:r>
          </a:p>
        </p:txBody>
      </p:sp>
      <p:sp>
        <p:nvSpPr>
          <p:cNvPr id="31" name="ZoneTexte 30">
            <a:extLst>
              <a:ext uri="{FF2B5EF4-FFF2-40B4-BE49-F238E27FC236}">
                <a16:creationId xmlns:a16="http://schemas.microsoft.com/office/drawing/2014/main" id="{7886CE80-8834-4BC4-BFD5-89D9AF346080}"/>
              </a:ext>
            </a:extLst>
          </p:cNvPr>
          <p:cNvSpPr txBox="1"/>
          <p:nvPr/>
        </p:nvSpPr>
        <p:spPr>
          <a:xfrm>
            <a:off x="6391588" y="5382367"/>
            <a:ext cx="3292553"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Dessèchement &amp; Stress urbain</a:t>
            </a:r>
          </a:p>
        </p:txBody>
      </p:sp>
      <p:sp>
        <p:nvSpPr>
          <p:cNvPr id="11" name="ZoneTexte 10">
            <a:extLst>
              <a:ext uri="{FF2B5EF4-FFF2-40B4-BE49-F238E27FC236}">
                <a16:creationId xmlns:a16="http://schemas.microsoft.com/office/drawing/2014/main" id="{9DE99E1D-CD98-4EC1-AF0E-23FC3236B47F}"/>
              </a:ext>
            </a:extLst>
          </p:cNvPr>
          <p:cNvSpPr txBox="1"/>
          <p:nvPr/>
        </p:nvSpPr>
        <p:spPr>
          <a:xfrm>
            <a:off x="6751673" y="5921274"/>
            <a:ext cx="2615180" cy="804066"/>
          </a:xfrm>
          <a:prstGeom prst="rect">
            <a:avLst/>
          </a:prstGeom>
          <a:noFill/>
        </p:spPr>
        <p:txBody>
          <a:bodyPr wrap="square">
            <a:spAutoFit/>
          </a:bodyPr>
          <a:lstStyle/>
          <a:p>
            <a:pPr>
              <a:lnSpc>
                <a:spcPts val="1800"/>
              </a:lnSpc>
            </a:pPr>
            <a:r>
              <a:rPr lang="fr-FR" sz="2000" dirty="0">
                <a:solidFill>
                  <a:prstClr val="black"/>
                </a:solidFill>
                <a:latin typeface="DilleniaUPC" panose="02020603050405020304" pitchFamily="18" charset="-34"/>
                <a:cs typeface="DilleniaUPC" panose="02020603050405020304" pitchFamily="18" charset="-34"/>
              </a:rPr>
              <a:t>D-</a:t>
            </a:r>
            <a:r>
              <a:rPr lang="fr-FR" sz="2000" dirty="0" err="1">
                <a:solidFill>
                  <a:prstClr val="black"/>
                </a:solidFill>
                <a:latin typeface="DilleniaUPC" panose="02020603050405020304" pitchFamily="18" charset="-34"/>
                <a:cs typeface="DilleniaUPC" panose="02020603050405020304" pitchFamily="18" charset="-34"/>
              </a:rPr>
              <a:t>panthénol</a:t>
            </a:r>
            <a:r>
              <a:rPr lang="fr-FR" sz="2000" dirty="0">
                <a:solidFill>
                  <a:prstClr val="black"/>
                </a:solidFill>
                <a:latin typeface="DilleniaUPC" panose="02020603050405020304" pitchFamily="18" charset="-34"/>
                <a:cs typeface="DilleniaUPC" panose="02020603050405020304" pitchFamily="18" charset="-34"/>
              </a:rPr>
              <a:t> 5,25 %</a:t>
            </a:r>
          </a:p>
          <a:p>
            <a:pPr>
              <a:lnSpc>
                <a:spcPts val="1800"/>
              </a:lnSpc>
            </a:pPr>
            <a:r>
              <a:rPr kumimoji="0" lang="fr-FR" sz="2000" b="0"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rPr>
              <a:t>Aloe</a:t>
            </a: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kumimoji="0" lang="fr-FR" sz="2000" b="0"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rPr>
              <a:t>vera</a:t>
            </a:r>
            <a:endPar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endParaRPr>
          </a:p>
          <a:p>
            <a:pPr>
              <a:lnSpc>
                <a:spcPts val="1800"/>
              </a:lnSpc>
            </a:pP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Vitamine E 3,93 %</a:t>
            </a:r>
          </a:p>
        </p:txBody>
      </p:sp>
      <p:sp>
        <p:nvSpPr>
          <p:cNvPr id="35" name="ZoneTexte 34">
            <a:extLst>
              <a:ext uri="{FF2B5EF4-FFF2-40B4-BE49-F238E27FC236}">
                <a16:creationId xmlns:a16="http://schemas.microsoft.com/office/drawing/2014/main" id="{6327DE6C-E8A4-49A6-9843-093738526EA5}"/>
              </a:ext>
            </a:extLst>
          </p:cNvPr>
          <p:cNvSpPr txBox="1"/>
          <p:nvPr/>
        </p:nvSpPr>
        <p:spPr>
          <a:xfrm>
            <a:off x="9124506" y="2288996"/>
            <a:ext cx="3048000"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Hypersensibilité &amp; Rougeurs</a:t>
            </a:r>
          </a:p>
        </p:txBody>
      </p:sp>
      <p:sp>
        <p:nvSpPr>
          <p:cNvPr id="14" name="ZoneTexte 13">
            <a:extLst>
              <a:ext uri="{FF2B5EF4-FFF2-40B4-BE49-F238E27FC236}">
                <a16:creationId xmlns:a16="http://schemas.microsoft.com/office/drawing/2014/main" id="{26D851AE-5614-4E2F-9C80-6EECF1497AA7}"/>
              </a:ext>
            </a:extLst>
          </p:cNvPr>
          <p:cNvSpPr txBox="1"/>
          <p:nvPr/>
        </p:nvSpPr>
        <p:spPr>
          <a:xfrm>
            <a:off x="9594964" y="2734714"/>
            <a:ext cx="159048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rPr>
              <a:t>Enoxolone</a:t>
            </a:r>
            <a:endPar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endParaRPr>
          </a:p>
        </p:txBody>
      </p:sp>
      <p:sp>
        <p:nvSpPr>
          <p:cNvPr id="39" name="ZoneTexte 38">
            <a:extLst>
              <a:ext uri="{FF2B5EF4-FFF2-40B4-BE49-F238E27FC236}">
                <a16:creationId xmlns:a16="http://schemas.microsoft.com/office/drawing/2014/main" id="{1A81BA25-7F1C-4106-9E78-41D376C79A62}"/>
              </a:ext>
            </a:extLst>
          </p:cNvPr>
          <p:cNvSpPr txBox="1"/>
          <p:nvPr/>
        </p:nvSpPr>
        <p:spPr>
          <a:xfrm>
            <a:off x="9210450" y="4086680"/>
            <a:ext cx="3413051" cy="605294"/>
          </a:xfrm>
          <a:prstGeom prst="rect">
            <a:avLst/>
          </a:prstGeom>
          <a:noFill/>
        </p:spPr>
        <p:txBody>
          <a:bodyPr wrap="square">
            <a:spAutoFit/>
          </a:bodyPr>
          <a:lstStyle/>
          <a:p>
            <a:pPr marL="342900" marR="0" lvl="0" indent="-342900" algn="l" defTabSz="914400" rtl="0" eaLnBrk="1" fontAlgn="auto" latinLnBrk="0" hangingPunct="1">
              <a:lnSpc>
                <a:spcPts val="2000"/>
              </a:lnSpc>
              <a:spcBef>
                <a:spcPts val="0"/>
              </a:spcBef>
              <a:spcAft>
                <a:spcPts val="0"/>
              </a:spcAft>
              <a:buClrTx/>
              <a:buSzTx/>
              <a:buFont typeface="Wingdings" panose="05000000000000000000" pitchFamily="2" charset="2"/>
              <a:buChar char="ü"/>
              <a:tabLst/>
              <a:defRPr/>
            </a:pPr>
            <a:r>
              <a:rPr kumimoji="0" lang="fr-FR" sz="24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Perte d’éclat &amp; </a:t>
            </a:r>
            <a:br>
              <a:rPr lang="fr-FR" sz="2400" b="1" dirty="0">
                <a:solidFill>
                  <a:prstClr val="black"/>
                </a:solidFill>
                <a:latin typeface="DilleniaUPC" panose="02020603050405020304" pitchFamily="18" charset="-34"/>
                <a:ea typeface="+mn-ea"/>
                <a:cs typeface="DilleniaUPC" panose="02020603050405020304" pitchFamily="18" charset="-34"/>
              </a:rPr>
            </a:br>
            <a:r>
              <a:rPr kumimoji="0" lang="fr-FR" sz="24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Hyperpigmentation</a:t>
            </a:r>
          </a:p>
        </p:txBody>
      </p:sp>
      <p:sp>
        <p:nvSpPr>
          <p:cNvPr id="16" name="ZoneTexte 15">
            <a:extLst>
              <a:ext uri="{FF2B5EF4-FFF2-40B4-BE49-F238E27FC236}">
                <a16:creationId xmlns:a16="http://schemas.microsoft.com/office/drawing/2014/main" id="{4973AAB5-C7DA-4452-B852-35DD0447F915}"/>
              </a:ext>
            </a:extLst>
          </p:cNvPr>
          <p:cNvSpPr txBox="1"/>
          <p:nvPr/>
        </p:nvSpPr>
        <p:spPr>
          <a:xfrm>
            <a:off x="9686251" y="4669947"/>
            <a:ext cx="2706903"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err="1">
                <a:solidFill>
                  <a:prstClr val="black"/>
                </a:solidFill>
                <a:latin typeface="DilleniaUPC" panose="02020603050405020304" pitchFamily="18" charset="-34"/>
                <a:cs typeface="DilleniaUPC" panose="02020603050405020304" pitchFamily="18" charset="-34"/>
              </a:rPr>
              <a:t>Glabridine</a:t>
            </a:r>
            <a:endParaRPr lang="fr-FR" sz="2000" dirty="0">
              <a:solidFill>
                <a:prstClr val="black"/>
              </a:solidFill>
              <a:latin typeface="DilleniaUPC" panose="02020603050405020304" pitchFamily="18" charset="-34"/>
              <a:cs typeface="DilleniaUPC" panose="02020603050405020304" pitchFamily="18" charset="-34"/>
            </a:endParaRPr>
          </a:p>
          <a:p>
            <a:pPr>
              <a:defRPr/>
            </a:pP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Acide citrique 26 %</a:t>
            </a:r>
          </a:p>
          <a:p>
            <a:pPr>
              <a:defRPr/>
            </a:pP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Acide glycolique 10 %</a:t>
            </a:r>
          </a:p>
        </p:txBody>
      </p:sp>
      <p:sp>
        <p:nvSpPr>
          <p:cNvPr id="20" name="ZoneTexte 19">
            <a:extLst>
              <a:ext uri="{FF2B5EF4-FFF2-40B4-BE49-F238E27FC236}">
                <a16:creationId xmlns:a16="http://schemas.microsoft.com/office/drawing/2014/main" id="{7570E641-8D7A-44D8-9355-C50742BE88DA}"/>
              </a:ext>
            </a:extLst>
          </p:cNvPr>
          <p:cNvSpPr txBox="1"/>
          <p:nvPr/>
        </p:nvSpPr>
        <p:spPr>
          <a:xfrm>
            <a:off x="235198" y="12020"/>
            <a:ext cx="10056666" cy="784830"/>
          </a:xfrm>
          <a:prstGeom prst="rect">
            <a:avLst/>
          </a:prstGeom>
          <a:noFill/>
        </p:spPr>
        <p:txBody>
          <a:bodyPr wrap="square" rtlCol="0">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lang="fr-FR" b="1" dirty="0">
                <a:solidFill>
                  <a:srgbClr val="000000"/>
                </a:solidFill>
                <a:latin typeface="DilleniaUPC" panose="02020603050405020304" pitchFamily="18" charset="-34"/>
                <a:cs typeface="DilleniaUPC" panose="02020603050405020304" pitchFamily="18" charset="-34"/>
              </a:rPr>
              <a:t>INFORMATIONS PRODUITS </a:t>
            </a:r>
            <a:r>
              <a:rPr lang="fr-FR" sz="2800" b="1" dirty="0">
                <a:solidFill>
                  <a:srgbClr val="000000"/>
                </a:solidFill>
                <a:latin typeface="DilleniaUPC" panose="02020603050405020304" pitchFamily="18" charset="-34"/>
                <a:cs typeface="DilleniaUPC" panose="02020603050405020304" pitchFamily="18" charset="-34"/>
              </a:rPr>
              <a:t>–</a:t>
            </a:r>
            <a:r>
              <a:rPr lang="fr-FR" b="1" dirty="0">
                <a:solidFill>
                  <a:srgbClr val="000000"/>
                </a:solidFill>
                <a:latin typeface="DilleniaUPC" panose="02020603050405020304" pitchFamily="18" charset="-34"/>
                <a:cs typeface="DilleniaUPC" panose="02020603050405020304" pitchFamily="18" charset="-34"/>
              </a:rPr>
              <a:t> Sommaire</a:t>
            </a:r>
            <a:r>
              <a:rPr lang="fr-FR" sz="2800" b="1" dirty="0">
                <a:solidFill>
                  <a:srgbClr val="000000"/>
                </a:solidFill>
                <a:latin typeface="DilleniaUPC" panose="02020603050405020304" pitchFamily="18" charset="-34"/>
                <a:cs typeface="DilleniaUPC" panose="02020603050405020304" pitchFamily="18" charset="-34"/>
              </a:rPr>
              <a:t> </a:t>
            </a:r>
          </a:p>
        </p:txBody>
      </p:sp>
      <p:cxnSp>
        <p:nvCxnSpPr>
          <p:cNvPr id="21" name="Connecteur droit 20">
            <a:extLst>
              <a:ext uri="{FF2B5EF4-FFF2-40B4-BE49-F238E27FC236}">
                <a16:creationId xmlns:a16="http://schemas.microsoft.com/office/drawing/2014/main" id="{F0C48280-8C9A-492A-A0CE-E7FEC82E657E}"/>
              </a:ext>
            </a:extLst>
          </p:cNvPr>
          <p:cNvCxnSpPr/>
          <p:nvPr/>
        </p:nvCxnSpPr>
        <p:spPr>
          <a:xfrm>
            <a:off x="304784" y="864395"/>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311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07919" y="2407919"/>
            <a:ext cx="6858001" cy="2042162"/>
          </a:xfrm>
          <a:prstGeom prst="rect">
            <a:avLst/>
          </a:prstGeom>
          <a:solidFill>
            <a:srgbClr val="00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1343346" y="591262"/>
            <a:ext cx="10008606"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Lait </a:t>
            </a:r>
            <a:r>
              <a:rPr lang="fr-FR" sz="2600" b="1" dirty="0">
                <a:solidFill>
                  <a:srgbClr val="000000"/>
                </a:solidFill>
                <a:latin typeface="DilleniaUPC" panose="02020603050405020304" pitchFamily="18" charset="-34"/>
                <a:cs typeface="DilleniaUPC" panose="02020603050405020304" pitchFamily="18" charset="-34"/>
              </a:rPr>
              <a:t>corps fondant hydratant</a:t>
            </a:r>
          </a:p>
        </p:txBody>
      </p:sp>
      <p:pic>
        <p:nvPicPr>
          <p:cNvPr id="3" name="Image 2">
            <a:extLst>
              <a:ext uri="{FF2B5EF4-FFF2-40B4-BE49-F238E27FC236}">
                <a16:creationId xmlns:a16="http://schemas.microsoft.com/office/drawing/2014/main" id="{BB55DADD-D04E-4A87-AFB1-AA9E47413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7781" y="1747811"/>
            <a:ext cx="1523290" cy="4854005"/>
          </a:xfrm>
          <a:prstGeom prst="rect">
            <a:avLst/>
          </a:prstGeom>
          <a:effectLst>
            <a:outerShdw blurRad="50800" dist="38100" dir="2700000" algn="tl" rotWithShape="0">
              <a:prstClr val="black">
                <a:alpha val="40000"/>
              </a:prstClr>
            </a:outerShdw>
          </a:effectLst>
        </p:spPr>
      </p:pic>
      <p:sp>
        <p:nvSpPr>
          <p:cNvPr id="16" name="ZoneTexte 15">
            <a:extLst>
              <a:ext uri="{FF2B5EF4-FFF2-40B4-BE49-F238E27FC236}">
                <a16:creationId xmlns:a16="http://schemas.microsoft.com/office/drawing/2014/main" id="{DC0AFB1A-F6BD-344A-B244-9510D2D02242}"/>
              </a:ext>
            </a:extLst>
          </p:cNvPr>
          <p:cNvSpPr txBox="1"/>
          <p:nvPr/>
        </p:nvSpPr>
        <p:spPr>
          <a:xfrm>
            <a:off x="-38427" y="110052"/>
            <a:ext cx="7085313" cy="739498"/>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17" name="Connecteur droit 16">
            <a:extLst>
              <a:ext uri="{FF2B5EF4-FFF2-40B4-BE49-F238E27FC236}">
                <a16:creationId xmlns:a16="http://schemas.microsoft.com/office/drawing/2014/main" id="{63D73878-ED62-FE4B-9AA7-1853D687BD8B}"/>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65202C43-1457-410C-9AA5-61409D8DF010}"/>
              </a:ext>
            </a:extLst>
          </p:cNvPr>
          <p:cNvSpPr txBox="1"/>
          <p:nvPr/>
        </p:nvSpPr>
        <p:spPr>
          <a:xfrm>
            <a:off x="2941228" y="1774373"/>
            <a:ext cx="5301071" cy="584775"/>
          </a:xfrm>
          <a:prstGeom prst="rect">
            <a:avLst/>
          </a:prstGeom>
          <a:noFill/>
        </p:spPr>
        <p:txBody>
          <a:bodyPr wrap="square">
            <a:spAutoFit/>
          </a:bodyPr>
          <a:lstStyle/>
          <a:p>
            <a:pPr>
              <a:spcAft>
                <a:spcPts val="600"/>
              </a:spcAft>
            </a:pPr>
            <a:r>
              <a:rPr lang="fr-FR" sz="3200" b="1" cap="all">
                <a:solidFill>
                  <a:srgbClr val="004E7E"/>
                </a:solidFill>
                <a:latin typeface="DilleniaUPC" panose="02020603050405020304" pitchFamily="18" charset="-34"/>
                <a:cs typeface="DilleniaUPC" panose="02020603050405020304" pitchFamily="18" charset="-34"/>
              </a:rPr>
              <a:t>TRANSPARENCE TOTALE</a:t>
            </a:r>
          </a:p>
        </p:txBody>
      </p:sp>
      <p:sp>
        <p:nvSpPr>
          <p:cNvPr id="9" name="ZoneTexte 8">
            <a:extLst>
              <a:ext uri="{FF2B5EF4-FFF2-40B4-BE49-F238E27FC236}">
                <a16:creationId xmlns:a16="http://schemas.microsoft.com/office/drawing/2014/main" id="{531A1087-F479-4385-B1C9-F04B86CB9FAE}"/>
              </a:ext>
            </a:extLst>
          </p:cNvPr>
          <p:cNvSpPr txBox="1"/>
          <p:nvPr/>
        </p:nvSpPr>
        <p:spPr>
          <a:xfrm>
            <a:off x="3229154" y="2520383"/>
            <a:ext cx="7705169" cy="2685351"/>
          </a:xfrm>
          <a:prstGeom prst="rect">
            <a:avLst/>
          </a:prstGeom>
          <a:noFill/>
        </p:spPr>
        <p:txBody>
          <a:bodyPr wrap="square">
            <a:spAutoFit/>
          </a:bodyPr>
          <a:lstStyle/>
          <a:p>
            <a:pPr algn="ctr">
              <a:lnSpc>
                <a:spcPts val="2000"/>
              </a:lnSpc>
            </a:pPr>
            <a:r>
              <a:rPr lang="fr-FR" sz="2400" b="1">
                <a:latin typeface="DilleniaUPC" panose="02020603050405020304" pitchFamily="18" charset="-34"/>
                <a:cs typeface="DilleniaUPC" panose="02020603050405020304" pitchFamily="18" charset="-34"/>
              </a:rPr>
              <a:t>INGRÉDIENTS </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AQUA/WATER/EAU</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ISOSTEARYL ISOSTEARATE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GLYCERIN</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CAPRYLIC/CAPRIC TRIGLYCERIDE</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PROPANEDIOL</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CETYL PALMITATE</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LAURYL LAURATE</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SILICA</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ALCOHOL</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CETEARYL ALCOHOL</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BEHENYL ALCOHOL</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CAPRYLOYL GLYCINE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OLEA EUROPAEA (OLIVE) FRUIT OIL</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POTASSIUM CETYL PHOSPHATE</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CARRAGEENAN</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FRAGRANCE (PARFUM)</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XANTHAN GUM</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CETEARYL GLUCOSIDE</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SODIUM HYDROXIDE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OLEA</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EUROPAEA (OLIVE) OIL UNSAPONIFIABLES</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SODIUM PHYTATE</a:t>
            </a:r>
            <a:r>
              <a:rPr lang="fr-FR" sz="2400">
                <a:latin typeface="DilleniaUPC" panose="02020603050405020304" pitchFamily="18" charset="-34"/>
                <a:cs typeface="DilleniaUPC" panose="02020603050405020304" pitchFamily="18" charset="-34"/>
              </a:rPr>
              <a:t>, </a:t>
            </a:r>
            <a:r>
              <a:rPr lang="fr-FR" sz="2400">
                <a:solidFill>
                  <a:srgbClr val="686F98"/>
                </a:solidFill>
                <a:latin typeface="DilleniaUPC" panose="02020603050405020304" pitchFamily="18" charset="-34"/>
                <a:cs typeface="DilleniaUPC" panose="02020603050405020304" pitchFamily="18" charset="-34"/>
              </a:rPr>
              <a:t>TOCOPHEROL</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HELIANTHUS ANNUUS (SUNFLOWER) SEED OIL</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PHOSPHOLIPIDS</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LAMINARIA DIGITATA EXTRACT</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GLYCINE SOJA (SOYBEAN) OIL</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CARNOSINE</a:t>
            </a:r>
            <a:r>
              <a:rPr lang="fr-FR" sz="2400">
                <a:latin typeface="DilleniaUPC" panose="02020603050405020304" pitchFamily="18" charset="-34"/>
                <a:cs typeface="DilleniaUPC" panose="02020603050405020304" pitchFamily="18" charset="-34"/>
              </a:rPr>
              <a:t>, </a:t>
            </a:r>
            <a:r>
              <a:rPr lang="fr-FR" sz="2400">
                <a:solidFill>
                  <a:srgbClr val="F07189"/>
                </a:solidFill>
                <a:latin typeface="DilleniaUPC" panose="02020603050405020304" pitchFamily="18" charset="-34"/>
                <a:cs typeface="DilleniaUPC" panose="02020603050405020304" pitchFamily="18" charset="-34"/>
              </a:rPr>
              <a:t>DISODIUM ADENOSINE TRIPHOSPHATE</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GLYCOLIPIDS</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GLYCINE SOJA (SOYBEAN) STEROLS</a:t>
            </a:r>
            <a:r>
              <a:rPr lang="fr-FR" sz="2400">
                <a:latin typeface="DilleniaUPC" panose="02020603050405020304" pitchFamily="18" charset="-34"/>
                <a:cs typeface="DilleniaUPC" panose="02020603050405020304" pitchFamily="18" charset="-34"/>
              </a:rPr>
              <a:t>.</a:t>
            </a:r>
          </a:p>
        </p:txBody>
      </p:sp>
      <p:pic>
        <p:nvPicPr>
          <p:cNvPr id="19" name="Image 18">
            <a:extLst>
              <a:ext uri="{FF2B5EF4-FFF2-40B4-BE49-F238E27FC236}">
                <a16:creationId xmlns:a16="http://schemas.microsoft.com/office/drawing/2014/main" id="{29B6FFB8-90F6-4C99-B212-73608815D9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4081" y="700273"/>
            <a:ext cx="2197852" cy="1550380"/>
          </a:xfrm>
          <a:prstGeom prst="rect">
            <a:avLst/>
          </a:prstGeom>
        </p:spPr>
      </p:pic>
      <p:grpSp>
        <p:nvGrpSpPr>
          <p:cNvPr id="20" name="Groupe 19">
            <a:extLst>
              <a:ext uri="{FF2B5EF4-FFF2-40B4-BE49-F238E27FC236}">
                <a16:creationId xmlns:a16="http://schemas.microsoft.com/office/drawing/2014/main" id="{22BFB99A-9B57-4965-AAE5-8968E8D63EC2}"/>
              </a:ext>
            </a:extLst>
          </p:cNvPr>
          <p:cNvGrpSpPr/>
          <p:nvPr/>
        </p:nvGrpSpPr>
        <p:grpSpPr>
          <a:xfrm>
            <a:off x="4299449" y="5322372"/>
            <a:ext cx="6914274" cy="775156"/>
            <a:chOff x="4392044" y="5644597"/>
            <a:chExt cx="6914274" cy="775156"/>
          </a:xfrm>
        </p:grpSpPr>
        <p:sp>
          <p:nvSpPr>
            <p:cNvPr id="21" name="ZoneTexte 20">
              <a:extLst>
                <a:ext uri="{FF2B5EF4-FFF2-40B4-BE49-F238E27FC236}">
                  <a16:creationId xmlns:a16="http://schemas.microsoft.com/office/drawing/2014/main" id="{3CF167A7-8823-4EFE-95C2-1397A4399F6E}"/>
                </a:ext>
              </a:extLst>
            </p:cNvPr>
            <p:cNvSpPr txBox="1"/>
            <p:nvPr/>
          </p:nvSpPr>
          <p:spPr>
            <a:xfrm>
              <a:off x="4599760" y="5644597"/>
              <a:ext cx="2501901" cy="461665"/>
            </a:xfrm>
            <a:prstGeom prst="rect">
              <a:avLst/>
            </a:prstGeom>
            <a:noFill/>
          </p:spPr>
          <p:txBody>
            <a:bodyPr wrap="square">
              <a:spAutoFit/>
            </a:bodyPr>
            <a:lstStyle/>
            <a:p>
              <a:r>
                <a:rPr lang="fr-FR" sz="2400" b="1">
                  <a:solidFill>
                    <a:srgbClr val="2B909D"/>
                  </a:solidFill>
                  <a:latin typeface="DilleniaUPC" panose="02020603050405020304" pitchFamily="18" charset="-34"/>
                  <a:cs typeface="DilleniaUPC" panose="02020603050405020304" pitchFamily="18" charset="-34"/>
                </a:rPr>
                <a:t>Actions spécifiques du produit</a:t>
              </a:r>
            </a:p>
          </p:txBody>
        </p:sp>
        <p:pic>
          <p:nvPicPr>
            <p:cNvPr id="22" name="Image 21">
              <a:extLst>
                <a:ext uri="{FF2B5EF4-FFF2-40B4-BE49-F238E27FC236}">
                  <a16:creationId xmlns:a16="http://schemas.microsoft.com/office/drawing/2014/main" id="{BE23365B-67B3-4A26-9628-84CF0A1F3C4F}"/>
                </a:ext>
              </a:extLst>
            </p:cNvPr>
            <p:cNvPicPr>
              <a:picLocks noChangeAspect="1"/>
            </p:cNvPicPr>
            <p:nvPr/>
          </p:nvPicPr>
          <p:blipFill>
            <a:blip r:embed="rId5"/>
            <a:stretch>
              <a:fillRect/>
            </a:stretch>
          </p:blipFill>
          <p:spPr>
            <a:xfrm>
              <a:off x="5869244" y="6095130"/>
              <a:ext cx="262946" cy="255539"/>
            </a:xfrm>
            <a:prstGeom prst="rect">
              <a:avLst/>
            </a:prstGeom>
          </p:spPr>
        </p:pic>
        <p:pic>
          <p:nvPicPr>
            <p:cNvPr id="23" name="Image 22">
              <a:extLst>
                <a:ext uri="{FF2B5EF4-FFF2-40B4-BE49-F238E27FC236}">
                  <a16:creationId xmlns:a16="http://schemas.microsoft.com/office/drawing/2014/main" id="{00375997-3533-4AFB-AD4C-BF5A635040F4}"/>
                </a:ext>
              </a:extLst>
            </p:cNvPr>
            <p:cNvPicPr>
              <a:picLocks noChangeAspect="1"/>
            </p:cNvPicPr>
            <p:nvPr/>
          </p:nvPicPr>
          <p:blipFill>
            <a:blip r:embed="rId6"/>
            <a:stretch>
              <a:fillRect/>
            </a:stretch>
          </p:blipFill>
          <p:spPr>
            <a:xfrm>
              <a:off x="4392044" y="5748430"/>
              <a:ext cx="246439" cy="209658"/>
            </a:xfrm>
            <a:prstGeom prst="rect">
              <a:avLst/>
            </a:prstGeom>
          </p:spPr>
        </p:pic>
        <p:pic>
          <p:nvPicPr>
            <p:cNvPr id="24" name="Image 23">
              <a:extLst>
                <a:ext uri="{FF2B5EF4-FFF2-40B4-BE49-F238E27FC236}">
                  <a16:creationId xmlns:a16="http://schemas.microsoft.com/office/drawing/2014/main" id="{76B7E318-B432-4F4A-AEFD-A680A78D772B}"/>
                </a:ext>
              </a:extLst>
            </p:cNvPr>
            <p:cNvPicPr>
              <a:picLocks noChangeAspect="1"/>
            </p:cNvPicPr>
            <p:nvPr/>
          </p:nvPicPr>
          <p:blipFill>
            <a:blip r:embed="rId7"/>
            <a:stretch>
              <a:fillRect/>
            </a:stretch>
          </p:blipFill>
          <p:spPr>
            <a:xfrm>
              <a:off x="7078937" y="5736024"/>
              <a:ext cx="240518" cy="251619"/>
            </a:xfrm>
            <a:prstGeom prst="rect">
              <a:avLst/>
            </a:prstGeom>
          </p:spPr>
        </p:pic>
        <p:sp>
          <p:nvSpPr>
            <p:cNvPr id="25" name="ZoneTexte 24">
              <a:extLst>
                <a:ext uri="{FF2B5EF4-FFF2-40B4-BE49-F238E27FC236}">
                  <a16:creationId xmlns:a16="http://schemas.microsoft.com/office/drawing/2014/main" id="{AFE6EBF8-5584-4493-933F-43489F4BB91D}"/>
                </a:ext>
              </a:extLst>
            </p:cNvPr>
            <p:cNvSpPr txBox="1"/>
            <p:nvPr/>
          </p:nvSpPr>
          <p:spPr>
            <a:xfrm>
              <a:off x="7283828" y="5644597"/>
              <a:ext cx="4022490" cy="461665"/>
            </a:xfrm>
            <a:prstGeom prst="rect">
              <a:avLst/>
            </a:prstGeom>
            <a:noFill/>
          </p:spPr>
          <p:txBody>
            <a:bodyPr wrap="square">
              <a:spAutoFit/>
            </a:bodyPr>
            <a:lstStyle>
              <a:defPPr>
                <a:defRPr lang="fr-FR"/>
              </a:defPPr>
              <a:lvl1pPr>
                <a:defRPr sz="2000" b="1">
                  <a:solidFill>
                    <a:srgbClr val="2B909D"/>
                  </a:solidFill>
                  <a:latin typeface="DilleniaUPC" panose="02020603050405020304" pitchFamily="18" charset="-34"/>
                  <a:cs typeface="DilleniaUPC" panose="02020603050405020304" pitchFamily="18" charset="-34"/>
                </a:defRPr>
              </a:lvl1pPr>
            </a:lstStyle>
            <a:p>
              <a:r>
                <a:rPr lang="fr-FR" sz="2400">
                  <a:solidFill>
                    <a:srgbClr val="F07189"/>
                  </a:solidFill>
                </a:rPr>
                <a:t>Texture et sensorialité</a:t>
              </a:r>
            </a:p>
          </p:txBody>
        </p:sp>
        <p:sp>
          <p:nvSpPr>
            <p:cNvPr id="26" name="ZoneTexte 25">
              <a:extLst>
                <a:ext uri="{FF2B5EF4-FFF2-40B4-BE49-F238E27FC236}">
                  <a16:creationId xmlns:a16="http://schemas.microsoft.com/office/drawing/2014/main" id="{80B0781A-97AC-4F26-8FE4-A9D0AC955217}"/>
                </a:ext>
              </a:extLst>
            </p:cNvPr>
            <p:cNvSpPr txBox="1"/>
            <p:nvPr/>
          </p:nvSpPr>
          <p:spPr>
            <a:xfrm>
              <a:off x="6151380" y="5958088"/>
              <a:ext cx="4875538" cy="461665"/>
            </a:xfrm>
            <a:prstGeom prst="rect">
              <a:avLst/>
            </a:prstGeom>
            <a:noFill/>
          </p:spPr>
          <p:txBody>
            <a:bodyPr wrap="square">
              <a:spAutoFit/>
            </a:bodyPr>
            <a:lstStyle/>
            <a:p>
              <a:r>
                <a:rPr lang="fr-FR" sz="2400" b="1" dirty="0">
                  <a:solidFill>
                    <a:srgbClr val="686F98"/>
                  </a:solidFill>
                  <a:latin typeface="DilleniaUPC" panose="02020603050405020304" pitchFamily="18" charset="-34"/>
                  <a:cs typeface="DilleniaUPC" panose="02020603050405020304" pitchFamily="18" charset="-34"/>
                </a:rPr>
                <a:t>Application et système de pénétration de la peau</a:t>
              </a:r>
            </a:p>
          </p:txBody>
        </p:sp>
      </p:grpSp>
    </p:spTree>
    <p:extLst>
      <p:ext uri="{BB962C8B-B14F-4D97-AF65-F5344CB8AC3E}">
        <p14:creationId xmlns:p14="http://schemas.microsoft.com/office/powerpoint/2010/main" val="34454981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07919" y="2407919"/>
            <a:ext cx="6858001" cy="2042162"/>
          </a:xfrm>
          <a:prstGeom prst="rect">
            <a:avLst/>
          </a:prstGeom>
          <a:solidFill>
            <a:srgbClr val="00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1356354" y="579759"/>
            <a:ext cx="10008606"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Lait </a:t>
            </a:r>
            <a:r>
              <a:rPr lang="fr-FR" sz="2600" b="1" dirty="0">
                <a:solidFill>
                  <a:srgbClr val="000000"/>
                </a:solidFill>
                <a:latin typeface="DilleniaUPC" panose="02020603050405020304" pitchFamily="18" charset="-34"/>
                <a:cs typeface="DilleniaUPC" panose="02020603050405020304" pitchFamily="18" charset="-34"/>
              </a:rPr>
              <a:t>corps fondant hydratant</a:t>
            </a:r>
          </a:p>
        </p:txBody>
      </p:sp>
      <p:pic>
        <p:nvPicPr>
          <p:cNvPr id="3" name="Image 2">
            <a:extLst>
              <a:ext uri="{FF2B5EF4-FFF2-40B4-BE49-F238E27FC236}">
                <a16:creationId xmlns:a16="http://schemas.microsoft.com/office/drawing/2014/main" id="{BB55DADD-D04E-4A87-AFB1-AA9E47413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7781" y="1747811"/>
            <a:ext cx="1523290" cy="4854005"/>
          </a:xfrm>
          <a:prstGeom prst="rect">
            <a:avLst/>
          </a:prstGeom>
          <a:effectLst>
            <a:outerShdw blurRad="50800" dist="38100" dir="2700000" algn="tl" rotWithShape="0">
              <a:prstClr val="black">
                <a:alpha val="40000"/>
              </a:prstClr>
            </a:outerShdw>
          </a:effectLst>
        </p:spPr>
      </p:pic>
      <p:sp>
        <p:nvSpPr>
          <p:cNvPr id="16" name="ZoneTexte 15">
            <a:extLst>
              <a:ext uri="{FF2B5EF4-FFF2-40B4-BE49-F238E27FC236}">
                <a16:creationId xmlns:a16="http://schemas.microsoft.com/office/drawing/2014/main" id="{DC0AFB1A-F6BD-344A-B244-9510D2D02242}"/>
              </a:ext>
            </a:extLst>
          </p:cNvPr>
          <p:cNvSpPr txBox="1"/>
          <p:nvPr/>
        </p:nvSpPr>
        <p:spPr>
          <a:xfrm>
            <a:off x="-9881" y="96162"/>
            <a:ext cx="7199613" cy="739498"/>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17" name="Connecteur droit 16">
            <a:extLst>
              <a:ext uri="{FF2B5EF4-FFF2-40B4-BE49-F238E27FC236}">
                <a16:creationId xmlns:a16="http://schemas.microsoft.com/office/drawing/2014/main" id="{63D73878-ED62-FE4B-9AA7-1853D687BD8B}"/>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A4B1F87F-B80A-44C8-B4A5-18A42B6E0340}"/>
              </a:ext>
            </a:extLst>
          </p:cNvPr>
          <p:cNvSpPr txBox="1"/>
          <p:nvPr/>
        </p:nvSpPr>
        <p:spPr>
          <a:xfrm>
            <a:off x="2781089" y="1531811"/>
            <a:ext cx="9410911" cy="584775"/>
          </a:xfrm>
          <a:prstGeom prst="rect">
            <a:avLst/>
          </a:prstGeom>
          <a:noFill/>
        </p:spPr>
        <p:txBody>
          <a:bodyPr wrap="square">
            <a:spAutoFit/>
          </a:bodyPr>
          <a:lstStyle/>
          <a:p>
            <a:pPr>
              <a:tabLst>
                <a:tab pos="3135313" algn="l"/>
              </a:tabLst>
            </a:pPr>
            <a:r>
              <a:rPr lang="fr-FR" sz="3200" b="1" u="none" strike="noStrike" cap="all" dirty="0">
                <a:solidFill>
                  <a:srgbClr val="004E7E"/>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004E7E"/>
                </a:solidFill>
                <a:latin typeface="DilleniaUPC" panose="02020603050405020304" pitchFamily="18" charset="-34"/>
                <a:ea typeface="Times New Roman" panose="02020603050405020304" pitchFamily="18" charset="0"/>
                <a:cs typeface="DilleniaUPC" panose="02020603050405020304" pitchFamily="18" charset="-34"/>
              </a:rPr>
              <a:t>Essai clinique </a:t>
            </a:r>
            <a:r>
              <a:rPr lang="fr-FR" sz="2400" b="1" u="none" strike="noStrike" dirty="0">
                <a:solidFill>
                  <a:srgbClr val="004E7E"/>
                </a:solidFill>
                <a:latin typeface="DilleniaUPC" panose="02020603050405020304" pitchFamily="18" charset="-34"/>
                <a:ea typeface="Times New Roman" panose="02020603050405020304" pitchFamily="18" charset="0"/>
                <a:cs typeface="DilleniaUPC" panose="02020603050405020304" pitchFamily="18" charset="-34"/>
              </a:rPr>
              <a:t>(</a:t>
            </a:r>
            <a:r>
              <a:rPr lang="fr-FR" sz="2400" b="1" u="none" strike="noStrike" dirty="0" err="1">
                <a:solidFill>
                  <a:srgbClr val="004E7E"/>
                </a:solidFill>
                <a:latin typeface="DilleniaUPC" panose="02020603050405020304" pitchFamily="18" charset="-34"/>
                <a:ea typeface="Times New Roman" panose="02020603050405020304" pitchFamily="18" charset="0"/>
                <a:cs typeface="DilleniaUPC" panose="02020603050405020304" pitchFamily="18" charset="-34"/>
              </a:rPr>
              <a:t>cornéométrie</a:t>
            </a:r>
            <a:r>
              <a:rPr lang="fr-FR" sz="2400" b="1" u="none" strike="noStrike" dirty="0">
                <a:solidFill>
                  <a:srgbClr val="004E7E"/>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9" name="Picture 2" descr="Mycose de l'ongle? N'attendez pas, traitez immédiatement">
            <a:extLst>
              <a:ext uri="{FF2B5EF4-FFF2-40B4-BE49-F238E27FC236}">
                <a16:creationId xmlns:a16="http://schemas.microsoft.com/office/drawing/2014/main" id="{6A200B5A-180C-4A55-9E35-0E34DA0D3D3F}"/>
              </a:ext>
            </a:extLst>
          </p:cNvPr>
          <p:cNvPicPr>
            <a:picLocks noChangeAspect="1" noChangeArrowheads="1"/>
          </p:cNvPicPr>
          <p:nvPr/>
        </p:nvPicPr>
        <p:blipFill rotWithShape="1">
          <a:blip r:embed="rId4" cstate="print">
            <a:duotone>
              <a:prstClr val="black"/>
              <a:srgbClr val="004E7E">
                <a:tint val="45000"/>
                <a:satMod val="400000"/>
              </a:srgbClr>
            </a:duotone>
            <a:extLst>
              <a:ext uri="{28A0092B-C50C-407E-A947-70E740481C1C}">
                <a14:useLocalDpi xmlns:a14="http://schemas.microsoft.com/office/drawing/2010/main" val="0"/>
              </a:ext>
            </a:extLst>
          </a:blip>
          <a:srcRect r="66457"/>
          <a:stretch/>
        </p:blipFill>
        <p:spPr bwMode="auto">
          <a:xfrm>
            <a:off x="6968746" y="1619657"/>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ACB22DE9-87D4-4CED-B31B-7AAC992B29B3}"/>
              </a:ext>
            </a:extLst>
          </p:cNvPr>
          <p:cNvSpPr txBox="1"/>
          <p:nvPr/>
        </p:nvSpPr>
        <p:spPr>
          <a:xfrm>
            <a:off x="3014212" y="6580590"/>
            <a:ext cx="9177788" cy="338554"/>
          </a:xfrm>
          <a:prstGeom prst="rect">
            <a:avLst/>
          </a:prstGeom>
          <a:noFill/>
        </p:spPr>
        <p:txBody>
          <a:bodyPr wrap="square">
            <a:spAutoFit/>
          </a:bodyPr>
          <a:lstStyle/>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*Essai clinique (cornéométrie), étude Ln10038 – CIREC – déc. 2010	</a:t>
            </a:r>
          </a:p>
        </p:txBody>
      </p:sp>
      <p:pic>
        <p:nvPicPr>
          <p:cNvPr id="25" name="Picture 2" descr="Hydration - East Valley Naturopathic Doctors">
            <a:extLst>
              <a:ext uri="{FF2B5EF4-FFF2-40B4-BE49-F238E27FC236}">
                <a16:creationId xmlns:a16="http://schemas.microsoft.com/office/drawing/2014/main" id="{7A0B7E3E-9694-4A47-8822-555B645A81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2693" y="624233"/>
            <a:ext cx="492443" cy="492443"/>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a:extLst>
              <a:ext uri="{FF2B5EF4-FFF2-40B4-BE49-F238E27FC236}">
                <a16:creationId xmlns:a16="http://schemas.microsoft.com/office/drawing/2014/main" id="{51B55B11-D4ED-4FA0-9C2A-7200C041C549}"/>
              </a:ext>
            </a:extLst>
          </p:cNvPr>
          <p:cNvSpPr txBox="1"/>
          <p:nvPr/>
        </p:nvSpPr>
        <p:spPr>
          <a:xfrm>
            <a:off x="8432907" y="83286"/>
            <a:ext cx="3742469" cy="954107"/>
          </a:xfrm>
          <a:prstGeom prst="rect">
            <a:avLst/>
          </a:prstGeom>
          <a:noFill/>
        </p:spPr>
        <p:txBody>
          <a:bodyPr wrap="square">
            <a:spAutoFit/>
          </a:bodyPr>
          <a:lstStyle/>
          <a:p>
            <a:r>
              <a:rPr lang="fr-FR" sz="3200" b="1" dirty="0">
                <a:solidFill>
                  <a:srgbClr val="36C7D6"/>
                </a:solidFill>
                <a:latin typeface="DilleniaUPC" panose="02020603050405020304" pitchFamily="18" charset="-34"/>
                <a:cs typeface="DilleniaUPC" panose="02020603050405020304" pitchFamily="18" charset="-34"/>
              </a:rPr>
              <a:t>+40,4 % </a:t>
            </a:r>
            <a:r>
              <a:rPr lang="fr-FR" sz="2400" dirty="0">
                <a:solidFill>
                  <a:srgbClr val="36C7D6"/>
                </a:solidFill>
                <a:latin typeface="DilleniaUPC" panose="02020603050405020304" pitchFamily="18" charset="-34"/>
                <a:cs typeface="DilleniaUPC" panose="02020603050405020304" pitchFamily="18" charset="-34"/>
              </a:rPr>
              <a:t>d’hydratation au bout de 8h*</a:t>
            </a:r>
          </a:p>
        </p:txBody>
      </p:sp>
      <p:sp>
        <p:nvSpPr>
          <p:cNvPr id="12" name="ZoneTexte 11">
            <a:extLst>
              <a:ext uri="{FF2B5EF4-FFF2-40B4-BE49-F238E27FC236}">
                <a16:creationId xmlns:a16="http://schemas.microsoft.com/office/drawing/2014/main" id="{F11A3F14-ABAE-4BA9-AAE3-1EEAA9057630}"/>
              </a:ext>
            </a:extLst>
          </p:cNvPr>
          <p:cNvSpPr txBox="1"/>
          <p:nvPr/>
        </p:nvSpPr>
        <p:spPr>
          <a:xfrm>
            <a:off x="3882106" y="2529463"/>
            <a:ext cx="8206060" cy="446276"/>
          </a:xfrm>
          <a:prstGeom prst="rect">
            <a:avLst/>
          </a:prstGeom>
          <a:noFill/>
        </p:spPr>
        <p:txBody>
          <a:bodyPr wrap="square">
            <a:spAutoFit/>
          </a:bodyPr>
          <a:lstStyle/>
          <a:p>
            <a:r>
              <a:rPr lang="fr-FR" sz="2300" dirty="0">
                <a:latin typeface="DilleniaUPC" panose="02020603050405020304" pitchFamily="18" charset="-34"/>
                <a:cs typeface="DilleniaUPC" panose="02020603050405020304" pitchFamily="18" charset="-34"/>
              </a:rPr>
              <a:t>Évaluation clinique de l’effet hydratant (</a:t>
            </a:r>
            <a:r>
              <a:rPr lang="fr-FR" sz="2300" dirty="0" err="1">
                <a:latin typeface="DilleniaUPC" panose="02020603050405020304" pitchFamily="18" charset="-34"/>
                <a:cs typeface="DilleniaUPC" panose="02020603050405020304" pitchFamily="18" charset="-34"/>
              </a:rPr>
              <a:t>cornéométrie</a:t>
            </a:r>
            <a:r>
              <a:rPr lang="fr-FR" sz="2300" dirty="0">
                <a:latin typeface="DilleniaUPC" panose="02020603050405020304" pitchFamily="18" charset="-34"/>
                <a:cs typeface="DilleniaUPC" panose="02020603050405020304" pitchFamily="18" charset="-34"/>
              </a:rPr>
              <a:t>) – 8 heures* </a:t>
            </a:r>
          </a:p>
        </p:txBody>
      </p:sp>
      <p:pic>
        <p:nvPicPr>
          <p:cNvPr id="13" name="Image 12">
            <a:extLst>
              <a:ext uri="{FF2B5EF4-FFF2-40B4-BE49-F238E27FC236}">
                <a16:creationId xmlns:a16="http://schemas.microsoft.com/office/drawing/2014/main" id="{3E79C2C7-7A65-4DC9-8583-9EC62271673B}"/>
              </a:ext>
            </a:extLst>
          </p:cNvPr>
          <p:cNvPicPr>
            <a:picLocks noChangeAspect="1"/>
          </p:cNvPicPr>
          <p:nvPr/>
        </p:nvPicPr>
        <p:blipFill rotWithShape="1">
          <a:blip r:embed="rId6"/>
          <a:srcRect b="14901"/>
          <a:stretch/>
        </p:blipFill>
        <p:spPr>
          <a:xfrm>
            <a:off x="3337582" y="3042077"/>
            <a:ext cx="483564" cy="443166"/>
          </a:xfrm>
          <a:prstGeom prst="rect">
            <a:avLst/>
          </a:prstGeom>
        </p:spPr>
      </p:pic>
      <p:sp>
        <p:nvSpPr>
          <p:cNvPr id="14" name="ZoneTexte 13">
            <a:extLst>
              <a:ext uri="{FF2B5EF4-FFF2-40B4-BE49-F238E27FC236}">
                <a16:creationId xmlns:a16="http://schemas.microsoft.com/office/drawing/2014/main" id="{0547504C-1689-49A0-8523-16ECFB5F2EEA}"/>
              </a:ext>
            </a:extLst>
          </p:cNvPr>
          <p:cNvSpPr txBox="1"/>
          <p:nvPr/>
        </p:nvSpPr>
        <p:spPr>
          <a:xfrm>
            <a:off x="3882106" y="3095363"/>
            <a:ext cx="5517075"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10 volontaires âgés de 35 à 63 ans</a:t>
            </a:r>
          </a:p>
        </p:txBody>
      </p:sp>
      <p:pic>
        <p:nvPicPr>
          <p:cNvPr id="15" name="Image 14">
            <a:extLst>
              <a:ext uri="{FF2B5EF4-FFF2-40B4-BE49-F238E27FC236}">
                <a16:creationId xmlns:a16="http://schemas.microsoft.com/office/drawing/2014/main" id="{7D80C742-A85F-48BB-997A-E532C18CADDF}"/>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404271"/>
            <a:ext cx="530585" cy="619484"/>
          </a:xfrm>
          <a:prstGeom prst="rect">
            <a:avLst/>
          </a:prstGeom>
        </p:spPr>
      </p:pic>
      <p:sp>
        <p:nvSpPr>
          <p:cNvPr id="18" name="ZoneTexte 17">
            <a:extLst>
              <a:ext uri="{FF2B5EF4-FFF2-40B4-BE49-F238E27FC236}">
                <a16:creationId xmlns:a16="http://schemas.microsoft.com/office/drawing/2014/main" id="{FD4FD3F8-1118-4F5A-B036-2E45BEC6B06B}"/>
              </a:ext>
            </a:extLst>
          </p:cNvPr>
          <p:cNvSpPr txBox="1"/>
          <p:nvPr/>
        </p:nvSpPr>
        <p:spPr>
          <a:xfrm>
            <a:off x="3149394" y="3716266"/>
            <a:ext cx="2645350"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sp>
        <p:nvSpPr>
          <p:cNvPr id="19" name="ZoneTexte 18">
            <a:extLst>
              <a:ext uri="{FF2B5EF4-FFF2-40B4-BE49-F238E27FC236}">
                <a16:creationId xmlns:a16="http://schemas.microsoft.com/office/drawing/2014/main" id="{E394D307-EA3A-4A4F-B5D4-F29B4815E50D}"/>
              </a:ext>
            </a:extLst>
          </p:cNvPr>
          <p:cNvSpPr txBox="1"/>
          <p:nvPr/>
        </p:nvSpPr>
        <p:spPr>
          <a:xfrm>
            <a:off x="8432907" y="4290307"/>
            <a:ext cx="3215215" cy="1500893"/>
          </a:xfrm>
          <a:prstGeom prst="rect">
            <a:avLst/>
          </a:prstGeom>
          <a:solidFill>
            <a:schemeClr val="bg1"/>
          </a:solidFill>
          <a:ln>
            <a:solidFill>
              <a:srgbClr val="004E7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004E7E"/>
                </a:solidFill>
                <a:latin typeface="Times New Roman" panose="02020603050405020304" pitchFamily="18" charset="0"/>
                <a:cs typeface="Times New Roman" panose="02020603050405020304" pitchFamily="18" charset="0"/>
              </a:rPr>
              <a:t>→ </a:t>
            </a:r>
            <a:r>
              <a:rPr lang="fr-FR" b="1" dirty="0">
                <a:solidFill>
                  <a:srgbClr val="004E7E"/>
                </a:solidFill>
              </a:rPr>
              <a:t>« Excellent » pouvoir hydratant</a:t>
            </a:r>
            <a:r>
              <a:rPr lang="fr-FR" dirty="0">
                <a:solidFill>
                  <a:srgbClr val="004E7E"/>
                </a:solidFill>
              </a:rPr>
              <a:t> prouvé</a:t>
            </a:r>
          </a:p>
          <a:p>
            <a:r>
              <a:rPr kumimoji="0" lang="fr-FR" b="0" i="0" u="none" strike="noStrike" cap="none" normalizeH="0" baseline="0" noProof="0" dirty="0">
                <a:ln>
                  <a:noFill/>
                </a:ln>
                <a:solidFill>
                  <a:srgbClr val="004E7E"/>
                </a:solidFill>
                <a:uLnTx/>
                <a:uFillTx/>
                <a:latin typeface="Times New Roman" panose="02020603050405020304" pitchFamily="18" charset="0"/>
                <a:ea typeface="+mn-ea"/>
                <a:cs typeface="Times New Roman" panose="02020603050405020304" pitchFamily="18" charset="0"/>
              </a:rPr>
              <a:t>→</a:t>
            </a:r>
            <a:r>
              <a:rPr lang="fr-FR" b="1" dirty="0">
                <a:solidFill>
                  <a:srgbClr val="004E7E"/>
                </a:solidFill>
              </a:rPr>
              <a:t> Hydratation longue durée</a:t>
            </a:r>
          </a:p>
        </p:txBody>
      </p:sp>
      <p:sp>
        <p:nvSpPr>
          <p:cNvPr id="21" name="ZoneTexte 20">
            <a:extLst>
              <a:ext uri="{FF2B5EF4-FFF2-40B4-BE49-F238E27FC236}">
                <a16:creationId xmlns:a16="http://schemas.microsoft.com/office/drawing/2014/main" id="{9E61A9EB-412D-4330-ABA4-366551C7CEC2}"/>
              </a:ext>
            </a:extLst>
          </p:cNvPr>
          <p:cNvSpPr txBox="1"/>
          <p:nvPr/>
        </p:nvSpPr>
        <p:spPr>
          <a:xfrm rot="16200000">
            <a:off x="2318204" y="5121498"/>
            <a:ext cx="1939379" cy="276999"/>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fr-FR" sz="1200"/>
              <a:t>Taux d’hydratation (%)</a:t>
            </a:r>
          </a:p>
        </p:txBody>
      </p:sp>
      <p:graphicFrame>
        <p:nvGraphicFramePr>
          <p:cNvPr id="22" name="Graphique 21">
            <a:extLst>
              <a:ext uri="{FF2B5EF4-FFF2-40B4-BE49-F238E27FC236}">
                <a16:creationId xmlns:a16="http://schemas.microsoft.com/office/drawing/2014/main" id="{AA21B3AA-95EC-4B57-91F1-A632E932A1E4}"/>
              </a:ext>
            </a:extLst>
          </p:cNvPr>
          <p:cNvGraphicFramePr/>
          <p:nvPr>
            <p:extLst>
              <p:ext uri="{D42A27DB-BD31-4B8C-83A1-F6EECF244321}">
                <p14:modId xmlns:p14="http://schemas.microsoft.com/office/powerpoint/2010/main" val="666072438"/>
              </p:ext>
            </p:extLst>
          </p:nvPr>
        </p:nvGraphicFramePr>
        <p:xfrm>
          <a:off x="3389614" y="4014724"/>
          <a:ext cx="4839985" cy="246822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65712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07919" y="2407919"/>
            <a:ext cx="6858001" cy="2042162"/>
          </a:xfrm>
          <a:prstGeom prst="rect">
            <a:avLst/>
          </a:prstGeom>
          <a:solidFill>
            <a:srgbClr val="00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1340404" y="603397"/>
            <a:ext cx="10008606"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Lait </a:t>
            </a:r>
            <a:r>
              <a:rPr lang="fr-FR" sz="2600" b="1" dirty="0">
                <a:solidFill>
                  <a:srgbClr val="000000"/>
                </a:solidFill>
                <a:latin typeface="DilleniaUPC" panose="02020603050405020304" pitchFamily="18" charset="-34"/>
                <a:cs typeface="DilleniaUPC" panose="02020603050405020304" pitchFamily="18" charset="-34"/>
              </a:rPr>
              <a:t>corps fondant hydratant</a:t>
            </a:r>
          </a:p>
        </p:txBody>
      </p:sp>
      <p:pic>
        <p:nvPicPr>
          <p:cNvPr id="3" name="Image 2">
            <a:extLst>
              <a:ext uri="{FF2B5EF4-FFF2-40B4-BE49-F238E27FC236}">
                <a16:creationId xmlns:a16="http://schemas.microsoft.com/office/drawing/2014/main" id="{BB55DADD-D04E-4A87-AFB1-AA9E47413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7781" y="1747811"/>
            <a:ext cx="1523290" cy="4854005"/>
          </a:xfrm>
          <a:prstGeom prst="rect">
            <a:avLst/>
          </a:prstGeom>
          <a:effectLst>
            <a:outerShdw blurRad="50800" dist="38100" dir="2700000" algn="tl" rotWithShape="0">
              <a:prstClr val="black">
                <a:alpha val="40000"/>
              </a:prstClr>
            </a:outerShdw>
          </a:effectLst>
        </p:spPr>
      </p:pic>
      <p:sp>
        <p:nvSpPr>
          <p:cNvPr id="16" name="ZoneTexte 15">
            <a:extLst>
              <a:ext uri="{FF2B5EF4-FFF2-40B4-BE49-F238E27FC236}">
                <a16:creationId xmlns:a16="http://schemas.microsoft.com/office/drawing/2014/main" id="{DC0AFB1A-F6BD-344A-B244-9510D2D02242}"/>
              </a:ext>
            </a:extLst>
          </p:cNvPr>
          <p:cNvSpPr txBox="1"/>
          <p:nvPr/>
        </p:nvSpPr>
        <p:spPr>
          <a:xfrm>
            <a:off x="-1973" y="83286"/>
            <a:ext cx="7377413" cy="739498"/>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17" name="Connecteur droit 16">
            <a:extLst>
              <a:ext uri="{FF2B5EF4-FFF2-40B4-BE49-F238E27FC236}">
                <a16:creationId xmlns:a16="http://schemas.microsoft.com/office/drawing/2014/main" id="{63D73878-ED62-FE4B-9AA7-1853D687BD8B}"/>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A4B1F87F-B80A-44C8-B4A5-18A42B6E0340}"/>
              </a:ext>
            </a:extLst>
          </p:cNvPr>
          <p:cNvSpPr txBox="1"/>
          <p:nvPr/>
        </p:nvSpPr>
        <p:spPr>
          <a:xfrm>
            <a:off x="2957972" y="1784591"/>
            <a:ext cx="8962478" cy="584775"/>
          </a:xfrm>
          <a:prstGeom prst="rect">
            <a:avLst/>
          </a:prstGeom>
          <a:noFill/>
        </p:spPr>
        <p:txBody>
          <a:bodyPr wrap="square">
            <a:spAutoFit/>
          </a:bodyPr>
          <a:lstStyle/>
          <a:p>
            <a:pPr>
              <a:tabLst>
                <a:tab pos="3135313" algn="l"/>
              </a:tabLst>
            </a:pPr>
            <a:r>
              <a:rPr lang="fr-FR" sz="3200" b="1" u="none" strike="noStrike" cap="all" dirty="0">
                <a:solidFill>
                  <a:srgbClr val="004E7E"/>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004E7E"/>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9" name="Picture 2" descr="Mycose de l'ongle? N'attendez pas, traitez immédiatement">
            <a:extLst>
              <a:ext uri="{FF2B5EF4-FFF2-40B4-BE49-F238E27FC236}">
                <a16:creationId xmlns:a16="http://schemas.microsoft.com/office/drawing/2014/main" id="{6A200B5A-180C-4A55-9E35-0E34DA0D3D3F}"/>
              </a:ext>
            </a:extLst>
          </p:cNvPr>
          <p:cNvPicPr>
            <a:picLocks noChangeAspect="1" noChangeArrowheads="1"/>
          </p:cNvPicPr>
          <p:nvPr/>
        </p:nvPicPr>
        <p:blipFill rotWithShape="1">
          <a:blip r:embed="rId4" cstate="print">
            <a:duotone>
              <a:prstClr val="black"/>
              <a:srgbClr val="004E7E">
                <a:tint val="45000"/>
                <a:satMod val="400000"/>
              </a:srgbClr>
            </a:duotone>
            <a:extLst>
              <a:ext uri="{28A0092B-C50C-407E-A947-70E740481C1C}">
                <a14:useLocalDpi xmlns:a14="http://schemas.microsoft.com/office/drawing/2010/main" val="0"/>
              </a:ext>
            </a:extLst>
          </a:blip>
          <a:srcRect r="66457"/>
          <a:stretch/>
        </p:blipFill>
        <p:spPr bwMode="auto">
          <a:xfrm>
            <a:off x="7122031" y="1726894"/>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5FF8904D-9CF5-4E2D-8D08-59F4F2A7AD5D}"/>
              </a:ext>
            </a:extLst>
          </p:cNvPr>
          <p:cNvSpPr txBox="1"/>
          <p:nvPr/>
        </p:nvSpPr>
        <p:spPr>
          <a:xfrm>
            <a:off x="3908397" y="2435962"/>
            <a:ext cx="6494131" cy="446276"/>
          </a:xfrm>
          <a:prstGeom prst="rect">
            <a:avLst/>
          </a:prstGeom>
          <a:noFill/>
        </p:spPr>
        <p:txBody>
          <a:bodyPr wrap="square">
            <a:spAutoFit/>
          </a:bodyPr>
          <a:lstStyle/>
          <a:p>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Test d’utilisation sous contrôle médical – 14 jours** </a:t>
            </a:r>
          </a:p>
        </p:txBody>
      </p:sp>
      <p:pic>
        <p:nvPicPr>
          <p:cNvPr id="13" name="Image 12">
            <a:extLst>
              <a:ext uri="{FF2B5EF4-FFF2-40B4-BE49-F238E27FC236}">
                <a16:creationId xmlns:a16="http://schemas.microsoft.com/office/drawing/2014/main" id="{1D838D0B-986D-4E68-96F7-086FA8BD78B1}"/>
              </a:ext>
            </a:extLst>
          </p:cNvPr>
          <p:cNvPicPr>
            <a:picLocks noChangeAspect="1"/>
          </p:cNvPicPr>
          <p:nvPr/>
        </p:nvPicPr>
        <p:blipFill rotWithShape="1">
          <a:blip r:embed="rId5"/>
          <a:srcRect b="14901"/>
          <a:stretch/>
        </p:blipFill>
        <p:spPr>
          <a:xfrm>
            <a:off x="3363873" y="2998801"/>
            <a:ext cx="483564" cy="443166"/>
          </a:xfrm>
          <a:prstGeom prst="rect">
            <a:avLst/>
          </a:prstGeom>
        </p:spPr>
      </p:pic>
      <p:sp>
        <p:nvSpPr>
          <p:cNvPr id="14" name="ZoneTexte 13">
            <a:extLst>
              <a:ext uri="{FF2B5EF4-FFF2-40B4-BE49-F238E27FC236}">
                <a16:creationId xmlns:a16="http://schemas.microsoft.com/office/drawing/2014/main" id="{3C986556-B19C-4D5F-AA2D-CEAB7202640A}"/>
              </a:ext>
            </a:extLst>
          </p:cNvPr>
          <p:cNvSpPr txBox="1"/>
          <p:nvPr/>
        </p:nvSpPr>
        <p:spPr>
          <a:xfrm>
            <a:off x="3908397" y="3052087"/>
            <a:ext cx="8027964" cy="446276"/>
          </a:xfrm>
          <a:prstGeom prst="rect">
            <a:avLst/>
          </a:prstGeom>
          <a:noFill/>
        </p:spPr>
        <p:txBody>
          <a:bodyPr wrap="square">
            <a:spAutoFit/>
          </a:bodyPr>
          <a:lstStyle/>
          <a:p>
            <a:r>
              <a:rPr lang="fr-FR" sz="2300">
                <a:solidFill>
                  <a:prstClr val="black"/>
                </a:solidFill>
                <a:latin typeface="DilleniaUPC" panose="02020603050405020304" pitchFamily="18" charset="-34"/>
                <a:cs typeface="DilleniaUPC" panose="02020603050405020304" pitchFamily="18" charset="-34"/>
              </a:rPr>
              <a:t>20 volontaires âgés de 20 à 61 ans, tous types de peaux (corps) </a:t>
            </a:r>
          </a:p>
        </p:txBody>
      </p:sp>
      <p:pic>
        <p:nvPicPr>
          <p:cNvPr id="15" name="Image 14">
            <a:extLst>
              <a:ext uri="{FF2B5EF4-FFF2-40B4-BE49-F238E27FC236}">
                <a16:creationId xmlns:a16="http://schemas.microsoft.com/office/drawing/2014/main" id="{55C229BB-522A-41C9-91C6-607E003CE5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88914" y="3498363"/>
            <a:ext cx="619484" cy="619484"/>
          </a:xfrm>
          <a:prstGeom prst="rect">
            <a:avLst/>
          </a:prstGeom>
        </p:spPr>
      </p:pic>
      <p:pic>
        <p:nvPicPr>
          <p:cNvPr id="18" name="Image 17">
            <a:extLst>
              <a:ext uri="{FF2B5EF4-FFF2-40B4-BE49-F238E27FC236}">
                <a16:creationId xmlns:a16="http://schemas.microsoft.com/office/drawing/2014/main" id="{BA7074A9-78FC-4D76-BD02-EE7692A36673}"/>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89615" y="2360995"/>
            <a:ext cx="530585" cy="619484"/>
          </a:xfrm>
          <a:prstGeom prst="rect">
            <a:avLst/>
          </a:prstGeom>
        </p:spPr>
      </p:pic>
      <p:sp>
        <p:nvSpPr>
          <p:cNvPr id="19" name="ZoneTexte 18">
            <a:extLst>
              <a:ext uri="{FF2B5EF4-FFF2-40B4-BE49-F238E27FC236}">
                <a16:creationId xmlns:a16="http://schemas.microsoft.com/office/drawing/2014/main" id="{14F77CC7-8394-48A2-A0FE-AE1CBE5F7ABB}"/>
              </a:ext>
            </a:extLst>
          </p:cNvPr>
          <p:cNvSpPr txBox="1"/>
          <p:nvPr/>
        </p:nvSpPr>
        <p:spPr>
          <a:xfrm>
            <a:off x="3920200" y="3566720"/>
            <a:ext cx="6096000" cy="446276"/>
          </a:xfrm>
          <a:prstGeom prst="rect">
            <a:avLst/>
          </a:prstGeom>
          <a:noFill/>
        </p:spPr>
        <p:txBody>
          <a:bodyPr wrap="square">
            <a:spAutoFit/>
          </a:bodyPr>
          <a:lstStyle/>
          <a:p>
            <a:r>
              <a:rPr lang="fr-FR" sz="2300">
                <a:solidFill>
                  <a:prstClr val="black"/>
                </a:solidFill>
                <a:latin typeface="DilleniaUPC" panose="02020603050405020304" pitchFamily="18" charset="-34"/>
                <a:cs typeface="DilleniaUPC" panose="02020603050405020304" pitchFamily="18" charset="-34"/>
              </a:rPr>
              <a:t>Utilisation deux fois par jour sur le corps</a:t>
            </a:r>
          </a:p>
        </p:txBody>
      </p:sp>
      <p:sp>
        <p:nvSpPr>
          <p:cNvPr id="20" name="ZoneTexte 19">
            <a:extLst>
              <a:ext uri="{FF2B5EF4-FFF2-40B4-BE49-F238E27FC236}">
                <a16:creationId xmlns:a16="http://schemas.microsoft.com/office/drawing/2014/main" id="{ACB22DE9-87D4-4CED-B31B-7AAC992B29B3}"/>
              </a:ext>
            </a:extLst>
          </p:cNvPr>
          <p:cNvSpPr txBox="1"/>
          <p:nvPr/>
        </p:nvSpPr>
        <p:spPr>
          <a:xfrm>
            <a:off x="2566568" y="6288514"/>
            <a:ext cx="9177788" cy="584775"/>
          </a:xfrm>
          <a:prstGeom prst="rect">
            <a:avLst/>
          </a:prstGeom>
          <a:noFill/>
        </p:spPr>
        <p:txBody>
          <a:bodyPr wrap="square">
            <a:spAutoFit/>
          </a:bodyPr>
          <a:lstStyle/>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*Essai clinique (cornéométrie), étude Ln10038 – CIREC – déc. 2010	      </a:t>
            </a:r>
          </a:p>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 ** Test d’utilisation sous contrôle médical, étude Ln14002 – CIREC – juillet 2014</a:t>
            </a:r>
          </a:p>
        </p:txBody>
      </p:sp>
      <p:sp>
        <p:nvSpPr>
          <p:cNvPr id="22" name="Rectangle 21">
            <a:extLst>
              <a:ext uri="{FF2B5EF4-FFF2-40B4-BE49-F238E27FC236}">
                <a16:creationId xmlns:a16="http://schemas.microsoft.com/office/drawing/2014/main" id="{661D2A86-037D-412B-BC6C-19908951B1A3}"/>
              </a:ext>
            </a:extLst>
          </p:cNvPr>
          <p:cNvSpPr/>
          <p:nvPr/>
        </p:nvSpPr>
        <p:spPr>
          <a:xfrm>
            <a:off x="2658140" y="4012997"/>
            <a:ext cx="5996762" cy="2275518"/>
          </a:xfrm>
          <a:prstGeom prst="rect">
            <a:avLst/>
          </a:prstGeom>
          <a:solidFill>
            <a:schemeClr val="bg1"/>
          </a:solidFill>
          <a:ln>
            <a:solidFill>
              <a:srgbClr val="004E7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nSpc>
                <a:spcPts val="2600"/>
              </a:lnSpc>
              <a:buFont typeface="Wingdings" panose="05000000000000000000" pitchFamily="2" charset="2"/>
              <a:buChar char="ü"/>
              <a:tabLst>
                <a:tab pos="4222750" algn="l"/>
              </a:tabLst>
            </a:pPr>
            <a:r>
              <a:rPr lang="fr-FR" sz="2400" dirty="0">
                <a:solidFill>
                  <a:srgbClr val="004E7E"/>
                </a:solidFill>
                <a:latin typeface="DilleniaUPC" panose="02020603050405020304" pitchFamily="18" charset="-34"/>
                <a:ea typeface="Calibri" panose="020F0502020204030204" pitchFamily="34" charset="0"/>
                <a:cs typeface="DilleniaUPC" panose="02020603050405020304" pitchFamily="18" charset="-34"/>
              </a:rPr>
              <a:t>Peau hydratée	</a:t>
            </a:r>
            <a:r>
              <a:rPr lang="fr-FR" sz="2800" b="1" dirty="0">
                <a:solidFill>
                  <a:srgbClr val="004E7E"/>
                </a:solidFill>
                <a:latin typeface="DilleniaUPC" panose="02020603050405020304" pitchFamily="18" charset="-34"/>
                <a:ea typeface="Calibri" panose="020F0502020204030204" pitchFamily="34" charset="0"/>
                <a:cs typeface="DilleniaUPC" panose="02020603050405020304" pitchFamily="18" charset="-34"/>
              </a:rPr>
              <a:t>90 %</a:t>
            </a:r>
          </a:p>
          <a:p>
            <a:pPr marL="285750" lvl="0" indent="-285750">
              <a:lnSpc>
                <a:spcPts val="2600"/>
              </a:lnSpc>
              <a:buFont typeface="Wingdings" panose="05000000000000000000" pitchFamily="2" charset="2"/>
              <a:buChar char="ü"/>
              <a:tabLst>
                <a:tab pos="4222750" algn="l"/>
              </a:tabLst>
            </a:pPr>
            <a:r>
              <a:rPr lang="fr-FR" sz="2400" dirty="0">
                <a:solidFill>
                  <a:srgbClr val="004E7E"/>
                </a:solidFill>
                <a:latin typeface="DilleniaUPC" panose="02020603050405020304" pitchFamily="18" charset="-34"/>
                <a:ea typeface="Calibri" panose="020F0502020204030204" pitchFamily="34" charset="0"/>
                <a:cs typeface="DilleniaUPC" panose="02020603050405020304" pitchFamily="18" charset="-34"/>
              </a:rPr>
              <a:t>Peau douce et apaisée, sensation de confort	</a:t>
            </a:r>
            <a:r>
              <a:rPr lang="fr-FR" sz="2800" b="1" dirty="0">
                <a:solidFill>
                  <a:srgbClr val="004E7E"/>
                </a:solidFill>
                <a:latin typeface="DilleniaUPC" panose="02020603050405020304" pitchFamily="18" charset="-34"/>
                <a:ea typeface="Calibri" panose="020F0502020204030204" pitchFamily="34" charset="0"/>
                <a:cs typeface="DilleniaUPC" panose="02020603050405020304" pitchFamily="18" charset="-34"/>
              </a:rPr>
              <a:t>85 %</a:t>
            </a:r>
          </a:p>
          <a:p>
            <a:pPr marL="285750" lvl="0" indent="-285750">
              <a:lnSpc>
                <a:spcPts val="2600"/>
              </a:lnSpc>
              <a:buFont typeface="Wingdings" panose="05000000000000000000" pitchFamily="2" charset="2"/>
              <a:buChar char="ü"/>
              <a:tabLst>
                <a:tab pos="4222750" algn="l"/>
              </a:tabLst>
            </a:pPr>
            <a:r>
              <a:rPr lang="fr-FR" sz="2400" dirty="0">
                <a:solidFill>
                  <a:srgbClr val="004E7E"/>
                </a:solidFill>
                <a:latin typeface="DilleniaUPC" panose="02020603050405020304" pitchFamily="18" charset="-34"/>
                <a:ea typeface="Calibri" panose="020F0502020204030204" pitchFamily="34" charset="0"/>
                <a:cs typeface="DilleniaUPC" panose="02020603050405020304" pitchFamily="18" charset="-34"/>
              </a:rPr>
              <a:t>Peau durablement nourrie	</a:t>
            </a:r>
            <a:r>
              <a:rPr lang="fr-FR" sz="2800" b="1" dirty="0">
                <a:solidFill>
                  <a:srgbClr val="004E7E"/>
                </a:solidFill>
                <a:latin typeface="DilleniaUPC" panose="02020603050405020304" pitchFamily="18" charset="-34"/>
                <a:ea typeface="Calibri" panose="020F0502020204030204" pitchFamily="34" charset="0"/>
                <a:cs typeface="DilleniaUPC" panose="02020603050405020304" pitchFamily="18" charset="-34"/>
              </a:rPr>
              <a:t>80 %</a:t>
            </a:r>
          </a:p>
          <a:p>
            <a:pPr marL="285750" lvl="0" indent="-285750">
              <a:lnSpc>
                <a:spcPts val="2600"/>
              </a:lnSpc>
              <a:buFont typeface="Wingdings" panose="05000000000000000000" pitchFamily="2" charset="2"/>
              <a:buChar char="ü"/>
              <a:tabLst>
                <a:tab pos="4222750" algn="l"/>
              </a:tabLst>
            </a:pPr>
            <a:r>
              <a:rPr lang="fr-FR" sz="2400" dirty="0">
                <a:solidFill>
                  <a:srgbClr val="004E7E"/>
                </a:solidFill>
                <a:latin typeface="DilleniaUPC" panose="02020603050405020304" pitchFamily="18" charset="-34"/>
                <a:ea typeface="Calibri" panose="020F0502020204030204" pitchFamily="34" charset="0"/>
                <a:cs typeface="DilleniaUPC" panose="02020603050405020304" pitchFamily="18" charset="-34"/>
              </a:rPr>
              <a:t>Peau moins sèche</a:t>
            </a:r>
            <a:r>
              <a:rPr lang="fr-FR" sz="2800" b="1" dirty="0">
                <a:solidFill>
                  <a:srgbClr val="004E7E"/>
                </a:solidFill>
                <a:latin typeface="DilleniaUPC" panose="02020603050405020304" pitchFamily="18" charset="-34"/>
                <a:ea typeface="Calibri" panose="020F0502020204030204" pitchFamily="34" charset="0"/>
                <a:cs typeface="DilleniaUPC" panose="02020603050405020304" pitchFamily="18" charset="-34"/>
              </a:rPr>
              <a:t>	85 %</a:t>
            </a:r>
          </a:p>
          <a:p>
            <a:pPr marL="285750" lvl="0" indent="-285750">
              <a:lnSpc>
                <a:spcPts val="2600"/>
              </a:lnSpc>
              <a:buFont typeface="Wingdings" panose="05000000000000000000" pitchFamily="2" charset="2"/>
              <a:buChar char="ü"/>
              <a:tabLst>
                <a:tab pos="4222750" algn="l"/>
              </a:tabLst>
            </a:pPr>
            <a:r>
              <a:rPr lang="fr-FR" sz="2400" dirty="0">
                <a:solidFill>
                  <a:srgbClr val="004E7E"/>
                </a:solidFill>
                <a:latin typeface="DilleniaUPC" panose="02020603050405020304" pitchFamily="18" charset="-34"/>
                <a:ea typeface="Calibri" panose="020F0502020204030204" pitchFamily="34" charset="0"/>
                <a:cs typeface="DilleniaUPC" panose="02020603050405020304" pitchFamily="18" charset="-34"/>
              </a:rPr>
              <a:t>Réduction de la sensation d’inconfort </a:t>
            </a:r>
            <a:r>
              <a:rPr lang="fr-FR" sz="2800" b="1" dirty="0">
                <a:solidFill>
                  <a:srgbClr val="004E7E"/>
                </a:solidFill>
                <a:latin typeface="DilleniaUPC" panose="02020603050405020304" pitchFamily="18" charset="-34"/>
                <a:ea typeface="Calibri" panose="020F0502020204030204" pitchFamily="34" charset="0"/>
                <a:cs typeface="DilleniaUPC" panose="02020603050405020304" pitchFamily="18" charset="-34"/>
              </a:rPr>
              <a:t>75 %</a:t>
            </a:r>
          </a:p>
        </p:txBody>
      </p:sp>
      <p:sp>
        <p:nvSpPr>
          <p:cNvPr id="23" name="ZoneTexte 22">
            <a:extLst>
              <a:ext uri="{FF2B5EF4-FFF2-40B4-BE49-F238E27FC236}">
                <a16:creationId xmlns:a16="http://schemas.microsoft.com/office/drawing/2014/main" id="{E2500A5B-6430-4E96-A730-D1988E3ED75C}"/>
              </a:ext>
            </a:extLst>
          </p:cNvPr>
          <p:cNvSpPr txBox="1"/>
          <p:nvPr/>
        </p:nvSpPr>
        <p:spPr>
          <a:xfrm>
            <a:off x="8654902" y="4769255"/>
            <a:ext cx="3281459" cy="1169551"/>
          </a:xfrm>
          <a:prstGeom prst="rect">
            <a:avLst/>
          </a:prstGeom>
          <a:noFill/>
        </p:spPr>
        <p:txBody>
          <a:bodyPr wrap="square">
            <a:spAutoFit/>
          </a:bodyPr>
          <a:lstStyle/>
          <a:p>
            <a:pPr>
              <a:lnSpc>
                <a:spcPts val="2800"/>
              </a:lnSpc>
              <a:tabLst>
                <a:tab pos="242728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Belle texture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95 %</a:t>
            </a:r>
          </a:p>
          <a:p>
            <a:pPr>
              <a:lnSpc>
                <a:spcPts val="2800"/>
              </a:lnSpc>
              <a:tabLst>
                <a:tab pos="242728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Pénétration rapide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80 %</a:t>
            </a:r>
          </a:p>
          <a:p>
            <a:pPr>
              <a:lnSpc>
                <a:spcPts val="2800"/>
              </a:lnSpc>
              <a:tabLst>
                <a:tab pos="242728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Fini non collant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90 %</a:t>
            </a:r>
          </a:p>
        </p:txBody>
      </p:sp>
      <p:pic>
        <p:nvPicPr>
          <p:cNvPr id="7170" name="Picture 2">
            <a:extLst>
              <a:ext uri="{FF2B5EF4-FFF2-40B4-BE49-F238E27FC236}">
                <a16:creationId xmlns:a16="http://schemas.microsoft.com/office/drawing/2014/main" id="{7655BEE4-CF47-4709-8A89-1C06F5E973E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234" t="15459" r="6759" b="17968"/>
          <a:stretch/>
        </p:blipFill>
        <p:spPr bwMode="auto">
          <a:xfrm>
            <a:off x="9389807" y="3467576"/>
            <a:ext cx="2113936" cy="11875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ydration - East Valley Naturopathic Doctors">
            <a:extLst>
              <a:ext uri="{FF2B5EF4-FFF2-40B4-BE49-F238E27FC236}">
                <a16:creationId xmlns:a16="http://schemas.microsoft.com/office/drawing/2014/main" id="{7A0B7E3E-9694-4A47-8822-555B645A816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56567" y="655244"/>
            <a:ext cx="492443" cy="492443"/>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a:extLst>
              <a:ext uri="{FF2B5EF4-FFF2-40B4-BE49-F238E27FC236}">
                <a16:creationId xmlns:a16="http://schemas.microsoft.com/office/drawing/2014/main" id="{51B55B11-D4ED-4FA0-9C2A-7200C041C549}"/>
              </a:ext>
            </a:extLst>
          </p:cNvPr>
          <p:cNvSpPr txBox="1"/>
          <p:nvPr/>
        </p:nvSpPr>
        <p:spPr>
          <a:xfrm>
            <a:off x="8086381" y="190320"/>
            <a:ext cx="4002471" cy="584775"/>
          </a:xfrm>
          <a:prstGeom prst="rect">
            <a:avLst/>
          </a:prstGeom>
          <a:noFill/>
        </p:spPr>
        <p:txBody>
          <a:bodyPr wrap="square">
            <a:spAutoFit/>
          </a:bodyPr>
          <a:lstStyle/>
          <a:p>
            <a:r>
              <a:rPr lang="fr-FR" sz="3200" b="1" dirty="0">
                <a:solidFill>
                  <a:srgbClr val="36C7D6"/>
                </a:solidFill>
                <a:latin typeface="DilleniaUPC" panose="02020603050405020304" pitchFamily="18" charset="-34"/>
                <a:cs typeface="DilleniaUPC" panose="02020603050405020304" pitchFamily="18" charset="-34"/>
              </a:rPr>
              <a:t>+54,4 % </a:t>
            </a:r>
            <a:r>
              <a:rPr lang="fr-FR" sz="2400" dirty="0">
                <a:solidFill>
                  <a:srgbClr val="36C7D6"/>
                </a:solidFill>
                <a:latin typeface="DilleniaUPC" panose="02020603050405020304" pitchFamily="18" charset="-34"/>
                <a:cs typeface="DilleniaUPC" panose="02020603050405020304" pitchFamily="18" charset="-34"/>
              </a:rPr>
              <a:t>d’hydratation au bout de 4h*</a:t>
            </a:r>
          </a:p>
        </p:txBody>
      </p:sp>
    </p:spTree>
    <p:extLst>
      <p:ext uri="{BB962C8B-B14F-4D97-AF65-F5344CB8AC3E}">
        <p14:creationId xmlns:p14="http://schemas.microsoft.com/office/powerpoint/2010/main" val="38961717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02839" y="2402839"/>
            <a:ext cx="6858001" cy="2052322"/>
          </a:xfrm>
          <a:prstGeom prst="rect">
            <a:avLst/>
          </a:prstGeom>
          <a:solidFill>
            <a:srgbClr val="022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1023970" y="580118"/>
            <a:ext cx="10008606"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Crème </a:t>
            </a:r>
            <a:r>
              <a:rPr lang="fr-FR" sz="2600" b="1" dirty="0">
                <a:latin typeface="DilleniaUPC" panose="02020603050405020304" pitchFamily="18" charset="-34"/>
                <a:cs typeface="DilleniaUPC" panose="02020603050405020304" pitchFamily="18" charset="-34"/>
              </a:rPr>
              <a:t>mains nourrissante</a:t>
            </a:r>
          </a:p>
        </p:txBody>
      </p:sp>
      <p:pic>
        <p:nvPicPr>
          <p:cNvPr id="4" name="Image 3" descr="Une image contenant tasse, assis, alimentation, table&#10;&#10;Description générée automatiquement">
            <a:extLst>
              <a:ext uri="{FF2B5EF4-FFF2-40B4-BE49-F238E27FC236}">
                <a16:creationId xmlns:a16="http://schemas.microsoft.com/office/drawing/2014/main" id="{DD6C33C0-7600-4891-9BBF-2EF9F4DDF4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263" y="1876512"/>
            <a:ext cx="1549159" cy="4363417"/>
          </a:xfrm>
          <a:prstGeom prst="rect">
            <a:avLst/>
          </a:prstGeom>
          <a:effectLst>
            <a:outerShdw blurRad="50800" dist="38100" dir="2700000" algn="tl" rotWithShape="0">
              <a:prstClr val="black">
                <a:alpha val="40000"/>
              </a:prstClr>
            </a:outerShdw>
          </a:effectLst>
        </p:spPr>
      </p:pic>
      <p:sp>
        <p:nvSpPr>
          <p:cNvPr id="15" name="ZoneTexte 14">
            <a:extLst>
              <a:ext uri="{FF2B5EF4-FFF2-40B4-BE49-F238E27FC236}">
                <a16:creationId xmlns:a16="http://schemas.microsoft.com/office/drawing/2014/main" id="{A0CC8175-222D-A046-9864-A6C889952C4C}"/>
              </a:ext>
            </a:extLst>
          </p:cNvPr>
          <p:cNvSpPr txBox="1"/>
          <p:nvPr/>
        </p:nvSpPr>
        <p:spPr>
          <a:xfrm>
            <a:off x="-41597" y="84038"/>
            <a:ext cx="6983826" cy="739498"/>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16" name="Connecteur droit 15">
            <a:extLst>
              <a:ext uri="{FF2B5EF4-FFF2-40B4-BE49-F238E27FC236}">
                <a16:creationId xmlns:a16="http://schemas.microsoft.com/office/drawing/2014/main" id="{EADAC746-A7CB-684D-9453-4A8F173BD24D}"/>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62FD7456-A7FC-4BF2-A911-37BA56E8E99F}"/>
              </a:ext>
            </a:extLst>
          </p:cNvPr>
          <p:cNvSpPr txBox="1"/>
          <p:nvPr/>
        </p:nvSpPr>
        <p:spPr>
          <a:xfrm>
            <a:off x="2884633" y="1999395"/>
            <a:ext cx="5078267" cy="584775"/>
          </a:xfrm>
          <a:prstGeom prst="rect">
            <a:avLst/>
          </a:prstGeom>
          <a:noFill/>
        </p:spPr>
        <p:txBody>
          <a:bodyPr wrap="square">
            <a:spAutoFit/>
          </a:bodyPr>
          <a:lstStyle/>
          <a:p>
            <a:pPr>
              <a:spcAft>
                <a:spcPts val="600"/>
              </a:spcAft>
            </a:pPr>
            <a:r>
              <a:rPr lang="fr-FR" sz="3200" b="1" cap="all">
                <a:solidFill>
                  <a:srgbClr val="02223A"/>
                </a:solidFill>
                <a:latin typeface="DilleniaUPC" panose="02020603050405020304" pitchFamily="18" charset="-34"/>
                <a:cs typeface="DilleniaUPC" panose="02020603050405020304" pitchFamily="18" charset="-34"/>
              </a:rPr>
              <a:t>COMPOSITION</a:t>
            </a:r>
          </a:p>
        </p:txBody>
      </p:sp>
      <p:pic>
        <p:nvPicPr>
          <p:cNvPr id="9" name="Image 8">
            <a:extLst>
              <a:ext uri="{FF2B5EF4-FFF2-40B4-BE49-F238E27FC236}">
                <a16:creationId xmlns:a16="http://schemas.microsoft.com/office/drawing/2014/main" id="{11A1238F-363A-4E89-8F14-42C3F42D5DBF}"/>
              </a:ext>
            </a:extLst>
          </p:cNvPr>
          <p:cNvPicPr>
            <a:picLocks noChangeAspect="1"/>
          </p:cNvPicPr>
          <p:nvPr/>
        </p:nvPicPr>
        <p:blipFill rotWithShape="1">
          <a:blip r:embed="rId4">
            <a:grayscl/>
          </a:blip>
          <a:srcRect l="33963" t="20906" r="32803" b="44720"/>
          <a:stretch/>
        </p:blipFill>
        <p:spPr>
          <a:xfrm>
            <a:off x="8441454" y="136694"/>
            <a:ext cx="520763" cy="581734"/>
          </a:xfrm>
          <a:prstGeom prst="rect">
            <a:avLst/>
          </a:prstGeom>
        </p:spPr>
      </p:pic>
      <p:sp>
        <p:nvSpPr>
          <p:cNvPr id="10" name="ZoneTexte 9">
            <a:extLst>
              <a:ext uri="{FF2B5EF4-FFF2-40B4-BE49-F238E27FC236}">
                <a16:creationId xmlns:a16="http://schemas.microsoft.com/office/drawing/2014/main" id="{117659B0-1A3F-44FA-93E1-F1191F82709E}"/>
              </a:ext>
            </a:extLst>
          </p:cNvPr>
          <p:cNvSpPr txBox="1"/>
          <p:nvPr/>
        </p:nvSpPr>
        <p:spPr>
          <a:xfrm>
            <a:off x="8912610" y="223905"/>
            <a:ext cx="2623716"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23 ingrédients*</a:t>
            </a:r>
          </a:p>
        </p:txBody>
      </p:sp>
      <p:sp>
        <p:nvSpPr>
          <p:cNvPr id="11" name="ZoneTexte 10">
            <a:extLst>
              <a:ext uri="{FF2B5EF4-FFF2-40B4-BE49-F238E27FC236}">
                <a16:creationId xmlns:a16="http://schemas.microsoft.com/office/drawing/2014/main" id="{42C85740-79E8-4225-A854-4F29FD623B98}"/>
              </a:ext>
            </a:extLst>
          </p:cNvPr>
          <p:cNvSpPr txBox="1"/>
          <p:nvPr/>
        </p:nvSpPr>
        <p:spPr>
          <a:xfrm>
            <a:off x="8912610" y="735260"/>
            <a:ext cx="3279390"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98,9 % biomimétiques</a:t>
            </a:r>
          </a:p>
        </p:txBody>
      </p:sp>
      <p:pic>
        <p:nvPicPr>
          <p:cNvPr id="12" name="Picture 2" descr="Biomimetic materials app icon copying natural Vector Image">
            <a:extLst>
              <a:ext uri="{FF2B5EF4-FFF2-40B4-BE49-F238E27FC236}">
                <a16:creationId xmlns:a16="http://schemas.microsoft.com/office/drawing/2014/main" id="{7E173072-E412-41D5-9981-F03194EA36A9}"/>
              </a:ext>
            </a:extLst>
          </p:cNvPr>
          <p:cNvPicPr>
            <a:picLocks noChangeAspect="1" noChangeArrowheads="1"/>
          </p:cNvPicPr>
          <p:nvPr/>
        </p:nvPicPr>
        <p:blipFill rotWithShape="1">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ackgroundRemoval t="9074" b="90000" l="10000" r="90000">
                        <a14:foregroundMark x1="51600" y1="9074" x2="51600" y2="9074"/>
                        <a14:backgroundMark x1="30600" y1="24907" x2="37200" y2="20000"/>
                        <a14:backgroundMark x1="49400" y1="14630" x2="65200" y2="18148"/>
                        <a14:backgroundMark x1="65200" y1="18148" x2="71500" y2="22407"/>
                        <a14:backgroundMark x1="71500" y1="22407" x2="76900" y2="37500"/>
                        <a14:backgroundMark x1="73500" y1="55833" x2="69700" y2="62037"/>
                        <a14:backgroundMark x1="69700" y1="62037" x2="61500" y2="66019"/>
                        <a14:backgroundMark x1="61500" y1="66019" x2="45500" y2="66019"/>
                        <a14:backgroundMark x1="45500" y1="66019" x2="37500" y2="63519"/>
                        <a14:backgroundMark x1="37500" y1="63519" x2="29500" y2="58611"/>
                        <a14:backgroundMark x1="29500" y1="58611" x2="25300" y2="51574"/>
                        <a14:backgroundMark x1="25300" y1="51574" x2="23400" y2="36111"/>
                        <a14:backgroundMark x1="23400" y1="36111" x2="26500" y2="27130"/>
                        <a14:backgroundMark x1="26500" y1="27130" x2="31600" y2="20926"/>
                        <a14:backgroundMark x1="31600" y1="20926" x2="33800" y2="19444"/>
                        <a14:backgroundMark x1="51600" y1="15741" x2="69200" y2="22130"/>
                        <a14:backgroundMark x1="69200" y1="22130" x2="75600" y2="29352"/>
                        <a14:backgroundMark x1="68700" y1="28426" x2="56000" y2="18981"/>
                        <a14:backgroundMark x1="56000" y1="18981" x2="53000" y2="17963"/>
                        <a14:backgroundMark x1="42600" y1="13796" x2="34000" y2="14259"/>
                        <a14:backgroundMark x1="34000" y1="14259" x2="62500" y2="9074"/>
                        <a14:backgroundMark x1="64900" y1="13611" x2="75400" y2="30833"/>
                        <a14:backgroundMark x1="75400" y1="30833" x2="77600" y2="47685"/>
                        <a14:backgroundMark x1="77600" y1="47685" x2="77400" y2="49630"/>
                        <a14:backgroundMark x1="67600" y1="50833" x2="65000" y2="60556"/>
                        <a14:backgroundMark x1="30000" y1="47963" x2="30900" y2="55185"/>
                        <a14:backgroundMark x1="30900" y1="55185" x2="32600" y2="58981"/>
                        <a14:backgroundMark x1="44600" y1="49444" x2="44600" y2="49444"/>
                        <a14:backgroundMark x1="43600" y1="49444" x2="44600" y2="50556"/>
                        <a14:backgroundMark x1="57000" y1="48426" x2="55300" y2="55463"/>
                        <a14:backgroundMark x1="55300" y1="55463" x2="56700" y2="55093"/>
                        <a14:backgroundMark x1="63300" y1="41019" x2="58500" y2="42500"/>
                        <a14:backgroundMark x1="55900" y1="29074" x2="54500" y2="34074"/>
                        <a14:backgroundMark x1="48700" y1="21481" x2="46300" y2="18241"/>
                        <a14:backgroundMark x1="51400" y1="23148" x2="57700" y2="21296"/>
                        <a14:backgroundMark x1="51600" y1="9167" x2="51600" y2="9167"/>
                        <a14:backgroundMark x1="43900" y1="31389" x2="43900" y2="31389"/>
                        <a14:backgroundMark x1="43600" y1="28426" x2="42500" y2="30833"/>
                        <a14:backgroundMark x1="44900" y1="36852" x2="45200" y2="38519"/>
                        <a14:backgroundMark x1="51600" y1="40463" x2="50800" y2="43889"/>
                        <a14:backgroundMark x1="42600" y1="49352" x2="42800" y2="52778"/>
                        <a14:backgroundMark x1="38200" y1="41296" x2="38300" y2="43148"/>
                        <a14:backgroundMark x1="35800" y1="41296" x2="40700" y2="42037"/>
                        <a14:backgroundMark x1="38300" y1="35278" x2="38300" y2="35278"/>
                        <a14:backgroundMark x1="55300" y1="38241" x2="55300" y2="38241"/>
                        <a14:backgroundMark x1="49500" y1="47685" x2="49500" y2="47685"/>
                        <a14:backgroundMark x1="69500" y1="49630" x2="75300" y2="60278"/>
                      </a14:backgroundRemoval>
                    </a14:imgEffect>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l="21990" t="18252" r="24947" b="35516"/>
          <a:stretch/>
        </p:blipFill>
        <p:spPr bwMode="auto">
          <a:xfrm>
            <a:off x="8417183" y="719674"/>
            <a:ext cx="507248" cy="4773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A649763-8BC1-4580-BAC0-61288C775F25}"/>
              </a:ext>
            </a:extLst>
          </p:cNvPr>
          <p:cNvSpPr/>
          <p:nvPr/>
        </p:nvSpPr>
        <p:spPr>
          <a:xfrm>
            <a:off x="8363686" y="183748"/>
            <a:ext cx="3686823" cy="1043955"/>
          </a:xfrm>
          <a:prstGeom prst="rect">
            <a:avLst/>
          </a:prstGeom>
          <a:noFill/>
          <a:ln>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endParaRPr lang="fr-FR" b="1" dirty="0">
              <a:solidFill>
                <a:srgbClr val="7EBBC3"/>
              </a:solidFill>
              <a:effectLst/>
              <a:latin typeface="+mj-lt"/>
              <a:ea typeface="Calibri" panose="020F0502020204030204" pitchFamily="34" charset="0"/>
              <a:cs typeface="Times New Roman" panose="02020603050405020304" pitchFamily="18" charset="0"/>
            </a:endParaRPr>
          </a:p>
        </p:txBody>
      </p:sp>
      <p:grpSp>
        <p:nvGrpSpPr>
          <p:cNvPr id="37" name="Groupe 36">
            <a:extLst>
              <a:ext uri="{FF2B5EF4-FFF2-40B4-BE49-F238E27FC236}">
                <a16:creationId xmlns:a16="http://schemas.microsoft.com/office/drawing/2014/main" id="{3D0F89AA-DB48-477C-AD65-E9140B9C0A76}"/>
              </a:ext>
            </a:extLst>
          </p:cNvPr>
          <p:cNvGrpSpPr/>
          <p:nvPr/>
        </p:nvGrpSpPr>
        <p:grpSpPr>
          <a:xfrm>
            <a:off x="2950009" y="2832091"/>
            <a:ext cx="9241991" cy="1092607"/>
            <a:chOff x="2957972" y="2573363"/>
            <a:chExt cx="9241991" cy="1092607"/>
          </a:xfrm>
        </p:grpSpPr>
        <p:sp>
          <p:nvSpPr>
            <p:cNvPr id="17" name="ZoneTexte 16">
              <a:extLst>
                <a:ext uri="{FF2B5EF4-FFF2-40B4-BE49-F238E27FC236}">
                  <a16:creationId xmlns:a16="http://schemas.microsoft.com/office/drawing/2014/main" id="{16D5AE8B-03DC-44CF-8BEF-ED6CF4530928}"/>
                </a:ext>
              </a:extLst>
            </p:cNvPr>
            <p:cNvSpPr txBox="1"/>
            <p:nvPr/>
          </p:nvSpPr>
          <p:spPr>
            <a:xfrm>
              <a:off x="6263393" y="2573363"/>
              <a:ext cx="5936570" cy="800219"/>
            </a:xfrm>
            <a:prstGeom prst="rect">
              <a:avLst/>
            </a:prstGeom>
            <a:noFill/>
          </p:spPr>
          <p:txBody>
            <a:bodyPr wrap="square">
              <a:spAutoFit/>
            </a:bodyPr>
            <a:lstStyle/>
            <a:p>
              <a:r>
                <a:rPr lang="fr-FR" sz="2300" b="1">
                  <a:solidFill>
                    <a:prstClr val="black"/>
                  </a:solidFill>
                  <a:latin typeface="DilleniaUPC" panose="02020603050405020304" pitchFamily="18" charset="-34"/>
                  <a:ea typeface="+mn-ea"/>
                  <a:cs typeface="DilleniaUPC" panose="02020603050405020304" pitchFamily="18" charset="-34"/>
                </a:rPr>
                <a:t>Eau biomimétique</a:t>
              </a:r>
              <a:r>
                <a:rPr lang="fr-FR" sz="2300">
                  <a:solidFill>
                    <a:prstClr val="black"/>
                  </a:solidFill>
                  <a:latin typeface="DilleniaUPC" panose="02020603050405020304" pitchFamily="18" charset="-34"/>
                  <a:ea typeface="+mn-ea"/>
                  <a:cs typeface="DilleniaUPC" panose="02020603050405020304" pitchFamily="18" charset="-34"/>
                </a:rPr>
                <a:t> offrant une très bonne affinité avec la peau afin d’en </a:t>
              </a:r>
              <a:r>
                <a:rPr lang="fr-FR" sz="2300" b="1">
                  <a:solidFill>
                    <a:prstClr val="black"/>
                  </a:solidFill>
                  <a:latin typeface="DilleniaUPC" panose="02020603050405020304" pitchFamily="18" charset="-34"/>
                  <a:ea typeface="+mn-ea"/>
                  <a:cs typeface="DilleniaUPC" panose="02020603050405020304" pitchFamily="18" charset="-34"/>
                </a:rPr>
                <a:t>préserver l’équilibre</a:t>
              </a:r>
              <a:r>
                <a:rPr lang="fr-FR" sz="2300">
                  <a:solidFill>
                    <a:prstClr val="black"/>
                  </a:solidFill>
                  <a:latin typeface="DilleniaUPC" panose="02020603050405020304" pitchFamily="18" charset="-34"/>
                  <a:ea typeface="+mn-ea"/>
                  <a:cs typeface="DilleniaUPC" panose="02020603050405020304" pitchFamily="18" charset="-34"/>
                </a:rPr>
                <a:t>.</a:t>
              </a:r>
            </a:p>
          </p:txBody>
        </p:sp>
        <p:grpSp>
          <p:nvGrpSpPr>
            <p:cNvPr id="19" name="Groupe 18">
              <a:extLst>
                <a:ext uri="{FF2B5EF4-FFF2-40B4-BE49-F238E27FC236}">
                  <a16:creationId xmlns:a16="http://schemas.microsoft.com/office/drawing/2014/main" id="{9D0A1022-4ECE-4D5C-9416-6FDAD248AFE1}"/>
                </a:ext>
              </a:extLst>
            </p:cNvPr>
            <p:cNvGrpSpPr/>
            <p:nvPr/>
          </p:nvGrpSpPr>
          <p:grpSpPr>
            <a:xfrm>
              <a:off x="2957972" y="2711863"/>
              <a:ext cx="3305422" cy="954107"/>
              <a:chOff x="2982661" y="3187910"/>
              <a:chExt cx="3305422" cy="954107"/>
            </a:xfrm>
          </p:grpSpPr>
          <p:pic>
            <p:nvPicPr>
              <p:cNvPr id="20" name="Image 19">
                <a:extLst>
                  <a:ext uri="{FF2B5EF4-FFF2-40B4-BE49-F238E27FC236}">
                    <a16:creationId xmlns:a16="http://schemas.microsoft.com/office/drawing/2014/main" id="{07E0DC97-FEF9-43EB-A98F-935529C22284}"/>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2982661" y="3324501"/>
                <a:ext cx="240670" cy="254000"/>
              </a:xfrm>
              <a:prstGeom prst="rect">
                <a:avLst/>
              </a:prstGeom>
            </p:spPr>
          </p:pic>
          <p:sp>
            <p:nvSpPr>
              <p:cNvPr id="21" name="ZoneTexte 20">
                <a:extLst>
                  <a:ext uri="{FF2B5EF4-FFF2-40B4-BE49-F238E27FC236}">
                    <a16:creationId xmlns:a16="http://schemas.microsoft.com/office/drawing/2014/main" id="{5FEB065B-B83E-4446-AF6F-729D9895F3C1}"/>
                  </a:ext>
                </a:extLst>
              </p:cNvPr>
              <p:cNvSpPr txBox="1"/>
              <p:nvPr/>
            </p:nvSpPr>
            <p:spPr>
              <a:xfrm>
                <a:off x="3231798" y="3187910"/>
                <a:ext cx="305628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all" normalizeH="0" baseline="0" noProof="0" dirty="0">
                    <a:ln>
                      <a:noFill/>
                    </a:ln>
                    <a:solidFill>
                      <a:srgbClr val="02223A"/>
                    </a:solidFill>
                    <a:uLnTx/>
                    <a:uFillTx/>
                    <a:latin typeface="DilleniaUPC" panose="02020603050405020304" pitchFamily="18" charset="-34"/>
                    <a:ea typeface="+mn-ea"/>
                    <a:cs typeface="DilleniaUPC" panose="02020603050405020304" pitchFamily="18" charset="-34"/>
                  </a:rPr>
                  <a:t>Eau </a:t>
                </a:r>
                <a:r>
                  <a:rPr kumimoji="0" lang="fr-FR" sz="2800" b="0" i="0" u="none" strike="noStrike" cap="all" normalizeH="0" baseline="0" noProof="0" dirty="0" err="1">
                    <a:ln>
                      <a:noFill/>
                    </a:ln>
                    <a:solidFill>
                      <a:srgbClr val="02223A"/>
                    </a:solidFill>
                    <a:uLnTx/>
                    <a:uFillTx/>
                    <a:latin typeface="DilleniaUPC" panose="02020603050405020304" pitchFamily="18" charset="-34"/>
                    <a:ea typeface="+mn-ea"/>
                    <a:cs typeface="DilleniaUPC" panose="02020603050405020304" pitchFamily="18" charset="-34"/>
                  </a:rPr>
                  <a:t>isodermique</a:t>
                </a:r>
                <a:endParaRPr kumimoji="0" lang="fr-FR" sz="2800" b="0" i="0" u="none" strike="noStrike" cap="all" normalizeH="0" baseline="0" noProof="0" dirty="0">
                  <a:ln>
                    <a:noFill/>
                  </a:ln>
                  <a:solidFill>
                    <a:srgbClr val="02223A"/>
                  </a:solidFill>
                  <a:uLnTx/>
                  <a:uFillTx/>
                  <a:latin typeface="DilleniaUPC" panose="02020603050405020304" pitchFamily="18" charset="-34"/>
                  <a:ea typeface="+mn-ea"/>
                  <a:cs typeface="DilleniaUPC" panose="02020603050405020304" pitchFamily="18" charset="-34"/>
                </a:endParaRPr>
              </a:p>
            </p:txBody>
          </p:sp>
        </p:grpSp>
        <p:cxnSp>
          <p:nvCxnSpPr>
            <p:cNvPr id="23" name="Connecteur droit 22">
              <a:extLst>
                <a:ext uri="{FF2B5EF4-FFF2-40B4-BE49-F238E27FC236}">
                  <a16:creationId xmlns:a16="http://schemas.microsoft.com/office/drawing/2014/main" id="{FB47C56B-C044-4451-BF1A-28EC8BE4C712}"/>
                </a:ext>
              </a:extLst>
            </p:cNvPr>
            <p:cNvCxnSpPr>
              <a:cxnSpLocks/>
            </p:cNvCxnSpPr>
            <p:nvPr/>
          </p:nvCxnSpPr>
          <p:spPr>
            <a:xfrm>
              <a:off x="6164120" y="2633846"/>
              <a:ext cx="0" cy="679255"/>
            </a:xfrm>
            <a:prstGeom prst="line">
              <a:avLst/>
            </a:prstGeom>
            <a:ln>
              <a:solidFill>
                <a:srgbClr val="02223A"/>
              </a:solidFill>
            </a:ln>
          </p:spPr>
          <p:style>
            <a:lnRef idx="1">
              <a:schemeClr val="dk1"/>
            </a:lnRef>
            <a:fillRef idx="0">
              <a:schemeClr val="dk1"/>
            </a:fillRef>
            <a:effectRef idx="0">
              <a:schemeClr val="dk1"/>
            </a:effectRef>
            <a:fontRef idx="minor">
              <a:schemeClr val="tx1"/>
            </a:fontRef>
          </p:style>
        </p:cxnSp>
      </p:grpSp>
      <p:grpSp>
        <p:nvGrpSpPr>
          <p:cNvPr id="7" name="Groupe 6">
            <a:extLst>
              <a:ext uri="{FF2B5EF4-FFF2-40B4-BE49-F238E27FC236}">
                <a16:creationId xmlns:a16="http://schemas.microsoft.com/office/drawing/2014/main" id="{11D46C16-B5A8-4F75-9D5D-3794701AC9C5}"/>
              </a:ext>
            </a:extLst>
          </p:cNvPr>
          <p:cNvGrpSpPr/>
          <p:nvPr/>
        </p:nvGrpSpPr>
        <p:grpSpPr>
          <a:xfrm>
            <a:off x="2950009" y="3954088"/>
            <a:ext cx="9086830" cy="523220"/>
            <a:chOff x="2957972" y="3626111"/>
            <a:chExt cx="9086830" cy="523220"/>
          </a:xfrm>
        </p:grpSpPr>
        <p:pic>
          <p:nvPicPr>
            <p:cNvPr id="14" name="Image 13">
              <a:extLst>
                <a:ext uri="{FF2B5EF4-FFF2-40B4-BE49-F238E27FC236}">
                  <a16:creationId xmlns:a16="http://schemas.microsoft.com/office/drawing/2014/main" id="{71F7C94B-43D5-411C-BA5B-A9E1CCF6D8DF}"/>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2957972" y="3760721"/>
              <a:ext cx="240670" cy="254000"/>
            </a:xfrm>
            <a:prstGeom prst="rect">
              <a:avLst/>
            </a:prstGeom>
          </p:spPr>
        </p:pic>
        <p:sp>
          <p:nvSpPr>
            <p:cNvPr id="18" name="ZoneTexte 17">
              <a:extLst>
                <a:ext uri="{FF2B5EF4-FFF2-40B4-BE49-F238E27FC236}">
                  <a16:creationId xmlns:a16="http://schemas.microsoft.com/office/drawing/2014/main" id="{1084A10C-57F3-4178-8B7C-4FDC9D2A8038}"/>
                </a:ext>
              </a:extLst>
            </p:cNvPr>
            <p:cNvSpPr txBox="1"/>
            <p:nvPr/>
          </p:nvSpPr>
          <p:spPr>
            <a:xfrm>
              <a:off x="6263393" y="3664583"/>
              <a:ext cx="5781409" cy="44627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La glycérine </a:t>
              </a:r>
              <a:r>
                <a:rPr kumimoji="0" lang="fr-FR" sz="2300" b="1"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augmente la teneur en eau</a:t>
              </a:r>
              <a:r>
                <a:rPr kumimoji="0" lang="fr-FR" sz="230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des couches superficielles de la peau.</a:t>
              </a:r>
            </a:p>
          </p:txBody>
        </p:sp>
        <p:sp>
          <p:nvSpPr>
            <p:cNvPr id="22" name="ZoneTexte 21">
              <a:extLst>
                <a:ext uri="{FF2B5EF4-FFF2-40B4-BE49-F238E27FC236}">
                  <a16:creationId xmlns:a16="http://schemas.microsoft.com/office/drawing/2014/main" id="{8626C904-1AC2-41DF-8283-4AF2D94D8A97}"/>
                </a:ext>
              </a:extLst>
            </p:cNvPr>
            <p:cNvSpPr txBox="1"/>
            <p:nvPr/>
          </p:nvSpPr>
          <p:spPr>
            <a:xfrm>
              <a:off x="3207109" y="3626111"/>
              <a:ext cx="2854979" cy="523220"/>
            </a:xfrm>
            <a:prstGeom prst="rect">
              <a:avLst/>
            </a:prstGeom>
            <a:noFill/>
          </p:spPr>
          <p:txBody>
            <a:bodyPr wrap="square">
              <a:spAutoFit/>
            </a:bodyPr>
            <a:lstStyle/>
            <a:p>
              <a:r>
                <a:rPr kumimoji="0" lang="fr-FR" sz="2800" b="0" i="0" u="none" strike="noStrike" cap="all" normalizeH="0" baseline="0" noProof="0">
                  <a:ln>
                    <a:noFill/>
                  </a:ln>
                  <a:solidFill>
                    <a:srgbClr val="02223A"/>
                  </a:solidFill>
                  <a:uLnTx/>
                  <a:uFillTx/>
                  <a:latin typeface="DilleniaUPC" panose="02020603050405020304" pitchFamily="18" charset="-34"/>
                  <a:ea typeface="+mn-ea"/>
                  <a:cs typeface="DilleniaUPC" panose="02020603050405020304" pitchFamily="18" charset="-34"/>
                </a:rPr>
                <a:t>AGENT HYDRATANT </a:t>
              </a:r>
            </a:p>
          </p:txBody>
        </p:sp>
        <p:cxnSp>
          <p:nvCxnSpPr>
            <p:cNvPr id="24" name="Connecteur droit 23">
              <a:extLst>
                <a:ext uri="{FF2B5EF4-FFF2-40B4-BE49-F238E27FC236}">
                  <a16:creationId xmlns:a16="http://schemas.microsoft.com/office/drawing/2014/main" id="{9DAFBBEB-5DE1-4601-872F-4830DCCF6BF2}"/>
                </a:ext>
              </a:extLst>
            </p:cNvPr>
            <p:cNvCxnSpPr>
              <a:cxnSpLocks/>
            </p:cNvCxnSpPr>
            <p:nvPr/>
          </p:nvCxnSpPr>
          <p:spPr>
            <a:xfrm>
              <a:off x="6164120" y="3696612"/>
              <a:ext cx="0" cy="376484"/>
            </a:xfrm>
            <a:prstGeom prst="line">
              <a:avLst/>
            </a:prstGeom>
            <a:ln>
              <a:solidFill>
                <a:srgbClr val="02223A"/>
              </a:solidFill>
            </a:ln>
          </p:spPr>
          <p:style>
            <a:lnRef idx="1">
              <a:schemeClr val="dk1"/>
            </a:lnRef>
            <a:fillRef idx="0">
              <a:schemeClr val="dk1"/>
            </a:fillRef>
            <a:effectRef idx="0">
              <a:schemeClr val="dk1"/>
            </a:effectRef>
            <a:fontRef idx="minor">
              <a:schemeClr val="tx1"/>
            </a:fontRef>
          </p:style>
        </p:cxnSp>
      </p:grpSp>
      <p:sp>
        <p:nvSpPr>
          <p:cNvPr id="27" name="Rectangle 26">
            <a:extLst>
              <a:ext uri="{FF2B5EF4-FFF2-40B4-BE49-F238E27FC236}">
                <a16:creationId xmlns:a16="http://schemas.microsoft.com/office/drawing/2014/main" id="{FFE03AA6-0FE7-468A-8F62-FED68831ED83}"/>
              </a:ext>
            </a:extLst>
          </p:cNvPr>
          <p:cNvSpPr/>
          <p:nvPr/>
        </p:nvSpPr>
        <p:spPr>
          <a:xfrm>
            <a:off x="8363686" y="1262875"/>
            <a:ext cx="3737062" cy="584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900"/>
              </a:lnSpc>
            </a:pPr>
            <a:r>
              <a:rPr lang="fr-FR" sz="1000" dirty="0">
                <a:solidFill>
                  <a:schemeClr val="tx1">
                    <a:lumMod val="65000"/>
                    <a:lumOff val="35000"/>
                  </a:schemeClr>
                </a:solidFill>
                <a:latin typeface="DilleniaUPC" panose="02020603050405020304" pitchFamily="18" charset="-34"/>
                <a:cs typeface="DilleniaUPC" panose="02020603050405020304" pitchFamily="18" charset="-34"/>
              </a:rPr>
              <a:t>* Eau </a:t>
            </a:r>
            <a:r>
              <a:rPr lang="fr-FR" sz="1000" dirty="0" err="1">
                <a:solidFill>
                  <a:schemeClr val="tx1">
                    <a:lumMod val="65000"/>
                    <a:lumOff val="35000"/>
                  </a:schemeClr>
                </a:solidFill>
                <a:latin typeface="DilleniaUPC" panose="02020603050405020304" pitchFamily="18" charset="-34"/>
                <a:cs typeface="DilleniaUPC" panose="02020603050405020304" pitchFamily="18" charset="-34"/>
              </a:rPr>
              <a:t>isodermique</a:t>
            </a:r>
            <a:r>
              <a:rPr lang="fr-FR" sz="1000" dirty="0">
                <a:solidFill>
                  <a:schemeClr val="tx1">
                    <a:lumMod val="65000"/>
                    <a:lumOff val="35000"/>
                  </a:schemeClr>
                </a:solidFill>
                <a:latin typeface="DilleniaUPC" panose="02020603050405020304" pitchFamily="18" charset="-34"/>
                <a:cs typeface="DilleniaUPC" panose="02020603050405020304" pitchFamily="18" charset="-34"/>
              </a:rPr>
              <a:t> (AQUA/WATER/EAU, DISODIUM ADENOSINE TRISPHOSPHATE, CARNOSINE, LAMINARIA DIGITATA EXTRACT) = 1 ingrédient</a:t>
            </a:r>
          </a:p>
        </p:txBody>
      </p:sp>
      <p:grpSp>
        <p:nvGrpSpPr>
          <p:cNvPr id="3" name="Groupe 2">
            <a:extLst>
              <a:ext uri="{FF2B5EF4-FFF2-40B4-BE49-F238E27FC236}">
                <a16:creationId xmlns:a16="http://schemas.microsoft.com/office/drawing/2014/main" id="{F05EE4ED-140E-4EBF-94FC-E597F8FA734C}"/>
              </a:ext>
            </a:extLst>
          </p:cNvPr>
          <p:cNvGrpSpPr/>
          <p:nvPr/>
        </p:nvGrpSpPr>
        <p:grpSpPr>
          <a:xfrm>
            <a:off x="2950009" y="4894784"/>
            <a:ext cx="9144275" cy="1154162"/>
            <a:chOff x="2957972" y="4356976"/>
            <a:chExt cx="9144275" cy="1154162"/>
          </a:xfrm>
        </p:grpSpPr>
        <p:pic>
          <p:nvPicPr>
            <p:cNvPr id="28" name="Image 27">
              <a:extLst>
                <a:ext uri="{FF2B5EF4-FFF2-40B4-BE49-F238E27FC236}">
                  <a16:creationId xmlns:a16="http://schemas.microsoft.com/office/drawing/2014/main" id="{A5592B14-E7B0-4D22-A955-59D7029168B1}"/>
                </a:ext>
              </a:extLst>
            </p:cNvPr>
            <p:cNvPicPr>
              <a:picLocks noChangeAspect="1"/>
            </p:cNvPicPr>
            <p:nvPr/>
          </p:nvPicPr>
          <p:blipFill rotWithShape="1">
            <a:blip r:embed="rId7">
              <a:extLst>
                <a:ext uri="{28A0092B-C50C-407E-A947-70E740481C1C}">
                  <a14:useLocalDpi xmlns:a14="http://schemas.microsoft.com/office/drawing/2010/main"/>
                </a:ext>
              </a:extLst>
            </a:blip>
            <a:srcRect l="24033" t="19216" r="20261" b="23382"/>
            <a:stretch/>
          </p:blipFill>
          <p:spPr>
            <a:xfrm flipH="1">
              <a:off x="2957972" y="4607612"/>
              <a:ext cx="240670" cy="254000"/>
            </a:xfrm>
            <a:prstGeom prst="rect">
              <a:avLst/>
            </a:prstGeom>
          </p:spPr>
        </p:pic>
        <p:sp>
          <p:nvSpPr>
            <p:cNvPr id="29" name="ZoneTexte 28">
              <a:extLst>
                <a:ext uri="{FF2B5EF4-FFF2-40B4-BE49-F238E27FC236}">
                  <a16:creationId xmlns:a16="http://schemas.microsoft.com/office/drawing/2014/main" id="{A3A63832-D4B5-40B3-BD6D-724A7CF3A2C0}"/>
                </a:ext>
              </a:extLst>
            </p:cNvPr>
            <p:cNvSpPr txBox="1"/>
            <p:nvPr/>
          </p:nvSpPr>
          <p:spPr>
            <a:xfrm>
              <a:off x="6252761" y="4356976"/>
              <a:ext cx="5849486" cy="11541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Un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duo d’huiles</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(son de riz et tournesol) et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deux beurres végétaux</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(mangue et karité)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renforcent la peau</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en la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rechargeant en lipides</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Les émollients </a:t>
              </a:r>
              <a:r>
                <a:rPr kumimoji="0" lang="fr-FR" sz="23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adoucissent et lissent</a:t>
              </a:r>
              <a:r>
                <a:rPr kumimoji="0" lang="fr-FR" sz="23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la peau.</a:t>
              </a:r>
            </a:p>
          </p:txBody>
        </p:sp>
        <p:sp>
          <p:nvSpPr>
            <p:cNvPr id="30" name="ZoneTexte 29">
              <a:extLst>
                <a:ext uri="{FF2B5EF4-FFF2-40B4-BE49-F238E27FC236}">
                  <a16:creationId xmlns:a16="http://schemas.microsoft.com/office/drawing/2014/main" id="{1884A9C2-5001-423B-890D-E6E35E38BE53}"/>
                </a:ext>
              </a:extLst>
            </p:cNvPr>
            <p:cNvSpPr txBox="1"/>
            <p:nvPr/>
          </p:nvSpPr>
          <p:spPr>
            <a:xfrm>
              <a:off x="3207109" y="4486335"/>
              <a:ext cx="3017897" cy="523220"/>
            </a:xfrm>
            <a:prstGeom prst="rect">
              <a:avLst/>
            </a:prstGeom>
            <a:noFill/>
          </p:spPr>
          <p:txBody>
            <a:bodyPr wrap="square">
              <a:spAutoFit/>
            </a:bodyPr>
            <a:lstStyle/>
            <a:p>
              <a:r>
                <a:rPr kumimoji="0" lang="fr-FR" sz="2800" b="0" i="0" u="none" strike="noStrike" cap="all" normalizeH="0" baseline="0" noProof="0">
                  <a:ln>
                    <a:noFill/>
                  </a:ln>
                  <a:solidFill>
                    <a:srgbClr val="02223A"/>
                  </a:solidFill>
                  <a:uLnTx/>
                  <a:uFillTx/>
                  <a:latin typeface="DilleniaUPC" panose="02020603050405020304" pitchFamily="18" charset="-34"/>
                  <a:ea typeface="+mn-ea"/>
                  <a:cs typeface="DilleniaUPC" panose="02020603050405020304" pitchFamily="18" charset="-34"/>
                </a:rPr>
                <a:t>AGENTS NOURRISSANTS</a:t>
              </a:r>
            </a:p>
          </p:txBody>
        </p:sp>
        <p:cxnSp>
          <p:nvCxnSpPr>
            <p:cNvPr id="31" name="Connecteur droit 30">
              <a:extLst>
                <a:ext uri="{FF2B5EF4-FFF2-40B4-BE49-F238E27FC236}">
                  <a16:creationId xmlns:a16="http://schemas.microsoft.com/office/drawing/2014/main" id="{A41F66B5-685D-4F0F-99A9-E86171560C8A}"/>
                </a:ext>
              </a:extLst>
            </p:cNvPr>
            <p:cNvCxnSpPr>
              <a:cxnSpLocks/>
            </p:cNvCxnSpPr>
            <p:nvPr/>
          </p:nvCxnSpPr>
          <p:spPr>
            <a:xfrm>
              <a:off x="6164120" y="4359594"/>
              <a:ext cx="0" cy="972421"/>
            </a:xfrm>
            <a:prstGeom prst="line">
              <a:avLst/>
            </a:prstGeom>
            <a:ln>
              <a:solidFill>
                <a:srgbClr val="02223A"/>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60029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02839" y="2402839"/>
            <a:ext cx="6858001" cy="2052322"/>
          </a:xfrm>
          <a:prstGeom prst="rect">
            <a:avLst/>
          </a:prstGeom>
          <a:solidFill>
            <a:srgbClr val="022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1023970" y="618071"/>
            <a:ext cx="10008606"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Crème </a:t>
            </a:r>
            <a:r>
              <a:rPr lang="fr-FR" sz="2600" b="1" dirty="0">
                <a:latin typeface="DilleniaUPC" panose="02020603050405020304" pitchFamily="18" charset="-34"/>
                <a:cs typeface="DilleniaUPC" panose="02020603050405020304" pitchFamily="18" charset="-34"/>
              </a:rPr>
              <a:t>mains nourrissante</a:t>
            </a:r>
          </a:p>
        </p:txBody>
      </p:sp>
      <p:pic>
        <p:nvPicPr>
          <p:cNvPr id="4" name="Image 3" descr="Une image contenant tasse, assis, alimentation, table&#10;&#10;Description générée automatiquement">
            <a:extLst>
              <a:ext uri="{FF2B5EF4-FFF2-40B4-BE49-F238E27FC236}">
                <a16:creationId xmlns:a16="http://schemas.microsoft.com/office/drawing/2014/main" id="{DD6C33C0-7600-4891-9BBF-2EF9F4DDF4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263" y="1876512"/>
            <a:ext cx="1549159" cy="4363417"/>
          </a:xfrm>
          <a:prstGeom prst="rect">
            <a:avLst/>
          </a:prstGeom>
          <a:effectLst>
            <a:outerShdw blurRad="50800" dist="38100" dir="2700000" algn="tl" rotWithShape="0">
              <a:prstClr val="black">
                <a:alpha val="40000"/>
              </a:prstClr>
            </a:outerShdw>
          </a:effectLst>
        </p:spPr>
      </p:pic>
      <p:sp>
        <p:nvSpPr>
          <p:cNvPr id="15" name="ZoneTexte 14">
            <a:extLst>
              <a:ext uri="{FF2B5EF4-FFF2-40B4-BE49-F238E27FC236}">
                <a16:creationId xmlns:a16="http://schemas.microsoft.com/office/drawing/2014/main" id="{A0CC8175-222D-A046-9864-A6C889952C4C}"/>
              </a:ext>
            </a:extLst>
          </p:cNvPr>
          <p:cNvSpPr txBox="1"/>
          <p:nvPr/>
        </p:nvSpPr>
        <p:spPr>
          <a:xfrm>
            <a:off x="0" y="-45788"/>
            <a:ext cx="7936213" cy="739498"/>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16" name="Connecteur droit 15">
            <a:extLst>
              <a:ext uri="{FF2B5EF4-FFF2-40B4-BE49-F238E27FC236}">
                <a16:creationId xmlns:a16="http://schemas.microsoft.com/office/drawing/2014/main" id="{EADAC746-A7CB-684D-9453-4A8F173BD24D}"/>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4E9F18CD-37A8-406F-BA48-486386145CFD}"/>
              </a:ext>
            </a:extLst>
          </p:cNvPr>
          <p:cNvSpPr txBox="1"/>
          <p:nvPr/>
        </p:nvSpPr>
        <p:spPr>
          <a:xfrm>
            <a:off x="2941228" y="1774373"/>
            <a:ext cx="6253571" cy="584775"/>
          </a:xfrm>
          <a:prstGeom prst="rect">
            <a:avLst/>
          </a:prstGeom>
          <a:noFill/>
        </p:spPr>
        <p:txBody>
          <a:bodyPr wrap="square">
            <a:spAutoFit/>
          </a:bodyPr>
          <a:lstStyle/>
          <a:p>
            <a:pPr>
              <a:spcAft>
                <a:spcPts val="600"/>
              </a:spcAft>
            </a:pPr>
            <a:r>
              <a:rPr lang="fr-FR" sz="3200" b="1" cap="all">
                <a:solidFill>
                  <a:srgbClr val="02223A"/>
                </a:solidFill>
                <a:latin typeface="DilleniaUPC" panose="02020603050405020304" pitchFamily="18" charset="-34"/>
                <a:cs typeface="DilleniaUPC" panose="02020603050405020304" pitchFamily="18" charset="-34"/>
              </a:rPr>
              <a:t>TRANSPARENCE TOTALE</a:t>
            </a:r>
          </a:p>
        </p:txBody>
      </p:sp>
      <p:sp>
        <p:nvSpPr>
          <p:cNvPr id="9" name="ZoneTexte 8">
            <a:extLst>
              <a:ext uri="{FF2B5EF4-FFF2-40B4-BE49-F238E27FC236}">
                <a16:creationId xmlns:a16="http://schemas.microsoft.com/office/drawing/2014/main" id="{436B0C16-89F2-4335-9C64-4AD87CECEFBF}"/>
              </a:ext>
            </a:extLst>
          </p:cNvPr>
          <p:cNvSpPr txBox="1"/>
          <p:nvPr/>
        </p:nvSpPr>
        <p:spPr>
          <a:xfrm>
            <a:off x="3152022" y="2613130"/>
            <a:ext cx="8013817" cy="2685351"/>
          </a:xfrm>
          <a:prstGeom prst="rect">
            <a:avLst/>
          </a:prstGeom>
          <a:noFill/>
        </p:spPr>
        <p:txBody>
          <a:bodyPr wrap="square">
            <a:spAutoFit/>
          </a:bodyPr>
          <a:lstStyle/>
          <a:p>
            <a:pPr algn="ctr">
              <a:lnSpc>
                <a:spcPts val="2000"/>
              </a:lnSpc>
            </a:pPr>
            <a:r>
              <a:rPr lang="fr-FR" sz="2400" b="1">
                <a:latin typeface="DilleniaUPC" panose="02020603050405020304" pitchFamily="18" charset="-34"/>
                <a:cs typeface="DilleniaUPC" panose="02020603050405020304" pitchFamily="18" charset="-34"/>
              </a:rPr>
              <a:t>INGRÉDIENTS : </a:t>
            </a:r>
            <a:r>
              <a:rPr lang="fr-FR" sz="2400">
                <a:solidFill>
                  <a:srgbClr val="EE5E79"/>
                </a:solidFill>
                <a:latin typeface="DilleniaUPC" panose="02020603050405020304" pitchFamily="18" charset="-34"/>
                <a:cs typeface="DilleniaUPC" panose="02020603050405020304" pitchFamily="18" charset="-34"/>
              </a:rPr>
              <a:t>AQUA/WATER/EAU</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GLYCERIN</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DICAPRYLYL ETHER</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CAPRYLIC/CAPRIC TRIGLYCERIDE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C10-18 TRIGLYCERIDES</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POTASSIUM CETYL PHOSPHATE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DICAPRYLYL CARBONATE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CETEARYL ALCOHOL</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BEHENYL ALCOHOL</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ORYZA SATIVA (RICE) BRAN OIL</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BUTYROSPERMUM PARKII (SHEA) BUTTER</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MANGIFERA INDICA (MANGO) SEED BUTTER</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CETEARYL GLUCOSIDE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SILICA</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LEUCONOSTOC/RADISH ROOT FERMENT FILTRATE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FRAGRANCE (PARFUM),</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TOCOPHEROL</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SALIX NIGRA (WILLOW) BARK EXTRACT</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POTASSIUM SORBATE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XANTHAN GUM</a:t>
            </a:r>
            <a:r>
              <a:rPr lang="fr-FR" sz="2400">
                <a:latin typeface="DilleniaUPC" panose="02020603050405020304" pitchFamily="18" charset="-34"/>
                <a:cs typeface="DilleniaUPC" panose="02020603050405020304" pitchFamily="18" charset="-34"/>
              </a:rPr>
              <a:t>, </a:t>
            </a:r>
            <a:r>
              <a:rPr lang="fr-FR" sz="2400">
                <a:solidFill>
                  <a:srgbClr val="2B909D"/>
                </a:solidFill>
                <a:latin typeface="DilleniaUPC" panose="02020603050405020304" pitchFamily="18" charset="-34"/>
                <a:cs typeface="DilleniaUPC" panose="02020603050405020304" pitchFamily="18" charset="-34"/>
              </a:rPr>
              <a:t>HELIANTHUS ANNUUS (SUNFLOWER) SEED OIL</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CITRIC ACID</a:t>
            </a:r>
            <a:r>
              <a:rPr lang="fr-FR" sz="2400">
                <a:latin typeface="DilleniaUPC" panose="02020603050405020304" pitchFamily="18" charset="-34"/>
                <a:cs typeface="DilleniaUPC" panose="02020603050405020304" pitchFamily="18" charset="-34"/>
              </a:rPr>
              <a:t>, </a:t>
            </a:r>
            <a:r>
              <a:rPr lang="fr-FR" sz="2400">
                <a:solidFill>
                  <a:srgbClr val="545C8B"/>
                </a:solidFill>
                <a:latin typeface="DilleniaUPC" panose="02020603050405020304" pitchFamily="18" charset="-34"/>
                <a:cs typeface="DilleniaUPC" panose="02020603050405020304" pitchFamily="18" charset="-34"/>
              </a:rPr>
              <a:t>SODIUM BENZOATE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LAMINARIA DIGITATA EXTRACT</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CARNOSINE</a:t>
            </a:r>
            <a:r>
              <a:rPr lang="fr-FR" sz="2400">
                <a:latin typeface="DilleniaUPC" panose="02020603050405020304" pitchFamily="18" charset="-34"/>
                <a:cs typeface="DilleniaUPC" panose="02020603050405020304" pitchFamily="18" charset="-34"/>
              </a:rPr>
              <a:t>, </a:t>
            </a:r>
            <a:r>
              <a:rPr lang="fr-FR" sz="2400">
                <a:solidFill>
                  <a:srgbClr val="EE5E79"/>
                </a:solidFill>
                <a:latin typeface="DilleniaUPC" panose="02020603050405020304" pitchFamily="18" charset="-34"/>
                <a:cs typeface="DilleniaUPC" panose="02020603050405020304" pitchFamily="18" charset="-34"/>
              </a:rPr>
              <a:t>DISODIUM ADENOSINE TRIPHOSPHATE.</a:t>
            </a:r>
          </a:p>
        </p:txBody>
      </p:sp>
      <p:pic>
        <p:nvPicPr>
          <p:cNvPr id="19" name="Image 18">
            <a:extLst>
              <a:ext uri="{FF2B5EF4-FFF2-40B4-BE49-F238E27FC236}">
                <a16:creationId xmlns:a16="http://schemas.microsoft.com/office/drawing/2014/main" id="{FCA8CC55-217C-44AB-AA16-E99EA438E3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4081" y="700273"/>
            <a:ext cx="2197852" cy="1550380"/>
          </a:xfrm>
          <a:prstGeom prst="rect">
            <a:avLst/>
          </a:prstGeom>
        </p:spPr>
      </p:pic>
      <p:grpSp>
        <p:nvGrpSpPr>
          <p:cNvPr id="20" name="Groupe 19">
            <a:extLst>
              <a:ext uri="{FF2B5EF4-FFF2-40B4-BE49-F238E27FC236}">
                <a16:creationId xmlns:a16="http://schemas.microsoft.com/office/drawing/2014/main" id="{D127521A-785C-468C-A8C4-DF3591333D76}"/>
              </a:ext>
            </a:extLst>
          </p:cNvPr>
          <p:cNvGrpSpPr/>
          <p:nvPr/>
        </p:nvGrpSpPr>
        <p:grpSpPr>
          <a:xfrm>
            <a:off x="4376641" y="5371826"/>
            <a:ext cx="7205759" cy="775156"/>
            <a:chOff x="4392044" y="5644597"/>
            <a:chExt cx="7205759" cy="775156"/>
          </a:xfrm>
        </p:grpSpPr>
        <p:sp>
          <p:nvSpPr>
            <p:cNvPr id="21" name="ZoneTexte 20">
              <a:extLst>
                <a:ext uri="{FF2B5EF4-FFF2-40B4-BE49-F238E27FC236}">
                  <a16:creationId xmlns:a16="http://schemas.microsoft.com/office/drawing/2014/main" id="{C11329D6-7F1B-490B-B87E-82A7197D9571}"/>
                </a:ext>
              </a:extLst>
            </p:cNvPr>
            <p:cNvSpPr txBox="1"/>
            <p:nvPr/>
          </p:nvSpPr>
          <p:spPr>
            <a:xfrm>
              <a:off x="4599760" y="5644597"/>
              <a:ext cx="2501901" cy="461665"/>
            </a:xfrm>
            <a:prstGeom prst="rect">
              <a:avLst/>
            </a:prstGeom>
            <a:noFill/>
          </p:spPr>
          <p:txBody>
            <a:bodyPr wrap="square">
              <a:spAutoFit/>
            </a:bodyPr>
            <a:lstStyle/>
            <a:p>
              <a:r>
                <a:rPr lang="fr-FR" sz="2400" b="1">
                  <a:solidFill>
                    <a:srgbClr val="2B909D"/>
                  </a:solidFill>
                  <a:latin typeface="DilleniaUPC" panose="02020603050405020304" pitchFamily="18" charset="-34"/>
                  <a:cs typeface="DilleniaUPC" panose="02020603050405020304" pitchFamily="18" charset="-34"/>
                </a:rPr>
                <a:t>Actions spécifiques du produit</a:t>
              </a:r>
            </a:p>
          </p:txBody>
        </p:sp>
        <p:pic>
          <p:nvPicPr>
            <p:cNvPr id="22" name="Image 21">
              <a:extLst>
                <a:ext uri="{FF2B5EF4-FFF2-40B4-BE49-F238E27FC236}">
                  <a16:creationId xmlns:a16="http://schemas.microsoft.com/office/drawing/2014/main" id="{F32B8CDA-ED89-44A0-8DE1-0CC397FB1607}"/>
                </a:ext>
              </a:extLst>
            </p:cNvPr>
            <p:cNvPicPr>
              <a:picLocks noChangeAspect="1"/>
            </p:cNvPicPr>
            <p:nvPr/>
          </p:nvPicPr>
          <p:blipFill>
            <a:blip r:embed="rId5"/>
            <a:stretch>
              <a:fillRect/>
            </a:stretch>
          </p:blipFill>
          <p:spPr>
            <a:xfrm>
              <a:off x="5764666" y="6098453"/>
              <a:ext cx="262946" cy="255539"/>
            </a:xfrm>
            <a:prstGeom prst="rect">
              <a:avLst/>
            </a:prstGeom>
          </p:spPr>
        </p:pic>
        <p:pic>
          <p:nvPicPr>
            <p:cNvPr id="23" name="Image 22">
              <a:extLst>
                <a:ext uri="{FF2B5EF4-FFF2-40B4-BE49-F238E27FC236}">
                  <a16:creationId xmlns:a16="http://schemas.microsoft.com/office/drawing/2014/main" id="{878D8020-FE4B-48D8-8A7C-F8343FECC5D6}"/>
                </a:ext>
              </a:extLst>
            </p:cNvPr>
            <p:cNvPicPr>
              <a:picLocks noChangeAspect="1"/>
            </p:cNvPicPr>
            <p:nvPr/>
          </p:nvPicPr>
          <p:blipFill>
            <a:blip r:embed="rId6"/>
            <a:stretch>
              <a:fillRect/>
            </a:stretch>
          </p:blipFill>
          <p:spPr>
            <a:xfrm>
              <a:off x="4392044" y="5748430"/>
              <a:ext cx="246439" cy="209658"/>
            </a:xfrm>
            <a:prstGeom prst="rect">
              <a:avLst/>
            </a:prstGeom>
          </p:spPr>
        </p:pic>
        <p:pic>
          <p:nvPicPr>
            <p:cNvPr id="24" name="Image 23">
              <a:extLst>
                <a:ext uri="{FF2B5EF4-FFF2-40B4-BE49-F238E27FC236}">
                  <a16:creationId xmlns:a16="http://schemas.microsoft.com/office/drawing/2014/main" id="{4CDCBCBB-A764-43C4-BEDB-7FD63ABDB8AF}"/>
                </a:ext>
              </a:extLst>
            </p:cNvPr>
            <p:cNvPicPr>
              <a:picLocks noChangeAspect="1"/>
            </p:cNvPicPr>
            <p:nvPr/>
          </p:nvPicPr>
          <p:blipFill>
            <a:blip r:embed="rId7"/>
            <a:stretch>
              <a:fillRect/>
            </a:stretch>
          </p:blipFill>
          <p:spPr>
            <a:xfrm>
              <a:off x="7078937" y="5736024"/>
              <a:ext cx="240518" cy="251619"/>
            </a:xfrm>
            <a:prstGeom prst="rect">
              <a:avLst/>
            </a:prstGeom>
          </p:spPr>
        </p:pic>
        <p:sp>
          <p:nvSpPr>
            <p:cNvPr id="25" name="ZoneTexte 24">
              <a:extLst>
                <a:ext uri="{FF2B5EF4-FFF2-40B4-BE49-F238E27FC236}">
                  <a16:creationId xmlns:a16="http://schemas.microsoft.com/office/drawing/2014/main" id="{C240126B-A478-44AB-A737-29886BC89BDF}"/>
                </a:ext>
              </a:extLst>
            </p:cNvPr>
            <p:cNvSpPr txBox="1"/>
            <p:nvPr/>
          </p:nvSpPr>
          <p:spPr>
            <a:xfrm>
              <a:off x="7283828" y="5644597"/>
              <a:ext cx="4313975" cy="461665"/>
            </a:xfrm>
            <a:prstGeom prst="rect">
              <a:avLst/>
            </a:prstGeom>
            <a:noFill/>
          </p:spPr>
          <p:txBody>
            <a:bodyPr wrap="square">
              <a:spAutoFit/>
            </a:bodyPr>
            <a:lstStyle>
              <a:defPPr>
                <a:defRPr lang="fr-FR"/>
              </a:defPPr>
              <a:lvl1pPr>
                <a:defRPr sz="2000" b="1">
                  <a:solidFill>
                    <a:srgbClr val="2B909D"/>
                  </a:solidFill>
                  <a:latin typeface="DilleniaUPC" panose="02020603050405020304" pitchFamily="18" charset="-34"/>
                  <a:cs typeface="DilleniaUPC" panose="02020603050405020304" pitchFamily="18" charset="-34"/>
                </a:defRPr>
              </a:lvl1pPr>
            </a:lstStyle>
            <a:p>
              <a:r>
                <a:rPr lang="fr-FR" sz="2400">
                  <a:solidFill>
                    <a:srgbClr val="F07189"/>
                  </a:solidFill>
                </a:rPr>
                <a:t>Texture et sensorialité</a:t>
              </a:r>
            </a:p>
          </p:txBody>
        </p:sp>
        <p:sp>
          <p:nvSpPr>
            <p:cNvPr id="26" name="ZoneTexte 25">
              <a:extLst>
                <a:ext uri="{FF2B5EF4-FFF2-40B4-BE49-F238E27FC236}">
                  <a16:creationId xmlns:a16="http://schemas.microsoft.com/office/drawing/2014/main" id="{E8C00AD8-26B3-4A0C-B259-34104BBB5E45}"/>
                </a:ext>
              </a:extLst>
            </p:cNvPr>
            <p:cNvSpPr txBox="1"/>
            <p:nvPr/>
          </p:nvSpPr>
          <p:spPr>
            <a:xfrm>
              <a:off x="6083416" y="5958088"/>
              <a:ext cx="4876724" cy="461665"/>
            </a:xfrm>
            <a:prstGeom prst="rect">
              <a:avLst/>
            </a:prstGeom>
            <a:noFill/>
          </p:spPr>
          <p:txBody>
            <a:bodyPr wrap="square">
              <a:spAutoFit/>
            </a:bodyPr>
            <a:lstStyle/>
            <a:p>
              <a:r>
                <a:rPr lang="fr-FR" sz="2400" b="1" dirty="0">
                  <a:solidFill>
                    <a:srgbClr val="686F98"/>
                  </a:solidFill>
                  <a:latin typeface="DilleniaUPC" panose="02020603050405020304" pitchFamily="18" charset="-34"/>
                  <a:cs typeface="DilleniaUPC" panose="02020603050405020304" pitchFamily="18" charset="-34"/>
                </a:rPr>
                <a:t>Application et système de pénétration de la peau</a:t>
              </a:r>
            </a:p>
          </p:txBody>
        </p:sp>
      </p:grpSp>
    </p:spTree>
    <p:extLst>
      <p:ext uri="{BB962C8B-B14F-4D97-AF65-F5344CB8AC3E}">
        <p14:creationId xmlns:p14="http://schemas.microsoft.com/office/powerpoint/2010/main" val="22311867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02839" y="2402839"/>
            <a:ext cx="6858001" cy="2052322"/>
          </a:xfrm>
          <a:prstGeom prst="rect">
            <a:avLst/>
          </a:prstGeom>
          <a:solidFill>
            <a:srgbClr val="022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1009972" y="605906"/>
            <a:ext cx="10008606"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Crème </a:t>
            </a:r>
            <a:r>
              <a:rPr lang="fr-FR" sz="2600" b="1" dirty="0">
                <a:latin typeface="DilleniaUPC" panose="02020603050405020304" pitchFamily="18" charset="-34"/>
                <a:cs typeface="DilleniaUPC" panose="02020603050405020304" pitchFamily="18" charset="-34"/>
              </a:rPr>
              <a:t>mains nourrissante</a:t>
            </a:r>
          </a:p>
        </p:txBody>
      </p:sp>
      <p:pic>
        <p:nvPicPr>
          <p:cNvPr id="4" name="Image 3" descr="Une image contenant tasse, assis, alimentation, table&#10;&#10;Description générée automatiquement">
            <a:extLst>
              <a:ext uri="{FF2B5EF4-FFF2-40B4-BE49-F238E27FC236}">
                <a16:creationId xmlns:a16="http://schemas.microsoft.com/office/drawing/2014/main" id="{DD6C33C0-7600-4891-9BBF-2EF9F4DDF4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263" y="1876512"/>
            <a:ext cx="1549159" cy="4363417"/>
          </a:xfrm>
          <a:prstGeom prst="rect">
            <a:avLst/>
          </a:prstGeom>
          <a:effectLst>
            <a:outerShdw blurRad="50800" dist="38100" dir="2700000" algn="tl" rotWithShape="0">
              <a:prstClr val="black">
                <a:alpha val="40000"/>
              </a:prstClr>
            </a:outerShdw>
          </a:effectLst>
        </p:spPr>
      </p:pic>
      <p:sp>
        <p:nvSpPr>
          <p:cNvPr id="15" name="ZoneTexte 14">
            <a:extLst>
              <a:ext uri="{FF2B5EF4-FFF2-40B4-BE49-F238E27FC236}">
                <a16:creationId xmlns:a16="http://schemas.microsoft.com/office/drawing/2014/main" id="{A0CC8175-222D-A046-9864-A6C889952C4C}"/>
              </a:ext>
            </a:extLst>
          </p:cNvPr>
          <p:cNvSpPr txBox="1"/>
          <p:nvPr/>
        </p:nvSpPr>
        <p:spPr>
          <a:xfrm>
            <a:off x="-24014" y="81920"/>
            <a:ext cx="7578314" cy="739498"/>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16" name="Connecteur droit 15">
            <a:extLst>
              <a:ext uri="{FF2B5EF4-FFF2-40B4-BE49-F238E27FC236}">
                <a16:creationId xmlns:a16="http://schemas.microsoft.com/office/drawing/2014/main" id="{EADAC746-A7CB-684D-9453-4A8F173BD24D}"/>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7AA6CA39-8F91-4412-A1C3-7F9AB105E403}"/>
              </a:ext>
            </a:extLst>
          </p:cNvPr>
          <p:cNvSpPr txBox="1"/>
          <p:nvPr/>
        </p:nvSpPr>
        <p:spPr>
          <a:xfrm>
            <a:off x="2957971" y="1784591"/>
            <a:ext cx="8950119" cy="584775"/>
          </a:xfrm>
          <a:prstGeom prst="rect">
            <a:avLst/>
          </a:prstGeom>
          <a:noFill/>
        </p:spPr>
        <p:txBody>
          <a:bodyPr wrap="square">
            <a:spAutoFit/>
          </a:bodyPr>
          <a:lstStyle/>
          <a:p>
            <a:pPr>
              <a:tabLst>
                <a:tab pos="3135313" algn="l"/>
              </a:tabLst>
            </a:pPr>
            <a:r>
              <a:rPr lang="fr-FR" sz="3200" b="1" u="none" strike="noStrike" cap="all" dirty="0">
                <a:solidFill>
                  <a:srgbClr val="02223A"/>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02223A"/>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9" name="Picture 2" descr="Mycose de l'ongle? N'attendez pas, traitez immédiatement">
            <a:extLst>
              <a:ext uri="{FF2B5EF4-FFF2-40B4-BE49-F238E27FC236}">
                <a16:creationId xmlns:a16="http://schemas.microsoft.com/office/drawing/2014/main" id="{E501B682-EFBF-4726-9BED-8F87F11EB642}"/>
              </a:ext>
            </a:extLst>
          </p:cNvPr>
          <p:cNvPicPr>
            <a:picLocks noChangeAspect="1" noChangeArrowheads="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val="0"/>
              </a:ext>
            </a:extLst>
          </a:blip>
          <a:srcRect r="66457"/>
          <a:stretch/>
        </p:blipFill>
        <p:spPr bwMode="auto">
          <a:xfrm>
            <a:off x="7115850" y="1731007"/>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59FE2F5B-ADD2-4C30-96F4-F3256D28C03B}"/>
              </a:ext>
            </a:extLst>
          </p:cNvPr>
          <p:cNvSpPr txBox="1"/>
          <p:nvPr/>
        </p:nvSpPr>
        <p:spPr>
          <a:xfrm>
            <a:off x="3014212" y="6580590"/>
            <a:ext cx="9177788" cy="338554"/>
          </a:xfrm>
          <a:prstGeom prst="rect">
            <a:avLst/>
          </a:prstGeom>
          <a:noFill/>
        </p:spPr>
        <p:txBody>
          <a:bodyPr wrap="square">
            <a:spAutoFit/>
          </a:bodyPr>
          <a:lstStyle/>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*Essai clinique (cornéométrie), étude 685504A01 – EUROFINS – mars 2015</a:t>
            </a:r>
          </a:p>
        </p:txBody>
      </p:sp>
      <p:pic>
        <p:nvPicPr>
          <p:cNvPr id="23" name="Picture 2" descr="Hydration - East Valley Naturopathic Doctors">
            <a:extLst>
              <a:ext uri="{FF2B5EF4-FFF2-40B4-BE49-F238E27FC236}">
                <a16:creationId xmlns:a16="http://schemas.microsoft.com/office/drawing/2014/main" id="{8CB570C9-CF8E-4AE0-8A38-263AFDA222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16168" y="688676"/>
            <a:ext cx="492443" cy="492443"/>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AAFEF809-2C73-440B-A7FB-94C2D4FD6B67}"/>
              </a:ext>
            </a:extLst>
          </p:cNvPr>
          <p:cNvSpPr txBox="1"/>
          <p:nvPr/>
        </p:nvSpPr>
        <p:spPr>
          <a:xfrm>
            <a:off x="7554300" y="147729"/>
            <a:ext cx="4353791" cy="584775"/>
          </a:xfrm>
          <a:prstGeom prst="rect">
            <a:avLst/>
          </a:prstGeom>
          <a:noFill/>
        </p:spPr>
        <p:txBody>
          <a:bodyPr wrap="square">
            <a:spAutoFit/>
          </a:bodyPr>
          <a:lstStyle/>
          <a:p>
            <a:r>
              <a:rPr lang="fr-FR" sz="3200" b="1" dirty="0">
                <a:solidFill>
                  <a:srgbClr val="36C7D6"/>
                </a:solidFill>
                <a:latin typeface="DilleniaUPC" panose="02020603050405020304" pitchFamily="18" charset="-34"/>
                <a:cs typeface="DilleniaUPC" panose="02020603050405020304" pitchFamily="18" charset="-34"/>
              </a:rPr>
              <a:t>+39,3 % </a:t>
            </a:r>
            <a:r>
              <a:rPr lang="fr-FR" sz="2400" dirty="0">
                <a:solidFill>
                  <a:srgbClr val="36C7D6"/>
                </a:solidFill>
                <a:latin typeface="DilleniaUPC" panose="02020603050405020304" pitchFamily="18" charset="-34"/>
                <a:cs typeface="DilleniaUPC" panose="02020603050405020304" pitchFamily="18" charset="-34"/>
              </a:rPr>
              <a:t>d’hydratation   au bout de 8h*</a:t>
            </a:r>
          </a:p>
        </p:txBody>
      </p:sp>
      <p:sp>
        <p:nvSpPr>
          <p:cNvPr id="25" name="ZoneTexte 24">
            <a:extLst>
              <a:ext uri="{FF2B5EF4-FFF2-40B4-BE49-F238E27FC236}">
                <a16:creationId xmlns:a16="http://schemas.microsoft.com/office/drawing/2014/main" id="{BD3529D3-F949-4B58-B1B8-B83586F3B842}"/>
              </a:ext>
            </a:extLst>
          </p:cNvPr>
          <p:cNvSpPr txBox="1"/>
          <p:nvPr/>
        </p:nvSpPr>
        <p:spPr>
          <a:xfrm>
            <a:off x="3882106" y="2529463"/>
            <a:ext cx="8025984" cy="446276"/>
          </a:xfrm>
          <a:prstGeom prst="rect">
            <a:avLst/>
          </a:prstGeom>
          <a:noFill/>
        </p:spPr>
        <p:txBody>
          <a:bodyPr wrap="square">
            <a:spAutoFit/>
          </a:bodyPr>
          <a:lstStyle/>
          <a:p>
            <a:r>
              <a:rPr lang="fr-FR" sz="2300" dirty="0">
                <a:latin typeface="DilleniaUPC" panose="02020603050405020304" pitchFamily="18" charset="-34"/>
                <a:cs typeface="DilleniaUPC" panose="02020603050405020304" pitchFamily="18" charset="-34"/>
              </a:rPr>
              <a:t>Évaluation clinique de l’effet hydratant (</a:t>
            </a:r>
            <a:r>
              <a:rPr lang="fr-FR" sz="2300" dirty="0" err="1">
                <a:latin typeface="DilleniaUPC" panose="02020603050405020304" pitchFamily="18" charset="-34"/>
                <a:cs typeface="DilleniaUPC" panose="02020603050405020304" pitchFamily="18" charset="-34"/>
              </a:rPr>
              <a:t>cornéométrie</a:t>
            </a:r>
            <a:r>
              <a:rPr lang="fr-FR" sz="2300" dirty="0">
                <a:latin typeface="DilleniaUPC" panose="02020603050405020304" pitchFamily="18" charset="-34"/>
                <a:cs typeface="DilleniaUPC" panose="02020603050405020304" pitchFamily="18" charset="-34"/>
              </a:rPr>
              <a:t>) – 8 heures* </a:t>
            </a:r>
          </a:p>
        </p:txBody>
      </p:sp>
      <p:pic>
        <p:nvPicPr>
          <p:cNvPr id="26" name="Image 25">
            <a:extLst>
              <a:ext uri="{FF2B5EF4-FFF2-40B4-BE49-F238E27FC236}">
                <a16:creationId xmlns:a16="http://schemas.microsoft.com/office/drawing/2014/main" id="{031BE1D4-F6BF-4C14-B690-269586EC2C45}"/>
              </a:ext>
            </a:extLst>
          </p:cNvPr>
          <p:cNvPicPr>
            <a:picLocks noChangeAspect="1"/>
          </p:cNvPicPr>
          <p:nvPr/>
        </p:nvPicPr>
        <p:blipFill rotWithShape="1">
          <a:blip r:embed="rId6"/>
          <a:srcRect b="14901"/>
          <a:stretch/>
        </p:blipFill>
        <p:spPr>
          <a:xfrm>
            <a:off x="3337582" y="3042077"/>
            <a:ext cx="483564" cy="443166"/>
          </a:xfrm>
          <a:prstGeom prst="rect">
            <a:avLst/>
          </a:prstGeom>
        </p:spPr>
      </p:pic>
      <p:sp>
        <p:nvSpPr>
          <p:cNvPr id="27" name="ZoneTexte 26">
            <a:extLst>
              <a:ext uri="{FF2B5EF4-FFF2-40B4-BE49-F238E27FC236}">
                <a16:creationId xmlns:a16="http://schemas.microsoft.com/office/drawing/2014/main" id="{ECE03223-FE68-43F3-9947-27060CB5CE7E}"/>
              </a:ext>
            </a:extLst>
          </p:cNvPr>
          <p:cNvSpPr txBox="1"/>
          <p:nvPr/>
        </p:nvSpPr>
        <p:spPr>
          <a:xfrm>
            <a:off x="3882106" y="3095363"/>
            <a:ext cx="5485178"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10 volontaires âgés de 26 à 70 ans</a:t>
            </a:r>
          </a:p>
        </p:txBody>
      </p:sp>
      <p:pic>
        <p:nvPicPr>
          <p:cNvPr id="28" name="Image 27">
            <a:extLst>
              <a:ext uri="{FF2B5EF4-FFF2-40B4-BE49-F238E27FC236}">
                <a16:creationId xmlns:a16="http://schemas.microsoft.com/office/drawing/2014/main" id="{204CD9BC-47DB-4317-8B59-8378831E533A}"/>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63324" y="2404271"/>
            <a:ext cx="530585" cy="619484"/>
          </a:xfrm>
          <a:prstGeom prst="rect">
            <a:avLst/>
          </a:prstGeom>
        </p:spPr>
      </p:pic>
      <p:sp>
        <p:nvSpPr>
          <p:cNvPr id="29" name="ZoneTexte 28">
            <a:extLst>
              <a:ext uri="{FF2B5EF4-FFF2-40B4-BE49-F238E27FC236}">
                <a16:creationId xmlns:a16="http://schemas.microsoft.com/office/drawing/2014/main" id="{D43F9FD7-5BEA-4DF1-BA7C-F028A0A9A89D}"/>
              </a:ext>
            </a:extLst>
          </p:cNvPr>
          <p:cNvSpPr txBox="1"/>
          <p:nvPr/>
        </p:nvSpPr>
        <p:spPr>
          <a:xfrm>
            <a:off x="3149393" y="3716266"/>
            <a:ext cx="2864881" cy="446276"/>
          </a:xfrm>
          <a:prstGeom prst="rect">
            <a:avLst/>
          </a:prstGeom>
          <a:noFill/>
        </p:spPr>
        <p:txBody>
          <a:bodyPr wrap="square">
            <a:spAutoFit/>
          </a:bodyPr>
          <a:lstStyle/>
          <a:p>
            <a:r>
              <a:rPr kumimoji="0" lang="fr-FR" sz="2300" b="1" i="0" u="sng"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RÉSULTATS</a:t>
            </a:r>
          </a:p>
        </p:txBody>
      </p:sp>
      <p:sp>
        <p:nvSpPr>
          <p:cNvPr id="30" name="ZoneTexte 29">
            <a:extLst>
              <a:ext uri="{FF2B5EF4-FFF2-40B4-BE49-F238E27FC236}">
                <a16:creationId xmlns:a16="http://schemas.microsoft.com/office/drawing/2014/main" id="{C6B3E6D2-19E6-4EAB-B940-4F52C9331F8B}"/>
              </a:ext>
            </a:extLst>
          </p:cNvPr>
          <p:cNvSpPr txBox="1"/>
          <p:nvPr/>
        </p:nvSpPr>
        <p:spPr>
          <a:xfrm>
            <a:off x="8432907" y="4162542"/>
            <a:ext cx="3215215" cy="1476018"/>
          </a:xfrm>
          <a:prstGeom prst="rect">
            <a:avLst/>
          </a:prstGeom>
          <a:solidFill>
            <a:schemeClr val="bg1"/>
          </a:solidFill>
          <a:ln>
            <a:solidFill>
              <a:srgbClr val="02223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02223A"/>
                </a:solidFill>
                <a:latin typeface="Times New Roman" panose="02020603050405020304" pitchFamily="18" charset="0"/>
                <a:cs typeface="Times New Roman" panose="02020603050405020304" pitchFamily="18" charset="0"/>
              </a:rPr>
              <a:t>→ </a:t>
            </a:r>
            <a:r>
              <a:rPr lang="fr-FR" b="1" dirty="0">
                <a:solidFill>
                  <a:srgbClr val="02223A"/>
                </a:solidFill>
              </a:rPr>
              <a:t>« Excellent » pouvoir hydratant</a:t>
            </a:r>
            <a:r>
              <a:rPr lang="fr-FR" dirty="0">
                <a:solidFill>
                  <a:srgbClr val="02223A"/>
                </a:solidFill>
              </a:rPr>
              <a:t> prouvé</a:t>
            </a:r>
          </a:p>
          <a:p>
            <a:r>
              <a:rPr kumimoji="0" lang="fr-FR" b="0" i="0" u="none" strike="noStrike" cap="none" normalizeH="0" baseline="0" noProof="0" dirty="0">
                <a:ln>
                  <a:noFill/>
                </a:ln>
                <a:solidFill>
                  <a:srgbClr val="02223A"/>
                </a:solidFill>
                <a:uLnTx/>
                <a:uFillTx/>
                <a:latin typeface="Times New Roman" panose="02020603050405020304" pitchFamily="18" charset="0"/>
                <a:ea typeface="+mn-ea"/>
                <a:cs typeface="Times New Roman" panose="02020603050405020304" pitchFamily="18" charset="0"/>
              </a:rPr>
              <a:t>→</a:t>
            </a:r>
            <a:r>
              <a:rPr lang="fr-FR" b="1" dirty="0">
                <a:solidFill>
                  <a:srgbClr val="02223A"/>
                </a:solidFill>
              </a:rPr>
              <a:t> Hydratation longue durée</a:t>
            </a:r>
          </a:p>
        </p:txBody>
      </p:sp>
      <p:sp>
        <p:nvSpPr>
          <p:cNvPr id="31" name="ZoneTexte 30">
            <a:extLst>
              <a:ext uri="{FF2B5EF4-FFF2-40B4-BE49-F238E27FC236}">
                <a16:creationId xmlns:a16="http://schemas.microsoft.com/office/drawing/2014/main" id="{98D18BDA-4983-4CA6-8AA3-368922895BA6}"/>
              </a:ext>
            </a:extLst>
          </p:cNvPr>
          <p:cNvSpPr txBox="1"/>
          <p:nvPr/>
        </p:nvSpPr>
        <p:spPr>
          <a:xfrm rot="16200000">
            <a:off x="2318204" y="5121498"/>
            <a:ext cx="1939379" cy="276999"/>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fr-FR" sz="1200"/>
              <a:t>Taux d’hydratation (%)</a:t>
            </a:r>
          </a:p>
        </p:txBody>
      </p:sp>
      <p:graphicFrame>
        <p:nvGraphicFramePr>
          <p:cNvPr id="32" name="Graphique 31">
            <a:extLst>
              <a:ext uri="{FF2B5EF4-FFF2-40B4-BE49-F238E27FC236}">
                <a16:creationId xmlns:a16="http://schemas.microsoft.com/office/drawing/2014/main" id="{2716568D-C29A-42B6-AE20-00FE0ACD6AF3}"/>
              </a:ext>
            </a:extLst>
          </p:cNvPr>
          <p:cNvGraphicFramePr/>
          <p:nvPr>
            <p:extLst>
              <p:ext uri="{D42A27DB-BD31-4B8C-83A1-F6EECF244321}">
                <p14:modId xmlns:p14="http://schemas.microsoft.com/office/powerpoint/2010/main" val="955357018"/>
              </p:ext>
            </p:extLst>
          </p:nvPr>
        </p:nvGraphicFramePr>
        <p:xfrm>
          <a:off x="3389614" y="4014724"/>
          <a:ext cx="4839985" cy="246822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648747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F8DA8CE5-7CF9-45C8-814A-657AB045F278}"/>
              </a:ext>
            </a:extLst>
          </p:cNvPr>
          <p:cNvPicPr>
            <a:picLocks noChangeAspect="1"/>
          </p:cNvPicPr>
          <p:nvPr/>
        </p:nvPicPr>
        <p:blipFill>
          <a:blip r:embed="rId3"/>
          <a:stretch>
            <a:fillRect/>
          </a:stretch>
        </p:blipFill>
        <p:spPr>
          <a:xfrm>
            <a:off x="9275066" y="3519054"/>
            <a:ext cx="2198432" cy="1329027"/>
          </a:xfrm>
          <a:prstGeom prst="rect">
            <a:avLst/>
          </a:prstGeom>
        </p:spPr>
      </p:pic>
      <p:sp>
        <p:nvSpPr>
          <p:cNvPr id="6" name="Rectangle 5">
            <a:extLst>
              <a:ext uri="{FF2B5EF4-FFF2-40B4-BE49-F238E27FC236}">
                <a16:creationId xmlns:a16="http://schemas.microsoft.com/office/drawing/2014/main" id="{7FF084B4-0926-4DE8-B39D-F20563359D0B}"/>
              </a:ext>
            </a:extLst>
          </p:cNvPr>
          <p:cNvSpPr/>
          <p:nvPr/>
        </p:nvSpPr>
        <p:spPr>
          <a:xfrm rot="16200000">
            <a:off x="-2402839" y="2402839"/>
            <a:ext cx="6858001" cy="2052322"/>
          </a:xfrm>
          <a:prstGeom prst="rect">
            <a:avLst/>
          </a:prstGeom>
          <a:solidFill>
            <a:srgbClr val="022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1007193" y="592582"/>
            <a:ext cx="10008606" cy="492443"/>
          </a:xfrm>
          <a:prstGeom prst="rect">
            <a:avLst/>
          </a:prstGeom>
          <a:noFill/>
        </p:spPr>
        <p:txBody>
          <a:bodyPr wrap="square">
            <a:spAutoFit/>
          </a:bodyPr>
          <a:lstStyle/>
          <a:p>
            <a:r>
              <a:rPr lang="fr-FR" sz="2600" b="1" dirty="0">
                <a:solidFill>
                  <a:schemeClr val="bg1"/>
                </a:solidFill>
                <a:latin typeface="DilleniaUPC" panose="02020603050405020304" pitchFamily="18" charset="-34"/>
                <a:cs typeface="DilleniaUPC" panose="02020603050405020304" pitchFamily="18" charset="-34"/>
              </a:rPr>
              <a:t>Crème </a:t>
            </a:r>
            <a:r>
              <a:rPr lang="fr-FR" sz="2600" b="1" dirty="0">
                <a:latin typeface="DilleniaUPC" panose="02020603050405020304" pitchFamily="18" charset="-34"/>
                <a:cs typeface="DilleniaUPC" panose="02020603050405020304" pitchFamily="18" charset="-34"/>
              </a:rPr>
              <a:t>mains nourrissante</a:t>
            </a:r>
          </a:p>
        </p:txBody>
      </p:sp>
      <p:pic>
        <p:nvPicPr>
          <p:cNvPr id="4" name="Image 3" descr="Une image contenant tasse, assis, alimentation, table&#10;&#10;Description générée automatiquement">
            <a:extLst>
              <a:ext uri="{FF2B5EF4-FFF2-40B4-BE49-F238E27FC236}">
                <a16:creationId xmlns:a16="http://schemas.microsoft.com/office/drawing/2014/main" id="{DD6C33C0-7600-4891-9BBF-2EF9F4DDF4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7263" y="1876512"/>
            <a:ext cx="1549159" cy="4363417"/>
          </a:xfrm>
          <a:prstGeom prst="rect">
            <a:avLst/>
          </a:prstGeom>
          <a:effectLst>
            <a:outerShdw blurRad="50800" dist="38100" dir="2700000" algn="tl" rotWithShape="0">
              <a:prstClr val="black">
                <a:alpha val="40000"/>
              </a:prstClr>
            </a:outerShdw>
          </a:effectLst>
        </p:spPr>
      </p:pic>
      <p:sp>
        <p:nvSpPr>
          <p:cNvPr id="15" name="ZoneTexte 14">
            <a:extLst>
              <a:ext uri="{FF2B5EF4-FFF2-40B4-BE49-F238E27FC236}">
                <a16:creationId xmlns:a16="http://schemas.microsoft.com/office/drawing/2014/main" id="{A0CC8175-222D-A046-9864-A6C889952C4C}"/>
              </a:ext>
            </a:extLst>
          </p:cNvPr>
          <p:cNvSpPr txBox="1"/>
          <p:nvPr/>
        </p:nvSpPr>
        <p:spPr>
          <a:xfrm>
            <a:off x="-24709" y="80984"/>
            <a:ext cx="8585528" cy="739498"/>
          </a:xfrm>
          <a:prstGeom prst="rect">
            <a:avLst/>
          </a:prstGeom>
          <a:noFill/>
        </p:spPr>
        <p:txBody>
          <a:bodyPr wrap="square" rtlCol="0">
            <a:spAutoFit/>
          </a:bodyPr>
          <a:lstStyle/>
          <a:p>
            <a:pPr>
              <a:lnSpc>
                <a:spcPts val="5400"/>
              </a:lnSpc>
            </a:pPr>
            <a:r>
              <a:rPr lang="fr-FR" sz="4400" b="1" dirty="0">
                <a:solidFill>
                  <a:schemeClr val="bg1"/>
                </a:solidFill>
                <a:latin typeface="DilleniaUPC" panose="02020603050405020304" pitchFamily="18" charset="-34"/>
                <a:cs typeface="DilleniaUPC" panose="02020603050405020304" pitchFamily="18" charset="-34"/>
              </a:rPr>
              <a:t>HYDRA</a:t>
            </a:r>
            <a:r>
              <a:rPr lang="fr-FR" sz="4400" b="1" dirty="0">
                <a:solidFill>
                  <a:srgbClr val="000000"/>
                </a:solidFill>
                <a:latin typeface="DilleniaUPC" panose="02020603050405020304" pitchFamily="18" charset="-34"/>
                <a:cs typeface="DilleniaUPC" panose="02020603050405020304" pitchFamily="18" charset="-34"/>
              </a:rPr>
              <a:t>TANTS PURS</a:t>
            </a:r>
          </a:p>
        </p:txBody>
      </p:sp>
      <p:cxnSp>
        <p:nvCxnSpPr>
          <p:cNvPr id="16" name="Connecteur droit 15">
            <a:extLst>
              <a:ext uri="{FF2B5EF4-FFF2-40B4-BE49-F238E27FC236}">
                <a16:creationId xmlns:a16="http://schemas.microsoft.com/office/drawing/2014/main" id="{EADAC746-A7CB-684D-9453-4A8F173BD24D}"/>
              </a:ext>
            </a:extLst>
          </p:cNvPr>
          <p:cNvCxnSpPr/>
          <p:nvPr/>
        </p:nvCxnSpPr>
        <p:spPr>
          <a:xfrm>
            <a:off x="304784" y="901466"/>
            <a:ext cx="460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7AA6CA39-8F91-4412-A1C3-7F9AB105E403}"/>
              </a:ext>
            </a:extLst>
          </p:cNvPr>
          <p:cNvSpPr txBox="1"/>
          <p:nvPr/>
        </p:nvSpPr>
        <p:spPr>
          <a:xfrm>
            <a:off x="2957972" y="1784591"/>
            <a:ext cx="9088716" cy="584775"/>
          </a:xfrm>
          <a:prstGeom prst="rect">
            <a:avLst/>
          </a:prstGeom>
          <a:noFill/>
        </p:spPr>
        <p:txBody>
          <a:bodyPr wrap="square">
            <a:spAutoFit/>
          </a:bodyPr>
          <a:lstStyle/>
          <a:p>
            <a:pPr>
              <a:tabLst>
                <a:tab pos="3135313" algn="l"/>
              </a:tabLst>
            </a:pPr>
            <a:r>
              <a:rPr lang="fr-FR" sz="3200" b="1" u="none" strike="noStrike" cap="all" dirty="0">
                <a:solidFill>
                  <a:srgbClr val="02223A"/>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02223A"/>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9" name="Picture 2" descr="Mycose de l'ongle? N'attendez pas, traitez immédiatement">
            <a:extLst>
              <a:ext uri="{FF2B5EF4-FFF2-40B4-BE49-F238E27FC236}">
                <a16:creationId xmlns:a16="http://schemas.microsoft.com/office/drawing/2014/main" id="{E501B682-EFBF-4726-9BED-8F87F11EB642}"/>
              </a:ext>
            </a:extLst>
          </p:cNvPr>
          <p:cNvPicPr>
            <a:picLocks noChangeAspect="1" noChangeArrowheads="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r="66457"/>
          <a:stretch/>
        </p:blipFill>
        <p:spPr bwMode="auto">
          <a:xfrm>
            <a:off x="7185150" y="1738865"/>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FE734146-2913-4795-B18F-91CA5E8CE24D}"/>
              </a:ext>
            </a:extLst>
          </p:cNvPr>
          <p:cNvSpPr txBox="1"/>
          <p:nvPr/>
        </p:nvSpPr>
        <p:spPr>
          <a:xfrm>
            <a:off x="3908397" y="2435962"/>
            <a:ext cx="6494131" cy="446276"/>
          </a:xfrm>
          <a:prstGeom prst="rect">
            <a:avLst/>
          </a:prstGeom>
          <a:noFill/>
        </p:spPr>
        <p:txBody>
          <a:bodyPr wrap="square">
            <a:spAutoFit/>
          </a:bodyPr>
          <a:lstStyle/>
          <a:p>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Test d’utilisation sous contrôle médical – 14 jours* </a:t>
            </a:r>
          </a:p>
        </p:txBody>
      </p:sp>
      <p:pic>
        <p:nvPicPr>
          <p:cNvPr id="13" name="Image 12">
            <a:extLst>
              <a:ext uri="{FF2B5EF4-FFF2-40B4-BE49-F238E27FC236}">
                <a16:creationId xmlns:a16="http://schemas.microsoft.com/office/drawing/2014/main" id="{95E66EB1-C3B7-47EE-8930-1F202FE8427D}"/>
              </a:ext>
            </a:extLst>
          </p:cNvPr>
          <p:cNvPicPr>
            <a:picLocks noChangeAspect="1"/>
          </p:cNvPicPr>
          <p:nvPr/>
        </p:nvPicPr>
        <p:blipFill rotWithShape="1">
          <a:blip r:embed="rId6"/>
          <a:srcRect b="14901"/>
          <a:stretch/>
        </p:blipFill>
        <p:spPr>
          <a:xfrm>
            <a:off x="3363873" y="2998801"/>
            <a:ext cx="483564" cy="443166"/>
          </a:xfrm>
          <a:prstGeom prst="rect">
            <a:avLst/>
          </a:prstGeom>
        </p:spPr>
      </p:pic>
      <p:sp>
        <p:nvSpPr>
          <p:cNvPr id="14" name="ZoneTexte 13">
            <a:extLst>
              <a:ext uri="{FF2B5EF4-FFF2-40B4-BE49-F238E27FC236}">
                <a16:creationId xmlns:a16="http://schemas.microsoft.com/office/drawing/2014/main" id="{2A335E5F-1481-43C9-9BE8-1307821DF0CE}"/>
              </a:ext>
            </a:extLst>
          </p:cNvPr>
          <p:cNvSpPr txBox="1"/>
          <p:nvPr/>
        </p:nvSpPr>
        <p:spPr>
          <a:xfrm>
            <a:off x="3908397" y="2924491"/>
            <a:ext cx="8027964" cy="800219"/>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20 volontaires âgés de 32 à 64 ans, peau normale à très sèche       sur les mains</a:t>
            </a:r>
          </a:p>
        </p:txBody>
      </p:sp>
      <p:pic>
        <p:nvPicPr>
          <p:cNvPr id="17" name="Image 16">
            <a:extLst>
              <a:ext uri="{FF2B5EF4-FFF2-40B4-BE49-F238E27FC236}">
                <a16:creationId xmlns:a16="http://schemas.microsoft.com/office/drawing/2014/main" id="{B35A248F-7000-47F9-8376-6721B384C78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88914" y="3498363"/>
            <a:ext cx="619484" cy="619484"/>
          </a:xfrm>
          <a:prstGeom prst="rect">
            <a:avLst/>
          </a:prstGeom>
        </p:spPr>
      </p:pic>
      <p:pic>
        <p:nvPicPr>
          <p:cNvPr id="18" name="Image 17">
            <a:extLst>
              <a:ext uri="{FF2B5EF4-FFF2-40B4-BE49-F238E27FC236}">
                <a16:creationId xmlns:a16="http://schemas.microsoft.com/office/drawing/2014/main" id="{52DE1F74-5046-4636-B3C6-688383DEC37D}"/>
              </a:ext>
            </a:extLst>
          </p:cNvPr>
          <p:cNvPicPr>
            <a:picLocks noChangeAspect="1"/>
          </p:cNvPicPr>
          <p:nvPr/>
        </p:nvPicPr>
        <p:blipFill rotWithShape="1">
          <a:blip r:embed="rId9">
            <a:biLevel thresh="75000"/>
            <a:extLst>
              <a:ext uri="{BEBA8EAE-BF5A-486C-A8C5-ECC9F3942E4B}">
                <a14:imgProps xmlns:a14="http://schemas.microsoft.com/office/drawing/2010/main">
                  <a14:imgLayer r:embed="rId10">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89615" y="2360995"/>
            <a:ext cx="530585" cy="619484"/>
          </a:xfrm>
          <a:prstGeom prst="rect">
            <a:avLst/>
          </a:prstGeom>
        </p:spPr>
      </p:pic>
      <p:sp>
        <p:nvSpPr>
          <p:cNvPr id="19" name="ZoneTexte 18">
            <a:extLst>
              <a:ext uri="{FF2B5EF4-FFF2-40B4-BE49-F238E27FC236}">
                <a16:creationId xmlns:a16="http://schemas.microsoft.com/office/drawing/2014/main" id="{F54E297F-B0C7-466F-8FA1-C66C00614C78}"/>
              </a:ext>
            </a:extLst>
          </p:cNvPr>
          <p:cNvSpPr txBox="1"/>
          <p:nvPr/>
        </p:nvSpPr>
        <p:spPr>
          <a:xfrm>
            <a:off x="3920200" y="3566720"/>
            <a:ext cx="6096000" cy="446276"/>
          </a:xfrm>
          <a:prstGeom prst="rect">
            <a:avLst/>
          </a:prstGeom>
          <a:noFill/>
        </p:spPr>
        <p:txBody>
          <a:bodyPr wrap="square">
            <a:spAutoFit/>
          </a:bodyPr>
          <a:lstStyle/>
          <a:p>
            <a:r>
              <a:rPr lang="fr-FR" sz="2300">
                <a:solidFill>
                  <a:prstClr val="black"/>
                </a:solidFill>
                <a:latin typeface="DilleniaUPC" panose="02020603050405020304" pitchFamily="18" charset="-34"/>
                <a:cs typeface="DilleniaUPC" panose="02020603050405020304" pitchFamily="18" charset="-34"/>
              </a:rPr>
              <a:t>Utilisation deux fois par jour sur les mains</a:t>
            </a:r>
          </a:p>
        </p:txBody>
      </p:sp>
      <p:sp>
        <p:nvSpPr>
          <p:cNvPr id="20" name="ZoneTexte 19">
            <a:extLst>
              <a:ext uri="{FF2B5EF4-FFF2-40B4-BE49-F238E27FC236}">
                <a16:creationId xmlns:a16="http://schemas.microsoft.com/office/drawing/2014/main" id="{59FE2F5B-ADD2-4C30-96F4-F3256D28C03B}"/>
              </a:ext>
            </a:extLst>
          </p:cNvPr>
          <p:cNvSpPr txBox="1"/>
          <p:nvPr/>
        </p:nvSpPr>
        <p:spPr>
          <a:xfrm>
            <a:off x="3014212" y="6580590"/>
            <a:ext cx="9177788" cy="338554"/>
          </a:xfrm>
          <a:prstGeom prst="rect">
            <a:avLst/>
          </a:prstGeom>
          <a:noFill/>
        </p:spPr>
        <p:txBody>
          <a:bodyPr wrap="square">
            <a:spAutoFit/>
          </a:bodyPr>
          <a:lstStyle/>
          <a:p>
            <a:r>
              <a:rPr kumimoji="0" lang="fr-FR" sz="1600" b="0" i="1" u="none" strike="noStrike" cap="none" normalizeH="0" baseline="0" noProof="0">
                <a:ln>
                  <a:noFill/>
                </a:ln>
                <a:solidFill>
                  <a:prstClr val="black">
                    <a:lumMod val="75000"/>
                    <a:lumOff val="25000"/>
                  </a:prstClr>
                </a:solidFill>
                <a:uLnTx/>
                <a:uFillTx/>
                <a:latin typeface="DilleniaUPC" panose="02020603050405020304" pitchFamily="18" charset="-34"/>
                <a:ea typeface="+mn-ea"/>
                <a:cs typeface="DilleniaUPC" panose="02020603050405020304" pitchFamily="18" charset="-34"/>
              </a:rPr>
              <a:t>* Test d’utilisation sous contrôle médical, étude Ln15001 – CIREC – avril 2015</a:t>
            </a:r>
          </a:p>
        </p:txBody>
      </p:sp>
      <p:sp>
        <p:nvSpPr>
          <p:cNvPr id="21" name="Rectangle 20">
            <a:extLst>
              <a:ext uri="{FF2B5EF4-FFF2-40B4-BE49-F238E27FC236}">
                <a16:creationId xmlns:a16="http://schemas.microsoft.com/office/drawing/2014/main" id="{6F79E17F-C816-42E9-9E76-34F06BFF87A4}"/>
              </a:ext>
            </a:extLst>
          </p:cNvPr>
          <p:cNvSpPr/>
          <p:nvPr/>
        </p:nvSpPr>
        <p:spPr>
          <a:xfrm>
            <a:off x="2796422" y="4117846"/>
            <a:ext cx="5764397" cy="2368013"/>
          </a:xfrm>
          <a:prstGeom prst="rect">
            <a:avLst/>
          </a:prstGeom>
          <a:solidFill>
            <a:schemeClr val="bg1"/>
          </a:solidFill>
          <a:ln>
            <a:solidFill>
              <a:srgbClr val="02223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nSpc>
                <a:spcPts val="2600"/>
              </a:lnSpc>
              <a:buFont typeface="Wingdings" panose="05000000000000000000" pitchFamily="2" charset="2"/>
              <a:buChar char="ü"/>
              <a:tabLst>
                <a:tab pos="4222750" algn="l"/>
              </a:tabLst>
            </a:pPr>
            <a:r>
              <a:rPr lang="fr-FR" sz="2400" dirty="0">
                <a:solidFill>
                  <a:srgbClr val="02223A"/>
                </a:solidFill>
                <a:latin typeface="DilleniaUPC" panose="02020603050405020304" pitchFamily="18" charset="-34"/>
                <a:ea typeface="Calibri" panose="020F0502020204030204" pitchFamily="34" charset="0"/>
                <a:cs typeface="DilleniaUPC" panose="02020603050405020304" pitchFamily="18" charset="-34"/>
              </a:rPr>
              <a:t>Peau nourrie	</a:t>
            </a:r>
            <a:r>
              <a:rPr lang="fr-FR" sz="2800" b="1" dirty="0">
                <a:solidFill>
                  <a:srgbClr val="02223A"/>
                </a:solidFill>
                <a:latin typeface="DilleniaUPC" panose="02020603050405020304" pitchFamily="18" charset="-34"/>
                <a:ea typeface="Calibri" panose="020F0502020204030204" pitchFamily="34" charset="0"/>
                <a:cs typeface="DilleniaUPC" panose="02020603050405020304" pitchFamily="18" charset="-34"/>
              </a:rPr>
              <a:t>100 %</a:t>
            </a:r>
          </a:p>
          <a:p>
            <a:pPr marL="285750" lvl="0" indent="-285750">
              <a:lnSpc>
                <a:spcPts val="2600"/>
              </a:lnSpc>
              <a:buFont typeface="Wingdings" panose="05000000000000000000" pitchFamily="2" charset="2"/>
              <a:buChar char="ü"/>
              <a:tabLst>
                <a:tab pos="4222750" algn="l"/>
              </a:tabLst>
            </a:pPr>
            <a:r>
              <a:rPr lang="fr-FR" sz="2400" dirty="0">
                <a:solidFill>
                  <a:srgbClr val="02223A"/>
                </a:solidFill>
                <a:latin typeface="DilleniaUPC" panose="02020603050405020304" pitchFamily="18" charset="-34"/>
                <a:ea typeface="Calibri" panose="020F0502020204030204" pitchFamily="34" charset="0"/>
                <a:cs typeface="DilleniaUPC" panose="02020603050405020304" pitchFamily="18" charset="-34"/>
              </a:rPr>
              <a:t>Peau hydratée &amp; apaisée	</a:t>
            </a:r>
            <a:r>
              <a:rPr lang="fr-FR" sz="2800" b="1" dirty="0">
                <a:solidFill>
                  <a:srgbClr val="02223A"/>
                </a:solidFill>
                <a:latin typeface="DilleniaUPC" panose="02020603050405020304" pitchFamily="18" charset="-34"/>
                <a:ea typeface="Calibri" panose="020F0502020204030204" pitchFamily="34" charset="0"/>
                <a:cs typeface="DilleniaUPC" panose="02020603050405020304" pitchFamily="18" charset="-34"/>
              </a:rPr>
              <a:t>100 %</a:t>
            </a:r>
          </a:p>
          <a:p>
            <a:pPr marL="285750" lvl="0" indent="-285750">
              <a:lnSpc>
                <a:spcPts val="2600"/>
              </a:lnSpc>
              <a:buFont typeface="Wingdings" panose="05000000000000000000" pitchFamily="2" charset="2"/>
              <a:buChar char="ü"/>
              <a:tabLst>
                <a:tab pos="4222750" algn="l"/>
              </a:tabLst>
            </a:pPr>
            <a:r>
              <a:rPr lang="fr-FR" sz="2400" dirty="0">
                <a:solidFill>
                  <a:srgbClr val="02223A"/>
                </a:solidFill>
                <a:latin typeface="DilleniaUPC" panose="02020603050405020304" pitchFamily="18" charset="-34"/>
                <a:ea typeface="Calibri" panose="020F0502020204030204" pitchFamily="34" charset="0"/>
                <a:cs typeface="DilleniaUPC" panose="02020603050405020304" pitchFamily="18" charset="-34"/>
              </a:rPr>
              <a:t>Peau plus douce et plus souple	</a:t>
            </a:r>
            <a:r>
              <a:rPr lang="fr-FR" sz="2800" b="1" dirty="0">
                <a:solidFill>
                  <a:srgbClr val="02223A"/>
                </a:solidFill>
                <a:latin typeface="DilleniaUPC" panose="02020603050405020304" pitchFamily="18" charset="-34"/>
                <a:ea typeface="Calibri" panose="020F0502020204030204" pitchFamily="34" charset="0"/>
                <a:cs typeface="DilleniaUPC" panose="02020603050405020304" pitchFamily="18" charset="-34"/>
              </a:rPr>
              <a:t>100 %</a:t>
            </a:r>
          </a:p>
          <a:p>
            <a:pPr marL="285750" lvl="0" indent="-285750">
              <a:lnSpc>
                <a:spcPts val="2600"/>
              </a:lnSpc>
              <a:buFont typeface="Wingdings" panose="05000000000000000000" pitchFamily="2" charset="2"/>
              <a:buChar char="ü"/>
              <a:tabLst>
                <a:tab pos="4222750" algn="l"/>
              </a:tabLst>
            </a:pPr>
            <a:r>
              <a:rPr lang="fr-FR" sz="2400" dirty="0">
                <a:solidFill>
                  <a:srgbClr val="02223A"/>
                </a:solidFill>
                <a:latin typeface="DilleniaUPC" panose="02020603050405020304" pitchFamily="18" charset="-34"/>
                <a:ea typeface="Calibri" panose="020F0502020204030204" pitchFamily="34" charset="0"/>
                <a:cs typeface="DilleniaUPC" panose="02020603050405020304" pitchFamily="18" charset="-34"/>
              </a:rPr>
              <a:t>Sensations d’inconfort atténuées</a:t>
            </a:r>
            <a:r>
              <a:rPr lang="fr-FR" sz="2800" b="1" dirty="0">
                <a:solidFill>
                  <a:srgbClr val="02223A"/>
                </a:solidFill>
                <a:latin typeface="DilleniaUPC" panose="02020603050405020304" pitchFamily="18" charset="-34"/>
                <a:ea typeface="Calibri" panose="020F0502020204030204" pitchFamily="34" charset="0"/>
                <a:cs typeface="DilleniaUPC" panose="02020603050405020304" pitchFamily="18" charset="-34"/>
              </a:rPr>
              <a:t>	100 %</a:t>
            </a:r>
          </a:p>
          <a:p>
            <a:pPr marL="285750" lvl="0" indent="-285750">
              <a:lnSpc>
                <a:spcPts val="2600"/>
              </a:lnSpc>
              <a:buFont typeface="Wingdings" panose="05000000000000000000" pitchFamily="2" charset="2"/>
              <a:buChar char="ü"/>
              <a:tabLst>
                <a:tab pos="4222750" algn="l"/>
              </a:tabLst>
            </a:pPr>
            <a:r>
              <a:rPr lang="fr-FR" sz="2400" dirty="0">
                <a:solidFill>
                  <a:srgbClr val="02223A"/>
                </a:solidFill>
                <a:latin typeface="DilleniaUPC" panose="02020603050405020304" pitchFamily="18" charset="-34"/>
                <a:ea typeface="Calibri" panose="020F0502020204030204" pitchFamily="34" charset="0"/>
                <a:cs typeface="DilleniaUPC" panose="02020603050405020304" pitchFamily="18" charset="-34"/>
              </a:rPr>
              <a:t>Peau protégée des facteurs extérieurs </a:t>
            </a:r>
            <a:r>
              <a:rPr lang="fr-FR" sz="2400" b="1" dirty="0">
                <a:solidFill>
                  <a:srgbClr val="02223A"/>
                </a:solidFill>
                <a:latin typeface="DilleniaUPC" panose="02020603050405020304" pitchFamily="18" charset="-34"/>
                <a:ea typeface="Calibri" panose="020F0502020204030204" pitchFamily="34" charset="0"/>
                <a:cs typeface="DilleniaUPC" panose="02020603050405020304" pitchFamily="18" charset="-34"/>
              </a:rPr>
              <a:t>	</a:t>
            </a:r>
            <a:r>
              <a:rPr lang="fr-FR" sz="2800" b="1" dirty="0">
                <a:solidFill>
                  <a:srgbClr val="02223A"/>
                </a:solidFill>
                <a:latin typeface="DilleniaUPC" panose="02020603050405020304" pitchFamily="18" charset="-34"/>
                <a:ea typeface="Calibri" panose="020F0502020204030204" pitchFamily="34" charset="0"/>
                <a:cs typeface="DilleniaUPC" panose="02020603050405020304" pitchFamily="18" charset="-34"/>
              </a:rPr>
              <a:t>100 %</a:t>
            </a:r>
          </a:p>
          <a:p>
            <a:pPr marL="285750" lvl="0" indent="-285750">
              <a:lnSpc>
                <a:spcPts val="2600"/>
              </a:lnSpc>
              <a:buFont typeface="Wingdings" panose="05000000000000000000" pitchFamily="2" charset="2"/>
              <a:buChar char="ü"/>
              <a:tabLst>
                <a:tab pos="4302125" algn="l"/>
              </a:tabLst>
            </a:pPr>
            <a:r>
              <a:rPr lang="fr-FR" sz="2400" dirty="0">
                <a:solidFill>
                  <a:srgbClr val="02223A"/>
                </a:solidFill>
                <a:latin typeface="DilleniaUPC" panose="02020603050405020304" pitchFamily="18" charset="-34"/>
                <a:ea typeface="Calibri" panose="020F0502020204030204" pitchFamily="34" charset="0"/>
                <a:cs typeface="DilleniaUPC" panose="02020603050405020304" pitchFamily="18" charset="-34"/>
              </a:rPr>
              <a:t>Ongles fortifiés	</a:t>
            </a:r>
            <a:r>
              <a:rPr lang="fr-FR" sz="2800" b="1" dirty="0">
                <a:solidFill>
                  <a:srgbClr val="02223A"/>
                </a:solidFill>
                <a:latin typeface="DilleniaUPC" panose="02020603050405020304" pitchFamily="18" charset="-34"/>
                <a:ea typeface="Calibri" panose="020F0502020204030204" pitchFamily="34" charset="0"/>
                <a:cs typeface="DilleniaUPC" panose="02020603050405020304" pitchFamily="18" charset="-34"/>
              </a:rPr>
              <a:t>80 %</a:t>
            </a:r>
          </a:p>
        </p:txBody>
      </p:sp>
      <p:sp>
        <p:nvSpPr>
          <p:cNvPr id="22" name="ZoneTexte 21">
            <a:extLst>
              <a:ext uri="{FF2B5EF4-FFF2-40B4-BE49-F238E27FC236}">
                <a16:creationId xmlns:a16="http://schemas.microsoft.com/office/drawing/2014/main" id="{6E2183C0-F532-4C51-BBA9-125C5CD88B90}"/>
              </a:ext>
            </a:extLst>
          </p:cNvPr>
          <p:cNvSpPr txBox="1"/>
          <p:nvPr/>
        </p:nvSpPr>
        <p:spPr>
          <a:xfrm>
            <a:off x="8644270" y="4769255"/>
            <a:ext cx="3547729" cy="1528624"/>
          </a:xfrm>
          <a:prstGeom prst="rect">
            <a:avLst/>
          </a:prstGeom>
          <a:noFill/>
        </p:spPr>
        <p:txBody>
          <a:bodyPr wrap="square">
            <a:spAutoFit/>
          </a:bodyPr>
          <a:lstStyle/>
          <a:p>
            <a:pPr>
              <a:lnSpc>
                <a:spcPts val="2800"/>
              </a:lnSpc>
              <a:tabLst>
                <a:tab pos="233203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Facile d’application</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100 %</a:t>
            </a:r>
          </a:p>
          <a:p>
            <a:pPr>
              <a:lnSpc>
                <a:spcPts val="2800"/>
              </a:lnSpc>
              <a:tabLst>
                <a:tab pos="242728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Pas de film gras désagréable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85 %</a:t>
            </a:r>
          </a:p>
          <a:p>
            <a:pPr>
              <a:lnSpc>
                <a:spcPts val="2800"/>
              </a:lnSpc>
              <a:tabLst>
                <a:tab pos="242728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Fini non collant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80 %</a:t>
            </a:r>
          </a:p>
        </p:txBody>
      </p:sp>
    </p:spTree>
    <p:extLst>
      <p:ext uri="{BB962C8B-B14F-4D97-AF65-F5344CB8AC3E}">
        <p14:creationId xmlns:p14="http://schemas.microsoft.com/office/powerpoint/2010/main" val="16265564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D79E077-6A09-4240-BB9E-D7855100888B}"/>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SOINS PURS</a:t>
            </a:r>
          </a:p>
        </p:txBody>
      </p:sp>
      <p:cxnSp>
        <p:nvCxnSpPr>
          <p:cNvPr id="32" name="Connecteur droit 31">
            <a:extLst>
              <a:ext uri="{FF2B5EF4-FFF2-40B4-BE49-F238E27FC236}">
                <a16:creationId xmlns:a16="http://schemas.microsoft.com/office/drawing/2014/main" id="{379712C3-70F4-4A3F-8A53-1370E034492F}"/>
              </a:ext>
            </a:extLst>
          </p:cNvPr>
          <p:cNvCxnSpPr/>
          <p:nvPr/>
        </p:nvCxnSpPr>
        <p:spPr>
          <a:xfrm>
            <a:off x="304784" y="901466"/>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2723BAC3-4396-4B39-9E2E-9DCDE2075FE0}"/>
              </a:ext>
            </a:extLst>
          </p:cNvPr>
          <p:cNvSpPr txBox="1"/>
          <p:nvPr/>
        </p:nvSpPr>
        <p:spPr>
          <a:xfrm>
            <a:off x="838879" y="638570"/>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Protecteurs UV Purs</a:t>
            </a:r>
          </a:p>
        </p:txBody>
      </p:sp>
      <p:sp>
        <p:nvSpPr>
          <p:cNvPr id="30" name="Rectangle 29">
            <a:extLst>
              <a:ext uri="{FF2B5EF4-FFF2-40B4-BE49-F238E27FC236}">
                <a16:creationId xmlns:a16="http://schemas.microsoft.com/office/drawing/2014/main" id="{CFA408F5-22F2-4BB3-AC5C-7CDDD8C5A7C1}"/>
              </a:ext>
            </a:extLst>
          </p:cNvPr>
          <p:cNvSpPr/>
          <p:nvPr/>
        </p:nvSpPr>
        <p:spPr>
          <a:xfrm>
            <a:off x="0" y="3429000"/>
            <a:ext cx="12192000" cy="3445475"/>
          </a:xfrm>
          <a:prstGeom prst="rect">
            <a:avLst/>
          </a:prstGeom>
          <a:solidFill>
            <a:srgbClr val="F38B1F">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pPr>
            <a:endParaRPr lang="en-GB" sz="4400" dirty="0">
              <a:solidFill>
                <a:schemeClr val="bg1"/>
              </a:solidFill>
              <a:latin typeface="DilleniaUPC" panose="02020603050405020304" pitchFamily="18" charset="-34"/>
              <a:cs typeface="DilleniaUPC" panose="02020603050405020304" pitchFamily="18" charset="-34"/>
            </a:endParaRPr>
          </a:p>
        </p:txBody>
      </p:sp>
      <p:pic>
        <p:nvPicPr>
          <p:cNvPr id="31" name="Image 30">
            <a:extLst>
              <a:ext uri="{FF2B5EF4-FFF2-40B4-BE49-F238E27FC236}">
                <a16:creationId xmlns:a16="http://schemas.microsoft.com/office/drawing/2014/main" id="{9E5FCD8C-982D-4BA8-9261-02C24D4D5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7110" y="2897038"/>
            <a:ext cx="1040899" cy="2029523"/>
          </a:xfrm>
          <a:prstGeom prst="rect">
            <a:avLst/>
          </a:prstGeom>
          <a:effectLst>
            <a:outerShdw blurRad="50800" dist="38100" dir="2700000" algn="tl" rotWithShape="0">
              <a:prstClr val="black">
                <a:alpha val="40000"/>
              </a:prstClr>
            </a:outerShdw>
          </a:effectLst>
        </p:spPr>
      </p:pic>
      <p:pic>
        <p:nvPicPr>
          <p:cNvPr id="33" name="Image 32">
            <a:extLst>
              <a:ext uri="{FF2B5EF4-FFF2-40B4-BE49-F238E27FC236}">
                <a16:creationId xmlns:a16="http://schemas.microsoft.com/office/drawing/2014/main" id="{2C356070-5673-4B3B-A50A-D76B8286C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897038"/>
            <a:ext cx="1040899" cy="2029523"/>
          </a:xfrm>
          <a:prstGeom prst="rect">
            <a:avLst/>
          </a:prstGeom>
          <a:effectLst>
            <a:outerShdw blurRad="50800" dist="38100" dir="2700000" algn="tl" rotWithShape="0">
              <a:prstClr val="black">
                <a:alpha val="40000"/>
              </a:prstClr>
            </a:outerShdw>
          </a:effectLst>
        </p:spPr>
      </p:pic>
      <p:pic>
        <p:nvPicPr>
          <p:cNvPr id="34" name="Picture 2" descr="D:\-= WORK =-\BUG AGENCY\NAOS\2020_ETAT_PUR\SLIDES\fleche-11.png">
            <a:extLst>
              <a:ext uri="{FF2B5EF4-FFF2-40B4-BE49-F238E27FC236}">
                <a16:creationId xmlns:a16="http://schemas.microsoft.com/office/drawing/2014/main" id="{F7EF909A-B5A3-4BCD-A785-F6027EB0B4C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29377"/>
          <a:stretch/>
        </p:blipFill>
        <p:spPr bwMode="auto">
          <a:xfrm rot="720063" flipH="1">
            <a:off x="6036869" y="2310157"/>
            <a:ext cx="516055" cy="400989"/>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30A043D9-FD5F-43B8-B4F7-F8AE1B472675}"/>
              </a:ext>
            </a:extLst>
          </p:cNvPr>
          <p:cNvSpPr txBox="1"/>
          <p:nvPr/>
        </p:nvSpPr>
        <p:spPr>
          <a:xfrm>
            <a:off x="4953498" y="968395"/>
            <a:ext cx="2183401" cy="954107"/>
          </a:xfrm>
          <a:prstGeom prst="rect">
            <a:avLst/>
          </a:prstGeom>
          <a:noFill/>
        </p:spPr>
        <p:txBody>
          <a:bodyPr wrap="square">
            <a:spAutoFit/>
          </a:bodyPr>
          <a:lstStyle/>
          <a:p>
            <a:pPr algn="ctr"/>
            <a:r>
              <a:rPr lang="fr-FR" sz="2800">
                <a:latin typeface="Reenie Beanie" panose="02000000000000000000" pitchFamily="2" charset="0"/>
              </a:rPr>
              <a:t>2 Protecteurs UV Purs</a:t>
            </a:r>
          </a:p>
        </p:txBody>
      </p:sp>
    </p:spTree>
    <p:extLst>
      <p:ext uri="{BB962C8B-B14F-4D97-AF65-F5344CB8AC3E}">
        <p14:creationId xmlns:p14="http://schemas.microsoft.com/office/powerpoint/2010/main" val="36053094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29141" y="2429141"/>
            <a:ext cx="6858001" cy="1999718"/>
          </a:xfrm>
          <a:prstGeom prst="rect">
            <a:avLst/>
          </a:prstGeom>
          <a:solidFill>
            <a:srgbClr val="F3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870809" y="651137"/>
            <a:ext cx="6506878" cy="892552"/>
          </a:xfrm>
          <a:prstGeom prst="rect">
            <a:avLst/>
          </a:prstGeom>
          <a:noFill/>
        </p:spPr>
        <p:txBody>
          <a:bodyPr wrap="square">
            <a:spAutoFit/>
          </a:bodyPr>
          <a:lstStyle/>
          <a:p>
            <a:r>
              <a:rPr lang="fr-FR" sz="2600" b="1">
                <a:latin typeface="DilleniaUPC" panose="02020603050405020304" pitchFamily="18" charset="-34"/>
                <a:cs typeface="DilleniaUPC" panose="02020603050405020304" pitchFamily="18" charset="-34"/>
              </a:rPr>
              <a:t>Fluide minéral protecteur </a:t>
            </a:r>
          </a:p>
          <a:p>
            <a:r>
              <a:rPr lang="fr-FR" sz="2600" b="1">
                <a:latin typeface="DilleniaUPC" panose="02020603050405020304" pitchFamily="18" charset="-34"/>
                <a:cs typeface="DilleniaUPC" panose="02020603050405020304" pitchFamily="18" charset="-34"/>
              </a:rPr>
              <a:t>SPF 30 &amp; 50+</a:t>
            </a:r>
          </a:p>
        </p:txBody>
      </p:sp>
      <p:pic>
        <p:nvPicPr>
          <p:cNvPr id="3" name="Image 2">
            <a:extLst>
              <a:ext uri="{FF2B5EF4-FFF2-40B4-BE49-F238E27FC236}">
                <a16:creationId xmlns:a16="http://schemas.microsoft.com/office/drawing/2014/main" id="{337221BB-AA26-4211-9C85-33A392DA7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584" y="2086392"/>
            <a:ext cx="2129675" cy="4152394"/>
          </a:xfrm>
          <a:prstGeom prst="rect">
            <a:avLst/>
          </a:prstGeom>
          <a:effectLst>
            <a:outerShdw blurRad="50800" dist="38100" dir="2700000" algn="tl" rotWithShape="0">
              <a:prstClr val="black">
                <a:alpha val="40000"/>
              </a:prstClr>
            </a:outerShdw>
          </a:effectLst>
        </p:spPr>
      </p:pic>
      <p:pic>
        <p:nvPicPr>
          <p:cNvPr id="4" name="Image 3">
            <a:extLst>
              <a:ext uri="{FF2B5EF4-FFF2-40B4-BE49-F238E27FC236}">
                <a16:creationId xmlns:a16="http://schemas.microsoft.com/office/drawing/2014/main" id="{8CCA39D6-DBF9-4003-9723-AC8EC081A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3787" y="2086393"/>
            <a:ext cx="2129675" cy="4152394"/>
          </a:xfrm>
          <a:prstGeom prst="rect">
            <a:avLst/>
          </a:prstGeom>
          <a:effectLst>
            <a:outerShdw blurRad="50800" dist="38100" dir="2700000" algn="tl" rotWithShape="0">
              <a:prstClr val="black">
                <a:alpha val="40000"/>
              </a:prstClr>
            </a:outerShdw>
          </a:effectLst>
        </p:spPr>
      </p:pic>
      <p:sp>
        <p:nvSpPr>
          <p:cNvPr id="16" name="ZoneTexte 15">
            <a:extLst>
              <a:ext uri="{FF2B5EF4-FFF2-40B4-BE49-F238E27FC236}">
                <a16:creationId xmlns:a16="http://schemas.microsoft.com/office/drawing/2014/main" id="{1D76D799-0D7D-2D49-95D6-DC8B9258BB58}"/>
              </a:ext>
            </a:extLst>
          </p:cNvPr>
          <p:cNvSpPr txBox="1"/>
          <p:nvPr/>
        </p:nvSpPr>
        <p:spPr>
          <a:xfrm>
            <a:off x="242586" y="83286"/>
            <a:ext cx="8198868" cy="739498"/>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PROTECTEURS UV PURS</a:t>
            </a:r>
          </a:p>
        </p:txBody>
      </p:sp>
      <p:cxnSp>
        <p:nvCxnSpPr>
          <p:cNvPr id="17" name="Connecteur droit 16">
            <a:extLst>
              <a:ext uri="{FF2B5EF4-FFF2-40B4-BE49-F238E27FC236}">
                <a16:creationId xmlns:a16="http://schemas.microsoft.com/office/drawing/2014/main" id="{C1FA48E8-463E-C349-A0B7-3AA0FBB4B7FD}"/>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1BDBC18C-0EA9-4139-9215-B7E52AB43F2E}"/>
              </a:ext>
            </a:extLst>
          </p:cNvPr>
          <p:cNvSpPr txBox="1"/>
          <p:nvPr/>
        </p:nvSpPr>
        <p:spPr>
          <a:xfrm>
            <a:off x="3544020" y="2211930"/>
            <a:ext cx="3606080" cy="584775"/>
          </a:xfrm>
          <a:prstGeom prst="rect">
            <a:avLst/>
          </a:prstGeom>
          <a:noFill/>
        </p:spPr>
        <p:txBody>
          <a:bodyPr wrap="square">
            <a:spAutoFit/>
          </a:bodyPr>
          <a:lstStyle/>
          <a:p>
            <a:pPr>
              <a:spcAft>
                <a:spcPts val="600"/>
              </a:spcAft>
            </a:pPr>
            <a:r>
              <a:rPr lang="fr-FR" sz="3200" b="1" cap="all">
                <a:solidFill>
                  <a:srgbClr val="F38B1F"/>
                </a:solidFill>
                <a:latin typeface="DilleniaUPC" panose="02020603050405020304" pitchFamily="18" charset="-34"/>
                <a:cs typeface="DilleniaUPC" panose="02020603050405020304" pitchFamily="18" charset="-34"/>
              </a:rPr>
              <a:t>COMPOSITION</a:t>
            </a:r>
          </a:p>
        </p:txBody>
      </p:sp>
      <p:pic>
        <p:nvPicPr>
          <p:cNvPr id="9" name="Image 8">
            <a:extLst>
              <a:ext uri="{FF2B5EF4-FFF2-40B4-BE49-F238E27FC236}">
                <a16:creationId xmlns:a16="http://schemas.microsoft.com/office/drawing/2014/main" id="{A4D1FA03-E551-40CB-8DC9-4BC384B61D1A}"/>
              </a:ext>
            </a:extLst>
          </p:cNvPr>
          <p:cNvPicPr>
            <a:picLocks noChangeAspect="1"/>
          </p:cNvPicPr>
          <p:nvPr/>
        </p:nvPicPr>
        <p:blipFill rotWithShape="1">
          <a:blip r:embed="rId5">
            <a:grayscl/>
          </a:blip>
          <a:srcRect l="33963" t="20906" r="32803" b="44720"/>
          <a:stretch/>
        </p:blipFill>
        <p:spPr>
          <a:xfrm>
            <a:off x="8441454" y="136694"/>
            <a:ext cx="520763" cy="581734"/>
          </a:xfrm>
          <a:prstGeom prst="rect">
            <a:avLst/>
          </a:prstGeom>
        </p:spPr>
      </p:pic>
      <p:sp>
        <p:nvSpPr>
          <p:cNvPr id="10" name="ZoneTexte 9">
            <a:extLst>
              <a:ext uri="{FF2B5EF4-FFF2-40B4-BE49-F238E27FC236}">
                <a16:creationId xmlns:a16="http://schemas.microsoft.com/office/drawing/2014/main" id="{27D881EB-4C29-44D1-98C2-F614827EA5E5}"/>
              </a:ext>
            </a:extLst>
          </p:cNvPr>
          <p:cNvSpPr txBox="1"/>
          <p:nvPr/>
        </p:nvSpPr>
        <p:spPr>
          <a:xfrm>
            <a:off x="8912610" y="223905"/>
            <a:ext cx="2730041"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15 ingrédients</a:t>
            </a:r>
          </a:p>
        </p:txBody>
      </p:sp>
      <p:sp>
        <p:nvSpPr>
          <p:cNvPr id="11" name="ZoneTexte 10">
            <a:extLst>
              <a:ext uri="{FF2B5EF4-FFF2-40B4-BE49-F238E27FC236}">
                <a16:creationId xmlns:a16="http://schemas.microsoft.com/office/drawing/2014/main" id="{4F65BF51-7462-4CC2-8CCB-C3C7DA94B0C9}"/>
              </a:ext>
            </a:extLst>
          </p:cNvPr>
          <p:cNvSpPr txBox="1"/>
          <p:nvPr/>
        </p:nvSpPr>
        <p:spPr>
          <a:xfrm>
            <a:off x="8912610" y="735260"/>
            <a:ext cx="3137899" cy="49244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600" dirty="0">
                <a:solidFill>
                  <a:schemeClr val="tx1">
                    <a:lumMod val="50000"/>
                    <a:lumOff val="50000"/>
                  </a:schemeClr>
                </a:solidFill>
                <a:latin typeface="DilleniaUPC" panose="02020603050405020304" pitchFamily="18" charset="-34"/>
                <a:cs typeface="DilleniaUPC" panose="02020603050405020304" pitchFamily="18" charset="-34"/>
              </a:rPr>
              <a:t>99,1 % et 98,7 % biomimétiques</a:t>
            </a:r>
          </a:p>
        </p:txBody>
      </p:sp>
      <p:pic>
        <p:nvPicPr>
          <p:cNvPr id="12" name="Picture 2" descr="Biomimetic materials app icon copying natural Vector Image">
            <a:extLst>
              <a:ext uri="{FF2B5EF4-FFF2-40B4-BE49-F238E27FC236}">
                <a16:creationId xmlns:a16="http://schemas.microsoft.com/office/drawing/2014/main" id="{3C34207B-5137-4E98-B567-EED078B24E2A}"/>
              </a:ext>
            </a:extLst>
          </p:cNvPr>
          <p:cNvPicPr>
            <a:picLocks noChangeAspect="1" noChangeArrowheads="1"/>
          </p:cNvPicPr>
          <p:nvPr/>
        </p:nvPicPr>
        <p:blipFill rotWithShape="1">
          <a:blip r:embed="rId6" cstate="print">
            <a:duotone>
              <a:prstClr val="black"/>
              <a:schemeClr val="accent3">
                <a:tint val="45000"/>
                <a:satMod val="400000"/>
              </a:schemeClr>
            </a:duotone>
            <a:extLst>
              <a:ext uri="{BEBA8EAE-BF5A-486C-A8C5-ECC9F3942E4B}">
                <a14:imgProps xmlns:a14="http://schemas.microsoft.com/office/drawing/2010/main">
                  <a14:imgLayer r:embed="rId7">
                    <a14:imgEffect>
                      <a14:backgroundRemoval t="9074" b="90000" l="10000" r="90000">
                        <a14:foregroundMark x1="51600" y1="9074" x2="51600" y2="9074"/>
                        <a14:backgroundMark x1="30600" y1="24907" x2="37200" y2="20000"/>
                        <a14:backgroundMark x1="49400" y1="14630" x2="65200" y2="18148"/>
                        <a14:backgroundMark x1="65200" y1="18148" x2="71500" y2="22407"/>
                        <a14:backgroundMark x1="71500" y1="22407" x2="76900" y2="37500"/>
                        <a14:backgroundMark x1="73500" y1="55833" x2="69700" y2="62037"/>
                        <a14:backgroundMark x1="69700" y1="62037" x2="61500" y2="66019"/>
                        <a14:backgroundMark x1="61500" y1="66019" x2="45500" y2="66019"/>
                        <a14:backgroundMark x1="45500" y1="66019" x2="37500" y2="63519"/>
                        <a14:backgroundMark x1="37500" y1="63519" x2="29500" y2="58611"/>
                        <a14:backgroundMark x1="29500" y1="58611" x2="25300" y2="51574"/>
                        <a14:backgroundMark x1="25300" y1="51574" x2="23400" y2="36111"/>
                        <a14:backgroundMark x1="23400" y1="36111" x2="26500" y2="27130"/>
                        <a14:backgroundMark x1="26500" y1="27130" x2="31600" y2="20926"/>
                        <a14:backgroundMark x1="31600" y1="20926" x2="33800" y2="19444"/>
                        <a14:backgroundMark x1="51600" y1="15741" x2="69200" y2="22130"/>
                        <a14:backgroundMark x1="69200" y1="22130" x2="75600" y2="29352"/>
                        <a14:backgroundMark x1="68700" y1="28426" x2="56000" y2="18981"/>
                        <a14:backgroundMark x1="56000" y1="18981" x2="53000" y2="17963"/>
                        <a14:backgroundMark x1="42600" y1="13796" x2="34000" y2="14259"/>
                        <a14:backgroundMark x1="34000" y1="14259" x2="62500" y2="9074"/>
                        <a14:backgroundMark x1="64900" y1="13611" x2="75400" y2="30833"/>
                        <a14:backgroundMark x1="75400" y1="30833" x2="77600" y2="47685"/>
                        <a14:backgroundMark x1="77600" y1="47685" x2="77400" y2="49630"/>
                        <a14:backgroundMark x1="67600" y1="50833" x2="65000" y2="60556"/>
                        <a14:backgroundMark x1="30000" y1="47963" x2="30900" y2="55185"/>
                        <a14:backgroundMark x1="30900" y1="55185" x2="32600" y2="58981"/>
                        <a14:backgroundMark x1="44600" y1="49444" x2="44600" y2="49444"/>
                        <a14:backgroundMark x1="43600" y1="49444" x2="44600" y2="50556"/>
                        <a14:backgroundMark x1="57000" y1="48426" x2="55300" y2="55463"/>
                        <a14:backgroundMark x1="55300" y1="55463" x2="56700" y2="55093"/>
                        <a14:backgroundMark x1="63300" y1="41019" x2="58500" y2="42500"/>
                        <a14:backgroundMark x1="55900" y1="29074" x2="54500" y2="34074"/>
                        <a14:backgroundMark x1="48700" y1="21481" x2="46300" y2="18241"/>
                        <a14:backgroundMark x1="51400" y1="23148" x2="57700" y2="21296"/>
                        <a14:backgroundMark x1="51600" y1="9167" x2="51600" y2="9167"/>
                        <a14:backgroundMark x1="43900" y1="31389" x2="43900" y2="31389"/>
                        <a14:backgroundMark x1="43600" y1="28426" x2="42500" y2="30833"/>
                        <a14:backgroundMark x1="44900" y1="36852" x2="45200" y2="38519"/>
                        <a14:backgroundMark x1="51600" y1="40463" x2="50800" y2="43889"/>
                        <a14:backgroundMark x1="42600" y1="49352" x2="42800" y2="52778"/>
                        <a14:backgroundMark x1="38200" y1="41296" x2="38300" y2="43148"/>
                        <a14:backgroundMark x1="35800" y1="41296" x2="40700" y2="42037"/>
                        <a14:backgroundMark x1="38300" y1="35278" x2="38300" y2="35278"/>
                        <a14:backgroundMark x1="55300" y1="38241" x2="55300" y2="38241"/>
                        <a14:backgroundMark x1="49500" y1="47685" x2="49500" y2="47685"/>
                        <a14:backgroundMark x1="69500" y1="49630" x2="75300" y2="60278"/>
                      </a14:backgroundRemoval>
                    </a14:imgEffect>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l="21990" t="18252" r="24947" b="35516"/>
          <a:stretch/>
        </p:blipFill>
        <p:spPr bwMode="auto">
          <a:xfrm>
            <a:off x="8417183" y="719674"/>
            <a:ext cx="507248" cy="4773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77FB5D4-9658-41AF-9FB7-70568D73BD22}"/>
              </a:ext>
            </a:extLst>
          </p:cNvPr>
          <p:cNvSpPr/>
          <p:nvPr/>
        </p:nvSpPr>
        <p:spPr>
          <a:xfrm>
            <a:off x="8363686" y="183748"/>
            <a:ext cx="3686823" cy="1602522"/>
          </a:xfrm>
          <a:prstGeom prst="rect">
            <a:avLst/>
          </a:prstGeom>
          <a:noFill/>
          <a:ln>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endParaRPr lang="fr-FR" b="1" dirty="0">
              <a:solidFill>
                <a:srgbClr val="7EBBC3"/>
              </a:solidFill>
              <a:effectLst/>
              <a:latin typeface="+mj-lt"/>
              <a:ea typeface="Calibri" panose="020F0502020204030204" pitchFamily="34" charset="0"/>
              <a:cs typeface="Times New Roman" panose="02020603050405020304" pitchFamily="18" charset="0"/>
            </a:endParaRPr>
          </a:p>
        </p:txBody>
      </p:sp>
      <p:pic>
        <p:nvPicPr>
          <p:cNvPr id="15" name="Image 14">
            <a:extLst>
              <a:ext uri="{FF2B5EF4-FFF2-40B4-BE49-F238E27FC236}">
                <a16:creationId xmlns:a16="http://schemas.microsoft.com/office/drawing/2014/main" id="{EF5614CB-A66B-4085-853A-95EE9E6D984C}"/>
              </a:ext>
            </a:extLst>
          </p:cNvPr>
          <p:cNvPicPr>
            <a:picLocks noChangeAspect="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a:ext>
            </a:extLst>
          </a:blip>
          <a:srcRect l="24033" t="19216" r="20261" b="23382"/>
          <a:stretch/>
        </p:blipFill>
        <p:spPr>
          <a:xfrm flipH="1">
            <a:off x="3649251" y="4641548"/>
            <a:ext cx="240670" cy="262797"/>
          </a:xfrm>
          <a:prstGeom prst="rect">
            <a:avLst/>
          </a:prstGeom>
        </p:spPr>
      </p:pic>
      <p:sp>
        <p:nvSpPr>
          <p:cNvPr id="18" name="ZoneTexte 17">
            <a:extLst>
              <a:ext uri="{FF2B5EF4-FFF2-40B4-BE49-F238E27FC236}">
                <a16:creationId xmlns:a16="http://schemas.microsoft.com/office/drawing/2014/main" id="{BF92C09A-2C6F-47EF-A0C9-2EF9485D93A2}"/>
              </a:ext>
            </a:extLst>
          </p:cNvPr>
          <p:cNvSpPr txBox="1"/>
          <p:nvPr/>
        </p:nvSpPr>
        <p:spPr>
          <a:xfrm>
            <a:off x="6935204" y="2687072"/>
            <a:ext cx="3822988" cy="1708160"/>
          </a:xfrm>
          <a:prstGeom prst="rect">
            <a:avLst/>
          </a:prstGeom>
          <a:noFill/>
        </p:spPr>
        <p:txBody>
          <a:bodyPr wrap="square">
            <a:spAutoFit/>
          </a:bodyPr>
          <a:lstStyle/>
          <a:p>
            <a:r>
              <a:rPr kumimoji="0" lang="fr-FR" sz="21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Deux filtres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minéraux</a:t>
            </a:r>
            <a:r>
              <a:rPr kumimoji="0" lang="fr-FR" sz="21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(écrans)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réfléchissent la lumière pour une protection optimale contre les UV. </a:t>
            </a:r>
            <a:r>
              <a:rPr kumimoji="0" lang="fr-FR" sz="21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Ni les rayons ni les filtres ne pénètrent la peau.</a:t>
            </a:r>
          </a:p>
        </p:txBody>
      </p:sp>
      <p:sp>
        <p:nvSpPr>
          <p:cNvPr id="19" name="ZoneTexte 18">
            <a:extLst>
              <a:ext uri="{FF2B5EF4-FFF2-40B4-BE49-F238E27FC236}">
                <a16:creationId xmlns:a16="http://schemas.microsoft.com/office/drawing/2014/main" id="{E0E6CA79-7BA6-4811-B9D8-B6147EA0ED5E}"/>
              </a:ext>
            </a:extLst>
          </p:cNvPr>
          <p:cNvSpPr txBox="1"/>
          <p:nvPr/>
        </p:nvSpPr>
        <p:spPr>
          <a:xfrm>
            <a:off x="6890301" y="4240423"/>
            <a:ext cx="5199634" cy="15132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fr-FR" sz="21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Deux huiles végétales (karité et tournesol)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renforcent la peau en la rechargeant en lipides.</a:t>
            </a:r>
            <a:r>
              <a:rPr kumimoji="0" lang="fr-FR" sz="21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fr-FR" sz="21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Les émollients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adoucissent et lissent</a:t>
            </a:r>
            <a:r>
              <a:rPr kumimoji="0" lang="fr-FR" sz="21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la peau.</a:t>
            </a:r>
          </a:p>
        </p:txBody>
      </p:sp>
      <p:grpSp>
        <p:nvGrpSpPr>
          <p:cNvPr id="21" name="Groupe 20">
            <a:extLst>
              <a:ext uri="{FF2B5EF4-FFF2-40B4-BE49-F238E27FC236}">
                <a16:creationId xmlns:a16="http://schemas.microsoft.com/office/drawing/2014/main" id="{8F36BBA0-CBDD-41E5-8722-E585200B056D}"/>
              </a:ext>
            </a:extLst>
          </p:cNvPr>
          <p:cNvGrpSpPr/>
          <p:nvPr/>
        </p:nvGrpSpPr>
        <p:grpSpPr>
          <a:xfrm>
            <a:off x="3629780" y="2830679"/>
            <a:ext cx="2798898" cy="523220"/>
            <a:chOff x="2982661" y="3187910"/>
            <a:chExt cx="2798898" cy="523220"/>
          </a:xfrm>
        </p:grpSpPr>
        <p:pic>
          <p:nvPicPr>
            <p:cNvPr id="22" name="Image 21">
              <a:extLst>
                <a:ext uri="{FF2B5EF4-FFF2-40B4-BE49-F238E27FC236}">
                  <a16:creationId xmlns:a16="http://schemas.microsoft.com/office/drawing/2014/main" id="{27AA2CDB-8060-4058-8D7C-D4F95DF9B3EE}"/>
                </a:ext>
              </a:extLst>
            </p:cNvPr>
            <p:cNvPicPr>
              <a:picLocks noChangeAspect="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a:ext>
              </a:extLst>
            </a:blip>
            <a:srcRect l="24033" t="19216" r="20261" b="23382"/>
            <a:stretch/>
          </p:blipFill>
          <p:spPr>
            <a:xfrm flipH="1">
              <a:off x="2982661" y="3324501"/>
              <a:ext cx="240670" cy="254000"/>
            </a:xfrm>
            <a:prstGeom prst="rect">
              <a:avLst/>
            </a:prstGeom>
          </p:spPr>
        </p:pic>
        <p:sp>
          <p:nvSpPr>
            <p:cNvPr id="23" name="ZoneTexte 22">
              <a:extLst>
                <a:ext uri="{FF2B5EF4-FFF2-40B4-BE49-F238E27FC236}">
                  <a16:creationId xmlns:a16="http://schemas.microsoft.com/office/drawing/2014/main" id="{59C65E5A-DD55-4510-8761-843DCFE3799F}"/>
                </a:ext>
              </a:extLst>
            </p:cNvPr>
            <p:cNvSpPr txBox="1"/>
            <p:nvPr/>
          </p:nvSpPr>
          <p:spPr>
            <a:xfrm>
              <a:off x="3231798" y="3187910"/>
              <a:ext cx="25497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all" normalizeH="0" baseline="0" noProof="0">
                  <a:ln>
                    <a:noFill/>
                  </a:ln>
                  <a:solidFill>
                    <a:srgbClr val="F38B1F"/>
                  </a:solidFill>
                  <a:uLnTx/>
                  <a:uFillTx/>
                  <a:latin typeface="DilleniaUPC" panose="02020603050405020304" pitchFamily="18" charset="-34"/>
                  <a:ea typeface="+mn-ea"/>
                  <a:cs typeface="DilleniaUPC" panose="02020603050405020304" pitchFamily="18" charset="-34"/>
                </a:rPr>
                <a:t>PROTECTION SOLAIRE</a:t>
              </a:r>
            </a:p>
          </p:txBody>
        </p:sp>
      </p:grpSp>
      <p:sp>
        <p:nvSpPr>
          <p:cNvPr id="24" name="ZoneTexte 23">
            <a:extLst>
              <a:ext uri="{FF2B5EF4-FFF2-40B4-BE49-F238E27FC236}">
                <a16:creationId xmlns:a16="http://schemas.microsoft.com/office/drawing/2014/main" id="{29B42CAF-27B2-4C52-A309-F2D0834F6C3D}"/>
              </a:ext>
            </a:extLst>
          </p:cNvPr>
          <p:cNvSpPr txBox="1"/>
          <p:nvPr/>
        </p:nvSpPr>
        <p:spPr>
          <a:xfrm>
            <a:off x="3898388" y="4515735"/>
            <a:ext cx="2854979" cy="523220"/>
          </a:xfrm>
          <a:prstGeom prst="rect">
            <a:avLst/>
          </a:prstGeom>
          <a:noFill/>
        </p:spPr>
        <p:txBody>
          <a:bodyPr wrap="square">
            <a:spAutoFit/>
          </a:bodyPr>
          <a:lstStyle/>
          <a:p>
            <a:r>
              <a:rPr kumimoji="0" lang="fr-FR" sz="2800" b="0" i="0" u="none" strike="noStrike" cap="all" normalizeH="0" baseline="0" noProof="0">
                <a:ln>
                  <a:noFill/>
                </a:ln>
                <a:solidFill>
                  <a:srgbClr val="F38B1F"/>
                </a:solidFill>
                <a:uLnTx/>
                <a:uFillTx/>
                <a:latin typeface="DilleniaUPC" panose="02020603050405020304" pitchFamily="18" charset="-34"/>
                <a:ea typeface="+mn-ea"/>
                <a:cs typeface="DilleniaUPC" panose="02020603050405020304" pitchFamily="18" charset="-34"/>
              </a:rPr>
              <a:t>AGENTS NOURRISSANTS</a:t>
            </a:r>
          </a:p>
        </p:txBody>
      </p:sp>
      <p:cxnSp>
        <p:nvCxnSpPr>
          <p:cNvPr id="26" name="Connecteur droit 25">
            <a:extLst>
              <a:ext uri="{FF2B5EF4-FFF2-40B4-BE49-F238E27FC236}">
                <a16:creationId xmlns:a16="http://schemas.microsoft.com/office/drawing/2014/main" id="{D9E74316-4521-48F4-B195-E6FA0E544A55}"/>
              </a:ext>
            </a:extLst>
          </p:cNvPr>
          <p:cNvCxnSpPr>
            <a:cxnSpLocks/>
          </p:cNvCxnSpPr>
          <p:nvPr/>
        </p:nvCxnSpPr>
        <p:spPr>
          <a:xfrm>
            <a:off x="6835928" y="2752662"/>
            <a:ext cx="0" cy="1088572"/>
          </a:xfrm>
          <a:prstGeom prst="line">
            <a:avLst/>
          </a:prstGeom>
          <a:ln>
            <a:solidFill>
              <a:srgbClr val="F38B1F"/>
            </a:solidFill>
          </a:ln>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F8708289-B19C-4F25-A0D3-B411C53C26F8}"/>
              </a:ext>
            </a:extLst>
          </p:cNvPr>
          <p:cNvCxnSpPr>
            <a:cxnSpLocks/>
          </p:cNvCxnSpPr>
          <p:nvPr/>
        </p:nvCxnSpPr>
        <p:spPr>
          <a:xfrm>
            <a:off x="6852067" y="4171986"/>
            <a:ext cx="0" cy="1144722"/>
          </a:xfrm>
          <a:prstGeom prst="line">
            <a:avLst/>
          </a:prstGeom>
          <a:ln>
            <a:solidFill>
              <a:srgbClr val="F38B1F"/>
            </a:solidFill>
          </a:ln>
        </p:spPr>
        <p:style>
          <a:lnRef idx="1">
            <a:schemeClr val="dk1"/>
          </a:lnRef>
          <a:fillRef idx="0">
            <a:schemeClr val="dk1"/>
          </a:fillRef>
          <a:effectRef idx="0">
            <a:schemeClr val="dk1"/>
          </a:effectRef>
          <a:fontRef idx="minor">
            <a:schemeClr val="tx1"/>
          </a:fontRef>
        </p:style>
      </p:cxnSp>
      <p:sp>
        <p:nvSpPr>
          <p:cNvPr id="32" name="ZoneTexte 31">
            <a:extLst>
              <a:ext uri="{FF2B5EF4-FFF2-40B4-BE49-F238E27FC236}">
                <a16:creationId xmlns:a16="http://schemas.microsoft.com/office/drawing/2014/main" id="{B8F10539-F26A-4878-B4EC-81B5FDF2C18D}"/>
              </a:ext>
            </a:extLst>
          </p:cNvPr>
          <p:cNvSpPr txBox="1"/>
          <p:nvPr/>
        </p:nvSpPr>
        <p:spPr>
          <a:xfrm>
            <a:off x="8963661" y="1029062"/>
            <a:ext cx="806565" cy="307777"/>
          </a:xfrm>
          <a:prstGeom prst="rect">
            <a:avLst/>
          </a:prstGeom>
          <a:noFill/>
        </p:spPr>
        <p:txBody>
          <a:bodyPr wrap="square">
            <a:spAutoFit/>
          </a:bodyPr>
          <a:lstStyle/>
          <a:p>
            <a:r>
              <a:rPr lang="fr-FR" sz="1400" dirty="0">
                <a:solidFill>
                  <a:schemeClr val="tx1">
                    <a:lumMod val="50000"/>
                    <a:lumOff val="50000"/>
                  </a:schemeClr>
                </a:solidFill>
                <a:latin typeface="DilleniaUPC" panose="02020603050405020304" pitchFamily="18" charset="-34"/>
                <a:cs typeface="DilleniaUPC" panose="02020603050405020304" pitchFamily="18" charset="-34"/>
              </a:rPr>
              <a:t>[SPF30]</a:t>
            </a:r>
          </a:p>
        </p:txBody>
      </p:sp>
      <p:sp>
        <p:nvSpPr>
          <p:cNvPr id="33" name="ZoneTexte 32">
            <a:extLst>
              <a:ext uri="{FF2B5EF4-FFF2-40B4-BE49-F238E27FC236}">
                <a16:creationId xmlns:a16="http://schemas.microsoft.com/office/drawing/2014/main" id="{4C6758F0-8B09-4B4F-9BB3-634FCE3B729B}"/>
              </a:ext>
            </a:extLst>
          </p:cNvPr>
          <p:cNvSpPr txBox="1"/>
          <p:nvPr/>
        </p:nvSpPr>
        <p:spPr>
          <a:xfrm>
            <a:off x="10272280" y="1034116"/>
            <a:ext cx="881286" cy="307777"/>
          </a:xfrm>
          <a:prstGeom prst="rect">
            <a:avLst/>
          </a:prstGeom>
          <a:noFill/>
        </p:spPr>
        <p:txBody>
          <a:bodyPr wrap="square">
            <a:spAutoFit/>
          </a:bodyPr>
          <a:lstStyle/>
          <a:p>
            <a:r>
              <a:rPr lang="fr-FR" sz="1400" dirty="0">
                <a:solidFill>
                  <a:schemeClr val="tx1">
                    <a:lumMod val="50000"/>
                    <a:lumOff val="50000"/>
                  </a:schemeClr>
                </a:solidFill>
                <a:latin typeface="DilleniaUPC" panose="02020603050405020304" pitchFamily="18" charset="-34"/>
                <a:cs typeface="DilleniaUPC" panose="02020603050405020304" pitchFamily="18" charset="-34"/>
              </a:rPr>
              <a:t>[SPF50+]</a:t>
            </a:r>
          </a:p>
        </p:txBody>
      </p:sp>
      <p:pic>
        <p:nvPicPr>
          <p:cNvPr id="37" name="Image 36">
            <a:extLst>
              <a:ext uri="{FF2B5EF4-FFF2-40B4-BE49-F238E27FC236}">
                <a16:creationId xmlns:a16="http://schemas.microsoft.com/office/drawing/2014/main" id="{593A33C0-4F07-4AF3-A697-B1B6F6867FC6}"/>
              </a:ext>
            </a:extLst>
          </p:cNvPr>
          <p:cNvPicPr>
            <a:picLocks noChangeAspect="1"/>
          </p:cNvPicPr>
          <p:nvPr/>
        </p:nvPicPr>
        <p:blipFill rotWithShape="1">
          <a:blip r:embed="rId9"/>
          <a:srcRect l="52793" b="12566"/>
          <a:stretch/>
        </p:blipFill>
        <p:spPr>
          <a:xfrm>
            <a:off x="10611192" y="2298490"/>
            <a:ext cx="1542541" cy="1546349"/>
          </a:xfrm>
          <a:prstGeom prst="rect">
            <a:avLst/>
          </a:prstGeom>
        </p:spPr>
      </p:pic>
      <p:pic>
        <p:nvPicPr>
          <p:cNvPr id="34" name="Image 33">
            <a:extLst>
              <a:ext uri="{FF2B5EF4-FFF2-40B4-BE49-F238E27FC236}">
                <a16:creationId xmlns:a16="http://schemas.microsoft.com/office/drawing/2014/main" id="{99DE01C7-6573-491A-864C-9395480C173E}"/>
              </a:ext>
            </a:extLst>
          </p:cNvPr>
          <p:cNvPicPr>
            <a:picLocks noChangeAspect="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a:ext>
            </a:extLst>
          </a:blip>
          <a:srcRect l="24033" t="19216" r="20261" b="23382"/>
          <a:stretch/>
        </p:blipFill>
        <p:spPr>
          <a:xfrm flipH="1">
            <a:off x="3649251" y="5754653"/>
            <a:ext cx="240670" cy="262797"/>
          </a:xfrm>
          <a:prstGeom prst="rect">
            <a:avLst/>
          </a:prstGeom>
        </p:spPr>
      </p:pic>
      <p:sp>
        <p:nvSpPr>
          <p:cNvPr id="35" name="ZoneTexte 34">
            <a:extLst>
              <a:ext uri="{FF2B5EF4-FFF2-40B4-BE49-F238E27FC236}">
                <a16:creationId xmlns:a16="http://schemas.microsoft.com/office/drawing/2014/main" id="{BCB262A8-3F92-43A5-9985-3A9A3DB943F4}"/>
              </a:ext>
            </a:extLst>
          </p:cNvPr>
          <p:cNvSpPr txBox="1"/>
          <p:nvPr/>
        </p:nvSpPr>
        <p:spPr>
          <a:xfrm>
            <a:off x="3898388" y="5628840"/>
            <a:ext cx="2854979" cy="523220"/>
          </a:xfrm>
          <a:prstGeom prst="rect">
            <a:avLst/>
          </a:prstGeom>
          <a:noFill/>
        </p:spPr>
        <p:txBody>
          <a:bodyPr wrap="square">
            <a:spAutoFit/>
          </a:bodyPr>
          <a:lstStyle/>
          <a:p>
            <a:r>
              <a:rPr kumimoji="0" lang="fr-FR" sz="2800" b="0" i="0" u="none" strike="noStrike" cap="all" normalizeH="0" baseline="0" noProof="0">
                <a:ln>
                  <a:noFill/>
                </a:ln>
                <a:solidFill>
                  <a:srgbClr val="F38B1F"/>
                </a:solidFill>
                <a:uLnTx/>
                <a:uFillTx/>
                <a:latin typeface="DilleniaUPC" panose="02020603050405020304" pitchFamily="18" charset="-34"/>
                <a:ea typeface="+mn-ea"/>
                <a:cs typeface="DilleniaUPC" panose="02020603050405020304" pitchFamily="18" charset="-34"/>
              </a:rPr>
              <a:t>AGENT SENSORIEL</a:t>
            </a:r>
          </a:p>
        </p:txBody>
      </p:sp>
      <p:cxnSp>
        <p:nvCxnSpPr>
          <p:cNvPr id="36" name="Connecteur droit 35">
            <a:extLst>
              <a:ext uri="{FF2B5EF4-FFF2-40B4-BE49-F238E27FC236}">
                <a16:creationId xmlns:a16="http://schemas.microsoft.com/office/drawing/2014/main" id="{57B03257-F2D3-4432-A16C-D7683FBFD938}"/>
              </a:ext>
            </a:extLst>
          </p:cNvPr>
          <p:cNvCxnSpPr>
            <a:cxnSpLocks/>
          </p:cNvCxnSpPr>
          <p:nvPr/>
        </p:nvCxnSpPr>
        <p:spPr>
          <a:xfrm>
            <a:off x="6836165" y="5578274"/>
            <a:ext cx="0" cy="679255"/>
          </a:xfrm>
          <a:prstGeom prst="line">
            <a:avLst/>
          </a:prstGeom>
          <a:ln>
            <a:solidFill>
              <a:srgbClr val="F38B1F"/>
            </a:solidFill>
          </a:ln>
        </p:spPr>
        <p:style>
          <a:lnRef idx="1">
            <a:schemeClr val="dk1"/>
          </a:lnRef>
          <a:fillRef idx="0">
            <a:schemeClr val="dk1"/>
          </a:fillRef>
          <a:effectRef idx="0">
            <a:schemeClr val="dk1"/>
          </a:effectRef>
          <a:fontRef idx="minor">
            <a:schemeClr val="tx1"/>
          </a:fontRef>
        </p:style>
      </p:cxnSp>
      <p:sp>
        <p:nvSpPr>
          <p:cNvPr id="38" name="ZoneTexte 37">
            <a:extLst>
              <a:ext uri="{FF2B5EF4-FFF2-40B4-BE49-F238E27FC236}">
                <a16:creationId xmlns:a16="http://schemas.microsoft.com/office/drawing/2014/main" id="{35A2C0E7-4115-42BC-BE32-9D8B0C419EFC}"/>
              </a:ext>
            </a:extLst>
          </p:cNvPr>
          <p:cNvSpPr txBox="1"/>
          <p:nvPr/>
        </p:nvSpPr>
        <p:spPr>
          <a:xfrm>
            <a:off x="6890300" y="5628569"/>
            <a:ext cx="5237901" cy="1061829"/>
          </a:xfrm>
          <a:prstGeom prst="rect">
            <a:avLst/>
          </a:prstGeom>
          <a:noFill/>
        </p:spPr>
        <p:txBody>
          <a:bodyPr wrap="square">
            <a:spAutoFit/>
          </a:bodyPr>
          <a:lstStyle/>
          <a:p>
            <a:r>
              <a:rPr kumimoji="0" lang="fr-FR" sz="21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Un dérivé d’acide gras et d’acide aminé donne un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toucher poudré</a:t>
            </a:r>
            <a:r>
              <a:rPr kumimoji="0" lang="fr-FR" sz="21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et sec sur la peau pour </a:t>
            </a:r>
            <a:r>
              <a:rPr kumimoji="0" lang="fr-FR" sz="2100" b="1"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plus de plaisir à l’application</a:t>
            </a:r>
            <a:r>
              <a:rPr kumimoji="0" lang="fr-FR" sz="210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t>
            </a:r>
          </a:p>
        </p:txBody>
      </p:sp>
    </p:spTree>
    <p:extLst>
      <p:ext uri="{BB962C8B-B14F-4D97-AF65-F5344CB8AC3E}">
        <p14:creationId xmlns:p14="http://schemas.microsoft.com/office/powerpoint/2010/main" val="12298733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084B4-0926-4DE8-B39D-F20563359D0B}"/>
              </a:ext>
            </a:extLst>
          </p:cNvPr>
          <p:cNvSpPr/>
          <p:nvPr/>
        </p:nvSpPr>
        <p:spPr>
          <a:xfrm rot="16200000">
            <a:off x="-2429141" y="2429141"/>
            <a:ext cx="6858001" cy="1999718"/>
          </a:xfrm>
          <a:prstGeom prst="rect">
            <a:avLst/>
          </a:prstGeom>
          <a:solidFill>
            <a:srgbClr val="F3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870809" y="651137"/>
            <a:ext cx="10008606" cy="892552"/>
          </a:xfrm>
          <a:prstGeom prst="rect">
            <a:avLst/>
          </a:prstGeom>
          <a:noFill/>
        </p:spPr>
        <p:txBody>
          <a:bodyPr wrap="square">
            <a:spAutoFit/>
          </a:bodyPr>
          <a:lstStyle/>
          <a:p>
            <a:r>
              <a:rPr lang="fr-FR" sz="2600" b="1">
                <a:latin typeface="DilleniaUPC" panose="02020603050405020304" pitchFamily="18" charset="-34"/>
                <a:cs typeface="DilleniaUPC" panose="02020603050405020304" pitchFamily="18" charset="-34"/>
              </a:rPr>
              <a:t>Fluide minéral protecteur </a:t>
            </a:r>
          </a:p>
          <a:p>
            <a:r>
              <a:rPr lang="fr-FR" sz="2600" b="1">
                <a:latin typeface="DilleniaUPC" panose="02020603050405020304" pitchFamily="18" charset="-34"/>
                <a:cs typeface="DilleniaUPC" panose="02020603050405020304" pitchFamily="18" charset="-34"/>
              </a:rPr>
              <a:t>SPF 30 &amp; 50+</a:t>
            </a:r>
          </a:p>
        </p:txBody>
      </p:sp>
      <p:pic>
        <p:nvPicPr>
          <p:cNvPr id="3" name="Image 2">
            <a:extLst>
              <a:ext uri="{FF2B5EF4-FFF2-40B4-BE49-F238E27FC236}">
                <a16:creationId xmlns:a16="http://schemas.microsoft.com/office/drawing/2014/main" id="{337221BB-AA26-4211-9C85-33A392DA7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584" y="2086392"/>
            <a:ext cx="2129675" cy="4152394"/>
          </a:xfrm>
          <a:prstGeom prst="rect">
            <a:avLst/>
          </a:prstGeom>
          <a:effectLst>
            <a:outerShdw blurRad="50800" dist="38100" dir="2700000" algn="tl" rotWithShape="0">
              <a:prstClr val="black">
                <a:alpha val="40000"/>
              </a:prstClr>
            </a:outerShdw>
          </a:effectLst>
        </p:spPr>
      </p:pic>
      <p:pic>
        <p:nvPicPr>
          <p:cNvPr id="4" name="Image 3">
            <a:extLst>
              <a:ext uri="{FF2B5EF4-FFF2-40B4-BE49-F238E27FC236}">
                <a16:creationId xmlns:a16="http://schemas.microsoft.com/office/drawing/2014/main" id="{8CCA39D6-DBF9-4003-9723-AC8EC081A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3787" y="2086393"/>
            <a:ext cx="2129675" cy="4152394"/>
          </a:xfrm>
          <a:prstGeom prst="rect">
            <a:avLst/>
          </a:prstGeom>
          <a:effectLst>
            <a:outerShdw blurRad="50800" dist="38100" dir="2700000" algn="tl" rotWithShape="0">
              <a:prstClr val="black">
                <a:alpha val="40000"/>
              </a:prstClr>
            </a:outerShdw>
          </a:effectLst>
        </p:spPr>
      </p:pic>
      <p:cxnSp>
        <p:nvCxnSpPr>
          <p:cNvPr id="17" name="Connecteur droit 16">
            <a:extLst>
              <a:ext uri="{FF2B5EF4-FFF2-40B4-BE49-F238E27FC236}">
                <a16:creationId xmlns:a16="http://schemas.microsoft.com/office/drawing/2014/main" id="{C1FA48E8-463E-C349-A0B7-3AA0FBB4B7FD}"/>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11BF3D36-1671-4278-B145-D6FF35055221}"/>
              </a:ext>
            </a:extLst>
          </p:cNvPr>
          <p:cNvSpPr txBox="1"/>
          <p:nvPr/>
        </p:nvSpPr>
        <p:spPr>
          <a:xfrm>
            <a:off x="3669016" y="1774373"/>
            <a:ext cx="5779783" cy="584775"/>
          </a:xfrm>
          <a:prstGeom prst="rect">
            <a:avLst/>
          </a:prstGeom>
          <a:noFill/>
        </p:spPr>
        <p:txBody>
          <a:bodyPr wrap="square">
            <a:spAutoFit/>
          </a:bodyPr>
          <a:lstStyle/>
          <a:p>
            <a:pPr>
              <a:spcAft>
                <a:spcPts val="600"/>
              </a:spcAft>
            </a:pPr>
            <a:r>
              <a:rPr lang="fr-FR" sz="3200" b="1" cap="all">
                <a:solidFill>
                  <a:srgbClr val="F38B1F"/>
                </a:solidFill>
                <a:latin typeface="DilleniaUPC" panose="02020603050405020304" pitchFamily="18" charset="-34"/>
                <a:cs typeface="DilleniaUPC" panose="02020603050405020304" pitchFamily="18" charset="-34"/>
              </a:rPr>
              <a:t>TRANSPARENCE TOTALE</a:t>
            </a:r>
          </a:p>
        </p:txBody>
      </p:sp>
      <p:sp>
        <p:nvSpPr>
          <p:cNvPr id="12" name="ZoneTexte 11">
            <a:extLst>
              <a:ext uri="{FF2B5EF4-FFF2-40B4-BE49-F238E27FC236}">
                <a16:creationId xmlns:a16="http://schemas.microsoft.com/office/drawing/2014/main" id="{FDD7B68E-8226-483A-A3F2-658884A2BD3F}"/>
              </a:ext>
            </a:extLst>
          </p:cNvPr>
          <p:cNvSpPr txBox="1"/>
          <p:nvPr/>
        </p:nvSpPr>
        <p:spPr>
          <a:xfrm>
            <a:off x="3963362" y="2664895"/>
            <a:ext cx="7245953" cy="1659429"/>
          </a:xfrm>
          <a:prstGeom prst="rect">
            <a:avLst/>
          </a:prstGeom>
          <a:noFill/>
        </p:spPr>
        <p:txBody>
          <a:bodyPr wrap="square">
            <a:spAutoFit/>
          </a:bodyPr>
          <a:lstStyle>
            <a:defPPr>
              <a:defRPr lang="fr-FR"/>
            </a:defPPr>
            <a:lvl1pPr algn="ctr">
              <a:lnSpc>
                <a:spcPts val="2000"/>
              </a:lnSpc>
              <a:defRPr sz="2000" b="1">
                <a:latin typeface="DilleniaUPC" panose="02020603050405020304" pitchFamily="18" charset="-34"/>
                <a:cs typeface="DilleniaUPC" panose="02020603050405020304" pitchFamily="18" charset="-34"/>
              </a:defRPr>
            </a:lvl1pPr>
          </a:lstStyle>
          <a:p>
            <a:r>
              <a:rPr lang="fr-FR" sz="2400"/>
              <a:t>INGRÉDIENTS (SPF 30) : </a:t>
            </a:r>
            <a:r>
              <a:rPr lang="fr-FR" sz="2400" b="0">
                <a:solidFill>
                  <a:srgbClr val="2B909D"/>
                </a:solidFill>
              </a:rPr>
              <a:t>ZINC OXIDE</a:t>
            </a:r>
            <a:r>
              <a:rPr lang="fr-FR" sz="2400" b="0"/>
              <a:t>, </a:t>
            </a:r>
            <a:r>
              <a:rPr lang="fr-FR" sz="2400" b="0">
                <a:solidFill>
                  <a:srgbClr val="EE5E79"/>
                </a:solidFill>
              </a:rPr>
              <a:t>COCO-CAPRYLATE/CAPRATE</a:t>
            </a:r>
            <a:r>
              <a:rPr lang="fr-FR" sz="2400" b="0"/>
              <a:t>, </a:t>
            </a:r>
            <a:r>
              <a:rPr lang="fr-FR" sz="2400" b="0">
                <a:solidFill>
                  <a:srgbClr val="EE5E79"/>
                </a:solidFill>
              </a:rPr>
              <a:t>DICAPRYLYL CARBONATE</a:t>
            </a:r>
            <a:r>
              <a:rPr lang="fr-FR" sz="2400" b="0"/>
              <a:t>, </a:t>
            </a:r>
            <a:r>
              <a:rPr lang="fr-FR" sz="2400" b="0">
                <a:solidFill>
                  <a:srgbClr val="EE5E79"/>
                </a:solidFill>
              </a:rPr>
              <a:t>CAPRYLIC/CAPRIC TRIGLYCERIDE</a:t>
            </a:r>
            <a:r>
              <a:rPr lang="fr-FR" sz="2400" b="0"/>
              <a:t>, </a:t>
            </a:r>
            <a:r>
              <a:rPr lang="fr-FR" sz="2400" b="0">
                <a:solidFill>
                  <a:srgbClr val="EE5E79"/>
                </a:solidFill>
              </a:rPr>
              <a:t>DICAPRYLYL ETHER</a:t>
            </a:r>
            <a:r>
              <a:rPr lang="fr-FR" sz="2400" b="0"/>
              <a:t>, </a:t>
            </a:r>
            <a:r>
              <a:rPr lang="fr-FR" sz="2400" b="0">
                <a:solidFill>
                  <a:srgbClr val="2B909D"/>
                </a:solidFill>
              </a:rPr>
              <a:t>BUTYROSPERMUM PARKII (SHEA) OIL</a:t>
            </a:r>
            <a:r>
              <a:rPr lang="fr-FR" sz="2400" b="0"/>
              <a:t>, </a:t>
            </a:r>
            <a:r>
              <a:rPr lang="fr-FR" sz="2400" b="0">
                <a:solidFill>
                  <a:srgbClr val="2B909D"/>
                </a:solidFill>
              </a:rPr>
              <a:t>TITANIUM DIOXIDE</a:t>
            </a:r>
            <a:r>
              <a:rPr lang="fr-FR" sz="2400" b="0"/>
              <a:t>, </a:t>
            </a:r>
            <a:r>
              <a:rPr lang="fr-FR" sz="2400" b="0">
                <a:solidFill>
                  <a:srgbClr val="EE5E79"/>
                </a:solidFill>
              </a:rPr>
              <a:t>POLYHYDROXYSTEARIC ACID</a:t>
            </a:r>
            <a:r>
              <a:rPr lang="fr-FR" sz="2400" b="0"/>
              <a:t>, </a:t>
            </a:r>
            <a:r>
              <a:rPr lang="fr-FR" sz="2400" b="0">
                <a:solidFill>
                  <a:srgbClr val="EE5E79"/>
                </a:solidFill>
              </a:rPr>
              <a:t>LAUROYL LYSINE</a:t>
            </a:r>
            <a:r>
              <a:rPr lang="fr-FR" sz="2400" b="0"/>
              <a:t>, </a:t>
            </a:r>
            <a:r>
              <a:rPr lang="fr-FR" sz="2400" b="0">
                <a:solidFill>
                  <a:srgbClr val="EE5E79"/>
                </a:solidFill>
              </a:rPr>
              <a:t>TRIHYDROXYSTEARIN</a:t>
            </a:r>
            <a:r>
              <a:rPr lang="fr-FR" sz="2400" b="0"/>
              <a:t>, </a:t>
            </a:r>
            <a:r>
              <a:rPr lang="fr-FR" sz="2400" b="0">
                <a:solidFill>
                  <a:srgbClr val="545C8B"/>
                </a:solidFill>
              </a:rPr>
              <a:t>STEARIC ACID</a:t>
            </a:r>
            <a:r>
              <a:rPr lang="fr-FR" sz="2400" b="0"/>
              <a:t>, </a:t>
            </a:r>
            <a:r>
              <a:rPr lang="fr-FR" sz="2400" b="0">
                <a:solidFill>
                  <a:srgbClr val="EE5E79"/>
                </a:solidFill>
              </a:rPr>
              <a:t>FRAGRANCE (PARFUM)</a:t>
            </a:r>
            <a:r>
              <a:rPr lang="fr-FR" sz="2400" b="0"/>
              <a:t>, </a:t>
            </a:r>
            <a:r>
              <a:rPr lang="fr-FR" sz="2400" b="0">
                <a:solidFill>
                  <a:srgbClr val="545C8B"/>
                </a:solidFill>
              </a:rPr>
              <a:t>ALUMINA</a:t>
            </a:r>
            <a:r>
              <a:rPr lang="fr-FR" sz="2400" b="0"/>
              <a:t>, </a:t>
            </a:r>
            <a:r>
              <a:rPr lang="fr-FR" sz="2400" b="0">
                <a:solidFill>
                  <a:srgbClr val="545C8B"/>
                </a:solidFill>
              </a:rPr>
              <a:t>TOCOPHEROL</a:t>
            </a:r>
            <a:r>
              <a:rPr lang="fr-FR" sz="2400" b="0"/>
              <a:t>, </a:t>
            </a:r>
            <a:r>
              <a:rPr lang="fr-FR" sz="2400" b="0">
                <a:solidFill>
                  <a:srgbClr val="2B909D"/>
                </a:solidFill>
              </a:rPr>
              <a:t>HELIANTHUS ANNUUS (SUNFLOWER) SEED OIL</a:t>
            </a:r>
            <a:r>
              <a:rPr lang="fr-FR" sz="2400" b="0"/>
              <a:t>. </a:t>
            </a:r>
          </a:p>
        </p:txBody>
      </p:sp>
      <p:sp>
        <p:nvSpPr>
          <p:cNvPr id="14" name="ZoneTexte 13">
            <a:extLst>
              <a:ext uri="{FF2B5EF4-FFF2-40B4-BE49-F238E27FC236}">
                <a16:creationId xmlns:a16="http://schemas.microsoft.com/office/drawing/2014/main" id="{262E195A-1F41-4D0F-AE60-72B472B6490B}"/>
              </a:ext>
            </a:extLst>
          </p:cNvPr>
          <p:cNvSpPr txBox="1"/>
          <p:nvPr/>
        </p:nvSpPr>
        <p:spPr>
          <a:xfrm>
            <a:off x="4099046" y="4466100"/>
            <a:ext cx="6974586" cy="633507"/>
          </a:xfrm>
          <a:prstGeom prst="rect">
            <a:avLst/>
          </a:prstGeom>
          <a:noFill/>
        </p:spPr>
        <p:txBody>
          <a:bodyPr wrap="square">
            <a:spAutoFit/>
          </a:bodyPr>
          <a:lstStyle/>
          <a:p>
            <a:pPr algn="ctr">
              <a:lnSpc>
                <a:spcPts val="2000"/>
              </a:lnSpc>
            </a:pPr>
            <a:r>
              <a:rPr lang="fr-FR" sz="2400" b="1">
                <a:latin typeface="DilleniaUPC" panose="02020603050405020304" pitchFamily="18" charset="-34"/>
                <a:cs typeface="DilleniaUPC" panose="02020603050405020304" pitchFamily="18" charset="-34"/>
              </a:rPr>
              <a:t>INGRÉDIENTS (SPF 50+)</a:t>
            </a:r>
            <a:r>
              <a:rPr lang="fr-FR" sz="2400">
                <a:latin typeface="DilleniaUPC" panose="02020603050405020304" pitchFamily="18" charset="-34"/>
                <a:cs typeface="DilleniaUPC" panose="02020603050405020304" pitchFamily="18" charset="-34"/>
              </a:rPr>
              <a:t> : les mêmes à des concentrations différentes, par conséquent ils ne figurent pas dans le même ordre sur la liste des ingrédients.</a:t>
            </a:r>
          </a:p>
        </p:txBody>
      </p:sp>
      <p:grpSp>
        <p:nvGrpSpPr>
          <p:cNvPr id="25" name="Groupe 24">
            <a:extLst>
              <a:ext uri="{FF2B5EF4-FFF2-40B4-BE49-F238E27FC236}">
                <a16:creationId xmlns:a16="http://schemas.microsoft.com/office/drawing/2014/main" id="{69A6AB21-FADD-4891-8443-2895D1AA8F66}"/>
              </a:ext>
            </a:extLst>
          </p:cNvPr>
          <p:cNvGrpSpPr/>
          <p:nvPr/>
        </p:nvGrpSpPr>
        <p:grpSpPr>
          <a:xfrm>
            <a:off x="4804049" y="5345215"/>
            <a:ext cx="6625951" cy="778272"/>
            <a:chOff x="4392044" y="5644597"/>
            <a:chExt cx="6625951" cy="778272"/>
          </a:xfrm>
        </p:grpSpPr>
        <p:sp>
          <p:nvSpPr>
            <p:cNvPr id="26" name="ZoneTexte 25">
              <a:extLst>
                <a:ext uri="{FF2B5EF4-FFF2-40B4-BE49-F238E27FC236}">
                  <a16:creationId xmlns:a16="http://schemas.microsoft.com/office/drawing/2014/main" id="{0F52230B-BA5E-4948-861A-3DC6CB767BC1}"/>
                </a:ext>
              </a:extLst>
            </p:cNvPr>
            <p:cNvSpPr txBox="1"/>
            <p:nvPr/>
          </p:nvSpPr>
          <p:spPr>
            <a:xfrm>
              <a:off x="4599760" y="5644597"/>
              <a:ext cx="2501901" cy="461665"/>
            </a:xfrm>
            <a:prstGeom prst="rect">
              <a:avLst/>
            </a:prstGeom>
            <a:noFill/>
          </p:spPr>
          <p:txBody>
            <a:bodyPr wrap="square">
              <a:spAutoFit/>
            </a:bodyPr>
            <a:lstStyle/>
            <a:p>
              <a:r>
                <a:rPr lang="fr-FR" sz="2400" b="1">
                  <a:solidFill>
                    <a:srgbClr val="2B909D"/>
                  </a:solidFill>
                  <a:latin typeface="DilleniaUPC" panose="02020603050405020304" pitchFamily="18" charset="-34"/>
                  <a:cs typeface="DilleniaUPC" panose="02020603050405020304" pitchFamily="18" charset="-34"/>
                </a:rPr>
                <a:t>Actions spécifiques du produit</a:t>
              </a:r>
            </a:p>
          </p:txBody>
        </p:sp>
        <p:pic>
          <p:nvPicPr>
            <p:cNvPr id="27" name="Image 26">
              <a:extLst>
                <a:ext uri="{FF2B5EF4-FFF2-40B4-BE49-F238E27FC236}">
                  <a16:creationId xmlns:a16="http://schemas.microsoft.com/office/drawing/2014/main" id="{5EE5FB8F-C38B-4450-BCBD-9FCD5CACDA5B}"/>
                </a:ext>
              </a:extLst>
            </p:cNvPr>
            <p:cNvPicPr>
              <a:picLocks noChangeAspect="1"/>
            </p:cNvPicPr>
            <p:nvPr/>
          </p:nvPicPr>
          <p:blipFill>
            <a:blip r:embed="rId5"/>
            <a:stretch>
              <a:fillRect/>
            </a:stretch>
          </p:blipFill>
          <p:spPr>
            <a:xfrm>
              <a:off x="5623750" y="6096331"/>
              <a:ext cx="262946" cy="255539"/>
            </a:xfrm>
            <a:prstGeom prst="rect">
              <a:avLst/>
            </a:prstGeom>
          </p:spPr>
        </p:pic>
        <p:pic>
          <p:nvPicPr>
            <p:cNvPr id="28" name="Image 27">
              <a:extLst>
                <a:ext uri="{FF2B5EF4-FFF2-40B4-BE49-F238E27FC236}">
                  <a16:creationId xmlns:a16="http://schemas.microsoft.com/office/drawing/2014/main" id="{1B6465A7-CBBB-4F97-9136-9DDE12EF71D1}"/>
                </a:ext>
              </a:extLst>
            </p:cNvPr>
            <p:cNvPicPr>
              <a:picLocks noChangeAspect="1"/>
            </p:cNvPicPr>
            <p:nvPr/>
          </p:nvPicPr>
          <p:blipFill>
            <a:blip r:embed="rId6"/>
            <a:stretch>
              <a:fillRect/>
            </a:stretch>
          </p:blipFill>
          <p:spPr>
            <a:xfrm>
              <a:off x="4392044" y="5748430"/>
              <a:ext cx="246439" cy="209658"/>
            </a:xfrm>
            <a:prstGeom prst="rect">
              <a:avLst/>
            </a:prstGeom>
          </p:spPr>
        </p:pic>
        <p:pic>
          <p:nvPicPr>
            <p:cNvPr id="29" name="Image 28">
              <a:extLst>
                <a:ext uri="{FF2B5EF4-FFF2-40B4-BE49-F238E27FC236}">
                  <a16:creationId xmlns:a16="http://schemas.microsoft.com/office/drawing/2014/main" id="{2481DBB5-2B91-43BD-B471-DDC466806471}"/>
                </a:ext>
              </a:extLst>
            </p:cNvPr>
            <p:cNvPicPr>
              <a:picLocks noChangeAspect="1"/>
            </p:cNvPicPr>
            <p:nvPr/>
          </p:nvPicPr>
          <p:blipFill>
            <a:blip r:embed="rId7"/>
            <a:stretch>
              <a:fillRect/>
            </a:stretch>
          </p:blipFill>
          <p:spPr>
            <a:xfrm>
              <a:off x="7078937" y="5736024"/>
              <a:ext cx="240518" cy="251619"/>
            </a:xfrm>
            <a:prstGeom prst="rect">
              <a:avLst/>
            </a:prstGeom>
          </p:spPr>
        </p:pic>
        <p:sp>
          <p:nvSpPr>
            <p:cNvPr id="30" name="ZoneTexte 29">
              <a:extLst>
                <a:ext uri="{FF2B5EF4-FFF2-40B4-BE49-F238E27FC236}">
                  <a16:creationId xmlns:a16="http://schemas.microsoft.com/office/drawing/2014/main" id="{AAC8F71B-8EFB-4EF2-93E2-37C3C7323B72}"/>
                </a:ext>
              </a:extLst>
            </p:cNvPr>
            <p:cNvSpPr txBox="1"/>
            <p:nvPr/>
          </p:nvSpPr>
          <p:spPr>
            <a:xfrm>
              <a:off x="7283828" y="5644597"/>
              <a:ext cx="3734167" cy="461665"/>
            </a:xfrm>
            <a:prstGeom prst="rect">
              <a:avLst/>
            </a:prstGeom>
            <a:noFill/>
          </p:spPr>
          <p:txBody>
            <a:bodyPr wrap="square">
              <a:spAutoFit/>
            </a:bodyPr>
            <a:lstStyle>
              <a:defPPr>
                <a:defRPr lang="fr-FR"/>
              </a:defPPr>
              <a:lvl1pPr>
                <a:defRPr sz="2000" b="1">
                  <a:solidFill>
                    <a:srgbClr val="2B909D"/>
                  </a:solidFill>
                  <a:latin typeface="DilleniaUPC" panose="02020603050405020304" pitchFamily="18" charset="-34"/>
                  <a:cs typeface="DilleniaUPC" panose="02020603050405020304" pitchFamily="18" charset="-34"/>
                </a:defRPr>
              </a:lvl1pPr>
            </a:lstStyle>
            <a:p>
              <a:r>
                <a:rPr lang="fr-FR" sz="2400">
                  <a:solidFill>
                    <a:srgbClr val="F07189"/>
                  </a:solidFill>
                </a:rPr>
                <a:t>Texture et sensorialité</a:t>
              </a:r>
            </a:p>
          </p:txBody>
        </p:sp>
        <p:sp>
          <p:nvSpPr>
            <p:cNvPr id="31" name="ZoneTexte 30">
              <a:extLst>
                <a:ext uri="{FF2B5EF4-FFF2-40B4-BE49-F238E27FC236}">
                  <a16:creationId xmlns:a16="http://schemas.microsoft.com/office/drawing/2014/main" id="{97432085-24DC-4F72-9055-83C7D94916D9}"/>
                </a:ext>
              </a:extLst>
            </p:cNvPr>
            <p:cNvSpPr txBox="1"/>
            <p:nvPr/>
          </p:nvSpPr>
          <p:spPr>
            <a:xfrm>
              <a:off x="5937390" y="5961204"/>
              <a:ext cx="4859920" cy="461665"/>
            </a:xfrm>
            <a:prstGeom prst="rect">
              <a:avLst/>
            </a:prstGeom>
            <a:noFill/>
          </p:spPr>
          <p:txBody>
            <a:bodyPr wrap="square">
              <a:spAutoFit/>
            </a:bodyPr>
            <a:lstStyle/>
            <a:p>
              <a:r>
                <a:rPr lang="fr-FR" sz="2400" b="1" dirty="0">
                  <a:solidFill>
                    <a:srgbClr val="686F98"/>
                  </a:solidFill>
                  <a:latin typeface="DilleniaUPC" panose="02020603050405020304" pitchFamily="18" charset="-34"/>
                  <a:cs typeface="DilleniaUPC" panose="02020603050405020304" pitchFamily="18" charset="-34"/>
                </a:rPr>
                <a:t>Application et système de pénétration de la peau</a:t>
              </a:r>
            </a:p>
          </p:txBody>
        </p:sp>
      </p:grpSp>
      <p:sp>
        <p:nvSpPr>
          <p:cNvPr id="18" name="ZoneTexte 17">
            <a:extLst>
              <a:ext uri="{FF2B5EF4-FFF2-40B4-BE49-F238E27FC236}">
                <a16:creationId xmlns:a16="http://schemas.microsoft.com/office/drawing/2014/main" id="{7ED295CA-8DC8-4B71-BE0B-39CFD013FDBD}"/>
              </a:ext>
            </a:extLst>
          </p:cNvPr>
          <p:cNvSpPr txBox="1"/>
          <p:nvPr/>
        </p:nvSpPr>
        <p:spPr>
          <a:xfrm>
            <a:off x="242586" y="83286"/>
            <a:ext cx="10285714" cy="739498"/>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PROTECTEURS UV PURS</a:t>
            </a:r>
          </a:p>
        </p:txBody>
      </p:sp>
    </p:spTree>
    <p:extLst>
      <p:ext uri="{BB962C8B-B14F-4D97-AF65-F5344CB8AC3E}">
        <p14:creationId xmlns:p14="http://schemas.microsoft.com/office/powerpoint/2010/main" val="557676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A708922-0A05-437A-BDE1-FACD7FA1BDB4}"/>
              </a:ext>
            </a:extLst>
          </p:cNvPr>
          <p:cNvSpPr/>
          <p:nvPr/>
        </p:nvSpPr>
        <p:spPr>
          <a:xfrm>
            <a:off x="0" y="5081637"/>
            <a:ext cx="12192000" cy="1792838"/>
          </a:xfrm>
          <a:prstGeom prst="rect">
            <a:avLst/>
          </a:prstGeom>
          <a:solidFill>
            <a:srgbClr val="76A4B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pPr>
            <a:endParaRPr lang="en-GB" sz="4400" dirty="0">
              <a:solidFill>
                <a:schemeClr val="bg1"/>
              </a:solidFill>
              <a:latin typeface="DilleniaUPC" panose="02020603050405020304" pitchFamily="18" charset="-34"/>
              <a:cs typeface="DilleniaUPC" panose="02020603050405020304" pitchFamily="18" charset="-34"/>
            </a:endParaRPr>
          </a:p>
        </p:txBody>
      </p:sp>
      <p:grpSp>
        <p:nvGrpSpPr>
          <p:cNvPr id="38" name="Groupe 37">
            <a:extLst>
              <a:ext uri="{FF2B5EF4-FFF2-40B4-BE49-F238E27FC236}">
                <a16:creationId xmlns:a16="http://schemas.microsoft.com/office/drawing/2014/main" id="{5506A5F2-43BB-4B58-AEF7-E306179B2D26}"/>
              </a:ext>
            </a:extLst>
          </p:cNvPr>
          <p:cNvGrpSpPr/>
          <p:nvPr/>
        </p:nvGrpSpPr>
        <p:grpSpPr>
          <a:xfrm>
            <a:off x="189894" y="2050403"/>
            <a:ext cx="4313368" cy="2470878"/>
            <a:chOff x="188608" y="2102762"/>
            <a:chExt cx="4858605" cy="2695471"/>
          </a:xfrm>
        </p:grpSpPr>
        <p:pic>
          <p:nvPicPr>
            <p:cNvPr id="40" name="Image 39">
              <a:extLst>
                <a:ext uri="{FF2B5EF4-FFF2-40B4-BE49-F238E27FC236}">
                  <a16:creationId xmlns:a16="http://schemas.microsoft.com/office/drawing/2014/main" id="{919E5E06-EEF1-4AFD-BE02-0BF1B43D1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0890" y="2110801"/>
              <a:ext cx="800155" cy="2674576"/>
            </a:xfrm>
            <a:prstGeom prst="rect">
              <a:avLst/>
            </a:prstGeom>
            <a:effectLst>
              <a:outerShdw blurRad="50800" dist="38100" dir="2700000" algn="tl" rotWithShape="0">
                <a:prstClr val="black">
                  <a:alpha val="40000"/>
                </a:prstClr>
              </a:outerShdw>
            </a:effectLst>
          </p:spPr>
        </p:pic>
        <p:pic>
          <p:nvPicPr>
            <p:cNvPr id="42" name="Image 41" descr="Une image contenant horloge, objet&#10;&#10;Description générée automatiquement">
              <a:extLst>
                <a:ext uri="{FF2B5EF4-FFF2-40B4-BE49-F238E27FC236}">
                  <a16:creationId xmlns:a16="http://schemas.microsoft.com/office/drawing/2014/main" id="{A15043C4-AC02-47B7-B819-0A35EC361C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682" y="2140749"/>
              <a:ext cx="795660" cy="2649060"/>
            </a:xfrm>
            <a:prstGeom prst="rect">
              <a:avLst/>
            </a:prstGeom>
            <a:effectLst>
              <a:outerShdw blurRad="50800" dist="38100" dir="2700000" algn="tl" rotWithShape="0">
                <a:prstClr val="black">
                  <a:alpha val="40000"/>
                </a:prstClr>
              </a:outerShdw>
            </a:effectLst>
          </p:spPr>
        </p:pic>
        <p:pic>
          <p:nvPicPr>
            <p:cNvPr id="43" name="Image 42" descr="Une image contenant texte&#10;&#10;Description générée automatiquement">
              <a:extLst>
                <a:ext uri="{FF2B5EF4-FFF2-40B4-BE49-F238E27FC236}">
                  <a16:creationId xmlns:a16="http://schemas.microsoft.com/office/drawing/2014/main" id="{976AA76C-E2CD-475F-9CA7-C3F73E015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2155" y="2596071"/>
              <a:ext cx="777707" cy="2190517"/>
            </a:xfrm>
            <a:prstGeom prst="rect">
              <a:avLst/>
            </a:prstGeom>
            <a:effectLst>
              <a:outerShdw blurRad="50800" dist="38100" dir="2700000" algn="tl" rotWithShape="0">
                <a:prstClr val="black">
                  <a:alpha val="40000"/>
                </a:prstClr>
              </a:outerShdw>
            </a:effectLst>
          </p:spPr>
        </p:pic>
        <p:pic>
          <p:nvPicPr>
            <p:cNvPr id="44" name="Image 43">
              <a:extLst>
                <a:ext uri="{FF2B5EF4-FFF2-40B4-BE49-F238E27FC236}">
                  <a16:creationId xmlns:a16="http://schemas.microsoft.com/office/drawing/2014/main" id="{E8E55CF7-48CD-4DD7-87DE-1FF9B5789A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608" y="2102762"/>
              <a:ext cx="817009" cy="2689655"/>
            </a:xfrm>
            <a:prstGeom prst="rect">
              <a:avLst/>
            </a:prstGeom>
            <a:effectLst>
              <a:outerShdw blurRad="50800" dist="38100" dir="2700000" algn="tl" rotWithShape="0">
                <a:prstClr val="black">
                  <a:alpha val="40000"/>
                </a:prstClr>
              </a:outerShdw>
            </a:effectLst>
          </p:spPr>
        </p:pic>
        <p:pic>
          <p:nvPicPr>
            <p:cNvPr id="45" name="Image 44" descr="Une image contenant texte&#10;&#10;Description générée automatiquement">
              <a:extLst>
                <a:ext uri="{FF2B5EF4-FFF2-40B4-BE49-F238E27FC236}">
                  <a16:creationId xmlns:a16="http://schemas.microsoft.com/office/drawing/2014/main" id="{E0B11A3E-110A-4966-98F4-BE05BBE348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9505" y="2607712"/>
              <a:ext cx="777708" cy="2190521"/>
            </a:xfrm>
            <a:prstGeom prst="rect">
              <a:avLst/>
            </a:prstGeom>
            <a:effectLst>
              <a:outerShdw blurRad="50800" dist="38100" dir="2700000" algn="tl" rotWithShape="0">
                <a:prstClr val="black">
                  <a:alpha val="40000"/>
                </a:prstClr>
              </a:outerShdw>
            </a:effectLst>
          </p:spPr>
        </p:pic>
        <p:pic>
          <p:nvPicPr>
            <p:cNvPr id="46" name="Image 45" descr="Une image contenant tasse, café, assis, table&#10;&#10;Description générée automatiquement">
              <a:extLst>
                <a:ext uri="{FF2B5EF4-FFF2-40B4-BE49-F238E27FC236}">
                  <a16:creationId xmlns:a16="http://schemas.microsoft.com/office/drawing/2014/main" id="{16264228-7E27-468B-AAA8-991C023FCA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2051" y="2336168"/>
              <a:ext cx="662957" cy="2422965"/>
            </a:xfrm>
            <a:prstGeom prst="rect">
              <a:avLst/>
            </a:prstGeom>
            <a:effectLst>
              <a:outerShdw blurRad="50800" dist="38100" dir="2700000" algn="tl" rotWithShape="0">
                <a:prstClr val="black">
                  <a:alpha val="40000"/>
                </a:prstClr>
              </a:outerShdw>
            </a:effectLst>
          </p:spPr>
        </p:pic>
      </p:grpSp>
      <p:grpSp>
        <p:nvGrpSpPr>
          <p:cNvPr id="47" name="Groupe 46">
            <a:extLst>
              <a:ext uri="{FF2B5EF4-FFF2-40B4-BE49-F238E27FC236}">
                <a16:creationId xmlns:a16="http://schemas.microsoft.com/office/drawing/2014/main" id="{B101A293-E7F6-4526-BA89-CDF7820566EF}"/>
              </a:ext>
            </a:extLst>
          </p:cNvPr>
          <p:cNvGrpSpPr/>
          <p:nvPr/>
        </p:nvGrpSpPr>
        <p:grpSpPr>
          <a:xfrm>
            <a:off x="8693725" y="1447358"/>
            <a:ext cx="1561769" cy="3082997"/>
            <a:chOff x="10268860" y="1409438"/>
            <a:chExt cx="1708437" cy="3372525"/>
          </a:xfrm>
        </p:grpSpPr>
        <p:pic>
          <p:nvPicPr>
            <p:cNvPr id="48" name="Image 47" descr="Une image contenant tasse, assis, alimentation, table&#10;&#10;Description générée automatiquement">
              <a:extLst>
                <a:ext uri="{FF2B5EF4-FFF2-40B4-BE49-F238E27FC236}">
                  <a16:creationId xmlns:a16="http://schemas.microsoft.com/office/drawing/2014/main" id="{5DBBDEAF-888E-4318-9EAF-9114CB11B6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5456" y="2561447"/>
              <a:ext cx="781841" cy="2202163"/>
            </a:xfrm>
            <a:prstGeom prst="rect">
              <a:avLst/>
            </a:prstGeom>
            <a:effectLst>
              <a:outerShdw blurRad="50800" dist="38100" dir="2700000" algn="tl" rotWithShape="0">
                <a:prstClr val="black">
                  <a:alpha val="40000"/>
                </a:prstClr>
              </a:outerShdw>
            </a:effectLst>
          </p:spPr>
        </p:pic>
        <p:pic>
          <p:nvPicPr>
            <p:cNvPr id="49" name="Image 48">
              <a:extLst>
                <a:ext uri="{FF2B5EF4-FFF2-40B4-BE49-F238E27FC236}">
                  <a16:creationId xmlns:a16="http://schemas.microsoft.com/office/drawing/2014/main" id="{AE822313-99B8-4FF5-9C77-A4392FE6B2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68860" y="1409438"/>
              <a:ext cx="1058370" cy="3372525"/>
            </a:xfrm>
            <a:prstGeom prst="rect">
              <a:avLst/>
            </a:prstGeom>
            <a:effectLst>
              <a:outerShdw blurRad="50800" dist="38100" dir="2700000" algn="tl" rotWithShape="0">
                <a:prstClr val="black">
                  <a:alpha val="40000"/>
                </a:prstClr>
              </a:outerShdw>
            </a:effectLst>
          </p:spPr>
        </p:pic>
      </p:grpSp>
      <p:grpSp>
        <p:nvGrpSpPr>
          <p:cNvPr id="50" name="Groupe 49">
            <a:extLst>
              <a:ext uri="{FF2B5EF4-FFF2-40B4-BE49-F238E27FC236}">
                <a16:creationId xmlns:a16="http://schemas.microsoft.com/office/drawing/2014/main" id="{53289F9B-DC8C-4C28-8868-2090C3F2E51A}"/>
              </a:ext>
            </a:extLst>
          </p:cNvPr>
          <p:cNvGrpSpPr/>
          <p:nvPr/>
        </p:nvGrpSpPr>
        <p:grpSpPr>
          <a:xfrm>
            <a:off x="4751226" y="2075687"/>
            <a:ext cx="3855931" cy="2504925"/>
            <a:chOff x="5570104" y="2071295"/>
            <a:chExt cx="4222476" cy="2743041"/>
          </a:xfrm>
        </p:grpSpPr>
        <p:grpSp>
          <p:nvGrpSpPr>
            <p:cNvPr id="51" name="Groupe 50">
              <a:extLst>
                <a:ext uri="{FF2B5EF4-FFF2-40B4-BE49-F238E27FC236}">
                  <a16:creationId xmlns:a16="http://schemas.microsoft.com/office/drawing/2014/main" id="{9BA3A732-9820-4999-8264-28782624EFFC}"/>
                </a:ext>
              </a:extLst>
            </p:cNvPr>
            <p:cNvGrpSpPr/>
            <p:nvPr/>
          </p:nvGrpSpPr>
          <p:grpSpPr>
            <a:xfrm>
              <a:off x="6882335" y="2071295"/>
              <a:ext cx="2910245" cy="2743041"/>
              <a:chOff x="6356517" y="2061455"/>
              <a:chExt cx="2910245" cy="2743041"/>
            </a:xfrm>
          </p:grpSpPr>
          <p:pic>
            <p:nvPicPr>
              <p:cNvPr id="54" name="Image 53">
                <a:extLst>
                  <a:ext uri="{FF2B5EF4-FFF2-40B4-BE49-F238E27FC236}">
                    <a16:creationId xmlns:a16="http://schemas.microsoft.com/office/drawing/2014/main" id="{C5F9CC77-F910-4B85-93BF-7CD8824F02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67994" y="2061455"/>
                <a:ext cx="698768" cy="2683825"/>
              </a:xfrm>
              <a:prstGeom prst="rect">
                <a:avLst/>
              </a:prstGeom>
              <a:effectLst>
                <a:outerShdw blurRad="50800" dist="38100" dir="2700000" algn="tl" rotWithShape="0">
                  <a:prstClr val="black">
                    <a:alpha val="40000"/>
                  </a:prstClr>
                </a:outerShdw>
              </a:effectLst>
            </p:spPr>
          </p:pic>
          <p:pic>
            <p:nvPicPr>
              <p:cNvPr id="55" name="Image 54">
                <a:extLst>
                  <a:ext uri="{FF2B5EF4-FFF2-40B4-BE49-F238E27FC236}">
                    <a16:creationId xmlns:a16="http://schemas.microsoft.com/office/drawing/2014/main" id="{865914E9-7DCF-4D39-8886-C442F2944C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71934" y="2073740"/>
                <a:ext cx="698767" cy="2730756"/>
              </a:xfrm>
              <a:prstGeom prst="rect">
                <a:avLst/>
              </a:prstGeom>
              <a:effectLst>
                <a:outerShdw blurRad="50800" dist="38100" dir="2700000" algn="tl" rotWithShape="0">
                  <a:prstClr val="black">
                    <a:alpha val="40000"/>
                  </a:prstClr>
                </a:outerShdw>
              </a:effectLst>
            </p:spPr>
          </p:pic>
          <p:pic>
            <p:nvPicPr>
              <p:cNvPr id="56" name="Image 55">
                <a:extLst>
                  <a:ext uri="{FF2B5EF4-FFF2-40B4-BE49-F238E27FC236}">
                    <a16:creationId xmlns:a16="http://schemas.microsoft.com/office/drawing/2014/main" id="{C48A4719-D1AA-4AA0-AFA3-F719BDB23F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56517" y="2066018"/>
                <a:ext cx="676469" cy="2674575"/>
              </a:xfrm>
              <a:prstGeom prst="rect">
                <a:avLst/>
              </a:prstGeom>
              <a:effectLst>
                <a:outerShdw blurRad="50800" dist="38100" dir="2700000" algn="tl" rotWithShape="0">
                  <a:prstClr val="black">
                    <a:alpha val="40000"/>
                  </a:prstClr>
                </a:outerShdw>
              </a:effectLst>
            </p:spPr>
          </p:pic>
          <p:pic>
            <p:nvPicPr>
              <p:cNvPr id="57" name="Image 56">
                <a:extLst>
                  <a:ext uri="{FF2B5EF4-FFF2-40B4-BE49-F238E27FC236}">
                    <a16:creationId xmlns:a16="http://schemas.microsoft.com/office/drawing/2014/main" id="{DF91384D-5B33-4B7E-9B7A-3AB7895B8C3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29889" y="2066905"/>
                <a:ext cx="698767" cy="2730756"/>
              </a:xfrm>
              <a:prstGeom prst="rect">
                <a:avLst/>
              </a:prstGeom>
              <a:effectLst>
                <a:outerShdw blurRad="50800" dist="38100" dir="2700000" algn="tl" rotWithShape="0">
                  <a:prstClr val="black">
                    <a:alpha val="40000"/>
                  </a:prstClr>
                </a:outerShdw>
              </a:effectLst>
            </p:spPr>
          </p:pic>
        </p:grpSp>
        <p:pic>
          <p:nvPicPr>
            <p:cNvPr id="52" name="Image 51" descr="Une image contenant articles de toilette, lotion, alimentation&#10;&#10;Description générée automatiquement">
              <a:extLst>
                <a:ext uri="{FF2B5EF4-FFF2-40B4-BE49-F238E27FC236}">
                  <a16:creationId xmlns:a16="http://schemas.microsoft.com/office/drawing/2014/main" id="{3D06329D-93B2-48F4-8927-4735C61D878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70104" y="2778427"/>
              <a:ext cx="504846" cy="1996034"/>
            </a:xfrm>
            <a:prstGeom prst="rect">
              <a:avLst/>
            </a:prstGeom>
            <a:effectLst>
              <a:outerShdw blurRad="50800" dist="38100" dir="2700000" algn="tl" rotWithShape="0">
                <a:prstClr val="black">
                  <a:alpha val="40000"/>
                </a:prstClr>
              </a:outerShdw>
            </a:effectLst>
          </p:spPr>
        </p:pic>
        <p:pic>
          <p:nvPicPr>
            <p:cNvPr id="53" name="Image 52" descr="Une image contenant articles de toilette, assis, table, lotion&#10;&#10;Description générée automatiquement">
              <a:extLst>
                <a:ext uri="{FF2B5EF4-FFF2-40B4-BE49-F238E27FC236}">
                  <a16:creationId xmlns:a16="http://schemas.microsoft.com/office/drawing/2014/main" id="{81ED2FC8-E7B4-448C-9207-5BA4C539B77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83767" y="2555878"/>
              <a:ext cx="779385" cy="2194889"/>
            </a:xfrm>
            <a:prstGeom prst="rect">
              <a:avLst/>
            </a:prstGeom>
            <a:effectLst>
              <a:outerShdw blurRad="50800" dist="38100" dir="2700000" algn="tl" rotWithShape="0">
                <a:prstClr val="black">
                  <a:alpha val="40000"/>
                </a:prstClr>
              </a:outerShdw>
            </a:effectLst>
          </p:spPr>
        </p:pic>
      </p:grpSp>
      <p:pic>
        <p:nvPicPr>
          <p:cNvPr id="58" name="Image 57">
            <a:extLst>
              <a:ext uri="{FF2B5EF4-FFF2-40B4-BE49-F238E27FC236}">
                <a16:creationId xmlns:a16="http://schemas.microsoft.com/office/drawing/2014/main" id="{403339EE-721D-4E04-93AF-A2D162F7A65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95458" y="2952925"/>
            <a:ext cx="781122" cy="1523015"/>
          </a:xfrm>
          <a:prstGeom prst="rect">
            <a:avLst/>
          </a:prstGeom>
          <a:effectLst>
            <a:outerShdw blurRad="50800" dist="38100" dir="2700000" algn="tl" rotWithShape="0">
              <a:prstClr val="black">
                <a:alpha val="40000"/>
              </a:prstClr>
            </a:outerShdw>
          </a:effectLst>
        </p:spPr>
      </p:pic>
      <p:pic>
        <p:nvPicPr>
          <p:cNvPr id="59" name="Image 58">
            <a:extLst>
              <a:ext uri="{FF2B5EF4-FFF2-40B4-BE49-F238E27FC236}">
                <a16:creationId xmlns:a16="http://schemas.microsoft.com/office/drawing/2014/main" id="{950A3AF5-130E-46A1-98F0-2A862F85075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50194" y="2978093"/>
            <a:ext cx="781122" cy="1523015"/>
          </a:xfrm>
          <a:prstGeom prst="rect">
            <a:avLst/>
          </a:prstGeom>
          <a:effectLst>
            <a:outerShdw blurRad="50800" dist="38100" dir="2700000" algn="tl" rotWithShape="0">
              <a:prstClr val="black">
                <a:alpha val="40000"/>
              </a:prstClr>
            </a:outerShdw>
          </a:effectLst>
        </p:spPr>
      </p:pic>
      <p:pic>
        <p:nvPicPr>
          <p:cNvPr id="60" name="Picture 2" descr="D:\-= WORK =-\BUG AGENCY\NAOS\2020_ETAT_PUR\SLIDES\fleche-11.png">
            <a:extLst>
              <a:ext uri="{FF2B5EF4-FFF2-40B4-BE49-F238E27FC236}">
                <a16:creationId xmlns:a16="http://schemas.microsoft.com/office/drawing/2014/main" id="{7F49E265-E3EF-488E-BBD1-A19BAD12794E}"/>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b="29377"/>
          <a:stretch/>
        </p:blipFill>
        <p:spPr bwMode="auto">
          <a:xfrm rot="1332695">
            <a:off x="1039228" y="1261448"/>
            <a:ext cx="913257" cy="82853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D:\-= WORK =-\BUG AGENCY\NAOS\2020_ETAT_PUR\SLIDES\fleche-11.png">
            <a:extLst>
              <a:ext uri="{FF2B5EF4-FFF2-40B4-BE49-F238E27FC236}">
                <a16:creationId xmlns:a16="http://schemas.microsoft.com/office/drawing/2014/main" id="{1D331C4C-22E0-4A1D-A95C-E2588D3F2F0C}"/>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b="29377"/>
          <a:stretch/>
        </p:blipFill>
        <p:spPr bwMode="auto">
          <a:xfrm>
            <a:off x="6206361" y="1157624"/>
            <a:ext cx="1010041" cy="78483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D:\-= WORK =-\BUG AGENCY\NAOS\2020_ETAT_PUR\SLIDES\fleche-11.png">
            <a:extLst>
              <a:ext uri="{FF2B5EF4-FFF2-40B4-BE49-F238E27FC236}">
                <a16:creationId xmlns:a16="http://schemas.microsoft.com/office/drawing/2014/main" id="{082F2078-B883-4BC0-8CF7-91F4BD5E8D46}"/>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b="29377"/>
          <a:stretch/>
        </p:blipFill>
        <p:spPr bwMode="auto">
          <a:xfrm rot="720063" flipH="1">
            <a:off x="11056738" y="2364368"/>
            <a:ext cx="516055" cy="40098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98F8D618-58B5-4E88-A8B9-C374796D3C4B}"/>
              </a:ext>
            </a:extLst>
          </p:cNvPr>
          <p:cNvSpPr txBox="1"/>
          <p:nvPr/>
        </p:nvSpPr>
        <p:spPr>
          <a:xfrm>
            <a:off x="2142662" y="1196688"/>
            <a:ext cx="2563311" cy="523220"/>
          </a:xfrm>
          <a:prstGeom prst="rect">
            <a:avLst/>
          </a:prstGeom>
          <a:noFill/>
        </p:spPr>
        <p:txBody>
          <a:bodyPr wrap="square" rtlCol="0">
            <a:spAutoFit/>
          </a:bodyPr>
          <a:lstStyle/>
          <a:p>
            <a:r>
              <a:rPr lang="fr-FR" sz="2800">
                <a:latin typeface="Reenie Beanie" panose="02000000000000000000" pitchFamily="2" charset="0"/>
              </a:rPr>
              <a:t>6 Nettoyants Purs</a:t>
            </a:r>
          </a:p>
        </p:txBody>
      </p:sp>
      <p:sp>
        <p:nvSpPr>
          <p:cNvPr id="33" name="ZoneTexte 32">
            <a:extLst>
              <a:ext uri="{FF2B5EF4-FFF2-40B4-BE49-F238E27FC236}">
                <a16:creationId xmlns:a16="http://schemas.microsoft.com/office/drawing/2014/main" id="{A3766B81-C1F4-4578-A305-1E6C85B56FD2}"/>
              </a:ext>
            </a:extLst>
          </p:cNvPr>
          <p:cNvSpPr txBox="1"/>
          <p:nvPr/>
        </p:nvSpPr>
        <p:spPr>
          <a:xfrm>
            <a:off x="217993" y="5238440"/>
            <a:ext cx="11756013" cy="1653658"/>
          </a:xfrm>
          <a:prstGeom prst="rect">
            <a:avLst/>
          </a:prstGeom>
          <a:noFill/>
        </p:spPr>
        <p:txBody>
          <a:bodyPr wrap="square">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fr-FR" sz="4600" b="1"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Nettoyer, hydrater</a:t>
            </a:r>
            <a:r>
              <a:rPr kumimoji="0" lang="fr-FR" sz="460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 ou </a:t>
            </a:r>
            <a:r>
              <a:rPr kumimoji="0" lang="fr-FR" sz="4600" b="1"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protéger</a:t>
            </a:r>
            <a:r>
              <a:rPr kumimoji="0" lang="fr-FR" sz="460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 la peau tout en préservant</a:t>
            </a:r>
            <a:r>
              <a:rPr kumimoji="0" lang="fr-FR" sz="46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 </a:t>
            </a:r>
            <a:r>
              <a:rPr kumimoji="0" lang="fr-FR" sz="460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ses</a:t>
            </a:r>
            <a:r>
              <a:rPr kumimoji="0" lang="fr-FR" sz="4600" b="1"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 ressources naturelles</a:t>
            </a:r>
            <a:r>
              <a:rPr kumimoji="0" lang="fr-FR" sz="460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 à l’aide d’</a:t>
            </a:r>
            <a:r>
              <a:rPr kumimoji="0" lang="fr-FR" sz="4600" b="1"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ingrédients biomimétiques</a:t>
            </a:r>
          </a:p>
        </p:txBody>
      </p:sp>
      <p:sp>
        <p:nvSpPr>
          <p:cNvPr id="3" name="ZoneTexte 2">
            <a:extLst>
              <a:ext uri="{FF2B5EF4-FFF2-40B4-BE49-F238E27FC236}">
                <a16:creationId xmlns:a16="http://schemas.microsoft.com/office/drawing/2014/main" id="{E603B79E-9B42-4986-A690-DDA9D4658210}"/>
              </a:ext>
            </a:extLst>
          </p:cNvPr>
          <p:cNvSpPr txBox="1"/>
          <p:nvPr/>
        </p:nvSpPr>
        <p:spPr>
          <a:xfrm>
            <a:off x="7240966" y="896076"/>
            <a:ext cx="2563311" cy="830997"/>
          </a:xfrm>
          <a:prstGeom prst="rect">
            <a:avLst/>
          </a:prstGeom>
          <a:noFill/>
        </p:spPr>
        <p:txBody>
          <a:bodyPr wrap="square" rtlCol="0">
            <a:spAutoFit/>
          </a:bodyPr>
          <a:lstStyle/>
          <a:p>
            <a:r>
              <a:rPr lang="fr-FR" sz="2800">
                <a:latin typeface="Reenie Beanie" panose="02000000000000000000" pitchFamily="2" charset="0"/>
              </a:rPr>
              <a:t>8 Hydratants Purs</a:t>
            </a:r>
          </a:p>
          <a:p>
            <a:r>
              <a:rPr lang="fr-FR" sz="2000">
                <a:latin typeface="Reenie Beanie" panose="02000000000000000000" pitchFamily="2" charset="0"/>
              </a:rPr>
              <a:t>Visage et Corps</a:t>
            </a:r>
          </a:p>
        </p:txBody>
      </p:sp>
      <p:sp>
        <p:nvSpPr>
          <p:cNvPr id="4" name="ZoneTexte 3">
            <a:extLst>
              <a:ext uri="{FF2B5EF4-FFF2-40B4-BE49-F238E27FC236}">
                <a16:creationId xmlns:a16="http://schemas.microsoft.com/office/drawing/2014/main" id="{D648E3DE-5897-4EC8-84B7-66DF129196B1}"/>
              </a:ext>
            </a:extLst>
          </p:cNvPr>
          <p:cNvSpPr txBox="1"/>
          <p:nvPr/>
        </p:nvSpPr>
        <p:spPr>
          <a:xfrm>
            <a:off x="9804277" y="965832"/>
            <a:ext cx="2183401" cy="954107"/>
          </a:xfrm>
          <a:prstGeom prst="rect">
            <a:avLst/>
          </a:prstGeom>
          <a:noFill/>
        </p:spPr>
        <p:txBody>
          <a:bodyPr wrap="square">
            <a:spAutoFit/>
          </a:bodyPr>
          <a:lstStyle/>
          <a:p>
            <a:pPr algn="ctr"/>
            <a:r>
              <a:rPr lang="fr-FR" sz="2800">
                <a:latin typeface="Reenie Beanie" panose="02000000000000000000" pitchFamily="2" charset="0"/>
              </a:rPr>
              <a:t>2 Protecteurs UV Purs</a:t>
            </a:r>
          </a:p>
        </p:txBody>
      </p:sp>
      <p:sp>
        <p:nvSpPr>
          <p:cNvPr id="39" name="ZoneTexte 38">
            <a:extLst>
              <a:ext uri="{FF2B5EF4-FFF2-40B4-BE49-F238E27FC236}">
                <a16:creationId xmlns:a16="http://schemas.microsoft.com/office/drawing/2014/main" id="{5FD16E6E-9726-485C-82DD-F1A1572A57CD}"/>
              </a:ext>
            </a:extLst>
          </p:cNvPr>
          <p:cNvSpPr txBox="1"/>
          <p:nvPr/>
        </p:nvSpPr>
        <p:spPr>
          <a:xfrm>
            <a:off x="235198" y="12020"/>
            <a:ext cx="9032177" cy="784830"/>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SOINS PURS</a:t>
            </a:r>
          </a:p>
        </p:txBody>
      </p:sp>
      <p:cxnSp>
        <p:nvCxnSpPr>
          <p:cNvPr id="41" name="Connecteur droit 40">
            <a:extLst>
              <a:ext uri="{FF2B5EF4-FFF2-40B4-BE49-F238E27FC236}">
                <a16:creationId xmlns:a16="http://schemas.microsoft.com/office/drawing/2014/main" id="{5D06E548-9BC7-4B34-8B9C-337EAA377449}"/>
              </a:ext>
            </a:extLst>
          </p:cNvPr>
          <p:cNvCxnSpPr/>
          <p:nvPr/>
        </p:nvCxnSpPr>
        <p:spPr>
          <a:xfrm>
            <a:off x="304784" y="864395"/>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850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741AE96-5E04-4F73-A026-610151C5772F}"/>
              </a:ext>
            </a:extLst>
          </p:cNvPr>
          <p:cNvPicPr>
            <a:picLocks noChangeAspect="1"/>
          </p:cNvPicPr>
          <p:nvPr/>
        </p:nvPicPr>
        <p:blipFill>
          <a:blip r:embed="rId3"/>
          <a:stretch>
            <a:fillRect/>
          </a:stretch>
        </p:blipFill>
        <p:spPr>
          <a:xfrm>
            <a:off x="7363788" y="5625947"/>
            <a:ext cx="1067099" cy="1067099"/>
          </a:xfrm>
          <a:prstGeom prst="rect">
            <a:avLst/>
          </a:prstGeom>
        </p:spPr>
      </p:pic>
      <p:sp>
        <p:nvSpPr>
          <p:cNvPr id="6" name="Rectangle 5">
            <a:extLst>
              <a:ext uri="{FF2B5EF4-FFF2-40B4-BE49-F238E27FC236}">
                <a16:creationId xmlns:a16="http://schemas.microsoft.com/office/drawing/2014/main" id="{7FF084B4-0926-4DE8-B39D-F20563359D0B}"/>
              </a:ext>
            </a:extLst>
          </p:cNvPr>
          <p:cNvSpPr/>
          <p:nvPr/>
        </p:nvSpPr>
        <p:spPr>
          <a:xfrm rot="16200000">
            <a:off x="-2429141" y="2429141"/>
            <a:ext cx="6858001" cy="1999718"/>
          </a:xfrm>
          <a:prstGeom prst="rect">
            <a:avLst/>
          </a:prstGeom>
          <a:solidFill>
            <a:srgbClr val="F3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870809" y="651137"/>
            <a:ext cx="4939414" cy="892552"/>
          </a:xfrm>
          <a:prstGeom prst="rect">
            <a:avLst/>
          </a:prstGeom>
          <a:noFill/>
        </p:spPr>
        <p:txBody>
          <a:bodyPr wrap="square">
            <a:spAutoFit/>
          </a:bodyPr>
          <a:lstStyle/>
          <a:p>
            <a:r>
              <a:rPr lang="fr-FR" sz="2600" b="1">
                <a:latin typeface="DilleniaUPC" panose="02020603050405020304" pitchFamily="18" charset="-34"/>
                <a:cs typeface="DilleniaUPC" panose="02020603050405020304" pitchFamily="18" charset="-34"/>
              </a:rPr>
              <a:t>Fluide minéral protecteur </a:t>
            </a:r>
          </a:p>
          <a:p>
            <a:r>
              <a:rPr lang="fr-FR" sz="2600" b="1">
                <a:latin typeface="DilleniaUPC" panose="02020603050405020304" pitchFamily="18" charset="-34"/>
                <a:cs typeface="DilleniaUPC" panose="02020603050405020304" pitchFamily="18" charset="-34"/>
              </a:rPr>
              <a:t>SPF 30 &amp; 50+</a:t>
            </a:r>
          </a:p>
        </p:txBody>
      </p:sp>
      <p:pic>
        <p:nvPicPr>
          <p:cNvPr id="3" name="Image 2">
            <a:extLst>
              <a:ext uri="{FF2B5EF4-FFF2-40B4-BE49-F238E27FC236}">
                <a16:creationId xmlns:a16="http://schemas.microsoft.com/office/drawing/2014/main" id="{337221BB-AA26-4211-9C85-33A392DA7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584" y="2086392"/>
            <a:ext cx="2129675" cy="4152394"/>
          </a:xfrm>
          <a:prstGeom prst="rect">
            <a:avLst/>
          </a:prstGeom>
          <a:effectLst>
            <a:outerShdw blurRad="50800" dist="38100" dir="2700000" algn="tl" rotWithShape="0">
              <a:prstClr val="black">
                <a:alpha val="40000"/>
              </a:prstClr>
            </a:outerShdw>
          </a:effectLst>
        </p:spPr>
      </p:pic>
      <p:pic>
        <p:nvPicPr>
          <p:cNvPr id="4" name="Image 3">
            <a:extLst>
              <a:ext uri="{FF2B5EF4-FFF2-40B4-BE49-F238E27FC236}">
                <a16:creationId xmlns:a16="http://schemas.microsoft.com/office/drawing/2014/main" id="{8CCA39D6-DBF9-4003-9723-AC8EC081A3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3787" y="2086393"/>
            <a:ext cx="2129675" cy="4152394"/>
          </a:xfrm>
          <a:prstGeom prst="rect">
            <a:avLst/>
          </a:prstGeom>
          <a:effectLst>
            <a:outerShdw blurRad="50800" dist="38100" dir="2700000" algn="tl" rotWithShape="0">
              <a:prstClr val="black">
                <a:alpha val="40000"/>
              </a:prstClr>
            </a:outerShdw>
          </a:effectLst>
        </p:spPr>
      </p:pic>
      <p:cxnSp>
        <p:nvCxnSpPr>
          <p:cNvPr id="17" name="Connecteur droit 16">
            <a:extLst>
              <a:ext uri="{FF2B5EF4-FFF2-40B4-BE49-F238E27FC236}">
                <a16:creationId xmlns:a16="http://schemas.microsoft.com/office/drawing/2014/main" id="{C1FA48E8-463E-C349-A0B7-3AA0FBB4B7FD}"/>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685794C5-DA95-46BE-99A3-2EDDF7B9AEBE}"/>
              </a:ext>
            </a:extLst>
          </p:cNvPr>
          <p:cNvSpPr txBox="1"/>
          <p:nvPr/>
        </p:nvSpPr>
        <p:spPr>
          <a:xfrm>
            <a:off x="3648438" y="1784591"/>
            <a:ext cx="8313190" cy="1077218"/>
          </a:xfrm>
          <a:prstGeom prst="rect">
            <a:avLst/>
          </a:prstGeom>
          <a:noFill/>
        </p:spPr>
        <p:txBody>
          <a:bodyPr wrap="square">
            <a:spAutoFit/>
          </a:bodyPr>
          <a:lstStyle/>
          <a:p>
            <a:pPr>
              <a:tabLst>
                <a:tab pos="3135313" algn="l"/>
              </a:tabLst>
            </a:pPr>
            <a:r>
              <a:rPr lang="fr-FR" sz="3200" b="1" u="none" strike="noStrike" cap="all" dirty="0">
                <a:solidFill>
                  <a:srgbClr val="F38B1F"/>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F38B1F"/>
                </a:solidFill>
                <a:latin typeface="DilleniaUPC" panose="02020603050405020304" pitchFamily="18" charset="-34"/>
                <a:ea typeface="Times New Roman" panose="02020603050405020304" pitchFamily="18" charset="0"/>
                <a:cs typeface="DilleniaUPC" panose="02020603050405020304" pitchFamily="18" charset="-34"/>
              </a:rPr>
              <a:t>Protection solaire &amp; tests d’écotoxicité</a:t>
            </a:r>
          </a:p>
        </p:txBody>
      </p:sp>
      <p:pic>
        <p:nvPicPr>
          <p:cNvPr id="26" name="Picture 2" descr="Mycose de l'ongle? N'attendez pas, traitez immédiatement">
            <a:extLst>
              <a:ext uri="{FF2B5EF4-FFF2-40B4-BE49-F238E27FC236}">
                <a16:creationId xmlns:a16="http://schemas.microsoft.com/office/drawing/2014/main" id="{F612947A-76C1-4276-A2C5-4D6A5A2B8797}"/>
              </a:ext>
            </a:extLst>
          </p:cNvPr>
          <p:cNvPicPr>
            <a:picLocks noChangeAspect="1" noChangeArrowheads="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66457"/>
          <a:stretch/>
        </p:blipFill>
        <p:spPr bwMode="auto">
          <a:xfrm>
            <a:off x="8056470" y="1785348"/>
            <a:ext cx="634360" cy="6732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2A7F950-0B05-4B0E-85BC-7B84A9839B3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l="64716"/>
          <a:stretch/>
        </p:blipFill>
        <p:spPr bwMode="auto">
          <a:xfrm>
            <a:off x="4328213" y="5604682"/>
            <a:ext cx="1272249" cy="106709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0B325AE4-4401-44CF-9085-CFBD09FED007}"/>
              </a:ext>
            </a:extLst>
          </p:cNvPr>
          <p:cNvPicPr>
            <a:picLocks noChangeAspect="1"/>
          </p:cNvPicPr>
          <p:nvPr/>
        </p:nvPicPr>
        <p:blipFill>
          <a:blip r:embed="rId9"/>
          <a:stretch>
            <a:fillRect/>
          </a:stretch>
        </p:blipFill>
        <p:spPr>
          <a:xfrm>
            <a:off x="5810223" y="5604682"/>
            <a:ext cx="1067099" cy="1067099"/>
          </a:xfrm>
          <a:prstGeom prst="rect">
            <a:avLst/>
          </a:prstGeom>
        </p:spPr>
      </p:pic>
      <p:sp>
        <p:nvSpPr>
          <p:cNvPr id="27" name="ZoneTexte 26">
            <a:extLst>
              <a:ext uri="{FF2B5EF4-FFF2-40B4-BE49-F238E27FC236}">
                <a16:creationId xmlns:a16="http://schemas.microsoft.com/office/drawing/2014/main" id="{50CBE8B5-4705-4BA9-AFA9-7E192FC14FD7}"/>
              </a:ext>
            </a:extLst>
          </p:cNvPr>
          <p:cNvSpPr txBox="1"/>
          <p:nvPr/>
        </p:nvSpPr>
        <p:spPr>
          <a:xfrm>
            <a:off x="3861793" y="3429000"/>
            <a:ext cx="3750984" cy="1384995"/>
          </a:xfrm>
          <a:prstGeom prst="rect">
            <a:avLst/>
          </a:prstGeom>
          <a:noFill/>
        </p:spPr>
        <p:txBody>
          <a:bodyPr wrap="square">
            <a:spAutoFit/>
          </a:bodyPr>
          <a:lstStyle/>
          <a:p>
            <a:pPr marL="342900" indent="-342900">
              <a:buFont typeface="Wingdings" panose="05000000000000000000" pitchFamily="2" charset="2"/>
              <a:buChar char="ü"/>
            </a:pPr>
            <a:r>
              <a:rPr lang="fr-FR" sz="2800" b="1" dirty="0">
                <a:solidFill>
                  <a:prstClr val="black"/>
                </a:solidFill>
                <a:latin typeface="DilleniaUPC" panose="02020603050405020304" pitchFamily="18" charset="-34"/>
                <a:cs typeface="DilleniaUPC" panose="02020603050405020304" pitchFamily="18" charset="-34"/>
              </a:rPr>
              <a:t>Test SPF : </a:t>
            </a:r>
            <a:r>
              <a:rPr lang="fr-FR" sz="2800" dirty="0">
                <a:solidFill>
                  <a:prstClr val="black"/>
                </a:solidFill>
                <a:latin typeface="DilleniaUPC" panose="02020603050405020304" pitchFamily="18" charset="-34"/>
                <a:cs typeface="DilleniaUPC" panose="02020603050405020304" pitchFamily="18" charset="-34"/>
              </a:rPr>
              <a:t>SPF 30 &amp; SPF 50+</a:t>
            </a:r>
          </a:p>
          <a:p>
            <a:pPr marL="342900" indent="-342900">
              <a:buFont typeface="Wingdings" panose="05000000000000000000" pitchFamily="2" charset="2"/>
              <a:buChar char="ü"/>
            </a:pPr>
            <a:r>
              <a:rPr lang="fr-FR" sz="2800" b="1" dirty="0">
                <a:solidFill>
                  <a:prstClr val="black"/>
                </a:solidFill>
                <a:latin typeface="DilleniaUPC" panose="02020603050405020304" pitchFamily="18" charset="-34"/>
                <a:cs typeface="DilleniaUPC" panose="02020603050405020304" pitchFamily="18" charset="-34"/>
              </a:rPr>
              <a:t>Test UVAPF :</a:t>
            </a:r>
            <a:r>
              <a:rPr lang="fr-FR" sz="2800" dirty="0">
                <a:solidFill>
                  <a:prstClr val="black"/>
                </a:solidFill>
                <a:latin typeface="DilleniaUPC" panose="02020603050405020304" pitchFamily="18" charset="-34"/>
                <a:cs typeface="DilleniaUPC" panose="02020603050405020304" pitchFamily="18" charset="-34"/>
              </a:rPr>
              <a:t> UVA &gt; 1/3 SPF</a:t>
            </a:r>
          </a:p>
          <a:p>
            <a:pPr marL="342900" indent="-342900">
              <a:buFont typeface="Wingdings" panose="05000000000000000000" pitchFamily="2" charset="2"/>
              <a:buChar char="ü"/>
            </a:pPr>
            <a:r>
              <a:rPr lang="fr-FR" sz="2800" b="1" dirty="0">
                <a:solidFill>
                  <a:prstClr val="black"/>
                </a:solidFill>
                <a:latin typeface="DilleniaUPC" panose="02020603050405020304" pitchFamily="18" charset="-34"/>
                <a:cs typeface="DilleniaUPC" panose="02020603050405020304" pitchFamily="18" charset="-34"/>
              </a:rPr>
              <a:t>Test de résistance à l’eau : </a:t>
            </a:r>
            <a:r>
              <a:rPr lang="fr-FR" sz="2800" dirty="0">
                <a:solidFill>
                  <a:prstClr val="black"/>
                </a:solidFill>
                <a:latin typeface="DilleniaUPC" panose="02020603050405020304" pitchFamily="18" charset="-34"/>
                <a:cs typeface="DilleniaUPC" panose="02020603050405020304" pitchFamily="18" charset="-34"/>
              </a:rPr>
              <a:t>OK</a:t>
            </a:r>
          </a:p>
        </p:txBody>
      </p:sp>
      <p:sp>
        <p:nvSpPr>
          <p:cNvPr id="28" name="ZoneTexte 27">
            <a:extLst>
              <a:ext uri="{FF2B5EF4-FFF2-40B4-BE49-F238E27FC236}">
                <a16:creationId xmlns:a16="http://schemas.microsoft.com/office/drawing/2014/main" id="{FD5A00EB-EB89-4495-AD44-9A24CF960611}"/>
              </a:ext>
            </a:extLst>
          </p:cNvPr>
          <p:cNvSpPr txBox="1"/>
          <p:nvPr/>
        </p:nvSpPr>
        <p:spPr>
          <a:xfrm>
            <a:off x="4001813" y="2799772"/>
            <a:ext cx="3214650" cy="584775"/>
          </a:xfrm>
          <a:prstGeom prst="rect">
            <a:avLst/>
          </a:prstGeom>
          <a:noFill/>
        </p:spPr>
        <p:txBody>
          <a:bodyPr wrap="square">
            <a:spAutoFit/>
          </a:bodyPr>
          <a:lstStyle/>
          <a:p>
            <a:r>
              <a:rPr kumimoji="0" lang="fr-FR" sz="3200" b="1" i="0" u="none" strike="noStrike" cap="none" normalizeH="0" baseline="0" noProof="0" dirty="0">
                <a:ln>
                  <a:noFill/>
                </a:ln>
                <a:solidFill>
                  <a:srgbClr val="F38B1F"/>
                </a:solidFill>
                <a:uLnTx/>
                <a:uFillTx/>
                <a:latin typeface="DilleniaUPC" panose="02020603050405020304" pitchFamily="18" charset="-34"/>
                <a:ea typeface="Times New Roman" panose="02020603050405020304" pitchFamily="18" charset="0"/>
                <a:cs typeface="DilleniaUPC" panose="02020603050405020304" pitchFamily="18" charset="-34"/>
              </a:rPr>
              <a:t>Protection solaire</a:t>
            </a:r>
          </a:p>
        </p:txBody>
      </p:sp>
      <p:sp>
        <p:nvSpPr>
          <p:cNvPr id="29" name="ZoneTexte 28">
            <a:extLst>
              <a:ext uri="{FF2B5EF4-FFF2-40B4-BE49-F238E27FC236}">
                <a16:creationId xmlns:a16="http://schemas.microsoft.com/office/drawing/2014/main" id="{C7C99D51-0F6B-44F6-9E2A-1105B2E60E0F}"/>
              </a:ext>
            </a:extLst>
          </p:cNvPr>
          <p:cNvSpPr txBox="1"/>
          <p:nvPr/>
        </p:nvSpPr>
        <p:spPr>
          <a:xfrm>
            <a:off x="8739963" y="2906100"/>
            <a:ext cx="2200130" cy="584775"/>
          </a:xfrm>
          <a:prstGeom prst="rect">
            <a:avLst/>
          </a:prstGeom>
          <a:noFill/>
        </p:spPr>
        <p:txBody>
          <a:bodyPr wrap="square">
            <a:spAutoFit/>
          </a:bodyPr>
          <a:lstStyle/>
          <a:p>
            <a:pPr algn="ctr"/>
            <a:r>
              <a:rPr kumimoji="0" lang="fr-FR" sz="3200" b="1" i="0" u="none" strike="noStrike" cap="none" normalizeH="0" baseline="0" noProof="0" dirty="0">
                <a:ln>
                  <a:noFill/>
                </a:ln>
                <a:solidFill>
                  <a:srgbClr val="F38B1F"/>
                </a:solidFill>
                <a:uLnTx/>
                <a:uFillTx/>
                <a:latin typeface="DilleniaUPC" panose="02020603050405020304" pitchFamily="18" charset="-34"/>
                <a:ea typeface="Times New Roman" panose="02020603050405020304" pitchFamily="18" charset="0"/>
                <a:cs typeface="DilleniaUPC" panose="02020603050405020304" pitchFamily="18" charset="-34"/>
              </a:rPr>
              <a:t>Écotoxicité</a:t>
            </a:r>
          </a:p>
        </p:txBody>
      </p:sp>
      <p:sp>
        <p:nvSpPr>
          <p:cNvPr id="30" name="ZoneTexte 29">
            <a:extLst>
              <a:ext uri="{FF2B5EF4-FFF2-40B4-BE49-F238E27FC236}">
                <a16:creationId xmlns:a16="http://schemas.microsoft.com/office/drawing/2014/main" id="{2B547FDD-882D-463A-9F66-52AFFA854B1D}"/>
              </a:ext>
            </a:extLst>
          </p:cNvPr>
          <p:cNvSpPr txBox="1"/>
          <p:nvPr/>
        </p:nvSpPr>
        <p:spPr>
          <a:xfrm>
            <a:off x="8089804" y="3428999"/>
            <a:ext cx="4102196" cy="1384995"/>
          </a:xfrm>
          <a:prstGeom prst="rect">
            <a:avLst/>
          </a:prstGeom>
          <a:noFill/>
        </p:spPr>
        <p:txBody>
          <a:bodyPr wrap="square">
            <a:spAutoFit/>
          </a:bodyPr>
          <a:lstStyle/>
          <a:p>
            <a:pPr marL="342900" indent="-342900">
              <a:buFont typeface="Wingdings" panose="05000000000000000000" pitchFamily="2" charset="2"/>
              <a:buChar char="ü"/>
            </a:pPr>
            <a:r>
              <a:rPr lang="fr-FR" sz="2800" b="1" dirty="0">
                <a:solidFill>
                  <a:prstClr val="black"/>
                </a:solidFill>
                <a:latin typeface="DilleniaUPC" panose="02020603050405020304" pitchFamily="18" charset="-34"/>
                <a:cs typeface="DilleniaUPC" panose="02020603050405020304" pitchFamily="18" charset="-34"/>
              </a:rPr>
              <a:t>Sur les algues : </a:t>
            </a:r>
            <a:r>
              <a:rPr lang="fr-FR" sz="2800" dirty="0">
                <a:solidFill>
                  <a:prstClr val="black"/>
                </a:solidFill>
                <a:latin typeface="DilleniaUPC" panose="02020603050405020304" pitchFamily="18" charset="-34"/>
                <a:cs typeface="DilleniaUPC" panose="02020603050405020304" pitchFamily="18" charset="-34"/>
              </a:rPr>
              <a:t>Absence de danger</a:t>
            </a:r>
          </a:p>
          <a:p>
            <a:pPr marL="342900" indent="-342900">
              <a:buFont typeface="Wingdings" panose="05000000000000000000" pitchFamily="2" charset="2"/>
              <a:buChar char="ü"/>
            </a:pPr>
            <a:r>
              <a:rPr lang="fr-FR" sz="2800" b="1" dirty="0">
                <a:solidFill>
                  <a:prstClr val="black"/>
                </a:solidFill>
                <a:latin typeface="DilleniaUPC" panose="02020603050405020304" pitchFamily="18" charset="-34"/>
                <a:cs typeface="DilleniaUPC" panose="02020603050405020304" pitchFamily="18" charset="-34"/>
              </a:rPr>
              <a:t>Sur les coraux :</a:t>
            </a:r>
            <a:r>
              <a:rPr lang="fr-FR" sz="2800" dirty="0">
                <a:solidFill>
                  <a:prstClr val="black"/>
                </a:solidFill>
                <a:latin typeface="DilleniaUPC" panose="02020603050405020304" pitchFamily="18" charset="-34"/>
                <a:cs typeface="DilleniaUPC" panose="02020603050405020304" pitchFamily="18" charset="-34"/>
              </a:rPr>
              <a:t> Absence de danger</a:t>
            </a:r>
          </a:p>
          <a:p>
            <a:pPr marL="342900" indent="-342900">
              <a:buFont typeface="Wingdings" panose="05000000000000000000" pitchFamily="2" charset="2"/>
              <a:buChar char="ü"/>
            </a:pPr>
            <a:r>
              <a:rPr lang="fr-FR" sz="2800" b="1" dirty="0">
                <a:solidFill>
                  <a:prstClr val="black"/>
                </a:solidFill>
                <a:latin typeface="DilleniaUPC" panose="02020603050405020304" pitchFamily="18" charset="-34"/>
                <a:cs typeface="DilleniaUPC" panose="02020603050405020304" pitchFamily="18" charset="-34"/>
              </a:rPr>
              <a:t>Sur les daphnies : </a:t>
            </a:r>
            <a:r>
              <a:rPr lang="fr-FR" sz="2800" dirty="0">
                <a:solidFill>
                  <a:prstClr val="black"/>
                </a:solidFill>
                <a:latin typeface="DilleniaUPC" panose="02020603050405020304" pitchFamily="18" charset="-34"/>
                <a:cs typeface="DilleniaUPC" panose="02020603050405020304" pitchFamily="18" charset="-34"/>
              </a:rPr>
              <a:t>Absence de danger</a:t>
            </a:r>
          </a:p>
        </p:txBody>
      </p:sp>
      <p:sp>
        <p:nvSpPr>
          <p:cNvPr id="18" name="ZoneTexte 17">
            <a:extLst>
              <a:ext uri="{FF2B5EF4-FFF2-40B4-BE49-F238E27FC236}">
                <a16:creationId xmlns:a16="http://schemas.microsoft.com/office/drawing/2014/main" id="{C4FD0D42-CA32-4FF7-BE84-C7DC7BA6E623}"/>
              </a:ext>
            </a:extLst>
          </p:cNvPr>
          <p:cNvSpPr txBox="1"/>
          <p:nvPr/>
        </p:nvSpPr>
        <p:spPr>
          <a:xfrm>
            <a:off x="242586" y="83286"/>
            <a:ext cx="9828514" cy="739498"/>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PROTECTEURS UV PURS</a:t>
            </a:r>
          </a:p>
        </p:txBody>
      </p:sp>
    </p:spTree>
    <p:extLst>
      <p:ext uri="{BB962C8B-B14F-4D97-AF65-F5344CB8AC3E}">
        <p14:creationId xmlns:p14="http://schemas.microsoft.com/office/powerpoint/2010/main" val="18681059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2284684-B84D-4981-86D4-4E9E5C5111FF}"/>
              </a:ext>
            </a:extLst>
          </p:cNvPr>
          <p:cNvPicPr>
            <a:picLocks noChangeAspect="1"/>
          </p:cNvPicPr>
          <p:nvPr/>
        </p:nvPicPr>
        <p:blipFill>
          <a:blip r:embed="rId3"/>
          <a:stretch>
            <a:fillRect/>
          </a:stretch>
        </p:blipFill>
        <p:spPr>
          <a:xfrm>
            <a:off x="9281825" y="3512527"/>
            <a:ext cx="1772068" cy="1110434"/>
          </a:xfrm>
          <a:prstGeom prst="rect">
            <a:avLst/>
          </a:prstGeom>
        </p:spPr>
      </p:pic>
      <p:sp>
        <p:nvSpPr>
          <p:cNvPr id="6" name="Rectangle 5">
            <a:extLst>
              <a:ext uri="{FF2B5EF4-FFF2-40B4-BE49-F238E27FC236}">
                <a16:creationId xmlns:a16="http://schemas.microsoft.com/office/drawing/2014/main" id="{7FF084B4-0926-4DE8-B39D-F20563359D0B}"/>
              </a:ext>
            </a:extLst>
          </p:cNvPr>
          <p:cNvSpPr/>
          <p:nvPr/>
        </p:nvSpPr>
        <p:spPr>
          <a:xfrm rot="16200000">
            <a:off x="-2429141" y="2429141"/>
            <a:ext cx="6858001" cy="1999718"/>
          </a:xfrm>
          <a:prstGeom prst="rect">
            <a:avLst/>
          </a:prstGeom>
          <a:solidFill>
            <a:srgbClr val="F3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870809" y="651137"/>
            <a:ext cx="10008606" cy="892552"/>
          </a:xfrm>
          <a:prstGeom prst="rect">
            <a:avLst/>
          </a:prstGeom>
          <a:noFill/>
        </p:spPr>
        <p:txBody>
          <a:bodyPr wrap="square">
            <a:spAutoFit/>
          </a:bodyPr>
          <a:lstStyle/>
          <a:p>
            <a:r>
              <a:rPr lang="fr-FR" sz="2600" b="1">
                <a:latin typeface="DilleniaUPC" panose="02020603050405020304" pitchFamily="18" charset="-34"/>
                <a:cs typeface="DilleniaUPC" panose="02020603050405020304" pitchFamily="18" charset="-34"/>
              </a:rPr>
              <a:t>Fluide minéral protecteur </a:t>
            </a:r>
          </a:p>
          <a:p>
            <a:r>
              <a:rPr lang="fr-FR" sz="2600" b="1">
                <a:latin typeface="DilleniaUPC" panose="02020603050405020304" pitchFamily="18" charset="-34"/>
                <a:cs typeface="DilleniaUPC" panose="02020603050405020304" pitchFamily="18" charset="-34"/>
              </a:rPr>
              <a:t>SPF 30 &amp; 50+</a:t>
            </a:r>
          </a:p>
        </p:txBody>
      </p:sp>
      <p:cxnSp>
        <p:nvCxnSpPr>
          <p:cNvPr id="17" name="Connecteur droit 16">
            <a:extLst>
              <a:ext uri="{FF2B5EF4-FFF2-40B4-BE49-F238E27FC236}">
                <a16:creationId xmlns:a16="http://schemas.microsoft.com/office/drawing/2014/main" id="{C1FA48E8-463E-C349-A0B7-3AA0FBB4B7FD}"/>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04B2810E-E022-4E3F-9936-13A043636ECB}"/>
              </a:ext>
            </a:extLst>
          </p:cNvPr>
          <p:cNvSpPr txBox="1"/>
          <p:nvPr/>
        </p:nvSpPr>
        <p:spPr>
          <a:xfrm>
            <a:off x="3128084" y="1798755"/>
            <a:ext cx="8886707" cy="584775"/>
          </a:xfrm>
          <a:prstGeom prst="rect">
            <a:avLst/>
          </a:prstGeom>
          <a:noFill/>
        </p:spPr>
        <p:txBody>
          <a:bodyPr wrap="square">
            <a:spAutoFit/>
          </a:bodyPr>
          <a:lstStyle/>
          <a:p>
            <a:pPr>
              <a:tabLst>
                <a:tab pos="3135313" algn="l"/>
              </a:tabLst>
            </a:pPr>
            <a:r>
              <a:rPr lang="fr-FR" sz="3200" b="1" u="none" strike="noStrike" cap="all" dirty="0">
                <a:solidFill>
                  <a:srgbClr val="F38B1F"/>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F38B1F"/>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10" name="Picture 2" descr="Mycose de l'ongle? N'attendez pas, traitez immédiatement">
            <a:extLst>
              <a:ext uri="{FF2B5EF4-FFF2-40B4-BE49-F238E27FC236}">
                <a16:creationId xmlns:a16="http://schemas.microsoft.com/office/drawing/2014/main" id="{9F406B43-A54F-4E03-95EA-D69F0FEE276F}"/>
              </a:ext>
            </a:extLst>
          </p:cNvPr>
          <p:cNvPicPr>
            <a:picLocks noChangeAspect="1" noChangeArrowheads="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66457"/>
          <a:stretch/>
        </p:blipFill>
        <p:spPr bwMode="auto">
          <a:xfrm>
            <a:off x="7301560" y="1792309"/>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951370EB-BFE9-46CD-A0E6-B462EA733B43}"/>
              </a:ext>
            </a:extLst>
          </p:cNvPr>
          <p:cNvSpPr txBox="1"/>
          <p:nvPr/>
        </p:nvSpPr>
        <p:spPr>
          <a:xfrm>
            <a:off x="3845246" y="2450126"/>
            <a:ext cx="7591863" cy="446276"/>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Test d’utilisation sous contrôle dermatologique – 21 jours*</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13" name="Image 12">
            <a:extLst>
              <a:ext uri="{FF2B5EF4-FFF2-40B4-BE49-F238E27FC236}">
                <a16:creationId xmlns:a16="http://schemas.microsoft.com/office/drawing/2014/main" id="{DB58B69B-B1DE-4C5D-BBFF-3919622A6641}"/>
              </a:ext>
            </a:extLst>
          </p:cNvPr>
          <p:cNvPicPr>
            <a:picLocks noChangeAspect="1"/>
          </p:cNvPicPr>
          <p:nvPr/>
        </p:nvPicPr>
        <p:blipFill rotWithShape="1">
          <a:blip r:embed="rId5"/>
          <a:srcRect b="14901"/>
          <a:stretch/>
        </p:blipFill>
        <p:spPr>
          <a:xfrm>
            <a:off x="3300722" y="3012965"/>
            <a:ext cx="483564" cy="443166"/>
          </a:xfrm>
          <a:prstGeom prst="rect">
            <a:avLst/>
          </a:prstGeom>
        </p:spPr>
      </p:pic>
      <p:sp>
        <p:nvSpPr>
          <p:cNvPr id="14" name="ZoneTexte 13">
            <a:extLst>
              <a:ext uri="{FF2B5EF4-FFF2-40B4-BE49-F238E27FC236}">
                <a16:creationId xmlns:a16="http://schemas.microsoft.com/office/drawing/2014/main" id="{F2119AC3-EFAE-4EB5-94F8-6474CA4FAF20}"/>
              </a:ext>
            </a:extLst>
          </p:cNvPr>
          <p:cNvSpPr txBox="1"/>
          <p:nvPr/>
        </p:nvSpPr>
        <p:spPr>
          <a:xfrm>
            <a:off x="3845246" y="2896123"/>
            <a:ext cx="7502939"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22 volontaires âgés de 18 à 52 ans ayant tous la peau sensible et présentant tous types de peaux</a:t>
            </a:r>
          </a:p>
        </p:txBody>
      </p:sp>
      <p:pic>
        <p:nvPicPr>
          <p:cNvPr id="15" name="Image 14">
            <a:extLst>
              <a:ext uri="{FF2B5EF4-FFF2-40B4-BE49-F238E27FC236}">
                <a16:creationId xmlns:a16="http://schemas.microsoft.com/office/drawing/2014/main" id="{F8F5537C-A6D8-4AF4-B836-A9F0D0A264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25763" y="3512527"/>
            <a:ext cx="619484" cy="619484"/>
          </a:xfrm>
          <a:prstGeom prst="rect">
            <a:avLst/>
          </a:prstGeom>
        </p:spPr>
      </p:pic>
      <p:pic>
        <p:nvPicPr>
          <p:cNvPr id="18" name="Image 17">
            <a:extLst>
              <a:ext uri="{FF2B5EF4-FFF2-40B4-BE49-F238E27FC236}">
                <a16:creationId xmlns:a16="http://schemas.microsoft.com/office/drawing/2014/main" id="{218FEF1E-66A1-49F5-B0FC-5A92640D400F}"/>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26464" y="2375159"/>
            <a:ext cx="530585" cy="619484"/>
          </a:xfrm>
          <a:prstGeom prst="rect">
            <a:avLst/>
          </a:prstGeom>
        </p:spPr>
      </p:pic>
      <p:sp>
        <p:nvSpPr>
          <p:cNvPr id="19" name="ZoneTexte 18">
            <a:extLst>
              <a:ext uri="{FF2B5EF4-FFF2-40B4-BE49-F238E27FC236}">
                <a16:creationId xmlns:a16="http://schemas.microsoft.com/office/drawing/2014/main" id="{9FD274D5-5707-4E5B-A8B1-2EA383FB7A79}"/>
              </a:ext>
            </a:extLst>
          </p:cNvPr>
          <p:cNvSpPr txBox="1"/>
          <p:nvPr/>
        </p:nvSpPr>
        <p:spPr>
          <a:xfrm>
            <a:off x="3857049" y="3580884"/>
            <a:ext cx="8157742"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deux fois par jour sur le visage et sur des zones localisées</a:t>
            </a:r>
          </a:p>
        </p:txBody>
      </p:sp>
      <p:sp>
        <p:nvSpPr>
          <p:cNvPr id="20" name="Rectangle 19">
            <a:extLst>
              <a:ext uri="{FF2B5EF4-FFF2-40B4-BE49-F238E27FC236}">
                <a16:creationId xmlns:a16="http://schemas.microsoft.com/office/drawing/2014/main" id="{162A1F7C-EF5C-4296-8152-F7D0F8057C7D}"/>
              </a:ext>
            </a:extLst>
          </p:cNvPr>
          <p:cNvSpPr/>
          <p:nvPr/>
        </p:nvSpPr>
        <p:spPr>
          <a:xfrm>
            <a:off x="3128084" y="4027160"/>
            <a:ext cx="5441758" cy="2150355"/>
          </a:xfrm>
          <a:prstGeom prst="rect">
            <a:avLst/>
          </a:prstGeom>
          <a:solidFill>
            <a:schemeClr val="bg1"/>
          </a:solidFill>
          <a:ln>
            <a:solidFill>
              <a:srgbClr val="F38B1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nSpc>
                <a:spcPts val="2600"/>
              </a:lnSpc>
              <a:buFont typeface="Wingdings" panose="05000000000000000000" pitchFamily="2" charset="2"/>
              <a:buChar char="ü"/>
              <a:tabLst>
                <a:tab pos="4222750" algn="l"/>
              </a:tabLst>
            </a:pPr>
            <a:r>
              <a:rPr lang="fr-FR" sz="2400" dirty="0">
                <a:solidFill>
                  <a:srgbClr val="F38B1F"/>
                </a:solidFill>
                <a:latin typeface="DilleniaUPC" panose="02020603050405020304" pitchFamily="18" charset="-34"/>
                <a:ea typeface="Calibri" panose="020F0502020204030204" pitchFamily="34" charset="0"/>
                <a:cs typeface="DilleniaUPC" panose="02020603050405020304" pitchFamily="18" charset="-34"/>
              </a:rPr>
              <a:t>Peau idéalement protégée du soleil </a:t>
            </a:r>
            <a:r>
              <a:rPr lang="fr-FR" sz="2800" b="1" dirty="0">
                <a:solidFill>
                  <a:srgbClr val="F38B1F"/>
                </a:solidFill>
                <a:latin typeface="DilleniaUPC" panose="02020603050405020304" pitchFamily="18" charset="-34"/>
                <a:ea typeface="Calibri" panose="020F0502020204030204" pitchFamily="34" charset="0"/>
                <a:cs typeface="DilleniaUPC" panose="02020603050405020304" pitchFamily="18" charset="-34"/>
              </a:rPr>
              <a:t>91 %</a:t>
            </a:r>
          </a:p>
          <a:p>
            <a:pPr marL="285750" lvl="0" indent="-285750">
              <a:lnSpc>
                <a:spcPts val="2600"/>
              </a:lnSpc>
              <a:buFont typeface="Wingdings" panose="05000000000000000000" pitchFamily="2" charset="2"/>
              <a:buChar char="ü"/>
              <a:tabLst>
                <a:tab pos="4222750" algn="l"/>
              </a:tabLst>
            </a:pPr>
            <a:r>
              <a:rPr lang="fr-FR" sz="2400" dirty="0">
                <a:solidFill>
                  <a:srgbClr val="F38B1F"/>
                </a:solidFill>
                <a:latin typeface="DilleniaUPC" panose="02020603050405020304" pitchFamily="18" charset="-34"/>
                <a:ea typeface="Calibri" panose="020F0502020204030204" pitchFamily="34" charset="0"/>
                <a:cs typeface="DilleniaUPC" panose="02020603050405020304" pitchFamily="18" charset="-34"/>
              </a:rPr>
              <a:t>Peau plus souple	    </a:t>
            </a:r>
            <a:r>
              <a:rPr lang="fr-FR" sz="2800" b="1" dirty="0">
                <a:solidFill>
                  <a:srgbClr val="F38B1F"/>
                </a:solidFill>
                <a:latin typeface="DilleniaUPC" panose="02020603050405020304" pitchFamily="18" charset="-34"/>
                <a:ea typeface="Calibri" panose="020F0502020204030204" pitchFamily="34" charset="0"/>
                <a:cs typeface="DilleniaUPC" panose="02020603050405020304" pitchFamily="18" charset="-34"/>
              </a:rPr>
              <a:t>96 %</a:t>
            </a:r>
          </a:p>
          <a:p>
            <a:pPr marL="285750" lvl="0" indent="-285750">
              <a:lnSpc>
                <a:spcPts val="2600"/>
              </a:lnSpc>
              <a:buFont typeface="Wingdings" panose="05000000000000000000" pitchFamily="2" charset="2"/>
              <a:buChar char="ü"/>
              <a:tabLst>
                <a:tab pos="4222750" algn="l"/>
              </a:tabLst>
            </a:pPr>
            <a:r>
              <a:rPr lang="fr-FR" sz="2400" dirty="0">
                <a:solidFill>
                  <a:srgbClr val="F38B1F"/>
                </a:solidFill>
                <a:latin typeface="DilleniaUPC" panose="02020603050405020304" pitchFamily="18" charset="-34"/>
                <a:ea typeface="Calibri" panose="020F0502020204030204" pitchFamily="34" charset="0"/>
                <a:cs typeface="DilleniaUPC" panose="02020603050405020304" pitchFamily="18" charset="-34"/>
              </a:rPr>
              <a:t>Peau plus lisse	    </a:t>
            </a:r>
            <a:r>
              <a:rPr lang="fr-FR" sz="2400" b="1" dirty="0">
                <a:solidFill>
                  <a:srgbClr val="F38B1F"/>
                </a:solidFill>
                <a:latin typeface="DilleniaUPC" panose="02020603050405020304" pitchFamily="18" charset="-34"/>
                <a:ea typeface="Calibri" panose="020F0502020204030204" pitchFamily="34" charset="0"/>
                <a:cs typeface="DilleniaUPC" panose="02020603050405020304" pitchFamily="18" charset="-34"/>
              </a:rPr>
              <a:t>96 %</a:t>
            </a:r>
          </a:p>
          <a:p>
            <a:pPr marL="285750" lvl="0" indent="-285750">
              <a:lnSpc>
                <a:spcPts val="2600"/>
              </a:lnSpc>
              <a:buFont typeface="Wingdings" panose="05000000000000000000" pitchFamily="2" charset="2"/>
              <a:buChar char="ü"/>
              <a:tabLst>
                <a:tab pos="4222750" algn="l"/>
              </a:tabLst>
            </a:pPr>
            <a:r>
              <a:rPr lang="fr-FR" sz="2400" dirty="0">
                <a:solidFill>
                  <a:srgbClr val="F38B1F"/>
                </a:solidFill>
                <a:latin typeface="DilleniaUPC" panose="02020603050405020304" pitchFamily="18" charset="-34"/>
                <a:ea typeface="Calibri" panose="020F0502020204030204" pitchFamily="34" charset="0"/>
                <a:cs typeface="DilleniaUPC" panose="02020603050405020304" pitchFamily="18" charset="-34"/>
              </a:rPr>
              <a:t>Peau mieux protégée des signes de vieillissement</a:t>
            </a:r>
            <a:r>
              <a:rPr lang="fr-FR" sz="2400" b="1" dirty="0">
                <a:solidFill>
                  <a:srgbClr val="F38B1F"/>
                </a:solidFill>
                <a:latin typeface="DilleniaUPC" panose="02020603050405020304" pitchFamily="18" charset="-34"/>
                <a:ea typeface="Calibri" panose="020F0502020204030204" pitchFamily="34" charset="0"/>
                <a:cs typeface="DilleniaUPC" panose="02020603050405020304" pitchFamily="18" charset="-34"/>
              </a:rPr>
              <a:t>	    87 %</a:t>
            </a:r>
          </a:p>
        </p:txBody>
      </p:sp>
      <p:sp>
        <p:nvSpPr>
          <p:cNvPr id="22" name="ZoneTexte 21">
            <a:extLst>
              <a:ext uri="{FF2B5EF4-FFF2-40B4-BE49-F238E27FC236}">
                <a16:creationId xmlns:a16="http://schemas.microsoft.com/office/drawing/2014/main" id="{23CDC9E7-5728-4F9E-9721-EA70BD8D2AAB}"/>
              </a:ext>
            </a:extLst>
          </p:cNvPr>
          <p:cNvSpPr txBox="1"/>
          <p:nvPr/>
        </p:nvSpPr>
        <p:spPr>
          <a:xfrm>
            <a:off x="2372989" y="6333071"/>
            <a:ext cx="9064120" cy="523220"/>
          </a:xfrm>
          <a:prstGeom prst="rect">
            <a:avLst/>
          </a:prstGeom>
          <a:noFill/>
        </p:spPr>
        <p:txBody>
          <a:bodyPr wrap="square">
            <a:spAutoFit/>
          </a:bodyPr>
          <a:lstStyle/>
          <a:p>
            <a:r>
              <a:rPr kumimoji="0" lang="fr-FR" sz="1400" b="0" i="1"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*Test d’utilisation sous contrôle dermatologique, rapport d’étude 19E4547 – EUROFINS – avril 2020	</a:t>
            </a:r>
          </a:p>
          <a:p>
            <a:r>
              <a:rPr kumimoji="0" lang="fr-FR" sz="1400" b="0" i="1"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**Test d’utilisation sous contrôle dermatologique, rapport 192021RD – IEC – mars 2020</a:t>
            </a:r>
          </a:p>
        </p:txBody>
      </p:sp>
      <p:sp>
        <p:nvSpPr>
          <p:cNvPr id="23" name="ZoneTexte 22">
            <a:extLst>
              <a:ext uri="{FF2B5EF4-FFF2-40B4-BE49-F238E27FC236}">
                <a16:creationId xmlns:a16="http://schemas.microsoft.com/office/drawing/2014/main" id="{BADF471F-9C04-4223-A2F1-B3302242008A}"/>
              </a:ext>
            </a:extLst>
          </p:cNvPr>
          <p:cNvSpPr txBox="1"/>
          <p:nvPr/>
        </p:nvSpPr>
        <p:spPr>
          <a:xfrm>
            <a:off x="3505515" y="6047618"/>
            <a:ext cx="3217057" cy="499367"/>
          </a:xfrm>
          <a:prstGeom prst="rect">
            <a:avLst/>
          </a:prstGeom>
          <a:noFill/>
        </p:spPr>
        <p:txBody>
          <a:bodyPr wrap="square">
            <a:spAutoFit/>
          </a:bodyPr>
          <a:lstStyle/>
          <a:p>
            <a:pPr algn="just">
              <a:lnSpc>
                <a:spcPct val="115000"/>
              </a:lnSpc>
              <a:spcAft>
                <a:spcPts val="1000"/>
              </a:spcAft>
            </a:pPr>
            <a:r>
              <a:rPr lang="fr-FR" sz="2300" b="1" dirty="0">
                <a:latin typeface="DilleniaUPC" panose="02020603050405020304" pitchFamily="18" charset="-34"/>
                <a:cs typeface="DilleniaUPC" panose="02020603050405020304" pitchFamily="18" charset="-34"/>
              </a:rPr>
              <a:t>+ non comédogène**</a:t>
            </a:r>
          </a:p>
        </p:txBody>
      </p:sp>
      <p:sp>
        <p:nvSpPr>
          <p:cNvPr id="21" name="ZoneTexte 20">
            <a:extLst>
              <a:ext uri="{FF2B5EF4-FFF2-40B4-BE49-F238E27FC236}">
                <a16:creationId xmlns:a16="http://schemas.microsoft.com/office/drawing/2014/main" id="{B74AFCD5-645D-4EB2-B646-8BD0D8EBE908}"/>
              </a:ext>
            </a:extLst>
          </p:cNvPr>
          <p:cNvSpPr txBox="1"/>
          <p:nvPr/>
        </p:nvSpPr>
        <p:spPr>
          <a:xfrm>
            <a:off x="8644277" y="4428782"/>
            <a:ext cx="3707218" cy="1528624"/>
          </a:xfrm>
          <a:prstGeom prst="rect">
            <a:avLst/>
          </a:prstGeom>
          <a:noFill/>
        </p:spPr>
        <p:txBody>
          <a:bodyPr wrap="square">
            <a:spAutoFit/>
          </a:bodyPr>
          <a:lstStyle/>
          <a:p>
            <a:pPr>
              <a:lnSpc>
                <a:spcPts val="2800"/>
              </a:lnSpc>
              <a:tabLst>
                <a:tab pos="2062163"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Facile d’application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100 %</a:t>
            </a:r>
          </a:p>
          <a:p>
            <a:pPr>
              <a:lnSpc>
                <a:spcPts val="2800"/>
              </a:lnSpc>
              <a:tabLst>
                <a:tab pos="2155825"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Texture ultra-fluide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91 %</a:t>
            </a:r>
          </a:p>
          <a:p>
            <a:pPr>
              <a:lnSpc>
                <a:spcPts val="2800"/>
              </a:lnSpc>
              <a:tabLst>
                <a:tab pos="2155825"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Pas de traces blanches </a:t>
            </a:r>
            <a:r>
              <a:rPr lang="fr-FR" sz="2800" b="1" dirty="0">
                <a:solidFill>
                  <a:schemeClr val="tx1">
                    <a:lumMod val="75000"/>
                    <a:lumOff val="25000"/>
                  </a:schemeClr>
                </a:solidFill>
                <a:latin typeface="DilleniaUPC" panose="02020603050405020304" pitchFamily="18" charset="-34"/>
                <a:cs typeface="DilleniaUPC" panose="02020603050405020304" pitchFamily="18" charset="-34"/>
              </a:rPr>
              <a:t>77 %</a:t>
            </a:r>
          </a:p>
          <a:p>
            <a:pPr>
              <a:lnSpc>
                <a:spcPts val="2800"/>
              </a:lnSpc>
              <a:tabLst>
                <a:tab pos="2062163"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Format pratique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100 %</a:t>
            </a:r>
          </a:p>
        </p:txBody>
      </p:sp>
      <p:pic>
        <p:nvPicPr>
          <p:cNvPr id="26" name="Image 25">
            <a:extLst>
              <a:ext uri="{FF2B5EF4-FFF2-40B4-BE49-F238E27FC236}">
                <a16:creationId xmlns:a16="http://schemas.microsoft.com/office/drawing/2014/main" id="{E3B147B8-EB21-4969-BE4D-257957F3D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8409" y="2107713"/>
            <a:ext cx="2129675" cy="4152394"/>
          </a:xfrm>
          <a:prstGeom prst="rect">
            <a:avLst/>
          </a:prstGeom>
          <a:effectLst>
            <a:outerShdw blurRad="50800" dist="38100" dir="2700000" algn="tl" rotWithShape="0">
              <a:prstClr val="black">
                <a:alpha val="40000"/>
              </a:prstClr>
            </a:outerShdw>
          </a:effectLst>
        </p:spPr>
      </p:pic>
      <p:pic>
        <p:nvPicPr>
          <p:cNvPr id="25" name="Image 24">
            <a:extLst>
              <a:ext uri="{FF2B5EF4-FFF2-40B4-BE49-F238E27FC236}">
                <a16:creationId xmlns:a16="http://schemas.microsoft.com/office/drawing/2014/main" id="{7C8023EF-C387-4C44-9AED-6E4C47BB8F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0747" y="289970"/>
            <a:ext cx="863093" cy="841043"/>
          </a:xfrm>
          <a:prstGeom prst="rect">
            <a:avLst/>
          </a:prstGeom>
        </p:spPr>
      </p:pic>
      <p:pic>
        <p:nvPicPr>
          <p:cNvPr id="27" name="Image 26">
            <a:extLst>
              <a:ext uri="{FF2B5EF4-FFF2-40B4-BE49-F238E27FC236}">
                <a16:creationId xmlns:a16="http://schemas.microsoft.com/office/drawing/2014/main" id="{446350D9-FE68-4B94-97F8-B933B86FB4E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65124" y="282371"/>
            <a:ext cx="859872" cy="841043"/>
          </a:xfrm>
          <a:prstGeom prst="rect">
            <a:avLst/>
          </a:prstGeom>
        </p:spPr>
      </p:pic>
      <p:sp>
        <p:nvSpPr>
          <p:cNvPr id="24" name="ZoneTexte 23">
            <a:extLst>
              <a:ext uri="{FF2B5EF4-FFF2-40B4-BE49-F238E27FC236}">
                <a16:creationId xmlns:a16="http://schemas.microsoft.com/office/drawing/2014/main" id="{42EF2BDB-BF24-4DA4-B752-F90D19DDBD80}"/>
              </a:ext>
            </a:extLst>
          </p:cNvPr>
          <p:cNvSpPr txBox="1"/>
          <p:nvPr/>
        </p:nvSpPr>
        <p:spPr>
          <a:xfrm>
            <a:off x="242586" y="83286"/>
            <a:ext cx="9358614" cy="739498"/>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PROTECTEURS UV PURS</a:t>
            </a:r>
          </a:p>
        </p:txBody>
      </p:sp>
    </p:spTree>
    <p:extLst>
      <p:ext uri="{BB962C8B-B14F-4D97-AF65-F5344CB8AC3E}">
        <p14:creationId xmlns:p14="http://schemas.microsoft.com/office/powerpoint/2010/main" val="9279913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2284684-B84D-4981-86D4-4E9E5C5111FF}"/>
              </a:ext>
            </a:extLst>
          </p:cNvPr>
          <p:cNvPicPr>
            <a:picLocks noChangeAspect="1"/>
          </p:cNvPicPr>
          <p:nvPr/>
        </p:nvPicPr>
        <p:blipFill>
          <a:blip r:embed="rId3"/>
          <a:stretch>
            <a:fillRect/>
          </a:stretch>
        </p:blipFill>
        <p:spPr>
          <a:xfrm>
            <a:off x="9335651" y="3498363"/>
            <a:ext cx="1772068" cy="1110434"/>
          </a:xfrm>
          <a:prstGeom prst="rect">
            <a:avLst/>
          </a:prstGeom>
        </p:spPr>
      </p:pic>
      <p:sp>
        <p:nvSpPr>
          <p:cNvPr id="6" name="Rectangle 5">
            <a:extLst>
              <a:ext uri="{FF2B5EF4-FFF2-40B4-BE49-F238E27FC236}">
                <a16:creationId xmlns:a16="http://schemas.microsoft.com/office/drawing/2014/main" id="{7FF084B4-0926-4DE8-B39D-F20563359D0B}"/>
              </a:ext>
            </a:extLst>
          </p:cNvPr>
          <p:cNvSpPr/>
          <p:nvPr/>
        </p:nvSpPr>
        <p:spPr>
          <a:xfrm rot="16200000">
            <a:off x="-2429141" y="2429141"/>
            <a:ext cx="6858001" cy="1999718"/>
          </a:xfrm>
          <a:prstGeom prst="rect">
            <a:avLst/>
          </a:prstGeom>
          <a:solidFill>
            <a:srgbClr val="F3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a:latin typeface="DilleniaUPC" panose="02020603050405020304" pitchFamily="18" charset="-34"/>
              <a:cs typeface="DilleniaUPC" panose="02020603050405020304" pitchFamily="18" charset="-34"/>
            </a:endParaRPr>
          </a:p>
        </p:txBody>
      </p:sp>
      <p:sp>
        <p:nvSpPr>
          <p:cNvPr id="5" name="ZoneTexte 4">
            <a:extLst>
              <a:ext uri="{FF2B5EF4-FFF2-40B4-BE49-F238E27FC236}">
                <a16:creationId xmlns:a16="http://schemas.microsoft.com/office/drawing/2014/main" id="{897EB65E-BDD3-40B1-A2DE-ED06AD255453}"/>
              </a:ext>
            </a:extLst>
          </p:cNvPr>
          <p:cNvSpPr txBox="1"/>
          <p:nvPr/>
        </p:nvSpPr>
        <p:spPr>
          <a:xfrm>
            <a:off x="870809" y="651137"/>
            <a:ext cx="10008606" cy="892552"/>
          </a:xfrm>
          <a:prstGeom prst="rect">
            <a:avLst/>
          </a:prstGeom>
          <a:noFill/>
        </p:spPr>
        <p:txBody>
          <a:bodyPr wrap="square">
            <a:spAutoFit/>
          </a:bodyPr>
          <a:lstStyle/>
          <a:p>
            <a:r>
              <a:rPr lang="fr-FR" sz="2600" b="1">
                <a:latin typeface="DilleniaUPC" panose="02020603050405020304" pitchFamily="18" charset="-34"/>
                <a:cs typeface="DilleniaUPC" panose="02020603050405020304" pitchFamily="18" charset="-34"/>
              </a:rPr>
              <a:t>Fluide minéral protecteur </a:t>
            </a:r>
          </a:p>
          <a:p>
            <a:r>
              <a:rPr lang="fr-FR" sz="2600" b="1">
                <a:latin typeface="DilleniaUPC" panose="02020603050405020304" pitchFamily="18" charset="-34"/>
                <a:cs typeface="DilleniaUPC" panose="02020603050405020304" pitchFamily="18" charset="-34"/>
              </a:rPr>
              <a:t>SPF 30 &amp; 50+</a:t>
            </a:r>
          </a:p>
        </p:txBody>
      </p:sp>
      <p:cxnSp>
        <p:nvCxnSpPr>
          <p:cNvPr id="17" name="Connecteur droit 16">
            <a:extLst>
              <a:ext uri="{FF2B5EF4-FFF2-40B4-BE49-F238E27FC236}">
                <a16:creationId xmlns:a16="http://schemas.microsoft.com/office/drawing/2014/main" id="{C1FA48E8-463E-C349-A0B7-3AA0FBB4B7FD}"/>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04B2810E-E022-4E3F-9936-13A043636ECB}"/>
              </a:ext>
            </a:extLst>
          </p:cNvPr>
          <p:cNvSpPr txBox="1"/>
          <p:nvPr/>
        </p:nvSpPr>
        <p:spPr>
          <a:xfrm>
            <a:off x="3181909" y="1784591"/>
            <a:ext cx="8843513" cy="584775"/>
          </a:xfrm>
          <a:prstGeom prst="rect">
            <a:avLst/>
          </a:prstGeom>
          <a:noFill/>
        </p:spPr>
        <p:txBody>
          <a:bodyPr wrap="square">
            <a:spAutoFit/>
          </a:bodyPr>
          <a:lstStyle/>
          <a:p>
            <a:pPr>
              <a:tabLst>
                <a:tab pos="3135313" algn="l"/>
              </a:tabLst>
            </a:pPr>
            <a:r>
              <a:rPr lang="fr-FR" sz="3200" b="1" u="none" strike="noStrike" cap="all" dirty="0">
                <a:solidFill>
                  <a:srgbClr val="F38B1F"/>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F38B1F"/>
                </a:solidFill>
                <a:latin typeface="DilleniaUPC" panose="02020603050405020304" pitchFamily="18" charset="-34"/>
                <a:ea typeface="Times New Roman" panose="02020603050405020304" pitchFamily="18" charset="0"/>
                <a:cs typeface="DilleniaUPC" panose="02020603050405020304" pitchFamily="18" charset="-34"/>
              </a:rPr>
              <a:t>Test d’utilisation</a:t>
            </a:r>
          </a:p>
        </p:txBody>
      </p:sp>
      <p:pic>
        <p:nvPicPr>
          <p:cNvPr id="10" name="Picture 2" descr="Mycose de l'ongle? N'attendez pas, traitez immédiatement">
            <a:extLst>
              <a:ext uri="{FF2B5EF4-FFF2-40B4-BE49-F238E27FC236}">
                <a16:creationId xmlns:a16="http://schemas.microsoft.com/office/drawing/2014/main" id="{9F406B43-A54F-4E03-95EA-D69F0FEE276F}"/>
              </a:ext>
            </a:extLst>
          </p:cNvPr>
          <p:cNvPicPr>
            <a:picLocks noChangeAspect="1" noChangeArrowheads="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66457"/>
          <a:stretch/>
        </p:blipFill>
        <p:spPr bwMode="auto">
          <a:xfrm>
            <a:off x="7405835" y="1728520"/>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951370EB-BFE9-46CD-A0E6-B462EA733B43}"/>
              </a:ext>
            </a:extLst>
          </p:cNvPr>
          <p:cNvSpPr txBox="1"/>
          <p:nvPr/>
        </p:nvSpPr>
        <p:spPr>
          <a:xfrm>
            <a:off x="3899072" y="2435962"/>
            <a:ext cx="7647886" cy="446276"/>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Test d’utilisation sous contrôle dermatologique – 21 jours*</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13" name="Image 12">
            <a:extLst>
              <a:ext uri="{FF2B5EF4-FFF2-40B4-BE49-F238E27FC236}">
                <a16:creationId xmlns:a16="http://schemas.microsoft.com/office/drawing/2014/main" id="{DB58B69B-B1DE-4C5D-BBFF-3919622A6641}"/>
              </a:ext>
            </a:extLst>
          </p:cNvPr>
          <p:cNvPicPr>
            <a:picLocks noChangeAspect="1"/>
          </p:cNvPicPr>
          <p:nvPr/>
        </p:nvPicPr>
        <p:blipFill rotWithShape="1">
          <a:blip r:embed="rId5"/>
          <a:srcRect b="14901"/>
          <a:stretch/>
        </p:blipFill>
        <p:spPr>
          <a:xfrm>
            <a:off x="3354548" y="2998801"/>
            <a:ext cx="483564" cy="443166"/>
          </a:xfrm>
          <a:prstGeom prst="rect">
            <a:avLst/>
          </a:prstGeom>
        </p:spPr>
      </p:pic>
      <p:sp>
        <p:nvSpPr>
          <p:cNvPr id="14" name="ZoneTexte 13">
            <a:extLst>
              <a:ext uri="{FF2B5EF4-FFF2-40B4-BE49-F238E27FC236}">
                <a16:creationId xmlns:a16="http://schemas.microsoft.com/office/drawing/2014/main" id="{F2119AC3-EFAE-4EB5-94F8-6474CA4FAF20}"/>
              </a:ext>
            </a:extLst>
          </p:cNvPr>
          <p:cNvSpPr txBox="1"/>
          <p:nvPr/>
        </p:nvSpPr>
        <p:spPr>
          <a:xfrm>
            <a:off x="3899072" y="2881959"/>
            <a:ext cx="7502939"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20 volontaires âgés de 20 à 70 ans ayant tous la peau sensible et présentant tous types de peaux</a:t>
            </a:r>
          </a:p>
        </p:txBody>
      </p:sp>
      <p:pic>
        <p:nvPicPr>
          <p:cNvPr id="15" name="Image 14">
            <a:extLst>
              <a:ext uri="{FF2B5EF4-FFF2-40B4-BE49-F238E27FC236}">
                <a16:creationId xmlns:a16="http://schemas.microsoft.com/office/drawing/2014/main" id="{F8F5537C-A6D8-4AF4-B836-A9F0D0A264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3279589" y="3498363"/>
            <a:ext cx="619484" cy="619484"/>
          </a:xfrm>
          <a:prstGeom prst="rect">
            <a:avLst/>
          </a:prstGeom>
        </p:spPr>
      </p:pic>
      <p:pic>
        <p:nvPicPr>
          <p:cNvPr id="18" name="Image 17">
            <a:extLst>
              <a:ext uri="{FF2B5EF4-FFF2-40B4-BE49-F238E27FC236}">
                <a16:creationId xmlns:a16="http://schemas.microsoft.com/office/drawing/2014/main" id="{218FEF1E-66A1-49F5-B0FC-5A92640D400F}"/>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3380290" y="2360995"/>
            <a:ext cx="530585" cy="619484"/>
          </a:xfrm>
          <a:prstGeom prst="rect">
            <a:avLst/>
          </a:prstGeom>
        </p:spPr>
      </p:pic>
      <p:sp>
        <p:nvSpPr>
          <p:cNvPr id="19" name="ZoneTexte 18">
            <a:extLst>
              <a:ext uri="{FF2B5EF4-FFF2-40B4-BE49-F238E27FC236}">
                <a16:creationId xmlns:a16="http://schemas.microsoft.com/office/drawing/2014/main" id="{9FD274D5-5707-4E5B-A8B1-2EA383FB7A79}"/>
              </a:ext>
            </a:extLst>
          </p:cNvPr>
          <p:cNvSpPr txBox="1"/>
          <p:nvPr/>
        </p:nvSpPr>
        <p:spPr>
          <a:xfrm>
            <a:off x="3910874" y="3566720"/>
            <a:ext cx="8281126"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deux fois par jour sur le visage et sur des zones localisées</a:t>
            </a:r>
          </a:p>
        </p:txBody>
      </p:sp>
      <p:sp>
        <p:nvSpPr>
          <p:cNvPr id="20" name="Rectangle 19">
            <a:extLst>
              <a:ext uri="{FF2B5EF4-FFF2-40B4-BE49-F238E27FC236}">
                <a16:creationId xmlns:a16="http://schemas.microsoft.com/office/drawing/2014/main" id="{162A1F7C-EF5C-4296-8152-F7D0F8057C7D}"/>
              </a:ext>
            </a:extLst>
          </p:cNvPr>
          <p:cNvSpPr/>
          <p:nvPr/>
        </p:nvSpPr>
        <p:spPr>
          <a:xfrm>
            <a:off x="3129534" y="4395631"/>
            <a:ext cx="5557265" cy="1749988"/>
          </a:xfrm>
          <a:prstGeom prst="rect">
            <a:avLst/>
          </a:prstGeom>
          <a:solidFill>
            <a:schemeClr val="bg1"/>
          </a:solidFill>
          <a:ln>
            <a:solidFill>
              <a:srgbClr val="F38B1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nSpc>
                <a:spcPts val="2600"/>
              </a:lnSpc>
              <a:buFont typeface="Wingdings" panose="05000000000000000000" pitchFamily="2" charset="2"/>
              <a:buChar char="ü"/>
              <a:tabLst>
                <a:tab pos="4124325" algn="l"/>
              </a:tabLst>
            </a:pPr>
            <a:r>
              <a:rPr lang="fr-FR" sz="2400" dirty="0">
                <a:solidFill>
                  <a:srgbClr val="F38B1F"/>
                </a:solidFill>
                <a:latin typeface="DilleniaUPC" panose="02020603050405020304" pitchFamily="18" charset="-34"/>
                <a:ea typeface="Calibri" panose="020F0502020204030204" pitchFamily="34" charset="0"/>
                <a:cs typeface="DilleniaUPC" panose="02020603050405020304" pitchFamily="18" charset="-34"/>
              </a:rPr>
              <a:t>Peau idéalement protégée du soleil	</a:t>
            </a:r>
            <a:r>
              <a:rPr lang="fr-FR" sz="2400" b="1" dirty="0">
                <a:solidFill>
                  <a:srgbClr val="F38B1F"/>
                </a:solidFill>
                <a:latin typeface="DilleniaUPC" panose="02020603050405020304" pitchFamily="18" charset="-34"/>
                <a:ea typeface="Calibri" panose="020F0502020204030204" pitchFamily="34" charset="0"/>
                <a:cs typeface="DilleniaUPC" panose="02020603050405020304" pitchFamily="18" charset="-34"/>
              </a:rPr>
              <a:t>100 %</a:t>
            </a:r>
          </a:p>
          <a:p>
            <a:pPr marL="285750" lvl="0" indent="-285750">
              <a:lnSpc>
                <a:spcPts val="2600"/>
              </a:lnSpc>
              <a:buFont typeface="Wingdings" panose="05000000000000000000" pitchFamily="2" charset="2"/>
              <a:buChar char="ü"/>
              <a:tabLst>
                <a:tab pos="4222750" algn="l"/>
              </a:tabLst>
            </a:pPr>
            <a:r>
              <a:rPr lang="fr-FR" sz="2400" dirty="0">
                <a:solidFill>
                  <a:srgbClr val="F38B1F"/>
                </a:solidFill>
                <a:latin typeface="DilleniaUPC" panose="02020603050405020304" pitchFamily="18" charset="-34"/>
                <a:ea typeface="Calibri" panose="020F0502020204030204" pitchFamily="34" charset="0"/>
                <a:cs typeface="DilleniaUPC" panose="02020603050405020304" pitchFamily="18" charset="-34"/>
              </a:rPr>
              <a:t>Peau plus souple	</a:t>
            </a:r>
            <a:r>
              <a:rPr lang="fr-FR" sz="2400" b="1" dirty="0">
                <a:solidFill>
                  <a:srgbClr val="F38B1F"/>
                </a:solidFill>
                <a:latin typeface="DilleniaUPC" panose="02020603050405020304" pitchFamily="18" charset="-34"/>
                <a:ea typeface="Calibri" panose="020F0502020204030204" pitchFamily="34" charset="0"/>
                <a:cs typeface="DilleniaUPC" panose="02020603050405020304" pitchFamily="18" charset="-34"/>
              </a:rPr>
              <a:t>85 %</a:t>
            </a:r>
          </a:p>
          <a:p>
            <a:pPr marL="285750" lvl="0" indent="-285750">
              <a:lnSpc>
                <a:spcPts val="2600"/>
              </a:lnSpc>
              <a:buFont typeface="Wingdings" panose="05000000000000000000" pitchFamily="2" charset="2"/>
              <a:buChar char="ü"/>
              <a:tabLst>
                <a:tab pos="4222750" algn="l"/>
              </a:tabLst>
            </a:pPr>
            <a:r>
              <a:rPr lang="fr-FR" sz="2400" dirty="0">
                <a:solidFill>
                  <a:srgbClr val="F38B1F"/>
                </a:solidFill>
                <a:latin typeface="DilleniaUPC" panose="02020603050405020304" pitchFamily="18" charset="-34"/>
                <a:ea typeface="Calibri" panose="020F0502020204030204" pitchFamily="34" charset="0"/>
                <a:cs typeface="DilleniaUPC" panose="02020603050405020304" pitchFamily="18" charset="-34"/>
              </a:rPr>
              <a:t>Peau plus lisse	</a:t>
            </a:r>
            <a:r>
              <a:rPr lang="fr-FR" sz="2400" b="1" dirty="0">
                <a:solidFill>
                  <a:srgbClr val="F38B1F"/>
                </a:solidFill>
                <a:latin typeface="DilleniaUPC" panose="02020603050405020304" pitchFamily="18" charset="-34"/>
                <a:ea typeface="Calibri" panose="020F0502020204030204" pitchFamily="34" charset="0"/>
                <a:cs typeface="DilleniaUPC" panose="02020603050405020304" pitchFamily="18" charset="-34"/>
              </a:rPr>
              <a:t>85 %</a:t>
            </a:r>
          </a:p>
          <a:p>
            <a:pPr marL="285750" lvl="0" indent="-285750">
              <a:lnSpc>
                <a:spcPts val="2600"/>
              </a:lnSpc>
              <a:buFont typeface="Wingdings" panose="05000000000000000000" pitchFamily="2" charset="2"/>
              <a:buChar char="ü"/>
              <a:tabLst>
                <a:tab pos="4222750" algn="l"/>
              </a:tabLst>
            </a:pPr>
            <a:r>
              <a:rPr lang="fr-FR" sz="2400" dirty="0">
                <a:solidFill>
                  <a:srgbClr val="F38B1F"/>
                </a:solidFill>
                <a:latin typeface="DilleniaUPC" panose="02020603050405020304" pitchFamily="18" charset="-34"/>
                <a:ea typeface="Calibri" panose="020F0502020204030204" pitchFamily="34" charset="0"/>
                <a:cs typeface="DilleniaUPC" panose="02020603050405020304" pitchFamily="18" charset="-34"/>
              </a:rPr>
              <a:t>Peau mieux protégée des signes de vieillissement</a:t>
            </a:r>
            <a:r>
              <a:rPr lang="fr-FR" sz="2400" b="1" dirty="0">
                <a:solidFill>
                  <a:srgbClr val="F38B1F"/>
                </a:solidFill>
                <a:latin typeface="DilleniaUPC" panose="02020603050405020304" pitchFamily="18" charset="-34"/>
                <a:ea typeface="Calibri" panose="020F0502020204030204" pitchFamily="34" charset="0"/>
                <a:cs typeface="DilleniaUPC" panose="02020603050405020304" pitchFamily="18" charset="-34"/>
              </a:rPr>
              <a:t>	80 %</a:t>
            </a:r>
          </a:p>
        </p:txBody>
      </p:sp>
      <p:sp>
        <p:nvSpPr>
          <p:cNvPr id="22" name="ZoneTexte 21">
            <a:extLst>
              <a:ext uri="{FF2B5EF4-FFF2-40B4-BE49-F238E27FC236}">
                <a16:creationId xmlns:a16="http://schemas.microsoft.com/office/drawing/2014/main" id="{23CDC9E7-5728-4F9E-9721-EA70BD8D2AAB}"/>
              </a:ext>
            </a:extLst>
          </p:cNvPr>
          <p:cNvSpPr txBox="1"/>
          <p:nvPr/>
        </p:nvSpPr>
        <p:spPr>
          <a:xfrm>
            <a:off x="2064696" y="6341427"/>
            <a:ext cx="10552923" cy="523220"/>
          </a:xfrm>
          <a:prstGeom prst="rect">
            <a:avLst/>
          </a:prstGeom>
          <a:noFill/>
        </p:spPr>
        <p:txBody>
          <a:bodyPr wrap="square">
            <a:spAutoFit/>
          </a:bodyPr>
          <a:lstStyle/>
          <a:p>
            <a:r>
              <a:rPr kumimoji="0" lang="fr-FR" sz="1400" b="0" i="1"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*Test d’utilisation sous contrôle dermatologique, rapport d’étude AS200013RD – IEC – avril 2020	</a:t>
            </a:r>
          </a:p>
          <a:p>
            <a:r>
              <a:rPr kumimoji="0" lang="fr-FR" sz="1400" b="0" i="1"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**Test d’utilisation sous contrôle dermatologique, rapport 016-NAOS-TUD-comedo-20-1 – CERCO – novembre 2019</a:t>
            </a:r>
          </a:p>
        </p:txBody>
      </p:sp>
      <p:sp>
        <p:nvSpPr>
          <p:cNvPr id="23" name="ZoneTexte 22">
            <a:extLst>
              <a:ext uri="{FF2B5EF4-FFF2-40B4-BE49-F238E27FC236}">
                <a16:creationId xmlns:a16="http://schemas.microsoft.com/office/drawing/2014/main" id="{BADF471F-9C04-4223-A2F1-B3302242008A}"/>
              </a:ext>
            </a:extLst>
          </p:cNvPr>
          <p:cNvSpPr txBox="1"/>
          <p:nvPr/>
        </p:nvSpPr>
        <p:spPr>
          <a:xfrm>
            <a:off x="3559341" y="6054720"/>
            <a:ext cx="3217057" cy="499367"/>
          </a:xfrm>
          <a:prstGeom prst="rect">
            <a:avLst/>
          </a:prstGeom>
          <a:noFill/>
        </p:spPr>
        <p:txBody>
          <a:bodyPr wrap="square">
            <a:spAutoFit/>
          </a:bodyPr>
          <a:lstStyle/>
          <a:p>
            <a:pPr algn="just">
              <a:lnSpc>
                <a:spcPct val="115000"/>
              </a:lnSpc>
              <a:spcAft>
                <a:spcPts val="1000"/>
              </a:spcAft>
            </a:pPr>
            <a:r>
              <a:rPr lang="fr-FR" sz="2300" b="1" dirty="0">
                <a:latin typeface="DilleniaUPC" panose="02020603050405020304" pitchFamily="18" charset="-34"/>
                <a:cs typeface="DilleniaUPC" panose="02020603050405020304" pitchFamily="18" charset="-34"/>
              </a:rPr>
              <a:t>+ non comédogène**</a:t>
            </a:r>
          </a:p>
        </p:txBody>
      </p:sp>
      <p:sp>
        <p:nvSpPr>
          <p:cNvPr id="21" name="ZoneTexte 20">
            <a:extLst>
              <a:ext uri="{FF2B5EF4-FFF2-40B4-BE49-F238E27FC236}">
                <a16:creationId xmlns:a16="http://schemas.microsoft.com/office/drawing/2014/main" id="{B74AFCD5-645D-4EB2-B646-8BD0D8EBE908}"/>
              </a:ext>
            </a:extLst>
          </p:cNvPr>
          <p:cNvSpPr txBox="1"/>
          <p:nvPr/>
        </p:nvSpPr>
        <p:spPr>
          <a:xfrm>
            <a:off x="8729330" y="4414618"/>
            <a:ext cx="3505201" cy="1528624"/>
          </a:xfrm>
          <a:prstGeom prst="rect">
            <a:avLst/>
          </a:prstGeom>
          <a:noFill/>
        </p:spPr>
        <p:txBody>
          <a:bodyPr wrap="square">
            <a:spAutoFit/>
          </a:bodyPr>
          <a:lstStyle/>
          <a:p>
            <a:pPr>
              <a:lnSpc>
                <a:spcPts val="2800"/>
              </a:lnSpc>
              <a:tabLst>
                <a:tab pos="215265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Facile d’application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90 %</a:t>
            </a:r>
          </a:p>
          <a:p>
            <a:pPr>
              <a:lnSpc>
                <a:spcPts val="2800"/>
              </a:lnSpc>
              <a:tabLst>
                <a:tab pos="2065338"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Texture ultra-fluide</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100 %</a:t>
            </a:r>
          </a:p>
          <a:p>
            <a:pPr>
              <a:lnSpc>
                <a:spcPts val="2800"/>
              </a:lnSpc>
              <a:tabLst>
                <a:tab pos="2155825"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Pas de traces blanches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70 %</a:t>
            </a:r>
          </a:p>
          <a:p>
            <a:pPr>
              <a:lnSpc>
                <a:spcPts val="2800"/>
              </a:lnSpc>
              <a:tabLst>
                <a:tab pos="2152650" algn="l"/>
              </a:tabLst>
            </a:pPr>
            <a:r>
              <a:rPr lang="fr-FR" sz="2400" dirty="0">
                <a:solidFill>
                  <a:schemeClr val="tx1">
                    <a:lumMod val="75000"/>
                    <a:lumOff val="25000"/>
                  </a:schemeClr>
                </a:solidFill>
                <a:latin typeface="DilleniaUPC" panose="02020603050405020304" pitchFamily="18" charset="-34"/>
                <a:cs typeface="DilleniaUPC" panose="02020603050405020304" pitchFamily="18" charset="-34"/>
              </a:rPr>
              <a:t>Format pratique	</a:t>
            </a:r>
            <a:r>
              <a:rPr lang="fr-FR" sz="2400" b="1" dirty="0">
                <a:solidFill>
                  <a:schemeClr val="tx1">
                    <a:lumMod val="75000"/>
                    <a:lumOff val="25000"/>
                  </a:schemeClr>
                </a:solidFill>
                <a:latin typeface="DilleniaUPC" panose="02020603050405020304" pitchFamily="18" charset="-34"/>
                <a:cs typeface="DilleniaUPC" panose="02020603050405020304" pitchFamily="18" charset="-34"/>
              </a:rPr>
              <a:t>95 %</a:t>
            </a:r>
          </a:p>
        </p:txBody>
      </p:sp>
      <p:pic>
        <p:nvPicPr>
          <p:cNvPr id="26" name="Image 25">
            <a:extLst>
              <a:ext uri="{FF2B5EF4-FFF2-40B4-BE49-F238E27FC236}">
                <a16:creationId xmlns:a16="http://schemas.microsoft.com/office/drawing/2014/main" id="{54D226AD-2C71-45B4-9F55-F169555EB9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859" y="2076978"/>
            <a:ext cx="2129675" cy="4152394"/>
          </a:xfrm>
          <a:prstGeom prst="rect">
            <a:avLst/>
          </a:prstGeom>
          <a:effectLst>
            <a:outerShdw blurRad="50800" dist="38100" dir="2700000" algn="tl" rotWithShape="0">
              <a:prstClr val="black">
                <a:alpha val="40000"/>
              </a:prstClr>
            </a:outerShdw>
          </a:effectLst>
        </p:spPr>
      </p:pic>
      <p:pic>
        <p:nvPicPr>
          <p:cNvPr id="25" name="Image 24">
            <a:extLst>
              <a:ext uri="{FF2B5EF4-FFF2-40B4-BE49-F238E27FC236}">
                <a16:creationId xmlns:a16="http://schemas.microsoft.com/office/drawing/2014/main" id="{D660EB08-D770-467D-8B5E-E2233ABB86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0747" y="289970"/>
            <a:ext cx="863093" cy="841043"/>
          </a:xfrm>
          <a:prstGeom prst="rect">
            <a:avLst/>
          </a:prstGeom>
        </p:spPr>
      </p:pic>
      <p:pic>
        <p:nvPicPr>
          <p:cNvPr id="27" name="Image 26">
            <a:extLst>
              <a:ext uri="{FF2B5EF4-FFF2-40B4-BE49-F238E27FC236}">
                <a16:creationId xmlns:a16="http://schemas.microsoft.com/office/drawing/2014/main" id="{A83FF5C3-AB30-4DB4-B3AE-8095E6A23D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65124" y="282371"/>
            <a:ext cx="859872" cy="841043"/>
          </a:xfrm>
          <a:prstGeom prst="rect">
            <a:avLst/>
          </a:prstGeom>
        </p:spPr>
      </p:pic>
      <p:sp>
        <p:nvSpPr>
          <p:cNvPr id="24" name="ZoneTexte 23">
            <a:extLst>
              <a:ext uri="{FF2B5EF4-FFF2-40B4-BE49-F238E27FC236}">
                <a16:creationId xmlns:a16="http://schemas.microsoft.com/office/drawing/2014/main" id="{6B924CF1-3411-4627-AA3D-426BC742C56E}"/>
              </a:ext>
            </a:extLst>
          </p:cNvPr>
          <p:cNvSpPr txBox="1"/>
          <p:nvPr/>
        </p:nvSpPr>
        <p:spPr>
          <a:xfrm>
            <a:off x="242586" y="83286"/>
            <a:ext cx="9434814" cy="739498"/>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PROTECTEURS UV PURS</a:t>
            </a:r>
          </a:p>
        </p:txBody>
      </p:sp>
    </p:spTree>
    <p:extLst>
      <p:ext uri="{BB962C8B-B14F-4D97-AF65-F5344CB8AC3E}">
        <p14:creationId xmlns:p14="http://schemas.microsoft.com/office/powerpoint/2010/main" val="27246722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exte&#10;&#10;Description générée automatiquement">
            <a:extLst>
              <a:ext uri="{FF2B5EF4-FFF2-40B4-BE49-F238E27FC236}">
                <a16:creationId xmlns:a16="http://schemas.microsoft.com/office/drawing/2014/main" id="{7A756886-0DD1-4D06-B841-252623A9C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608" y="1908629"/>
            <a:ext cx="833139" cy="2192368"/>
          </a:xfrm>
          <a:prstGeom prst="rect">
            <a:avLst/>
          </a:prstGeom>
          <a:effectLst>
            <a:outerShdw blurRad="63500" sx="102000" sy="102000" algn="ctr" rotWithShape="0">
              <a:prstClr val="black">
                <a:alpha val="40000"/>
              </a:prstClr>
            </a:outerShdw>
          </a:effectLst>
        </p:spPr>
      </p:pic>
      <p:grpSp>
        <p:nvGrpSpPr>
          <p:cNvPr id="5" name="Groupe 4">
            <a:extLst>
              <a:ext uri="{FF2B5EF4-FFF2-40B4-BE49-F238E27FC236}">
                <a16:creationId xmlns:a16="http://schemas.microsoft.com/office/drawing/2014/main" id="{48818475-23B3-4ABD-A829-901C29627560}"/>
              </a:ext>
            </a:extLst>
          </p:cNvPr>
          <p:cNvGrpSpPr/>
          <p:nvPr/>
        </p:nvGrpSpPr>
        <p:grpSpPr>
          <a:xfrm>
            <a:off x="1038316" y="1623634"/>
            <a:ext cx="10931226" cy="2566996"/>
            <a:chOff x="1038316" y="1623634"/>
            <a:chExt cx="10931226" cy="2566996"/>
          </a:xfrm>
        </p:grpSpPr>
        <p:pic>
          <p:nvPicPr>
            <p:cNvPr id="9" name="Image 8" descr="Une image contenant alimentation, bouteille&#10;&#10;Description générée automatiquement">
              <a:extLst>
                <a:ext uri="{FF2B5EF4-FFF2-40B4-BE49-F238E27FC236}">
                  <a16:creationId xmlns:a16="http://schemas.microsoft.com/office/drawing/2014/main" id="{228A701E-BC79-E34F-A2AD-DAAC30B3C9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316" y="1639444"/>
              <a:ext cx="956743" cy="2517628"/>
            </a:xfrm>
            <a:prstGeom prst="rect">
              <a:avLst/>
            </a:prstGeom>
            <a:effectLst>
              <a:outerShdw blurRad="63500" sx="102000" sy="102000" algn="ctr" rotWithShape="0">
                <a:prstClr val="black">
                  <a:alpha val="40000"/>
                </a:prstClr>
              </a:outerShdw>
            </a:effectLst>
          </p:spPr>
        </p:pic>
        <p:pic>
          <p:nvPicPr>
            <p:cNvPr id="10" name="Image 9" descr="Une image contenant texte&#10;&#10;Description générée automatiquement">
              <a:extLst>
                <a:ext uri="{FF2B5EF4-FFF2-40B4-BE49-F238E27FC236}">
                  <a16:creationId xmlns:a16="http://schemas.microsoft.com/office/drawing/2014/main" id="{2C80080B-9485-3848-BFAC-1D6C39AA3F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868" y="1623634"/>
              <a:ext cx="961916" cy="2531239"/>
            </a:xfrm>
            <a:prstGeom prst="rect">
              <a:avLst/>
            </a:prstGeom>
            <a:effectLst>
              <a:outerShdw blurRad="63500" sx="102000" sy="102000" algn="ctr" rotWithShape="0">
                <a:prstClr val="black">
                  <a:alpha val="40000"/>
                </a:prstClr>
              </a:outerShdw>
            </a:effectLst>
          </p:spPr>
        </p:pic>
        <p:pic>
          <p:nvPicPr>
            <p:cNvPr id="11" name="Image 10" descr="Une image contenant texte&#10;&#10;Description générée automatiquement">
              <a:extLst>
                <a:ext uri="{FF2B5EF4-FFF2-40B4-BE49-F238E27FC236}">
                  <a16:creationId xmlns:a16="http://schemas.microsoft.com/office/drawing/2014/main" id="{A867ABAC-F3A2-E546-897F-4DD2F242BE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7558" y="1623635"/>
              <a:ext cx="961916" cy="2531237"/>
            </a:xfrm>
            <a:prstGeom prst="rect">
              <a:avLst/>
            </a:prstGeom>
            <a:effectLst>
              <a:outerShdw blurRad="63500" sx="102000" sy="102000" algn="ctr" rotWithShape="0">
                <a:prstClr val="black">
                  <a:alpha val="40000"/>
                </a:prstClr>
              </a:outerShdw>
            </a:effectLst>
          </p:spPr>
        </p:pic>
        <p:pic>
          <p:nvPicPr>
            <p:cNvPr id="12" name="Image 11" descr="Une image contenant texte&#10;&#10;Description générée automatiquement">
              <a:extLst>
                <a:ext uri="{FF2B5EF4-FFF2-40B4-BE49-F238E27FC236}">
                  <a16:creationId xmlns:a16="http://schemas.microsoft.com/office/drawing/2014/main" id="{3619630F-2298-094C-916F-D741509622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8868" y="1624757"/>
              <a:ext cx="963999" cy="2536721"/>
            </a:xfrm>
            <a:prstGeom prst="rect">
              <a:avLst/>
            </a:prstGeom>
            <a:effectLst>
              <a:outerShdw blurRad="63500" sx="102000" sy="102000" algn="ctr" rotWithShape="0">
                <a:prstClr val="black">
                  <a:alpha val="40000"/>
                </a:prstClr>
              </a:outerShdw>
            </a:effectLst>
          </p:spPr>
        </p:pic>
        <p:pic>
          <p:nvPicPr>
            <p:cNvPr id="13" name="Image 12" descr="Une image contenant alimentation, bouteille&#10;&#10;Description générée automatiquement">
              <a:extLst>
                <a:ext uri="{FF2B5EF4-FFF2-40B4-BE49-F238E27FC236}">
                  <a16:creationId xmlns:a16="http://schemas.microsoft.com/office/drawing/2014/main" id="{A97C9ACE-16D7-BA47-83F5-F92604077A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87626" y="1652407"/>
              <a:ext cx="965787" cy="2502938"/>
            </a:xfrm>
            <a:prstGeom prst="rect">
              <a:avLst/>
            </a:prstGeom>
            <a:effectLst>
              <a:outerShdw blurRad="63500" sx="102000" sy="102000" algn="ctr" rotWithShape="0">
                <a:prstClr val="black">
                  <a:alpha val="40000"/>
                </a:prstClr>
              </a:outerShdw>
            </a:effectLst>
          </p:spPr>
        </p:pic>
        <p:pic>
          <p:nvPicPr>
            <p:cNvPr id="15" name="Image 14" descr="Une image contenant texte&#10;&#10;Description générée automatiquement">
              <a:extLst>
                <a:ext uri="{FF2B5EF4-FFF2-40B4-BE49-F238E27FC236}">
                  <a16:creationId xmlns:a16="http://schemas.microsoft.com/office/drawing/2014/main" id="{A18A2633-D464-E342-9AE5-DC45993C2E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1019" y="1639083"/>
              <a:ext cx="969355" cy="2512186"/>
            </a:xfrm>
            <a:prstGeom prst="rect">
              <a:avLst/>
            </a:prstGeom>
            <a:effectLst>
              <a:outerShdw blurRad="63500" sx="102000" sy="102000" algn="ctr" rotWithShape="0">
                <a:prstClr val="black">
                  <a:alpha val="40000"/>
                </a:prstClr>
              </a:outerShdw>
            </a:effectLst>
          </p:spPr>
        </p:pic>
        <p:pic>
          <p:nvPicPr>
            <p:cNvPr id="23" name="Image 22" descr="Une image contenant portable, alimentation, ordinateur, téléphone&#10;&#10;Description générée automatiquement">
              <a:extLst>
                <a:ext uri="{FF2B5EF4-FFF2-40B4-BE49-F238E27FC236}">
                  <a16:creationId xmlns:a16="http://schemas.microsoft.com/office/drawing/2014/main" id="{1277D3C2-58E0-2844-A19E-EA0B41DCBF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64843" y="1641681"/>
              <a:ext cx="959478" cy="2524821"/>
            </a:xfrm>
            <a:prstGeom prst="rect">
              <a:avLst/>
            </a:prstGeom>
            <a:effectLst>
              <a:outerShdw blurRad="63500" sx="102000" sy="102000" algn="ctr" rotWithShape="0">
                <a:prstClr val="black">
                  <a:alpha val="40000"/>
                </a:prstClr>
              </a:outerShdw>
            </a:effectLst>
          </p:spPr>
        </p:pic>
        <p:pic>
          <p:nvPicPr>
            <p:cNvPr id="24" name="Image 23" descr="Une image contenant alimentation&#10;&#10;Description générée automatiquement">
              <a:extLst>
                <a:ext uri="{FF2B5EF4-FFF2-40B4-BE49-F238E27FC236}">
                  <a16:creationId xmlns:a16="http://schemas.microsoft.com/office/drawing/2014/main" id="{49429B0C-B233-E544-8A36-83B8FD7D6D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25924" y="1639083"/>
              <a:ext cx="954796" cy="2512504"/>
            </a:xfrm>
            <a:prstGeom prst="rect">
              <a:avLst/>
            </a:prstGeom>
            <a:effectLst>
              <a:outerShdw blurRad="63500" sx="102000" sy="102000" algn="ctr" rotWithShape="0">
                <a:prstClr val="black">
                  <a:alpha val="40000"/>
                </a:prstClr>
              </a:outerShdw>
            </a:effectLst>
          </p:spPr>
        </p:pic>
        <p:pic>
          <p:nvPicPr>
            <p:cNvPr id="25" name="Image 24" descr="Une image contenant texte&#10;&#10;Description générée automatiquement">
              <a:extLst>
                <a:ext uri="{FF2B5EF4-FFF2-40B4-BE49-F238E27FC236}">
                  <a16:creationId xmlns:a16="http://schemas.microsoft.com/office/drawing/2014/main" id="{A0508220-C078-6D41-9037-D0323DB0A5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02473" y="1652406"/>
              <a:ext cx="954795" cy="2512502"/>
            </a:xfrm>
            <a:prstGeom prst="rect">
              <a:avLst/>
            </a:prstGeom>
            <a:effectLst>
              <a:outerShdw blurRad="63500" sx="102000" sy="102000" algn="ctr" rotWithShape="0">
                <a:prstClr val="black">
                  <a:alpha val="40000"/>
                </a:prstClr>
              </a:outerShdw>
            </a:effectLst>
          </p:spPr>
        </p:pic>
        <p:pic>
          <p:nvPicPr>
            <p:cNvPr id="26" name="Image 25" descr="Une image contenant texte&#10;&#10;Description générée automatiquement">
              <a:extLst>
                <a:ext uri="{FF2B5EF4-FFF2-40B4-BE49-F238E27FC236}">
                  <a16:creationId xmlns:a16="http://schemas.microsoft.com/office/drawing/2014/main" id="{73EF4C47-9F08-1843-9A88-0A8F8739820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587" y="1626072"/>
              <a:ext cx="969355" cy="2550814"/>
            </a:xfrm>
            <a:prstGeom prst="rect">
              <a:avLst/>
            </a:prstGeom>
            <a:effectLst>
              <a:outerShdw blurRad="63500" sx="102000" sy="102000" algn="ctr" rotWithShape="0">
                <a:prstClr val="black">
                  <a:alpha val="40000"/>
                </a:prstClr>
              </a:outerShdw>
            </a:effectLst>
          </p:spPr>
        </p:pic>
        <p:pic>
          <p:nvPicPr>
            <p:cNvPr id="29" name="Image 28" descr="Une image contenant alimentation&#10;&#10;Description générée automatiquement">
              <a:extLst>
                <a:ext uri="{FF2B5EF4-FFF2-40B4-BE49-F238E27FC236}">
                  <a16:creationId xmlns:a16="http://schemas.microsoft.com/office/drawing/2014/main" id="{A833ED69-FD1A-0248-B0D4-643C3E96196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9144" y="1639083"/>
              <a:ext cx="959858" cy="2525825"/>
            </a:xfrm>
            <a:prstGeom prst="rect">
              <a:avLst/>
            </a:prstGeom>
            <a:effectLst>
              <a:outerShdw blurRad="63500" sx="102000" sy="102000" algn="ctr" rotWithShape="0">
                <a:prstClr val="black">
                  <a:alpha val="40000"/>
                </a:prstClr>
              </a:outerShdw>
            </a:effectLst>
          </p:spPr>
        </p:pic>
        <p:pic>
          <p:nvPicPr>
            <p:cNvPr id="30" name="Image 29">
              <a:extLst>
                <a:ext uri="{FF2B5EF4-FFF2-40B4-BE49-F238E27FC236}">
                  <a16:creationId xmlns:a16="http://schemas.microsoft.com/office/drawing/2014/main" id="{CCC7025C-F52A-6847-9120-94D08F71F7A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09750" y="1639083"/>
              <a:ext cx="969633" cy="2551547"/>
            </a:xfrm>
            <a:prstGeom prst="rect">
              <a:avLst/>
            </a:prstGeom>
            <a:effectLst>
              <a:outerShdw blurRad="63500" sx="102000" sy="102000" algn="ctr" rotWithShape="0">
                <a:prstClr val="black">
                  <a:alpha val="40000"/>
                </a:prstClr>
              </a:outerShdw>
            </a:effectLst>
          </p:spPr>
        </p:pic>
        <p:pic>
          <p:nvPicPr>
            <p:cNvPr id="31" name="Image 30" descr="Une image contenant texte&#10;&#10;Description générée automatiquement">
              <a:extLst>
                <a:ext uri="{FF2B5EF4-FFF2-40B4-BE49-F238E27FC236}">
                  <a16:creationId xmlns:a16="http://schemas.microsoft.com/office/drawing/2014/main" id="{E14998AA-6551-7C4C-8D38-167D76AB5AD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10065" y="1656227"/>
              <a:ext cx="959477" cy="2524821"/>
            </a:xfrm>
            <a:prstGeom prst="rect">
              <a:avLst/>
            </a:prstGeom>
            <a:effectLst>
              <a:outerShdw blurRad="63500" sx="102000" sy="102000" algn="ctr" rotWithShape="0">
                <a:prstClr val="black">
                  <a:alpha val="40000"/>
                </a:prstClr>
              </a:outerShdw>
            </a:effectLst>
          </p:spPr>
        </p:pic>
        <p:pic>
          <p:nvPicPr>
            <p:cNvPr id="3" name="Image 2" descr="Une image contenant texte&#10;&#10;Description générée automatiquement">
              <a:extLst>
                <a:ext uri="{FF2B5EF4-FFF2-40B4-BE49-F238E27FC236}">
                  <a16:creationId xmlns:a16="http://schemas.microsoft.com/office/drawing/2014/main" id="{6AD960FE-02AD-416E-AF21-D820B3B22E5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11322" y="1634683"/>
              <a:ext cx="969356" cy="2550815"/>
            </a:xfrm>
            <a:prstGeom prst="rect">
              <a:avLst/>
            </a:prstGeom>
            <a:effectLst>
              <a:outerShdw blurRad="63500" sx="102000" sy="102000" algn="ctr" rotWithShape="0">
                <a:prstClr val="black">
                  <a:alpha val="40000"/>
                </a:prstClr>
              </a:outerShdw>
            </a:effectLst>
          </p:spPr>
        </p:pic>
      </p:grpSp>
      <p:pic>
        <p:nvPicPr>
          <p:cNvPr id="22" name="Image 21" descr="Une image contenant étoile, dessin&#10;&#10;Description générée automatiquement">
            <a:extLst>
              <a:ext uri="{FF2B5EF4-FFF2-40B4-BE49-F238E27FC236}">
                <a16:creationId xmlns:a16="http://schemas.microsoft.com/office/drawing/2014/main" id="{D523C8AF-F592-4CA5-96C6-A550B0D9C371}"/>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t="68591" b="-56"/>
          <a:stretch/>
        </p:blipFill>
        <p:spPr>
          <a:xfrm>
            <a:off x="-47178" y="3660784"/>
            <a:ext cx="4662377" cy="619736"/>
          </a:xfrm>
          <a:prstGeom prst="rect">
            <a:avLst/>
          </a:prstGeom>
          <a:ln w="28575">
            <a:noFill/>
          </a:ln>
        </p:spPr>
      </p:pic>
      <p:pic>
        <p:nvPicPr>
          <p:cNvPr id="7" name="Picture 2" descr="D:\-= WORK =-\BUG AGENCY\NAOS\2020_ETAT_PUR\SLIDES\fleche-11.png">
            <a:extLst>
              <a:ext uri="{FF2B5EF4-FFF2-40B4-BE49-F238E27FC236}">
                <a16:creationId xmlns:a16="http://schemas.microsoft.com/office/drawing/2014/main" id="{8A982D93-FB6A-4521-B72A-DB6E871D8ECC}"/>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b="29377"/>
          <a:stretch/>
        </p:blipFill>
        <p:spPr bwMode="auto">
          <a:xfrm rot="10964417" flipH="1">
            <a:off x="893599" y="4076112"/>
            <a:ext cx="911417" cy="523642"/>
          </a:xfrm>
          <a:prstGeom prst="rect">
            <a:avLst/>
          </a:prstGeom>
          <a:noFill/>
          <a:extLst>
            <a:ext uri="{909E8E84-426E-40DD-AFC4-6F175D3DCCD1}">
              <a14:hiddenFill xmlns:a14="http://schemas.microsoft.com/office/drawing/2010/main">
                <a:solidFill>
                  <a:srgbClr val="FFFFFF"/>
                </a:solidFill>
              </a14:hiddenFill>
            </a:ext>
          </a:extLst>
        </p:spPr>
      </p:pic>
      <p:sp>
        <p:nvSpPr>
          <p:cNvPr id="33" name="ZoneTexte 32">
            <a:extLst>
              <a:ext uri="{FF2B5EF4-FFF2-40B4-BE49-F238E27FC236}">
                <a16:creationId xmlns:a16="http://schemas.microsoft.com/office/drawing/2014/main" id="{41764C89-0B35-4487-819F-4FC5BCB534E5}"/>
              </a:ext>
            </a:extLst>
          </p:cNvPr>
          <p:cNvSpPr txBox="1"/>
          <p:nvPr/>
        </p:nvSpPr>
        <p:spPr>
          <a:xfrm>
            <a:off x="1907775" y="4451650"/>
            <a:ext cx="2365091" cy="369332"/>
          </a:xfrm>
          <a:prstGeom prst="rect">
            <a:avLst/>
          </a:prstGeom>
          <a:noFill/>
        </p:spPr>
        <p:txBody>
          <a:bodyPr wrap="square">
            <a:spAutoFit/>
          </a:bodyPr>
          <a:lstStyle/>
          <a:p>
            <a:r>
              <a:rPr lang="fr-FR" sz="1800" b="1">
                <a:solidFill>
                  <a:srgbClr val="000000"/>
                </a:solidFill>
                <a:latin typeface="DilleniaUPC" panose="02020603050405020304" pitchFamily="18" charset="-34"/>
                <a:cs typeface="DilleniaUPC" panose="02020603050405020304" pitchFamily="18" charset="-34"/>
              </a:rPr>
              <a:t>Signes de vieillissement</a:t>
            </a:r>
          </a:p>
        </p:txBody>
      </p:sp>
      <p:pic>
        <p:nvPicPr>
          <p:cNvPr id="34" name="Image 33" descr="Une image contenant étoile, dessin&#10;&#10;Description générée automatiquement">
            <a:extLst>
              <a:ext uri="{FF2B5EF4-FFF2-40B4-BE49-F238E27FC236}">
                <a16:creationId xmlns:a16="http://schemas.microsoft.com/office/drawing/2014/main" id="{A7E229DA-6324-4D6A-BEED-A2EE1E53C38C}"/>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b="68325"/>
          <a:stretch/>
        </p:blipFill>
        <p:spPr>
          <a:xfrm>
            <a:off x="4104012" y="1232574"/>
            <a:ext cx="2672873" cy="536069"/>
          </a:xfrm>
          <a:prstGeom prst="rect">
            <a:avLst/>
          </a:prstGeom>
          <a:ln w="28575">
            <a:noFill/>
          </a:ln>
        </p:spPr>
      </p:pic>
      <p:pic>
        <p:nvPicPr>
          <p:cNvPr id="17" name="Picture 2" descr="D:\-= WORK =-\BUG AGENCY\NAOS\2020_ETAT_PUR\SLIDES\fleche-11.png">
            <a:extLst>
              <a:ext uri="{FF2B5EF4-FFF2-40B4-BE49-F238E27FC236}">
                <a16:creationId xmlns:a16="http://schemas.microsoft.com/office/drawing/2014/main" id="{FF3684DA-4C79-44B6-998D-FE90423CE648}"/>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b="29377"/>
          <a:stretch/>
        </p:blipFill>
        <p:spPr bwMode="auto">
          <a:xfrm rot="9359626" flipH="1" flipV="1">
            <a:off x="4428975" y="985259"/>
            <a:ext cx="495451" cy="467502"/>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A4A70861-0198-42C4-9E76-6220BEC4C65B}"/>
              </a:ext>
            </a:extLst>
          </p:cNvPr>
          <p:cNvSpPr txBox="1"/>
          <p:nvPr/>
        </p:nvSpPr>
        <p:spPr>
          <a:xfrm>
            <a:off x="4916401" y="467500"/>
            <a:ext cx="2489617" cy="369332"/>
          </a:xfrm>
          <a:prstGeom prst="rect">
            <a:avLst/>
          </a:prstGeom>
          <a:noFill/>
        </p:spPr>
        <p:txBody>
          <a:bodyPr wrap="square">
            <a:spAutoFit/>
          </a:bodyPr>
          <a:lstStyle/>
          <a:p>
            <a:r>
              <a:rPr lang="fr-FR" b="1" dirty="0">
                <a:solidFill>
                  <a:srgbClr val="000000"/>
                </a:solidFill>
                <a:latin typeface="DilleniaUPC" panose="02020603050405020304" pitchFamily="18" charset="-34"/>
                <a:cs typeface="DilleniaUPC" panose="02020603050405020304" pitchFamily="18" charset="-34"/>
              </a:rPr>
              <a:t>Boutons &amp; Imperfections</a:t>
            </a:r>
          </a:p>
        </p:txBody>
      </p:sp>
      <p:pic>
        <p:nvPicPr>
          <p:cNvPr id="37" name="Image 36" descr="Une image contenant étoile, dessin&#10;&#10;Description générée automatiquement">
            <a:extLst>
              <a:ext uri="{FF2B5EF4-FFF2-40B4-BE49-F238E27FC236}">
                <a16:creationId xmlns:a16="http://schemas.microsoft.com/office/drawing/2014/main" id="{155F4B5A-3B1E-4125-9D9D-A6F5E553FD42}"/>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t="68230"/>
          <a:stretch/>
        </p:blipFill>
        <p:spPr>
          <a:xfrm>
            <a:off x="6413081" y="3707813"/>
            <a:ext cx="2519742" cy="422920"/>
          </a:xfrm>
          <a:prstGeom prst="rect">
            <a:avLst/>
          </a:prstGeom>
          <a:ln w="28575">
            <a:noFill/>
          </a:ln>
        </p:spPr>
      </p:pic>
      <p:sp>
        <p:nvSpPr>
          <p:cNvPr id="19" name="ZoneTexte 18">
            <a:extLst>
              <a:ext uri="{FF2B5EF4-FFF2-40B4-BE49-F238E27FC236}">
                <a16:creationId xmlns:a16="http://schemas.microsoft.com/office/drawing/2014/main" id="{7F863EEC-C7B8-40E7-ACAC-0AC9D2287A27}"/>
              </a:ext>
            </a:extLst>
          </p:cNvPr>
          <p:cNvSpPr txBox="1"/>
          <p:nvPr/>
        </p:nvSpPr>
        <p:spPr>
          <a:xfrm>
            <a:off x="5840710" y="4190344"/>
            <a:ext cx="1921057" cy="646331"/>
          </a:xfrm>
          <a:prstGeom prst="rect">
            <a:avLst/>
          </a:prstGeom>
          <a:noFill/>
        </p:spPr>
        <p:txBody>
          <a:bodyPr wrap="square">
            <a:spAutoFit/>
          </a:bodyPr>
          <a:lstStyle/>
          <a:p>
            <a:r>
              <a:rPr lang="fr-FR" sz="1800" b="1" dirty="0">
                <a:solidFill>
                  <a:srgbClr val="000000"/>
                </a:solidFill>
                <a:latin typeface="DilleniaUPC" panose="02020603050405020304" pitchFamily="18" charset="-34"/>
                <a:cs typeface="DilleniaUPC" panose="02020603050405020304" pitchFamily="18" charset="-34"/>
              </a:rPr>
              <a:t>Dessèchement                                   &amp; Stress urbain</a:t>
            </a:r>
          </a:p>
        </p:txBody>
      </p:sp>
      <p:pic>
        <p:nvPicPr>
          <p:cNvPr id="20" name="Picture 2" descr="D:\-= WORK =-\BUG AGENCY\NAOS\2020_ETAT_PUR\SLIDES\fleche-11.png">
            <a:extLst>
              <a:ext uri="{FF2B5EF4-FFF2-40B4-BE49-F238E27FC236}">
                <a16:creationId xmlns:a16="http://schemas.microsoft.com/office/drawing/2014/main" id="{935809E2-91A5-4689-B3FA-5E4FB1B1FA66}"/>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b="29377"/>
          <a:stretch/>
        </p:blipFill>
        <p:spPr bwMode="auto">
          <a:xfrm rot="11221764">
            <a:off x="7655916" y="4017962"/>
            <a:ext cx="430393" cy="481404"/>
          </a:xfrm>
          <a:prstGeom prst="rect">
            <a:avLst/>
          </a:prstGeom>
          <a:noFill/>
          <a:extLst>
            <a:ext uri="{909E8E84-426E-40DD-AFC4-6F175D3DCCD1}">
              <a14:hiddenFill xmlns:a14="http://schemas.microsoft.com/office/drawing/2010/main">
                <a:solidFill>
                  <a:srgbClr val="FFFFFF"/>
                </a:solidFill>
              </a14:hiddenFill>
            </a:ext>
          </a:extLst>
        </p:spPr>
      </p:pic>
      <p:sp>
        <p:nvSpPr>
          <p:cNvPr id="42" name="ZoneTexte 41">
            <a:extLst>
              <a:ext uri="{FF2B5EF4-FFF2-40B4-BE49-F238E27FC236}">
                <a16:creationId xmlns:a16="http://schemas.microsoft.com/office/drawing/2014/main" id="{9F07853A-8DA2-46FD-A27A-E2D44679514B}"/>
              </a:ext>
            </a:extLst>
          </p:cNvPr>
          <p:cNvSpPr txBox="1"/>
          <p:nvPr/>
        </p:nvSpPr>
        <p:spPr>
          <a:xfrm>
            <a:off x="7288417" y="605862"/>
            <a:ext cx="2576480" cy="369332"/>
          </a:xfrm>
          <a:prstGeom prst="rect">
            <a:avLst/>
          </a:prstGeom>
          <a:noFill/>
        </p:spPr>
        <p:txBody>
          <a:bodyPr wrap="square">
            <a:spAutoFit/>
          </a:bodyPr>
          <a:lstStyle/>
          <a:p>
            <a:r>
              <a:rPr lang="fr-FR" sz="1800" b="1" dirty="0">
                <a:solidFill>
                  <a:srgbClr val="000000"/>
                </a:solidFill>
                <a:latin typeface="DilleniaUPC" panose="02020603050405020304" pitchFamily="18" charset="-34"/>
                <a:cs typeface="DilleniaUPC" panose="02020603050405020304" pitchFamily="18" charset="-34"/>
              </a:rPr>
              <a:t>Hypersensibilité &amp; Rougeurs</a:t>
            </a:r>
          </a:p>
        </p:txBody>
      </p:sp>
      <p:pic>
        <p:nvPicPr>
          <p:cNvPr id="43" name="Image 42" descr="Une image contenant étoile, dessin&#10;&#10;Description générée automatiquement">
            <a:extLst>
              <a:ext uri="{FF2B5EF4-FFF2-40B4-BE49-F238E27FC236}">
                <a16:creationId xmlns:a16="http://schemas.microsoft.com/office/drawing/2014/main" id="{5E10F7C7-D9F5-4C9C-9469-7804BA00B02F}"/>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t="79237"/>
          <a:stretch/>
        </p:blipFill>
        <p:spPr>
          <a:xfrm rot="10323038">
            <a:off x="8527272" y="1481071"/>
            <a:ext cx="1078384" cy="295979"/>
          </a:xfrm>
          <a:prstGeom prst="rect">
            <a:avLst/>
          </a:prstGeom>
          <a:ln w="28575">
            <a:noFill/>
          </a:ln>
        </p:spPr>
      </p:pic>
      <p:pic>
        <p:nvPicPr>
          <p:cNvPr id="47" name="Picture 2" descr="D:\-= WORK =-\BUG AGENCY\NAOS\2020_ETAT_PUR\SLIDES\fleche-11.png">
            <a:extLst>
              <a:ext uri="{FF2B5EF4-FFF2-40B4-BE49-F238E27FC236}">
                <a16:creationId xmlns:a16="http://schemas.microsoft.com/office/drawing/2014/main" id="{C4A1E132-CF1F-43CC-A789-568708E8151E}"/>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b="29377"/>
          <a:stretch/>
        </p:blipFill>
        <p:spPr bwMode="auto">
          <a:xfrm rot="11089304" flipV="1">
            <a:off x="8961228" y="1124805"/>
            <a:ext cx="392595" cy="425782"/>
          </a:xfrm>
          <a:prstGeom prst="rect">
            <a:avLst/>
          </a:prstGeom>
          <a:noFill/>
          <a:extLst>
            <a:ext uri="{909E8E84-426E-40DD-AFC4-6F175D3DCCD1}">
              <a14:hiddenFill xmlns:a14="http://schemas.microsoft.com/office/drawing/2010/main">
                <a:solidFill>
                  <a:srgbClr val="FFFFFF"/>
                </a:solidFill>
              </a14:hiddenFill>
            </a:ext>
          </a:extLst>
        </p:spPr>
      </p:pic>
      <p:pic>
        <p:nvPicPr>
          <p:cNvPr id="48" name="Image 47" descr="Une image contenant étoile, dessin&#10;&#10;Description générée automatiquement">
            <a:extLst>
              <a:ext uri="{FF2B5EF4-FFF2-40B4-BE49-F238E27FC236}">
                <a16:creationId xmlns:a16="http://schemas.microsoft.com/office/drawing/2014/main" id="{CD525702-371C-45F3-8F95-ECC2A27FDF79}"/>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b="67994"/>
          <a:stretch/>
        </p:blipFill>
        <p:spPr>
          <a:xfrm rot="10800000">
            <a:off x="9309078" y="3707662"/>
            <a:ext cx="2791634" cy="551002"/>
          </a:xfrm>
          <a:prstGeom prst="rect">
            <a:avLst/>
          </a:prstGeom>
          <a:ln w="28575">
            <a:noFill/>
          </a:ln>
        </p:spPr>
      </p:pic>
      <p:pic>
        <p:nvPicPr>
          <p:cNvPr id="50" name="Picture 2" descr="D:\-= WORK =-\BUG AGENCY\NAOS\2020_ETAT_PUR\SLIDES\fleche-11.png">
            <a:extLst>
              <a:ext uri="{FF2B5EF4-FFF2-40B4-BE49-F238E27FC236}">
                <a16:creationId xmlns:a16="http://schemas.microsoft.com/office/drawing/2014/main" id="{71CA9BB5-BC6A-453B-AADC-39C105382AA2}"/>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b="29377"/>
          <a:stretch/>
        </p:blipFill>
        <p:spPr bwMode="auto">
          <a:xfrm rot="11186906" flipH="1">
            <a:off x="9649330" y="3842391"/>
            <a:ext cx="488415" cy="546304"/>
          </a:xfrm>
          <a:prstGeom prst="rect">
            <a:avLst/>
          </a:prstGeom>
          <a:noFill/>
          <a:extLst>
            <a:ext uri="{909E8E84-426E-40DD-AFC4-6F175D3DCCD1}">
              <a14:hiddenFill xmlns:a14="http://schemas.microsoft.com/office/drawing/2010/main">
                <a:solidFill>
                  <a:srgbClr val="FFFFFF"/>
                </a:solidFill>
              </a14:hiddenFill>
            </a:ext>
          </a:extLst>
        </p:spPr>
      </p:pic>
      <p:sp>
        <p:nvSpPr>
          <p:cNvPr id="52" name="ZoneTexte 51">
            <a:extLst>
              <a:ext uri="{FF2B5EF4-FFF2-40B4-BE49-F238E27FC236}">
                <a16:creationId xmlns:a16="http://schemas.microsoft.com/office/drawing/2014/main" id="{3B62A785-6071-4B16-BCC8-C9A7D9B33896}"/>
              </a:ext>
            </a:extLst>
          </p:cNvPr>
          <p:cNvSpPr txBox="1"/>
          <p:nvPr/>
        </p:nvSpPr>
        <p:spPr>
          <a:xfrm>
            <a:off x="9010889" y="4414394"/>
            <a:ext cx="3149603" cy="369332"/>
          </a:xfrm>
          <a:prstGeom prst="rect">
            <a:avLst/>
          </a:prstGeom>
          <a:noFill/>
        </p:spPr>
        <p:txBody>
          <a:bodyPr wrap="square">
            <a:spAutoFit/>
          </a:bodyPr>
          <a:lstStyle/>
          <a:p>
            <a:r>
              <a:rPr lang="fr-FR" b="1" dirty="0">
                <a:solidFill>
                  <a:srgbClr val="000000"/>
                </a:solidFill>
                <a:latin typeface="DilleniaUPC" panose="02020603050405020304" pitchFamily="18" charset="-34"/>
                <a:cs typeface="DilleniaUPC" panose="02020603050405020304" pitchFamily="18" charset="-34"/>
              </a:rPr>
              <a:t>Perte d’éclat &amp; Hyperpigmentation</a:t>
            </a:r>
          </a:p>
        </p:txBody>
      </p:sp>
      <p:sp>
        <p:nvSpPr>
          <p:cNvPr id="38" name="Rectangle 37">
            <a:extLst>
              <a:ext uri="{FF2B5EF4-FFF2-40B4-BE49-F238E27FC236}">
                <a16:creationId xmlns:a16="http://schemas.microsoft.com/office/drawing/2014/main" id="{1ECA358B-2657-9747-8F85-84C69EC97D60}"/>
              </a:ext>
            </a:extLst>
          </p:cNvPr>
          <p:cNvSpPr/>
          <p:nvPr/>
        </p:nvSpPr>
        <p:spPr>
          <a:xfrm>
            <a:off x="4342" y="5214473"/>
            <a:ext cx="12192000" cy="1686206"/>
          </a:xfrm>
          <a:prstGeom prst="rect">
            <a:avLst/>
          </a:prstGeom>
          <a:solidFill>
            <a:srgbClr val="BD9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fr-FR" sz="4000" dirty="0">
                <a:latin typeface="DilleniaUPC" panose="02020603050405020304" pitchFamily="18" charset="-34"/>
                <a:cs typeface="DilleniaUPC" panose="02020603050405020304" pitchFamily="18" charset="-34"/>
              </a:rPr>
              <a:t>Sélection des </a:t>
            </a:r>
            <a:r>
              <a:rPr lang="fr-FR" sz="4000" b="1" dirty="0">
                <a:latin typeface="DilleniaUPC" panose="02020603050405020304" pitchFamily="18" charset="-34"/>
                <a:cs typeface="DilleniaUPC" panose="02020603050405020304" pitchFamily="18" charset="-34"/>
              </a:rPr>
              <a:t>meilleurs actifs</a:t>
            </a:r>
            <a:r>
              <a:rPr lang="fr-FR" sz="4000" dirty="0">
                <a:latin typeface="DilleniaUPC" panose="02020603050405020304" pitchFamily="18" charset="-34"/>
                <a:cs typeface="DilleniaUPC" panose="02020603050405020304" pitchFamily="18" charset="-34"/>
              </a:rPr>
              <a:t>, dont l’efficacité</a:t>
            </a:r>
          </a:p>
          <a:p>
            <a:pPr algn="ctr">
              <a:lnSpc>
                <a:spcPts val="3000"/>
              </a:lnSpc>
            </a:pPr>
            <a:r>
              <a:rPr lang="fr-FR" sz="4000" dirty="0">
                <a:latin typeface="DilleniaUPC" panose="02020603050405020304" pitchFamily="18" charset="-34"/>
                <a:cs typeface="DilleniaUPC" panose="02020603050405020304" pitchFamily="18" charset="-34"/>
              </a:rPr>
              <a:t>est </a:t>
            </a:r>
            <a:r>
              <a:rPr lang="fr-FR" sz="4000" b="1" dirty="0">
                <a:latin typeface="DilleniaUPC" panose="02020603050405020304" pitchFamily="18" charset="-34"/>
                <a:cs typeface="DilleniaUPC" panose="02020603050405020304" pitchFamily="18" charset="-34"/>
              </a:rPr>
              <a:t>reconnue</a:t>
            </a:r>
            <a:r>
              <a:rPr lang="fr-FR" sz="4000" dirty="0">
                <a:latin typeface="DilleniaUPC" panose="02020603050405020304" pitchFamily="18" charset="-34"/>
                <a:cs typeface="DilleniaUPC" panose="02020603050405020304" pitchFamily="18" charset="-34"/>
              </a:rPr>
              <a:t> par la </a:t>
            </a:r>
            <a:r>
              <a:rPr lang="fr-FR" sz="4000" b="1" dirty="0">
                <a:latin typeface="DilleniaUPC" panose="02020603050405020304" pitchFamily="18" charset="-34"/>
                <a:cs typeface="DilleniaUPC" panose="02020603050405020304" pitchFamily="18" charset="-34"/>
              </a:rPr>
              <a:t>communauté scientifique.</a:t>
            </a:r>
          </a:p>
          <a:p>
            <a:pPr algn="ctr">
              <a:lnSpc>
                <a:spcPts val="3000"/>
              </a:lnSpc>
            </a:pPr>
            <a:r>
              <a:rPr lang="fr-FR" sz="4000" dirty="0">
                <a:solidFill>
                  <a:schemeClr val="bg1"/>
                </a:solidFill>
                <a:latin typeface="DilleniaUPC" panose="02020603050405020304" pitchFamily="18" charset="-34"/>
                <a:cs typeface="DilleniaUPC" panose="02020603050405020304" pitchFamily="18" charset="-34"/>
              </a:rPr>
              <a:t>Nous utilisons la </a:t>
            </a:r>
            <a:r>
              <a:rPr lang="fr-FR" sz="4000" b="1" dirty="0">
                <a:solidFill>
                  <a:schemeClr val="bg1"/>
                </a:solidFill>
                <a:latin typeface="DilleniaUPC" panose="02020603050405020304" pitchFamily="18" charset="-34"/>
                <a:cs typeface="DilleniaUPC" panose="02020603050405020304" pitchFamily="18" charset="-34"/>
              </a:rPr>
              <a:t>dose la plus efficace</a:t>
            </a:r>
            <a:r>
              <a:rPr lang="fr-FR" sz="4000" dirty="0">
                <a:solidFill>
                  <a:schemeClr val="bg1"/>
                </a:solidFill>
                <a:latin typeface="DilleniaUPC" panose="02020603050405020304" pitchFamily="18" charset="-34"/>
                <a:cs typeface="DilleniaUPC" panose="02020603050405020304" pitchFamily="18" charset="-34"/>
              </a:rPr>
              <a:t> de ces molécules.</a:t>
            </a:r>
          </a:p>
        </p:txBody>
      </p:sp>
      <p:sp>
        <p:nvSpPr>
          <p:cNvPr id="39" name="ZoneTexte 38">
            <a:extLst>
              <a:ext uri="{FF2B5EF4-FFF2-40B4-BE49-F238E27FC236}">
                <a16:creationId xmlns:a16="http://schemas.microsoft.com/office/drawing/2014/main" id="{111D7E71-3406-574B-AE4D-1E0CF5BA6A37}"/>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40" name="Connecteur droit 39">
            <a:extLst>
              <a:ext uri="{FF2B5EF4-FFF2-40B4-BE49-F238E27FC236}">
                <a16:creationId xmlns:a16="http://schemas.microsoft.com/office/drawing/2014/main" id="{DDE09E65-266B-174D-A3DE-209D317F6B43}"/>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2648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A587332-4ABF-41D1-8582-626D79279949}"/>
              </a:ext>
            </a:extLst>
          </p:cNvPr>
          <p:cNvSpPr txBox="1"/>
          <p:nvPr/>
        </p:nvSpPr>
        <p:spPr>
          <a:xfrm>
            <a:off x="893989" y="652219"/>
            <a:ext cx="4543250"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Directives scientifiques</a:t>
            </a:r>
          </a:p>
        </p:txBody>
      </p:sp>
      <p:sp>
        <p:nvSpPr>
          <p:cNvPr id="8" name="ZoneTexte 7">
            <a:extLst>
              <a:ext uri="{FF2B5EF4-FFF2-40B4-BE49-F238E27FC236}">
                <a16:creationId xmlns:a16="http://schemas.microsoft.com/office/drawing/2014/main" id="{163D510A-A130-47A7-82AF-000E35359E84}"/>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9" name="Connecteur droit 8">
            <a:extLst>
              <a:ext uri="{FF2B5EF4-FFF2-40B4-BE49-F238E27FC236}">
                <a16:creationId xmlns:a16="http://schemas.microsoft.com/office/drawing/2014/main" id="{643E2CFE-310F-41AC-B6E7-1DE1557551B9}"/>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CF9E4CF4-51D7-4329-B3E9-1FD806B0818C}"/>
              </a:ext>
            </a:extLst>
          </p:cNvPr>
          <p:cNvSpPr txBox="1"/>
          <p:nvPr/>
        </p:nvSpPr>
        <p:spPr>
          <a:xfrm>
            <a:off x="765305" y="1144662"/>
            <a:ext cx="10935283" cy="1434555"/>
          </a:xfrm>
          <a:prstGeom prst="rect">
            <a:avLst/>
          </a:prstGeom>
          <a:solidFill>
            <a:srgbClr val="BD9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lnSpc>
                <a:spcPts val="3000"/>
              </a:lnSpc>
              <a:defRPr sz="2600" b="1">
                <a:solidFill>
                  <a:schemeClr val="bg1"/>
                </a:solidFill>
                <a:latin typeface="DilleniaUPC" panose="02020603050405020304" pitchFamily="18" charset="-34"/>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Les ACTIFS PURS offrent un traitement UNIQUEMENT QUAND ET        LÀ OÙ LA PEAU EN A BESOIN et ciblent les problèmes                                    avec précision et efficacité.</a:t>
            </a:r>
          </a:p>
        </p:txBody>
      </p:sp>
      <p:sp>
        <p:nvSpPr>
          <p:cNvPr id="20" name="ZoneTexte 19">
            <a:extLst>
              <a:ext uri="{FF2B5EF4-FFF2-40B4-BE49-F238E27FC236}">
                <a16:creationId xmlns:a16="http://schemas.microsoft.com/office/drawing/2014/main" id="{BB688CBB-053A-49EA-914C-4A768CD199BD}"/>
              </a:ext>
            </a:extLst>
          </p:cNvPr>
          <p:cNvSpPr txBox="1"/>
          <p:nvPr/>
        </p:nvSpPr>
        <p:spPr>
          <a:xfrm>
            <a:off x="535045" y="2668364"/>
            <a:ext cx="11165544" cy="3093154"/>
          </a:xfrm>
          <a:prstGeom prst="rect">
            <a:avLst/>
          </a:prstGeom>
          <a:noFill/>
        </p:spPr>
        <p:txBody>
          <a:bodyPr wrap="square">
            <a:spAutoFit/>
          </a:bodyPr>
          <a:lstStyle/>
          <a:p>
            <a:pPr algn="just">
              <a:lnSpc>
                <a:spcPts val="3500"/>
              </a:lnSpc>
              <a:spcAft>
                <a:spcPts val="600"/>
              </a:spcAft>
              <a:tabLst>
                <a:tab pos="719138" algn="l"/>
                <a:tab pos="722313" algn="l"/>
              </a:tabLst>
            </a:pPr>
            <a:r>
              <a:rPr kumimoji="0" lang="fr-FR" sz="2400" b="1" i="0" u="none" strike="noStrike" cap="none" normalizeH="0" baseline="0" noProof="0" dirty="0">
                <a:ln>
                  <a:noFill/>
                </a:ln>
                <a:solidFill>
                  <a:srgbClr val="BD9C9A"/>
                </a:solidFill>
                <a:uLnTx/>
                <a:uFillTx/>
                <a:latin typeface="DilleniaUPC" panose="02020603050405020304" pitchFamily="18" charset="-34"/>
                <a:cs typeface="DilleniaUPC" panose="02020603050405020304" pitchFamily="18" charset="-34"/>
              </a:rPr>
              <a:t>N° 1. </a:t>
            </a:r>
            <a:r>
              <a:rPr lang="fr-FR" sz="2400" dirty="0">
                <a:latin typeface="DilleniaUPC" panose="02020603050405020304" pitchFamily="18" charset="-34"/>
                <a:cs typeface="DilleniaUPC" panose="02020603050405020304" pitchFamily="18" charset="-34"/>
              </a:rPr>
              <a:t>Sélection des molécules selon la </a:t>
            </a:r>
            <a:r>
              <a:rPr lang="fr-FR" sz="2400" b="1" dirty="0">
                <a:latin typeface="DilleniaUPC" panose="02020603050405020304" pitchFamily="18" charset="-34"/>
                <a:cs typeface="DilleniaUPC" panose="02020603050405020304" pitchFamily="18" charset="-34"/>
              </a:rPr>
              <a:t>littérature scientifique internationale</a:t>
            </a:r>
            <a:r>
              <a:rPr lang="fr-FR" sz="2400" dirty="0">
                <a:latin typeface="DilleniaUPC" panose="02020603050405020304" pitchFamily="18" charset="-34"/>
                <a:cs typeface="DilleniaUPC" panose="02020603050405020304" pitchFamily="18" charset="-34"/>
              </a:rPr>
              <a:t> afin de choisir les plus reconnues et les plus efficaces. </a:t>
            </a:r>
          </a:p>
          <a:p>
            <a:pPr algn="just">
              <a:lnSpc>
                <a:spcPts val="3500"/>
              </a:lnSpc>
              <a:spcAft>
                <a:spcPts val="600"/>
              </a:spcAft>
              <a:tabLst>
                <a:tab pos="719138" algn="l"/>
                <a:tab pos="722313" algn="l"/>
              </a:tabLst>
            </a:pPr>
            <a:r>
              <a:rPr lang="fr-FR" sz="2400" b="1" dirty="0">
                <a:solidFill>
                  <a:srgbClr val="BD9C9A"/>
                </a:solidFill>
                <a:latin typeface="DilleniaUPC" panose="02020603050405020304" pitchFamily="18" charset="-34"/>
                <a:cs typeface="DilleniaUPC" panose="02020603050405020304" pitchFamily="18" charset="-34"/>
              </a:rPr>
              <a:t>N° 2. </a:t>
            </a:r>
            <a:r>
              <a:rPr lang="fr-FR" sz="2400" b="1" dirty="0">
                <a:solidFill>
                  <a:srgbClr val="8F7999"/>
                </a:solidFill>
                <a:latin typeface="DilleniaUPC" panose="02020603050405020304" pitchFamily="18" charset="-34"/>
                <a:cs typeface="DilleniaUPC" panose="02020603050405020304" pitchFamily="18" charset="-34"/>
              </a:rPr>
              <a:t>	</a:t>
            </a:r>
            <a:r>
              <a:rPr lang="fr-FR" sz="2400" b="1" dirty="0">
                <a:latin typeface="DilleniaUPC" panose="02020603050405020304" pitchFamily="18" charset="-34"/>
                <a:cs typeface="DilleniaUPC" panose="02020603050405020304" pitchFamily="18" charset="-34"/>
              </a:rPr>
              <a:t>Seulement un actif</a:t>
            </a:r>
            <a:r>
              <a:rPr lang="fr-FR" sz="2400" dirty="0">
                <a:latin typeface="DilleniaUPC" panose="02020603050405020304" pitchFamily="18" charset="-34"/>
                <a:cs typeface="DilleniaUPC" panose="02020603050405020304" pitchFamily="18" charset="-34"/>
              </a:rPr>
              <a:t> par ACTIF PUR afin d’éviter toute interaction nocive.</a:t>
            </a:r>
          </a:p>
          <a:p>
            <a:pPr algn="just">
              <a:lnSpc>
                <a:spcPts val="3500"/>
              </a:lnSpc>
              <a:spcAft>
                <a:spcPts val="600"/>
              </a:spcAft>
              <a:tabLst>
                <a:tab pos="446088" algn="l"/>
                <a:tab pos="722313" algn="l"/>
              </a:tabLst>
            </a:pPr>
            <a:r>
              <a:rPr lang="fr-FR" sz="2400" b="1" dirty="0">
                <a:solidFill>
                  <a:srgbClr val="BD9C9A"/>
                </a:solidFill>
                <a:latin typeface="DilleniaUPC" panose="02020603050405020304" pitchFamily="18" charset="-34"/>
                <a:cs typeface="DilleniaUPC" panose="02020603050405020304" pitchFamily="18" charset="-34"/>
              </a:rPr>
              <a:t>N° 3. </a:t>
            </a:r>
            <a:r>
              <a:rPr lang="fr-FR" sz="2400" b="1" dirty="0">
                <a:solidFill>
                  <a:srgbClr val="8F7999"/>
                </a:solidFill>
                <a:latin typeface="DilleniaUPC" panose="02020603050405020304" pitchFamily="18" charset="-34"/>
                <a:cs typeface="DilleniaUPC" panose="02020603050405020304" pitchFamily="18" charset="-34"/>
              </a:rPr>
              <a:t>	</a:t>
            </a:r>
            <a:r>
              <a:rPr lang="fr-FR" sz="2400" dirty="0">
                <a:latin typeface="DilleniaUPC" panose="02020603050405020304" pitchFamily="18" charset="-34"/>
                <a:cs typeface="DilleniaUPC" panose="02020603050405020304" pitchFamily="18" charset="-34"/>
              </a:rPr>
              <a:t>Formulation avec la </a:t>
            </a:r>
            <a:r>
              <a:rPr lang="fr-FR" sz="2400" b="1" dirty="0">
                <a:latin typeface="DilleniaUPC" panose="02020603050405020304" pitchFamily="18" charset="-34"/>
                <a:cs typeface="DilleniaUPC" panose="02020603050405020304" pitchFamily="18" charset="-34"/>
              </a:rPr>
              <a:t>technologie brevetée IN-SKIN, un système pro-pénétrant.</a:t>
            </a:r>
          </a:p>
          <a:p>
            <a:pPr algn="just">
              <a:lnSpc>
                <a:spcPts val="3500"/>
              </a:lnSpc>
              <a:spcAft>
                <a:spcPts val="600"/>
              </a:spcAft>
              <a:tabLst>
                <a:tab pos="446088" algn="l"/>
                <a:tab pos="722313" algn="l"/>
              </a:tabLst>
            </a:pPr>
            <a:r>
              <a:rPr lang="fr-FR" sz="2400" b="1" dirty="0">
                <a:solidFill>
                  <a:srgbClr val="BD9C9A"/>
                </a:solidFill>
                <a:latin typeface="DilleniaUPC" panose="02020603050405020304" pitchFamily="18" charset="-34"/>
                <a:cs typeface="DilleniaUPC" panose="02020603050405020304" pitchFamily="18" charset="-34"/>
              </a:rPr>
              <a:t>N° 4. </a:t>
            </a:r>
            <a:r>
              <a:rPr lang="fr-FR" sz="2400" b="1" dirty="0">
                <a:solidFill>
                  <a:srgbClr val="8F7999"/>
                </a:solidFill>
                <a:latin typeface="DilleniaUPC" panose="02020603050405020304" pitchFamily="18" charset="-34"/>
                <a:cs typeface="DilleniaUPC" panose="02020603050405020304" pitchFamily="18" charset="-34"/>
              </a:rPr>
              <a:t>	</a:t>
            </a:r>
            <a:r>
              <a:rPr lang="fr-FR" sz="2400" b="1" dirty="0">
                <a:latin typeface="DilleniaUPC" panose="02020603050405020304" pitchFamily="18" charset="-34"/>
                <a:cs typeface="DilleniaUPC" panose="02020603050405020304" pitchFamily="18" charset="-34"/>
              </a:rPr>
              <a:t>Aussi peu d’ingrédients que possible</a:t>
            </a:r>
            <a:r>
              <a:rPr lang="fr-FR" sz="2400" dirty="0">
                <a:latin typeface="DilleniaUPC" panose="02020603050405020304" pitchFamily="18" charset="-34"/>
                <a:cs typeface="DilleniaUPC" panose="02020603050405020304" pitchFamily="18" charset="-34"/>
              </a:rPr>
              <a:t> afin d’éviter toute interaction chimique nocive entre les actifs et les excipients.</a:t>
            </a:r>
          </a:p>
          <a:p>
            <a:pPr algn="just">
              <a:lnSpc>
                <a:spcPts val="3500"/>
              </a:lnSpc>
              <a:spcAft>
                <a:spcPts val="600"/>
              </a:spcAft>
              <a:tabLst>
                <a:tab pos="446088" algn="l"/>
                <a:tab pos="722313" algn="l"/>
              </a:tabLst>
            </a:pPr>
            <a:r>
              <a:rPr kumimoji="0" lang="fr-FR" sz="2400" b="1" i="0" u="none" strike="noStrike" cap="none" normalizeH="0" baseline="0" noProof="0" dirty="0">
                <a:ln>
                  <a:noFill/>
                </a:ln>
                <a:solidFill>
                  <a:srgbClr val="BD9C9A"/>
                </a:solidFill>
                <a:uLnTx/>
                <a:uFillTx/>
                <a:latin typeface="DilleniaUPC" panose="02020603050405020304" pitchFamily="18" charset="-34"/>
                <a:cs typeface="DilleniaUPC" panose="02020603050405020304" pitchFamily="18" charset="-34"/>
              </a:rPr>
              <a:t>N° 5.	    </a:t>
            </a:r>
            <a:r>
              <a:rPr lang="fr-FR" sz="2400" dirty="0">
                <a:latin typeface="DilleniaUPC" panose="02020603050405020304" pitchFamily="18" charset="-34"/>
                <a:cs typeface="DilleniaUPC" panose="02020603050405020304" pitchFamily="18" charset="-34"/>
              </a:rPr>
              <a:t>L’actif est libéré grâce à un </a:t>
            </a:r>
            <a:r>
              <a:rPr lang="fr-FR" sz="2400" b="1" dirty="0">
                <a:latin typeface="DilleniaUPC" panose="02020603050405020304" pitchFamily="18" charset="-34"/>
                <a:cs typeface="DilleniaUPC" panose="02020603050405020304" pitchFamily="18" charset="-34"/>
              </a:rPr>
              <a:t>système compte-gouttes</a:t>
            </a:r>
            <a:r>
              <a:rPr lang="fr-FR" sz="2400" dirty="0">
                <a:latin typeface="DilleniaUPC" panose="02020603050405020304" pitchFamily="18" charset="-34"/>
                <a:cs typeface="DilleniaUPC" panose="02020603050405020304" pitchFamily="18" charset="-34"/>
              </a:rPr>
              <a:t> pour une </a:t>
            </a:r>
            <a:r>
              <a:rPr lang="fr-FR" sz="2400" b="1" dirty="0">
                <a:latin typeface="DilleniaUPC" panose="02020603050405020304" pitchFamily="18" charset="-34"/>
                <a:cs typeface="DilleniaUPC" panose="02020603050405020304" pitchFamily="18" charset="-34"/>
              </a:rPr>
              <a:t>administration précise optimale</a:t>
            </a:r>
            <a:r>
              <a:rPr lang="fr-FR" sz="2400" dirty="0">
                <a:latin typeface="DilleniaUPC" panose="02020603050405020304" pitchFamily="18" charset="-34"/>
                <a:cs typeface="DilleniaUPC" panose="02020603050405020304" pitchFamily="18" charset="-34"/>
              </a:rPr>
              <a:t>.</a:t>
            </a:r>
          </a:p>
        </p:txBody>
      </p:sp>
    </p:spTree>
    <p:extLst>
      <p:ext uri="{BB962C8B-B14F-4D97-AF65-F5344CB8AC3E}">
        <p14:creationId xmlns:p14="http://schemas.microsoft.com/office/powerpoint/2010/main" val="41554804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A587332-4ABF-41D1-8582-626D79279949}"/>
              </a:ext>
            </a:extLst>
          </p:cNvPr>
          <p:cNvSpPr txBox="1"/>
          <p:nvPr/>
        </p:nvSpPr>
        <p:spPr>
          <a:xfrm>
            <a:off x="893989" y="652219"/>
            <a:ext cx="4543250"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Directives scientifiques</a:t>
            </a:r>
          </a:p>
        </p:txBody>
      </p:sp>
      <p:sp>
        <p:nvSpPr>
          <p:cNvPr id="8" name="ZoneTexte 7">
            <a:extLst>
              <a:ext uri="{FF2B5EF4-FFF2-40B4-BE49-F238E27FC236}">
                <a16:creationId xmlns:a16="http://schemas.microsoft.com/office/drawing/2014/main" id="{163D510A-A130-47A7-82AF-000E35359E84}"/>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9" name="Connecteur droit 8">
            <a:extLst>
              <a:ext uri="{FF2B5EF4-FFF2-40B4-BE49-F238E27FC236}">
                <a16:creationId xmlns:a16="http://schemas.microsoft.com/office/drawing/2014/main" id="{643E2CFE-310F-41AC-B6E7-1DE1557551B9}"/>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38B30EC8-C10F-49CF-AB29-FEBCF9793154}"/>
              </a:ext>
            </a:extLst>
          </p:cNvPr>
          <p:cNvSpPr txBox="1"/>
          <p:nvPr/>
        </p:nvSpPr>
        <p:spPr>
          <a:xfrm>
            <a:off x="1041991" y="2416350"/>
            <a:ext cx="10345479" cy="3431709"/>
          </a:xfrm>
          <a:prstGeom prst="rect">
            <a:avLst/>
          </a:prstGeom>
          <a:noFill/>
        </p:spPr>
        <p:txBody>
          <a:bodyPr wrap="square">
            <a:spAutoFit/>
          </a:bodyPr>
          <a:lstStyle/>
          <a:p>
            <a:pPr marL="342900" marR="0" lvl="0" indent="-342900" algn="just" fontAlgn="auto">
              <a:lnSpc>
                <a:spcPct val="100000"/>
              </a:lnSpc>
              <a:spcBef>
                <a:spcPts val="0"/>
              </a:spcBef>
              <a:spcAft>
                <a:spcPts val="1000"/>
              </a:spcAft>
              <a:buClrTx/>
              <a:buSzTx/>
              <a:buFont typeface="Arial" panose="020B0604020202020204" pitchFamily="34" charset="0"/>
              <a:buChar char="•"/>
              <a:tabLst/>
              <a:defRPr/>
            </a:pPr>
            <a:r>
              <a:rPr lang="fr-FR" sz="2300" dirty="0">
                <a:solidFill>
                  <a:prstClr val="black"/>
                </a:solidFill>
                <a:latin typeface="DilleniaUPC" panose="02020603050405020304" pitchFamily="18" charset="-34"/>
                <a:cs typeface="DilleniaUPC" panose="02020603050405020304" pitchFamily="18" charset="-34"/>
              </a:rPr>
              <a:t>Travaux publiés dans des </a:t>
            </a:r>
            <a:r>
              <a:rPr lang="fr-FR" sz="2300" b="1" dirty="0">
                <a:solidFill>
                  <a:prstClr val="black"/>
                </a:solidFill>
                <a:latin typeface="DilleniaUPC" panose="02020603050405020304" pitchFamily="18" charset="-34"/>
                <a:cs typeface="DilleniaUPC" panose="02020603050405020304" pitchFamily="18" charset="-34"/>
              </a:rPr>
              <a:t>revues scientifiques</a:t>
            </a:r>
            <a:r>
              <a:rPr lang="fr-FR" sz="2300" dirty="0">
                <a:solidFill>
                  <a:prstClr val="black"/>
                </a:solidFill>
                <a:latin typeface="DilleniaUPC" panose="02020603050405020304" pitchFamily="18" charset="-34"/>
                <a:cs typeface="DilleniaUPC" panose="02020603050405020304" pitchFamily="18" charset="-34"/>
              </a:rPr>
              <a:t> par des </a:t>
            </a:r>
            <a:r>
              <a:rPr lang="fr-FR" sz="2300" b="1" dirty="0">
                <a:solidFill>
                  <a:prstClr val="black"/>
                </a:solidFill>
                <a:latin typeface="DilleniaUPC" panose="02020603050405020304" pitchFamily="18" charset="-34"/>
                <a:cs typeface="DilleniaUPC" panose="02020603050405020304" pitchFamily="18" charset="-34"/>
              </a:rPr>
              <a:t>chercheurs extérieurs à l’entreprise</a:t>
            </a:r>
          </a:p>
          <a:p>
            <a:pPr marL="342900" marR="0" lvl="0" indent="-342900" algn="just" fontAlgn="auto">
              <a:lnSpc>
                <a:spcPct val="100000"/>
              </a:lnSpc>
              <a:spcBef>
                <a:spcPts val="0"/>
              </a:spcBef>
              <a:spcAft>
                <a:spcPts val="1000"/>
              </a:spcAft>
              <a:buClrTx/>
              <a:buSzTx/>
              <a:buFont typeface="Arial" panose="020B0604020202020204" pitchFamily="34" charset="0"/>
              <a:buChar char="•"/>
              <a:tabLst/>
              <a:defRPr/>
            </a:pPr>
            <a:r>
              <a:rPr lang="fr-FR" sz="2300" dirty="0">
                <a:solidFill>
                  <a:prstClr val="black"/>
                </a:solidFill>
                <a:latin typeface="DilleniaUPC" panose="02020603050405020304" pitchFamily="18" charset="-34"/>
                <a:cs typeface="DilleniaUPC" panose="02020603050405020304" pitchFamily="18" charset="-34"/>
              </a:rPr>
              <a:t>Permet aux chercheurs de </a:t>
            </a:r>
            <a:r>
              <a:rPr lang="fr-FR" sz="2300" b="1" dirty="0">
                <a:solidFill>
                  <a:prstClr val="black"/>
                </a:solidFill>
                <a:latin typeface="DilleniaUPC" panose="02020603050405020304" pitchFamily="18" charset="-34"/>
                <a:cs typeface="DilleniaUPC" panose="02020603050405020304" pitchFamily="18" charset="-34"/>
              </a:rPr>
              <a:t>partager leur travail et leurs résultats</a:t>
            </a:r>
            <a:r>
              <a:rPr lang="fr-FR" sz="2300" dirty="0">
                <a:solidFill>
                  <a:prstClr val="black"/>
                </a:solidFill>
                <a:latin typeface="DilleniaUPC" panose="02020603050405020304" pitchFamily="18" charset="-34"/>
                <a:cs typeface="DilleniaUPC" panose="02020603050405020304" pitchFamily="18" charset="-34"/>
              </a:rPr>
              <a:t> avec des pairs et d’autres experts de leur domaine (communauté scientifique) </a:t>
            </a:r>
          </a:p>
          <a:p>
            <a:pPr marL="342900" marR="0" lvl="0" indent="-342900" algn="just" fontAlgn="auto">
              <a:lnSpc>
                <a:spcPct val="100000"/>
              </a:lnSpc>
              <a:spcBef>
                <a:spcPts val="0"/>
              </a:spcBef>
              <a:spcAft>
                <a:spcPts val="1000"/>
              </a:spcAft>
              <a:buClrTx/>
              <a:buSzTx/>
              <a:buFont typeface="Arial" panose="020B0604020202020204" pitchFamily="34" charset="0"/>
              <a:buChar char="•"/>
              <a:tabLst/>
              <a:defRPr/>
            </a:pPr>
            <a:r>
              <a:rPr lang="fr-FR" sz="2300" dirty="0">
                <a:solidFill>
                  <a:prstClr val="black"/>
                </a:solidFill>
                <a:latin typeface="DilleniaUPC" panose="02020603050405020304" pitchFamily="18" charset="-34"/>
                <a:cs typeface="DilleniaUPC" panose="02020603050405020304" pitchFamily="18" charset="-34"/>
              </a:rPr>
              <a:t>La publication dans une revue scientifique nécessite </a:t>
            </a:r>
            <a:r>
              <a:rPr lang="fr-FR" sz="2300" b="1" dirty="0">
                <a:solidFill>
                  <a:prstClr val="black"/>
                </a:solidFill>
                <a:latin typeface="DilleniaUPC" panose="02020603050405020304" pitchFamily="18" charset="-34"/>
                <a:cs typeface="DilleniaUPC" panose="02020603050405020304" pitchFamily="18" charset="-34"/>
              </a:rPr>
              <a:t>rigueur</a:t>
            </a:r>
            <a:r>
              <a:rPr lang="fr-FR" sz="2300" dirty="0">
                <a:solidFill>
                  <a:prstClr val="black"/>
                </a:solidFill>
                <a:latin typeface="DilleniaUPC" panose="02020603050405020304" pitchFamily="18" charset="-34"/>
                <a:cs typeface="DilleniaUPC" panose="02020603050405020304" pitchFamily="18" charset="-34"/>
              </a:rPr>
              <a:t> et </a:t>
            </a:r>
            <a:r>
              <a:rPr lang="fr-FR" sz="2300" b="1" dirty="0">
                <a:solidFill>
                  <a:prstClr val="black"/>
                </a:solidFill>
                <a:latin typeface="DilleniaUPC" panose="02020603050405020304" pitchFamily="18" charset="-34"/>
                <a:cs typeface="DilleniaUPC" panose="02020603050405020304" pitchFamily="18" charset="-34"/>
              </a:rPr>
              <a:t>respect des méthodes scientifiques utilisées</a:t>
            </a:r>
          </a:p>
          <a:p>
            <a:pPr marL="342900" marR="0" lvl="0" indent="-342900" algn="just" fontAlgn="auto">
              <a:lnSpc>
                <a:spcPct val="100000"/>
              </a:lnSpc>
              <a:spcBef>
                <a:spcPts val="0"/>
              </a:spcBef>
              <a:spcAft>
                <a:spcPts val="1000"/>
              </a:spcAft>
              <a:buClrTx/>
              <a:buSzTx/>
              <a:buFont typeface="Arial" panose="020B0604020202020204" pitchFamily="34" charset="0"/>
              <a:buChar char="•"/>
              <a:tabLst/>
              <a:defRPr/>
            </a:pPr>
            <a:r>
              <a:rPr lang="fr-FR" sz="2300" dirty="0">
                <a:solidFill>
                  <a:prstClr val="black"/>
                </a:solidFill>
                <a:latin typeface="DilleniaUPC" panose="02020603050405020304" pitchFamily="18" charset="-34"/>
                <a:cs typeface="DilleniaUPC" panose="02020603050405020304" pitchFamily="18" charset="-34"/>
              </a:rPr>
              <a:t>Évaluation avant publication par un </a:t>
            </a:r>
            <a:r>
              <a:rPr lang="fr-FR" sz="2300" b="1" dirty="0">
                <a:solidFill>
                  <a:prstClr val="black"/>
                </a:solidFill>
                <a:latin typeface="DilleniaUPC" panose="02020603050405020304" pitchFamily="18" charset="-34"/>
                <a:cs typeface="DilleniaUPC" panose="02020603050405020304" pitchFamily="18" charset="-34"/>
              </a:rPr>
              <a:t>comité de révision composé de pairs indépendants</a:t>
            </a:r>
          </a:p>
        </p:txBody>
      </p:sp>
      <p:sp>
        <p:nvSpPr>
          <p:cNvPr id="13" name="Rectangle 12">
            <a:extLst>
              <a:ext uri="{FF2B5EF4-FFF2-40B4-BE49-F238E27FC236}">
                <a16:creationId xmlns:a16="http://schemas.microsoft.com/office/drawing/2014/main" id="{301A1932-4F6C-4BF1-9C4D-465AED1D30C2}"/>
              </a:ext>
            </a:extLst>
          </p:cNvPr>
          <p:cNvSpPr/>
          <p:nvPr/>
        </p:nvSpPr>
        <p:spPr>
          <a:xfrm>
            <a:off x="842055" y="2084130"/>
            <a:ext cx="10697079" cy="3617242"/>
          </a:xfrm>
          <a:prstGeom prst="rect">
            <a:avLst/>
          </a:prstGeom>
          <a:noFill/>
          <a:ln>
            <a:solidFill>
              <a:srgbClr val="BD9C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F8DAFED3-35B5-4594-B001-532939E79649}"/>
              </a:ext>
            </a:extLst>
          </p:cNvPr>
          <p:cNvSpPr txBox="1"/>
          <p:nvPr/>
        </p:nvSpPr>
        <p:spPr>
          <a:xfrm>
            <a:off x="1129780" y="1816235"/>
            <a:ext cx="7546387" cy="523220"/>
          </a:xfrm>
          <a:prstGeom prst="rect">
            <a:avLst/>
          </a:prstGeom>
          <a:solidFill>
            <a:srgbClr val="BD9C9A"/>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tab pos="541338" algn="l"/>
              </a:tabLst>
              <a:defRPr/>
            </a:pPr>
            <a:r>
              <a:rPr kumimoji="0" lang="fr-FR" sz="2800" b="0" i="0" u="none" strike="noStrike" cap="none" normalizeH="0" baseline="0" noProof="0" dirty="0">
                <a:ln>
                  <a:noFill/>
                </a:ln>
                <a:solidFill>
                  <a:schemeClr val="bg1"/>
                </a:solidFill>
                <a:uLnTx/>
                <a:uFillTx/>
                <a:latin typeface="DilleniaUPC" panose="02020603050405020304" pitchFamily="18" charset="-34"/>
                <a:ea typeface="+mn-ea"/>
                <a:cs typeface="DilleniaUPC" panose="02020603050405020304" pitchFamily="18" charset="-34"/>
              </a:rPr>
              <a:t>	</a:t>
            </a:r>
            <a:r>
              <a:rPr kumimoji="0" lang="fr-FR" sz="2800" i="0" u="none" strike="noStrike" cap="none" normalizeH="0" baseline="0" noProof="0" dirty="0">
                <a:ln>
                  <a:noFill/>
                </a:ln>
                <a:solidFill>
                  <a:schemeClr val="bg1"/>
                </a:solidFill>
                <a:uLnTx/>
                <a:uFillTx/>
                <a:latin typeface="DilleniaUPC" panose="02020603050405020304" pitchFamily="18" charset="-34"/>
                <a:ea typeface="+mn-ea"/>
                <a:cs typeface="DilleniaUPC" panose="02020603050405020304" pitchFamily="18" charset="-34"/>
              </a:rPr>
              <a:t>Qu’est-ce qu’une </a:t>
            </a:r>
            <a:r>
              <a:rPr kumimoji="0" lang="fr-FR" sz="2800" b="1" i="0" u="none" strike="noStrike" cap="none" normalizeH="0" baseline="0" noProof="0" dirty="0">
                <a:ln>
                  <a:noFill/>
                </a:ln>
                <a:solidFill>
                  <a:schemeClr val="bg1"/>
                </a:solidFill>
                <a:uLnTx/>
                <a:uFillTx/>
                <a:latin typeface="DilleniaUPC" panose="02020603050405020304" pitchFamily="18" charset="-34"/>
                <a:ea typeface="+mn-ea"/>
                <a:cs typeface="DilleniaUPC" panose="02020603050405020304" pitchFamily="18" charset="-34"/>
              </a:rPr>
              <a:t>publication scientifique</a:t>
            </a:r>
            <a:r>
              <a:rPr kumimoji="0" lang="fr-FR" sz="2800" i="0" u="none" strike="noStrike" cap="none" normalizeH="0" baseline="0" noProof="0" dirty="0">
                <a:ln>
                  <a:noFill/>
                </a:ln>
                <a:solidFill>
                  <a:schemeClr val="bg1"/>
                </a:solidFill>
                <a:uLnTx/>
                <a:uFillTx/>
                <a:latin typeface="DilleniaUPC" panose="02020603050405020304" pitchFamily="18" charset="-34"/>
                <a:ea typeface="+mn-ea"/>
                <a:cs typeface="DilleniaUPC" panose="02020603050405020304" pitchFamily="18" charset="-34"/>
              </a:rPr>
              <a:t> ?</a:t>
            </a:r>
          </a:p>
        </p:txBody>
      </p:sp>
      <p:sp>
        <p:nvSpPr>
          <p:cNvPr id="16" name="Ellipse 15">
            <a:extLst>
              <a:ext uri="{FF2B5EF4-FFF2-40B4-BE49-F238E27FC236}">
                <a16:creationId xmlns:a16="http://schemas.microsoft.com/office/drawing/2014/main" id="{E1722AAB-5F13-42C7-A884-9A1318D638F7}"/>
              </a:ext>
            </a:extLst>
          </p:cNvPr>
          <p:cNvSpPr/>
          <p:nvPr/>
        </p:nvSpPr>
        <p:spPr>
          <a:xfrm>
            <a:off x="421336" y="1633010"/>
            <a:ext cx="952648" cy="954449"/>
          </a:xfrm>
          <a:prstGeom prst="ellipse">
            <a:avLst/>
          </a:prstGeom>
          <a:solidFill>
            <a:srgbClr val="FFFFFF"/>
          </a:solidFill>
          <a:ln w="38100" cap="flat" cmpd="sng" algn="ctr">
            <a:solidFill>
              <a:srgbClr val="BD9C9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grpSp>
        <p:nvGrpSpPr>
          <p:cNvPr id="21" name="Groupe 20">
            <a:extLst>
              <a:ext uri="{FF2B5EF4-FFF2-40B4-BE49-F238E27FC236}">
                <a16:creationId xmlns:a16="http://schemas.microsoft.com/office/drawing/2014/main" id="{004EDD38-2E50-4679-8ECC-244A2A83CA20}"/>
              </a:ext>
            </a:extLst>
          </p:cNvPr>
          <p:cNvGrpSpPr/>
          <p:nvPr/>
        </p:nvGrpSpPr>
        <p:grpSpPr>
          <a:xfrm>
            <a:off x="8454810" y="299753"/>
            <a:ext cx="3084324" cy="994194"/>
            <a:chOff x="4739517" y="3443602"/>
            <a:chExt cx="2872740" cy="1073153"/>
          </a:xfrm>
        </p:grpSpPr>
        <p:pic>
          <p:nvPicPr>
            <p:cNvPr id="22" name="Image 21">
              <a:extLst>
                <a:ext uri="{FF2B5EF4-FFF2-40B4-BE49-F238E27FC236}">
                  <a16:creationId xmlns:a16="http://schemas.microsoft.com/office/drawing/2014/main" id="{A9E383A1-B69F-431B-BEF6-0946570C3F53}"/>
                </a:ext>
              </a:extLst>
            </p:cNvPr>
            <p:cNvPicPr/>
            <p:nvPr/>
          </p:nvPicPr>
          <p:blipFill rotWithShape="1">
            <a:blip r:embed="rId3" cstate="print">
              <a:extLst>
                <a:ext uri="{28A0092B-C50C-407E-A947-70E740481C1C}">
                  <a14:useLocalDpi xmlns:a14="http://schemas.microsoft.com/office/drawing/2010/main" val="0"/>
                </a:ext>
              </a:extLst>
            </a:blip>
            <a:srcRect l="2189" t="2116" r="1521" b="16634"/>
            <a:stretch/>
          </p:blipFill>
          <p:spPr>
            <a:xfrm>
              <a:off x="6659122" y="3443605"/>
              <a:ext cx="953135" cy="1073150"/>
            </a:xfrm>
            <a:prstGeom prst="rect">
              <a:avLst/>
            </a:prstGeom>
          </p:spPr>
        </p:pic>
        <p:pic>
          <p:nvPicPr>
            <p:cNvPr id="23" name="Image 22">
              <a:extLst>
                <a:ext uri="{FF2B5EF4-FFF2-40B4-BE49-F238E27FC236}">
                  <a16:creationId xmlns:a16="http://schemas.microsoft.com/office/drawing/2014/main" id="{DBF9D0E4-770F-4FD3-A909-E7F6406E3A8E}"/>
                </a:ext>
              </a:extLst>
            </p:cNvPr>
            <p:cNvPicPr/>
            <p:nvPr/>
          </p:nvPicPr>
          <p:blipFill rotWithShape="1">
            <a:blip r:embed="rId4" cstate="print">
              <a:extLst>
                <a:ext uri="{28A0092B-C50C-407E-A947-70E740481C1C}">
                  <a14:useLocalDpi xmlns:a14="http://schemas.microsoft.com/office/drawing/2010/main" val="0"/>
                </a:ext>
              </a:extLst>
            </a:blip>
            <a:srcRect l="1656" t="3779" r="2528" b="4038"/>
            <a:stretch/>
          </p:blipFill>
          <p:spPr>
            <a:xfrm>
              <a:off x="5693287" y="3443602"/>
              <a:ext cx="967105" cy="1073152"/>
            </a:xfrm>
            <a:prstGeom prst="rect">
              <a:avLst/>
            </a:prstGeom>
          </p:spPr>
        </p:pic>
        <p:pic>
          <p:nvPicPr>
            <p:cNvPr id="24" name="Image 23">
              <a:extLst>
                <a:ext uri="{FF2B5EF4-FFF2-40B4-BE49-F238E27FC236}">
                  <a16:creationId xmlns:a16="http://schemas.microsoft.com/office/drawing/2014/main" id="{16A23807-8456-4451-A487-896F9C485B4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9517" y="3443605"/>
              <a:ext cx="953135" cy="1071880"/>
            </a:xfrm>
            <a:prstGeom prst="rect">
              <a:avLst/>
            </a:prstGeom>
            <a:noFill/>
          </p:spPr>
        </p:pic>
      </p:grpSp>
      <p:pic>
        <p:nvPicPr>
          <p:cNvPr id="15" name="Image 14">
            <a:extLst>
              <a:ext uri="{FF2B5EF4-FFF2-40B4-BE49-F238E27FC236}">
                <a16:creationId xmlns:a16="http://schemas.microsoft.com/office/drawing/2014/main" id="{07FF6FA1-BB76-4366-A1D3-9120AF58A2D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000" b="94889" l="6836" r="91892">
                        <a14:foregroundMark x1="52941" y1="36556" x2="52941" y2="36556"/>
                        <a14:foregroundMark x1="19873" y1="34111" x2="19873" y2="34111"/>
                        <a14:foregroundMark x1="30048" y1="19000" x2="30048" y2="19000"/>
                        <a14:foregroundMark x1="51192" y1="14667" x2="51192" y2="14667"/>
                        <a14:foregroundMark x1="70429" y1="21111" x2="70429" y2="21111"/>
                        <a14:foregroundMark x1="49444" y1="7111" x2="49444" y2="7111"/>
                        <a14:foregroundMark x1="79650" y1="34111" x2="79650" y2="34111"/>
                        <a14:foregroundMark x1="72973" y1="79333" x2="72973" y2="79333"/>
                        <a14:foregroundMark x1="7313" y1="79000" x2="7313" y2="79000"/>
                        <a14:foregroundMark x1="57075" y1="94889" x2="57075" y2="94889"/>
                        <a14:foregroundMark x1="91097" y1="49889" x2="91097" y2="49889"/>
                        <a14:foregroundMark x1="91097" y1="63556" x2="91097" y2="63556"/>
                        <a14:foregroundMark x1="52146" y1="58667" x2="52146" y2="58667"/>
                        <a14:foregroundMark x1="51192" y1="62889" x2="51192" y2="62889"/>
                        <a14:foregroundMark x1="68362" y1="76222" x2="68362" y2="76222"/>
                        <a14:foregroundMark x1="58347" y1="83222" x2="69793" y2="79222"/>
                        <a14:foregroundMark x1="75517" y1="70222" x2="66932" y2="77222"/>
                        <a14:foregroundMark x1="81240" y1="63222" x2="76948" y2="68222"/>
                        <a14:foregroundMark x1="85533" y1="61222" x2="85533" y2="61222"/>
                        <a14:foregroundMark x1="86963" y1="58222" x2="86963" y2="58222"/>
                        <a14:foregroundMark x1="87599" y1="56556" x2="87599" y2="56556"/>
                        <a14:foregroundMark x1="90143" y1="54222" x2="90143" y2="54222"/>
                        <a14:foregroundMark x1="91892" y1="52444" x2="91892" y2="52444"/>
                      </a14:backgroundRemoval>
                    </a14:imgEffect>
                  </a14:imgLayer>
                </a14:imgProps>
              </a:ext>
            </a:extLst>
          </a:blip>
          <a:stretch>
            <a:fillRect/>
          </a:stretch>
        </p:blipFill>
        <p:spPr>
          <a:xfrm>
            <a:off x="660786" y="1746295"/>
            <a:ext cx="466405" cy="667352"/>
          </a:xfrm>
          <a:prstGeom prst="rect">
            <a:avLst/>
          </a:prstGeom>
        </p:spPr>
      </p:pic>
      <p:sp>
        <p:nvSpPr>
          <p:cNvPr id="17" name="ZoneTexte 16">
            <a:extLst>
              <a:ext uri="{FF2B5EF4-FFF2-40B4-BE49-F238E27FC236}">
                <a16:creationId xmlns:a16="http://schemas.microsoft.com/office/drawing/2014/main" id="{194EF66B-6365-4B79-B8E8-3466CCEAF371}"/>
              </a:ext>
            </a:extLst>
          </p:cNvPr>
          <p:cNvSpPr txBox="1"/>
          <p:nvPr/>
        </p:nvSpPr>
        <p:spPr>
          <a:xfrm>
            <a:off x="1373984" y="5701372"/>
            <a:ext cx="10477948" cy="954107"/>
          </a:xfrm>
          <a:prstGeom prst="rect">
            <a:avLst/>
          </a:prstGeom>
          <a:noFill/>
        </p:spPr>
        <p:txBody>
          <a:bodyPr wrap="square">
            <a:spAutoFit/>
          </a:bodyPr>
          <a:lstStyle/>
          <a:p>
            <a:r>
              <a:rPr lang="fr-FR" dirty="0">
                <a:solidFill>
                  <a:prstClr val="black"/>
                </a:solidFill>
                <a:latin typeface="DilleniaUPC" panose="02020603050405020304" pitchFamily="18" charset="-34"/>
                <a:cs typeface="DilleniaUPC" panose="02020603050405020304" pitchFamily="18" charset="-34"/>
                <a:sym typeface="Wingdings" panose="05000000000000000000" pitchFamily="2" charset="2"/>
              </a:rPr>
              <a:t></a:t>
            </a:r>
            <a:r>
              <a:rPr lang="fr-FR" sz="2800" dirty="0">
                <a:solidFill>
                  <a:prstClr val="black"/>
                </a:solidFill>
                <a:latin typeface="DilleniaUPC" panose="02020603050405020304" pitchFamily="18" charset="-34"/>
                <a:cs typeface="DilleniaUPC" panose="02020603050405020304" pitchFamily="18" charset="-34"/>
                <a:sym typeface="Wingdings" panose="05000000000000000000" pitchFamily="2" charset="2"/>
              </a:rPr>
              <a:t> Les publications scientifiques constituent une base solide pour le choix des molécules en fonction de leur efficacité</a:t>
            </a:r>
          </a:p>
        </p:txBody>
      </p:sp>
    </p:spTree>
    <p:extLst>
      <p:ext uri="{BB962C8B-B14F-4D97-AF65-F5344CB8AC3E}">
        <p14:creationId xmlns:p14="http://schemas.microsoft.com/office/powerpoint/2010/main" val="1862554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A587332-4ABF-41D1-8582-626D79279949}"/>
              </a:ext>
            </a:extLst>
          </p:cNvPr>
          <p:cNvSpPr txBox="1"/>
          <p:nvPr/>
        </p:nvSpPr>
        <p:spPr>
          <a:xfrm>
            <a:off x="893989" y="652219"/>
            <a:ext cx="4543250"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Directives scientifiques</a:t>
            </a:r>
          </a:p>
        </p:txBody>
      </p:sp>
      <p:sp>
        <p:nvSpPr>
          <p:cNvPr id="8" name="ZoneTexte 7">
            <a:extLst>
              <a:ext uri="{FF2B5EF4-FFF2-40B4-BE49-F238E27FC236}">
                <a16:creationId xmlns:a16="http://schemas.microsoft.com/office/drawing/2014/main" id="{163D510A-A130-47A7-82AF-000E35359E84}"/>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9" name="Connecteur droit 8">
            <a:extLst>
              <a:ext uri="{FF2B5EF4-FFF2-40B4-BE49-F238E27FC236}">
                <a16:creationId xmlns:a16="http://schemas.microsoft.com/office/drawing/2014/main" id="{643E2CFE-310F-41AC-B6E7-1DE1557551B9}"/>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38B30EC8-C10F-49CF-AB29-FEBCF9793154}"/>
              </a:ext>
            </a:extLst>
          </p:cNvPr>
          <p:cNvSpPr txBox="1"/>
          <p:nvPr/>
        </p:nvSpPr>
        <p:spPr>
          <a:xfrm>
            <a:off x="999460" y="2522680"/>
            <a:ext cx="10377377" cy="3180358"/>
          </a:xfrm>
          <a:prstGeom prst="rect">
            <a:avLst/>
          </a:prstGeom>
          <a:noFill/>
        </p:spPr>
        <p:txBody>
          <a:bodyPr wrap="square">
            <a:spAutoFit/>
          </a:bodyPr>
          <a:lstStyle/>
          <a:p>
            <a:pPr marL="342900" marR="0" lvl="0" indent="-342900" algn="just" fontAlgn="auto">
              <a:lnSpc>
                <a:spcPct val="100000"/>
              </a:lnSpc>
              <a:spcBef>
                <a:spcPts val="0"/>
              </a:spcBef>
              <a:spcAft>
                <a:spcPts val="1000"/>
              </a:spcAft>
              <a:buClrTx/>
              <a:buSzTx/>
              <a:buFont typeface="Arial" panose="020B0604020202020204" pitchFamily="34" charset="0"/>
              <a:buChar char="•"/>
              <a:tabLst/>
              <a:defRPr/>
            </a:pPr>
            <a:r>
              <a:rPr lang="fr-FR" sz="2300" dirty="0">
                <a:solidFill>
                  <a:prstClr val="black"/>
                </a:solidFill>
                <a:latin typeface="DilleniaUPC" panose="02020603050405020304" pitchFamily="18" charset="-34"/>
                <a:cs typeface="DilleniaUPC" panose="02020603050405020304" pitchFamily="18" charset="-34"/>
              </a:rPr>
              <a:t>Système à base d’éthanol et de </a:t>
            </a:r>
            <a:r>
              <a:rPr lang="fr-FR" sz="2300" dirty="0" err="1">
                <a:solidFill>
                  <a:prstClr val="black"/>
                </a:solidFill>
                <a:latin typeface="DilleniaUPC" panose="02020603050405020304" pitchFamily="18" charset="-34"/>
                <a:cs typeface="DilleniaUPC" panose="02020603050405020304" pitchFamily="18" charset="-34"/>
              </a:rPr>
              <a:t>propanediol</a:t>
            </a:r>
            <a:r>
              <a:rPr lang="fr-FR" sz="2300" dirty="0">
                <a:solidFill>
                  <a:prstClr val="black"/>
                </a:solidFill>
                <a:latin typeface="DilleniaUPC" panose="02020603050405020304" pitchFamily="18" charset="-34"/>
                <a:cs typeface="DilleniaUPC" panose="02020603050405020304" pitchFamily="18" charset="-34"/>
              </a:rPr>
              <a:t> visant à </a:t>
            </a:r>
            <a:r>
              <a:rPr lang="fr-FR" sz="2300" b="1" dirty="0">
                <a:solidFill>
                  <a:prstClr val="black"/>
                </a:solidFill>
                <a:latin typeface="DilleniaUPC" panose="02020603050405020304" pitchFamily="18" charset="-34"/>
                <a:cs typeface="DilleniaUPC" panose="02020603050405020304" pitchFamily="18" charset="-34"/>
              </a:rPr>
              <a:t>améliorer le passage à travers la peau</a:t>
            </a:r>
            <a:r>
              <a:rPr lang="fr-FR" sz="2300" dirty="0">
                <a:solidFill>
                  <a:prstClr val="black"/>
                </a:solidFill>
                <a:latin typeface="DilleniaUPC" panose="02020603050405020304" pitchFamily="18" charset="-34"/>
                <a:cs typeface="DilleniaUPC" panose="02020603050405020304" pitchFamily="18" charset="-34"/>
              </a:rPr>
              <a:t> en réduisant la résistance du stratum </a:t>
            </a:r>
            <a:r>
              <a:rPr lang="fr-FR" sz="2300" dirty="0" err="1">
                <a:solidFill>
                  <a:prstClr val="black"/>
                </a:solidFill>
                <a:latin typeface="DilleniaUPC" panose="02020603050405020304" pitchFamily="18" charset="-34"/>
                <a:cs typeface="DilleniaUPC" panose="02020603050405020304" pitchFamily="18" charset="-34"/>
              </a:rPr>
              <a:t>corneum</a:t>
            </a:r>
            <a:r>
              <a:rPr lang="fr-FR" sz="2300" dirty="0">
                <a:solidFill>
                  <a:prstClr val="black"/>
                </a:solidFill>
                <a:latin typeface="DilleniaUPC" panose="02020603050405020304" pitchFamily="18" charset="-34"/>
                <a:cs typeface="DilleniaUPC" panose="02020603050405020304" pitchFamily="18" charset="-34"/>
              </a:rPr>
              <a:t> (tests ex vivo sur les cellules de Franz : amélioration de la pénétration cutanée de la caféine 2 % de 7 points par rapport à une solution de contrôle aqueuse et de 4 points par rapport à une émulsion H/E conventionnelle*).</a:t>
            </a:r>
          </a:p>
          <a:p>
            <a:pPr marL="342900" marR="0" lvl="0" indent="-342900" algn="just" fontAlgn="auto">
              <a:lnSpc>
                <a:spcPct val="100000"/>
              </a:lnSpc>
              <a:spcBef>
                <a:spcPts val="0"/>
              </a:spcBef>
              <a:spcAft>
                <a:spcPts val="1000"/>
              </a:spcAft>
              <a:buClrTx/>
              <a:buSzTx/>
              <a:buFont typeface="Arial" panose="020B0604020202020204" pitchFamily="34" charset="0"/>
              <a:buChar char="•"/>
              <a:tabLst/>
              <a:defRPr/>
            </a:pPr>
            <a:r>
              <a:rPr lang="fr-FR" sz="2300" b="1" dirty="0">
                <a:solidFill>
                  <a:prstClr val="black"/>
                </a:solidFill>
                <a:latin typeface="DilleniaUPC" panose="02020603050405020304" pitchFamily="18" charset="-34"/>
                <a:cs typeface="DilleniaUPC" panose="02020603050405020304" pitchFamily="18" charset="-34"/>
              </a:rPr>
              <a:t>Bonne tolérance cutanée :</a:t>
            </a:r>
            <a:r>
              <a:rPr lang="fr-FR" sz="2300" dirty="0">
                <a:solidFill>
                  <a:prstClr val="black"/>
                </a:solidFill>
                <a:latin typeface="DilleniaUPC" panose="02020603050405020304" pitchFamily="18" charset="-34"/>
                <a:cs typeface="DilleniaUPC" panose="02020603050405020304" pitchFamily="18" charset="-34"/>
              </a:rPr>
              <a:t> La technologie brevetée IN-SKIN </a:t>
            </a:r>
            <a:r>
              <a:rPr lang="fr-FR" sz="2300" b="1" dirty="0">
                <a:solidFill>
                  <a:prstClr val="black"/>
                </a:solidFill>
                <a:latin typeface="DilleniaUPC" panose="02020603050405020304" pitchFamily="18" charset="-34"/>
                <a:cs typeface="DilleniaUPC" panose="02020603050405020304" pitchFamily="18" charset="-34"/>
              </a:rPr>
              <a:t>n’altère pas les qualités et l’intégrité du stratum </a:t>
            </a:r>
            <a:r>
              <a:rPr lang="fr-FR" sz="2300" b="1" dirty="0" err="1">
                <a:solidFill>
                  <a:prstClr val="black"/>
                </a:solidFill>
                <a:latin typeface="DilleniaUPC" panose="02020603050405020304" pitchFamily="18" charset="-34"/>
                <a:cs typeface="DilleniaUPC" panose="02020603050405020304" pitchFamily="18" charset="-34"/>
              </a:rPr>
              <a:t>corneum</a:t>
            </a:r>
            <a:r>
              <a:rPr lang="fr-FR" sz="2300" dirty="0">
                <a:solidFill>
                  <a:prstClr val="black"/>
                </a:solidFill>
                <a:latin typeface="DilleniaUPC" panose="02020603050405020304" pitchFamily="18" charset="-34"/>
                <a:cs typeface="DilleniaUPC" panose="02020603050405020304" pitchFamily="18" charset="-34"/>
              </a:rPr>
              <a:t> (analyse histologique sur des explants de peau**). </a:t>
            </a:r>
          </a:p>
          <a:p>
            <a:pPr marL="342900" marR="0" lvl="0" indent="-342900" algn="just" fontAlgn="auto">
              <a:lnSpc>
                <a:spcPct val="100000"/>
              </a:lnSpc>
              <a:spcBef>
                <a:spcPts val="0"/>
              </a:spcBef>
              <a:spcAft>
                <a:spcPts val="1000"/>
              </a:spcAft>
              <a:buClrTx/>
              <a:buSzTx/>
              <a:buFont typeface="Arial" panose="020B0604020202020204" pitchFamily="34" charset="0"/>
              <a:buChar char="•"/>
              <a:tabLst/>
              <a:defRPr/>
            </a:pPr>
            <a:r>
              <a:rPr lang="fr-FR" sz="2300" b="1" dirty="0">
                <a:solidFill>
                  <a:prstClr val="black"/>
                </a:solidFill>
                <a:latin typeface="DilleniaUPC" panose="02020603050405020304" pitchFamily="18" charset="-34"/>
                <a:cs typeface="DilleniaUPC" panose="02020603050405020304" pitchFamily="18" charset="-34"/>
              </a:rPr>
              <a:t>Adaptée au plus grand nombre d’actifs possible.</a:t>
            </a:r>
          </a:p>
        </p:txBody>
      </p:sp>
      <p:sp>
        <p:nvSpPr>
          <p:cNvPr id="13" name="Rectangle 12">
            <a:extLst>
              <a:ext uri="{FF2B5EF4-FFF2-40B4-BE49-F238E27FC236}">
                <a16:creationId xmlns:a16="http://schemas.microsoft.com/office/drawing/2014/main" id="{301A1932-4F6C-4BF1-9C4D-465AED1D30C2}"/>
              </a:ext>
            </a:extLst>
          </p:cNvPr>
          <p:cNvSpPr/>
          <p:nvPr/>
        </p:nvSpPr>
        <p:spPr>
          <a:xfrm>
            <a:off x="842055" y="2084129"/>
            <a:ext cx="10697079" cy="3760243"/>
          </a:xfrm>
          <a:prstGeom prst="rect">
            <a:avLst/>
          </a:prstGeom>
          <a:noFill/>
          <a:ln>
            <a:solidFill>
              <a:srgbClr val="BD9C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F8DAFED3-35B5-4594-B001-532939E79649}"/>
              </a:ext>
            </a:extLst>
          </p:cNvPr>
          <p:cNvSpPr txBox="1"/>
          <p:nvPr/>
        </p:nvSpPr>
        <p:spPr>
          <a:xfrm>
            <a:off x="1129779" y="1816235"/>
            <a:ext cx="10024737" cy="523220"/>
          </a:xfrm>
          <a:prstGeom prst="rect">
            <a:avLst/>
          </a:prstGeom>
          <a:solidFill>
            <a:srgbClr val="BD9C9A"/>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2800" dirty="0">
                <a:solidFill>
                  <a:schemeClr val="bg1"/>
                </a:solidFill>
                <a:latin typeface="DilleniaUPC" panose="02020603050405020304" pitchFamily="18" charset="-34"/>
                <a:ea typeface="+mn-ea"/>
                <a:cs typeface="DilleniaUPC" panose="02020603050405020304" pitchFamily="18" charset="-34"/>
              </a:rPr>
              <a:t>ACTIFS PURS formulés avec la </a:t>
            </a:r>
            <a:r>
              <a:rPr lang="fr-FR" sz="2800" b="1" dirty="0">
                <a:solidFill>
                  <a:schemeClr val="bg1"/>
                </a:solidFill>
                <a:latin typeface="DilleniaUPC" panose="02020603050405020304" pitchFamily="18" charset="-34"/>
                <a:ea typeface="+mn-ea"/>
                <a:cs typeface="DilleniaUPC" panose="02020603050405020304" pitchFamily="18" charset="-34"/>
              </a:rPr>
              <a:t>technologie brevetée IN-SKIN*</a:t>
            </a:r>
          </a:p>
        </p:txBody>
      </p:sp>
      <p:sp>
        <p:nvSpPr>
          <p:cNvPr id="16" name="Ellipse 15">
            <a:extLst>
              <a:ext uri="{FF2B5EF4-FFF2-40B4-BE49-F238E27FC236}">
                <a16:creationId xmlns:a16="http://schemas.microsoft.com/office/drawing/2014/main" id="{E1722AAB-5F13-42C7-A884-9A1318D638F7}"/>
              </a:ext>
            </a:extLst>
          </p:cNvPr>
          <p:cNvSpPr/>
          <p:nvPr/>
        </p:nvSpPr>
        <p:spPr>
          <a:xfrm>
            <a:off x="421336" y="1633010"/>
            <a:ext cx="952648" cy="954449"/>
          </a:xfrm>
          <a:prstGeom prst="ellipse">
            <a:avLst/>
          </a:prstGeom>
          <a:solidFill>
            <a:srgbClr val="FFFFFF"/>
          </a:solidFill>
          <a:ln w="38100" cap="flat" cmpd="sng" algn="ctr">
            <a:solidFill>
              <a:srgbClr val="BD9C9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pic>
        <p:nvPicPr>
          <p:cNvPr id="6" name="Image 5">
            <a:extLst>
              <a:ext uri="{FF2B5EF4-FFF2-40B4-BE49-F238E27FC236}">
                <a16:creationId xmlns:a16="http://schemas.microsoft.com/office/drawing/2014/main" id="{C8C78ED3-B64D-440A-8A3F-D2E0EFE48740}"/>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Lst>
          </a:blip>
          <a:srcRect l="5704" t="-1" r="17408" b="-7221"/>
          <a:stretch/>
        </p:blipFill>
        <p:spPr>
          <a:xfrm>
            <a:off x="558905" y="2036065"/>
            <a:ext cx="670168" cy="268049"/>
          </a:xfrm>
          <a:prstGeom prst="rect">
            <a:avLst/>
          </a:prstGeom>
        </p:spPr>
      </p:pic>
      <p:sp>
        <p:nvSpPr>
          <p:cNvPr id="18" name="ZoneTexte 17">
            <a:extLst>
              <a:ext uri="{FF2B5EF4-FFF2-40B4-BE49-F238E27FC236}">
                <a16:creationId xmlns:a16="http://schemas.microsoft.com/office/drawing/2014/main" id="{D65A20C7-FE31-4BBC-AF0F-1C78CFDA76AD}"/>
              </a:ext>
            </a:extLst>
          </p:cNvPr>
          <p:cNvSpPr txBox="1"/>
          <p:nvPr/>
        </p:nvSpPr>
        <p:spPr>
          <a:xfrm>
            <a:off x="842054" y="5947818"/>
            <a:ext cx="8916801" cy="498213"/>
          </a:xfrm>
          <a:prstGeom prst="rect">
            <a:avLst/>
          </a:prstGeom>
          <a:noFill/>
        </p:spPr>
        <p:txBody>
          <a:bodyPr wrap="square">
            <a:spAutoFit/>
          </a:bodyPr>
          <a:lstStyle/>
          <a:p>
            <a:pPr algn="just">
              <a:lnSpc>
                <a:spcPts val="1500"/>
              </a:lnSpc>
            </a:pPr>
            <a:r>
              <a:rPr kumimoji="0" lang="fr-FR"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t>
            </a:r>
            <a:r>
              <a:rPr kumimoji="0" lang="fr-FR" b="0" i="1"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Brevet FR2975003</a:t>
            </a:r>
          </a:p>
          <a:p>
            <a:pPr algn="just">
              <a:lnSpc>
                <a:spcPts val="1500"/>
              </a:lnSpc>
            </a:pPr>
            <a:r>
              <a:rPr kumimoji="0" lang="fr-FR"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a:t>
            </a:r>
            <a:r>
              <a:rPr kumimoji="0" lang="fr-FR" b="0" i="1"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Étude Bio-EC n° 11E2230, Franz </a:t>
            </a:r>
            <a:r>
              <a:rPr kumimoji="0" lang="fr-FR" b="0" i="1"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rPr>
              <a:t>cells</a:t>
            </a:r>
            <a:r>
              <a:rPr kumimoji="0" lang="fr-FR" b="0" i="1"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r>
              <a:rPr kumimoji="0" lang="fr-FR" b="0" i="1" u="none" strike="noStrike" cap="none" normalizeH="0" baseline="0" noProof="0" dirty="0" err="1">
                <a:ln>
                  <a:noFill/>
                </a:ln>
                <a:solidFill>
                  <a:prstClr val="black"/>
                </a:solidFill>
                <a:uLnTx/>
                <a:uFillTx/>
                <a:latin typeface="DilleniaUPC" panose="02020603050405020304" pitchFamily="18" charset="-34"/>
                <a:ea typeface="+mn-ea"/>
                <a:cs typeface="DilleniaUPC" panose="02020603050405020304" pitchFamily="18" charset="-34"/>
              </a:rPr>
              <a:t>method</a:t>
            </a:r>
            <a:r>
              <a:rPr kumimoji="0" lang="fr-FR" b="0" i="1"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(OECD 428) (méthode des cellules de Franz - OCDE 428) - 2011 </a:t>
            </a:r>
          </a:p>
        </p:txBody>
      </p:sp>
      <p:grpSp>
        <p:nvGrpSpPr>
          <p:cNvPr id="21" name="Groupe 20">
            <a:extLst>
              <a:ext uri="{FF2B5EF4-FFF2-40B4-BE49-F238E27FC236}">
                <a16:creationId xmlns:a16="http://schemas.microsoft.com/office/drawing/2014/main" id="{004EDD38-2E50-4679-8ECC-244A2A83CA20}"/>
              </a:ext>
            </a:extLst>
          </p:cNvPr>
          <p:cNvGrpSpPr/>
          <p:nvPr/>
        </p:nvGrpSpPr>
        <p:grpSpPr>
          <a:xfrm>
            <a:off x="8454810" y="299753"/>
            <a:ext cx="3084324" cy="994194"/>
            <a:chOff x="4739517" y="3443602"/>
            <a:chExt cx="2872740" cy="1073153"/>
          </a:xfrm>
        </p:grpSpPr>
        <p:pic>
          <p:nvPicPr>
            <p:cNvPr id="22" name="Image 21">
              <a:extLst>
                <a:ext uri="{FF2B5EF4-FFF2-40B4-BE49-F238E27FC236}">
                  <a16:creationId xmlns:a16="http://schemas.microsoft.com/office/drawing/2014/main" id="{A9E383A1-B69F-431B-BEF6-0946570C3F53}"/>
                </a:ext>
              </a:extLst>
            </p:cNvPr>
            <p:cNvPicPr/>
            <p:nvPr/>
          </p:nvPicPr>
          <p:blipFill rotWithShape="1">
            <a:blip r:embed="rId5" cstate="print">
              <a:extLst>
                <a:ext uri="{28A0092B-C50C-407E-A947-70E740481C1C}">
                  <a14:useLocalDpi xmlns:a14="http://schemas.microsoft.com/office/drawing/2010/main" val="0"/>
                </a:ext>
              </a:extLst>
            </a:blip>
            <a:srcRect l="2189" t="2116" r="1521" b="16634"/>
            <a:stretch/>
          </p:blipFill>
          <p:spPr>
            <a:xfrm>
              <a:off x="6659122" y="3443605"/>
              <a:ext cx="953135" cy="1073150"/>
            </a:xfrm>
            <a:prstGeom prst="rect">
              <a:avLst/>
            </a:prstGeom>
          </p:spPr>
        </p:pic>
        <p:pic>
          <p:nvPicPr>
            <p:cNvPr id="23" name="Image 22">
              <a:extLst>
                <a:ext uri="{FF2B5EF4-FFF2-40B4-BE49-F238E27FC236}">
                  <a16:creationId xmlns:a16="http://schemas.microsoft.com/office/drawing/2014/main" id="{DBF9D0E4-770F-4FD3-A909-E7F6406E3A8E}"/>
                </a:ext>
              </a:extLst>
            </p:cNvPr>
            <p:cNvPicPr/>
            <p:nvPr/>
          </p:nvPicPr>
          <p:blipFill rotWithShape="1">
            <a:blip r:embed="rId6" cstate="print">
              <a:extLst>
                <a:ext uri="{28A0092B-C50C-407E-A947-70E740481C1C}">
                  <a14:useLocalDpi xmlns:a14="http://schemas.microsoft.com/office/drawing/2010/main" val="0"/>
                </a:ext>
              </a:extLst>
            </a:blip>
            <a:srcRect l="1656" t="3779" r="2528" b="4038"/>
            <a:stretch/>
          </p:blipFill>
          <p:spPr>
            <a:xfrm>
              <a:off x="5693287" y="3443602"/>
              <a:ext cx="967105" cy="1073152"/>
            </a:xfrm>
            <a:prstGeom prst="rect">
              <a:avLst/>
            </a:prstGeom>
          </p:spPr>
        </p:pic>
        <p:pic>
          <p:nvPicPr>
            <p:cNvPr id="24" name="Image 23">
              <a:extLst>
                <a:ext uri="{FF2B5EF4-FFF2-40B4-BE49-F238E27FC236}">
                  <a16:creationId xmlns:a16="http://schemas.microsoft.com/office/drawing/2014/main" id="{16A23807-8456-4451-A487-896F9C485B4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9517" y="3443605"/>
              <a:ext cx="953135" cy="1071880"/>
            </a:xfrm>
            <a:prstGeom prst="rect">
              <a:avLst/>
            </a:prstGeom>
            <a:noFill/>
          </p:spPr>
        </p:pic>
      </p:grpSp>
    </p:spTree>
    <p:extLst>
      <p:ext uri="{BB962C8B-B14F-4D97-AF65-F5344CB8AC3E}">
        <p14:creationId xmlns:p14="http://schemas.microsoft.com/office/powerpoint/2010/main" val="9025566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A587332-4ABF-41D1-8582-626D79279949}"/>
              </a:ext>
            </a:extLst>
          </p:cNvPr>
          <p:cNvSpPr txBox="1"/>
          <p:nvPr/>
        </p:nvSpPr>
        <p:spPr>
          <a:xfrm>
            <a:off x="893989" y="652219"/>
            <a:ext cx="4543250"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Directives scientifiques</a:t>
            </a:r>
          </a:p>
        </p:txBody>
      </p:sp>
      <p:sp>
        <p:nvSpPr>
          <p:cNvPr id="8" name="ZoneTexte 7">
            <a:extLst>
              <a:ext uri="{FF2B5EF4-FFF2-40B4-BE49-F238E27FC236}">
                <a16:creationId xmlns:a16="http://schemas.microsoft.com/office/drawing/2014/main" id="{163D510A-A130-47A7-82AF-000E35359E84}"/>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9" name="Connecteur droit 8">
            <a:extLst>
              <a:ext uri="{FF2B5EF4-FFF2-40B4-BE49-F238E27FC236}">
                <a16:creationId xmlns:a16="http://schemas.microsoft.com/office/drawing/2014/main" id="{643E2CFE-310F-41AC-B6E7-1DE1557551B9}"/>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38B30EC8-C10F-49CF-AB29-FEBCF9793154}"/>
              </a:ext>
            </a:extLst>
          </p:cNvPr>
          <p:cNvSpPr txBox="1"/>
          <p:nvPr/>
        </p:nvSpPr>
        <p:spPr>
          <a:xfrm>
            <a:off x="2312526" y="2463697"/>
            <a:ext cx="4926473" cy="523220"/>
          </a:xfrm>
          <a:prstGeom prst="rect">
            <a:avLst/>
          </a:prstGeom>
          <a:noFill/>
        </p:spPr>
        <p:txBody>
          <a:bodyPr wrap="square">
            <a:spAutoFit/>
          </a:bodyPr>
          <a:lstStyle/>
          <a:p>
            <a:pPr marR="0" lvl="0" algn="just" fontAlgn="auto">
              <a:lnSpc>
                <a:spcPct val="100000"/>
              </a:lnSpc>
              <a:spcBef>
                <a:spcPts val="0"/>
              </a:spcBef>
              <a:spcAft>
                <a:spcPts val="1000"/>
              </a:spcAft>
              <a:buClrTx/>
              <a:buSzTx/>
              <a:tabLst/>
              <a:defRPr/>
            </a:pPr>
            <a:r>
              <a:rPr lang="fr-FR" sz="2800" b="1" dirty="0">
                <a:solidFill>
                  <a:prstClr val="black"/>
                </a:solidFill>
                <a:latin typeface="DilleniaUPC" panose="02020603050405020304" pitchFamily="18" charset="-34"/>
                <a:cs typeface="DilleniaUPC" panose="02020603050405020304" pitchFamily="18" charset="-34"/>
              </a:rPr>
              <a:t>Utilisation sûre de l’ALCOOL</a:t>
            </a:r>
          </a:p>
        </p:txBody>
      </p:sp>
      <p:sp>
        <p:nvSpPr>
          <p:cNvPr id="13" name="Rectangle 12">
            <a:extLst>
              <a:ext uri="{FF2B5EF4-FFF2-40B4-BE49-F238E27FC236}">
                <a16:creationId xmlns:a16="http://schemas.microsoft.com/office/drawing/2014/main" id="{301A1932-4F6C-4BF1-9C4D-465AED1D30C2}"/>
              </a:ext>
            </a:extLst>
          </p:cNvPr>
          <p:cNvSpPr/>
          <p:nvPr/>
        </p:nvSpPr>
        <p:spPr>
          <a:xfrm>
            <a:off x="842055" y="2084129"/>
            <a:ext cx="10697079" cy="3873380"/>
          </a:xfrm>
          <a:prstGeom prst="rect">
            <a:avLst/>
          </a:prstGeom>
          <a:noFill/>
          <a:ln>
            <a:solidFill>
              <a:srgbClr val="BD9C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F8DAFED3-35B5-4594-B001-532939E79649}"/>
              </a:ext>
            </a:extLst>
          </p:cNvPr>
          <p:cNvSpPr txBox="1"/>
          <p:nvPr/>
        </p:nvSpPr>
        <p:spPr>
          <a:xfrm>
            <a:off x="1129779" y="1816235"/>
            <a:ext cx="10321486" cy="523220"/>
          </a:xfrm>
          <a:prstGeom prst="rect">
            <a:avLst/>
          </a:prstGeom>
          <a:solidFill>
            <a:srgbClr val="BD9C9A"/>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2800" dirty="0">
                <a:solidFill>
                  <a:schemeClr val="bg1"/>
                </a:solidFill>
                <a:latin typeface="DilleniaUPC" panose="02020603050405020304" pitchFamily="18" charset="-34"/>
                <a:ea typeface="+mn-ea"/>
                <a:cs typeface="DilleniaUPC" panose="02020603050405020304" pitchFamily="18" charset="-34"/>
              </a:rPr>
              <a:t>ACTIFS PURS formulés avec la </a:t>
            </a:r>
            <a:r>
              <a:rPr lang="fr-FR" sz="2800" b="1" dirty="0">
                <a:solidFill>
                  <a:schemeClr val="bg1"/>
                </a:solidFill>
                <a:latin typeface="DilleniaUPC" panose="02020603050405020304" pitchFamily="18" charset="-34"/>
                <a:ea typeface="+mn-ea"/>
                <a:cs typeface="DilleniaUPC" panose="02020603050405020304" pitchFamily="18" charset="-34"/>
              </a:rPr>
              <a:t>technologie brevetée IN-SKIN</a:t>
            </a:r>
          </a:p>
        </p:txBody>
      </p:sp>
      <p:sp>
        <p:nvSpPr>
          <p:cNvPr id="16" name="Ellipse 15">
            <a:extLst>
              <a:ext uri="{FF2B5EF4-FFF2-40B4-BE49-F238E27FC236}">
                <a16:creationId xmlns:a16="http://schemas.microsoft.com/office/drawing/2014/main" id="{E1722AAB-5F13-42C7-A884-9A1318D638F7}"/>
              </a:ext>
            </a:extLst>
          </p:cNvPr>
          <p:cNvSpPr/>
          <p:nvPr/>
        </p:nvSpPr>
        <p:spPr>
          <a:xfrm>
            <a:off x="421336" y="1633010"/>
            <a:ext cx="952648" cy="954449"/>
          </a:xfrm>
          <a:prstGeom prst="ellipse">
            <a:avLst/>
          </a:prstGeom>
          <a:solidFill>
            <a:srgbClr val="FFFFFF"/>
          </a:solidFill>
          <a:ln w="38100" cap="flat" cmpd="sng" algn="ctr">
            <a:solidFill>
              <a:srgbClr val="BD9C9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pic>
        <p:nvPicPr>
          <p:cNvPr id="6" name="Image 5">
            <a:extLst>
              <a:ext uri="{FF2B5EF4-FFF2-40B4-BE49-F238E27FC236}">
                <a16:creationId xmlns:a16="http://schemas.microsoft.com/office/drawing/2014/main" id="{C8C78ED3-B64D-440A-8A3F-D2E0EFE48740}"/>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Lst>
          </a:blip>
          <a:srcRect l="5704" t="-1" r="17408" b="-7221"/>
          <a:stretch/>
        </p:blipFill>
        <p:spPr>
          <a:xfrm>
            <a:off x="558905" y="2036065"/>
            <a:ext cx="670168" cy="268049"/>
          </a:xfrm>
          <a:prstGeom prst="rect">
            <a:avLst/>
          </a:prstGeom>
        </p:spPr>
      </p:pic>
      <p:grpSp>
        <p:nvGrpSpPr>
          <p:cNvPr id="21" name="Groupe 20">
            <a:extLst>
              <a:ext uri="{FF2B5EF4-FFF2-40B4-BE49-F238E27FC236}">
                <a16:creationId xmlns:a16="http://schemas.microsoft.com/office/drawing/2014/main" id="{004EDD38-2E50-4679-8ECC-244A2A83CA20}"/>
              </a:ext>
            </a:extLst>
          </p:cNvPr>
          <p:cNvGrpSpPr/>
          <p:nvPr/>
        </p:nvGrpSpPr>
        <p:grpSpPr>
          <a:xfrm>
            <a:off x="8454810" y="299753"/>
            <a:ext cx="3084324" cy="994194"/>
            <a:chOff x="4739517" y="3443602"/>
            <a:chExt cx="2872740" cy="1073153"/>
          </a:xfrm>
        </p:grpSpPr>
        <p:pic>
          <p:nvPicPr>
            <p:cNvPr id="22" name="Image 21">
              <a:extLst>
                <a:ext uri="{FF2B5EF4-FFF2-40B4-BE49-F238E27FC236}">
                  <a16:creationId xmlns:a16="http://schemas.microsoft.com/office/drawing/2014/main" id="{A9E383A1-B69F-431B-BEF6-0946570C3F53}"/>
                </a:ext>
              </a:extLst>
            </p:cNvPr>
            <p:cNvPicPr/>
            <p:nvPr/>
          </p:nvPicPr>
          <p:blipFill rotWithShape="1">
            <a:blip r:embed="rId5" cstate="print">
              <a:extLst>
                <a:ext uri="{28A0092B-C50C-407E-A947-70E740481C1C}">
                  <a14:useLocalDpi xmlns:a14="http://schemas.microsoft.com/office/drawing/2010/main" val="0"/>
                </a:ext>
              </a:extLst>
            </a:blip>
            <a:srcRect l="2189" t="2116" r="1521" b="16634"/>
            <a:stretch/>
          </p:blipFill>
          <p:spPr>
            <a:xfrm>
              <a:off x="6659122" y="3443605"/>
              <a:ext cx="953135" cy="1073150"/>
            </a:xfrm>
            <a:prstGeom prst="rect">
              <a:avLst/>
            </a:prstGeom>
          </p:spPr>
        </p:pic>
        <p:pic>
          <p:nvPicPr>
            <p:cNvPr id="23" name="Image 22">
              <a:extLst>
                <a:ext uri="{FF2B5EF4-FFF2-40B4-BE49-F238E27FC236}">
                  <a16:creationId xmlns:a16="http://schemas.microsoft.com/office/drawing/2014/main" id="{DBF9D0E4-770F-4FD3-A909-E7F6406E3A8E}"/>
                </a:ext>
              </a:extLst>
            </p:cNvPr>
            <p:cNvPicPr/>
            <p:nvPr/>
          </p:nvPicPr>
          <p:blipFill rotWithShape="1">
            <a:blip r:embed="rId6" cstate="print">
              <a:extLst>
                <a:ext uri="{28A0092B-C50C-407E-A947-70E740481C1C}">
                  <a14:useLocalDpi xmlns:a14="http://schemas.microsoft.com/office/drawing/2010/main" val="0"/>
                </a:ext>
              </a:extLst>
            </a:blip>
            <a:srcRect l="1656" t="3779" r="2528" b="4038"/>
            <a:stretch/>
          </p:blipFill>
          <p:spPr>
            <a:xfrm>
              <a:off x="5693287" y="3443602"/>
              <a:ext cx="967105" cy="1073152"/>
            </a:xfrm>
            <a:prstGeom prst="rect">
              <a:avLst/>
            </a:prstGeom>
          </p:spPr>
        </p:pic>
        <p:pic>
          <p:nvPicPr>
            <p:cNvPr id="24" name="Image 23">
              <a:extLst>
                <a:ext uri="{FF2B5EF4-FFF2-40B4-BE49-F238E27FC236}">
                  <a16:creationId xmlns:a16="http://schemas.microsoft.com/office/drawing/2014/main" id="{16A23807-8456-4451-A487-896F9C485B4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9517" y="3443605"/>
              <a:ext cx="953135" cy="1071880"/>
            </a:xfrm>
            <a:prstGeom prst="rect">
              <a:avLst/>
            </a:prstGeom>
            <a:noFill/>
          </p:spPr>
        </p:pic>
      </p:grpSp>
      <p:sp>
        <p:nvSpPr>
          <p:cNvPr id="17" name="ZoneTexte 16">
            <a:extLst>
              <a:ext uri="{FF2B5EF4-FFF2-40B4-BE49-F238E27FC236}">
                <a16:creationId xmlns:a16="http://schemas.microsoft.com/office/drawing/2014/main" id="{831A94C4-9EDD-4FBF-A7DB-1950580D8D8B}"/>
              </a:ext>
            </a:extLst>
          </p:cNvPr>
          <p:cNvSpPr txBox="1"/>
          <p:nvPr/>
        </p:nvSpPr>
        <p:spPr>
          <a:xfrm>
            <a:off x="1070123" y="2881449"/>
            <a:ext cx="10437112" cy="830997"/>
          </a:xfrm>
          <a:prstGeom prst="rect">
            <a:avLst/>
          </a:prstGeom>
          <a:noFill/>
        </p:spPr>
        <p:txBody>
          <a:bodyPr wrap="square">
            <a:spAutoFit/>
          </a:bodyPr>
          <a:lstStyle/>
          <a:p>
            <a:pPr marR="0" lvl="0" algn="just" fontAlgn="auto">
              <a:lnSpc>
                <a:spcPct val="100000"/>
              </a:lnSpc>
              <a:spcBef>
                <a:spcPts val="0"/>
              </a:spcBef>
              <a:spcAft>
                <a:spcPts val="1000"/>
              </a:spcAft>
              <a:buClrTx/>
              <a:buSzTx/>
              <a:tabLst/>
              <a:defRPr/>
            </a:pPr>
            <a:r>
              <a:rPr lang="fr-FR" sz="2400" dirty="0">
                <a:solidFill>
                  <a:prstClr val="black"/>
                </a:solidFill>
                <a:latin typeface="DilleniaUPC" panose="02020603050405020304" pitchFamily="18" charset="-34"/>
                <a:cs typeface="DilleniaUPC" panose="02020603050405020304" pitchFamily="18" charset="-34"/>
              </a:rPr>
              <a:t>L’alcool (éthanol) favorise la pénétration des actifs, mais il </a:t>
            </a:r>
            <a:r>
              <a:rPr lang="fr-FR" sz="2400" b="1" dirty="0">
                <a:solidFill>
                  <a:prstClr val="black"/>
                </a:solidFill>
                <a:latin typeface="DilleniaUPC" panose="02020603050405020304" pitchFamily="18" charset="-34"/>
                <a:cs typeface="DilleniaUPC" panose="02020603050405020304" pitchFamily="18" charset="-34"/>
              </a:rPr>
              <a:t>peut difficilement pénétrer la peau</a:t>
            </a:r>
            <a:r>
              <a:rPr lang="fr-FR" sz="2400" dirty="0">
                <a:solidFill>
                  <a:prstClr val="black"/>
                </a:solidFill>
                <a:latin typeface="DilleniaUPC" panose="02020603050405020304" pitchFamily="18" charset="-34"/>
                <a:cs typeface="DilleniaUPC" panose="02020603050405020304" pitchFamily="18" charset="-34"/>
              </a:rPr>
              <a:t> pour deux raisons principales :</a:t>
            </a:r>
          </a:p>
        </p:txBody>
      </p:sp>
      <p:sp>
        <p:nvSpPr>
          <p:cNvPr id="19" name="ZoneTexte 18">
            <a:extLst>
              <a:ext uri="{FF2B5EF4-FFF2-40B4-BE49-F238E27FC236}">
                <a16:creationId xmlns:a16="http://schemas.microsoft.com/office/drawing/2014/main" id="{171D861E-21F6-4686-AECA-7C26AC1F88A8}"/>
              </a:ext>
            </a:extLst>
          </p:cNvPr>
          <p:cNvSpPr txBox="1"/>
          <p:nvPr/>
        </p:nvSpPr>
        <p:spPr>
          <a:xfrm>
            <a:off x="842054" y="6016795"/>
            <a:ext cx="9248243" cy="477054"/>
          </a:xfrm>
          <a:prstGeom prst="rect">
            <a:avLst/>
          </a:prstGeom>
          <a:noFill/>
        </p:spPr>
        <p:txBody>
          <a:bodyPr wrap="square">
            <a:spAutoFit/>
          </a:bodyPr>
          <a:lstStyle/>
          <a:p>
            <a:pPr algn="just">
              <a:lnSpc>
                <a:spcPts val="1500"/>
              </a:lnSpc>
            </a:pPr>
            <a:r>
              <a:rPr lang="fr-FR" sz="1600" i="1" dirty="0">
                <a:solidFill>
                  <a:prstClr val="black"/>
                </a:solidFill>
                <a:latin typeface="DilleniaUPC" panose="02020603050405020304" pitchFamily="18" charset="-34"/>
                <a:cs typeface="DilleniaUPC" panose="02020603050405020304" pitchFamily="18" charset="-34"/>
              </a:rPr>
              <a:t>*Avis et rapport de l’ANSES relatifs à l’évaluation des risques de l’éthanol pour la population générale</a:t>
            </a:r>
          </a:p>
          <a:p>
            <a:pPr algn="just">
              <a:lnSpc>
                <a:spcPts val="1500"/>
              </a:lnSpc>
            </a:pPr>
            <a:r>
              <a:rPr lang="fr-FR" sz="1600" i="1" dirty="0">
                <a:solidFill>
                  <a:prstClr val="black"/>
                </a:solidFill>
                <a:latin typeface="DilleniaUPC" panose="02020603050405020304" pitchFamily="18" charset="-34"/>
                <a:cs typeface="DilleniaUPC" panose="02020603050405020304" pitchFamily="18" charset="-34"/>
              </a:rPr>
              <a:t>**Étude Bio-EC n° 11E2230, Franz </a:t>
            </a:r>
            <a:r>
              <a:rPr lang="fr-FR" sz="1600" i="1" dirty="0" err="1">
                <a:solidFill>
                  <a:prstClr val="black"/>
                </a:solidFill>
                <a:latin typeface="DilleniaUPC" panose="02020603050405020304" pitchFamily="18" charset="-34"/>
                <a:cs typeface="DilleniaUPC" panose="02020603050405020304" pitchFamily="18" charset="-34"/>
              </a:rPr>
              <a:t>cells</a:t>
            </a:r>
            <a:r>
              <a:rPr lang="fr-FR" sz="1600" i="1" dirty="0">
                <a:solidFill>
                  <a:prstClr val="black"/>
                </a:solidFill>
                <a:latin typeface="DilleniaUPC" panose="02020603050405020304" pitchFamily="18" charset="-34"/>
                <a:cs typeface="DilleniaUPC" panose="02020603050405020304" pitchFamily="18" charset="-34"/>
              </a:rPr>
              <a:t> </a:t>
            </a:r>
            <a:r>
              <a:rPr lang="fr-FR" sz="1600" i="1" dirty="0" err="1">
                <a:solidFill>
                  <a:prstClr val="black"/>
                </a:solidFill>
                <a:latin typeface="DilleniaUPC" panose="02020603050405020304" pitchFamily="18" charset="-34"/>
                <a:cs typeface="DilleniaUPC" panose="02020603050405020304" pitchFamily="18" charset="-34"/>
              </a:rPr>
              <a:t>method</a:t>
            </a:r>
            <a:r>
              <a:rPr lang="fr-FR" sz="1600" i="1" dirty="0">
                <a:solidFill>
                  <a:prstClr val="black"/>
                </a:solidFill>
                <a:latin typeface="DilleniaUPC" panose="02020603050405020304" pitchFamily="18" charset="-34"/>
                <a:cs typeface="DilleniaUPC" panose="02020603050405020304" pitchFamily="18" charset="-34"/>
              </a:rPr>
              <a:t> (OECD 428) (méthode des cellules de Franz - OCDE 428) - 2011 </a:t>
            </a:r>
          </a:p>
        </p:txBody>
      </p:sp>
      <p:sp>
        <p:nvSpPr>
          <p:cNvPr id="18" name="ZoneTexte 17">
            <a:extLst>
              <a:ext uri="{FF2B5EF4-FFF2-40B4-BE49-F238E27FC236}">
                <a16:creationId xmlns:a16="http://schemas.microsoft.com/office/drawing/2014/main" id="{0904A921-6808-4A8C-AF7D-C29AB6CB8CB4}"/>
              </a:ext>
            </a:extLst>
          </p:cNvPr>
          <p:cNvSpPr txBox="1"/>
          <p:nvPr/>
        </p:nvSpPr>
        <p:spPr>
          <a:xfrm>
            <a:off x="3180493" y="3544254"/>
            <a:ext cx="7652922" cy="828432"/>
          </a:xfrm>
          <a:prstGeom prst="rect">
            <a:avLst/>
          </a:prstGeom>
          <a:noFill/>
        </p:spPr>
        <p:txBody>
          <a:bodyPr wrap="square">
            <a:spAutoFit/>
          </a:bodyPr>
          <a:lstStyle/>
          <a:p>
            <a:pPr marL="457200" marR="0" lvl="0" indent="-457200" algn="just" defTabSz="914400" rtl="0" eaLnBrk="1" fontAlgn="auto" latinLnBrk="0" hangingPunct="1">
              <a:lnSpc>
                <a:spcPts val="2800"/>
              </a:lnSpc>
              <a:spcBef>
                <a:spcPts val="0"/>
              </a:spcBef>
              <a:buClrTx/>
              <a:buSzPct val="80000"/>
              <a:buFont typeface="Wingdings" panose="05000000000000000000" pitchFamily="2" charset="2"/>
              <a:buChar char="à"/>
              <a:tabLst/>
              <a:defRPr/>
            </a:pP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Évaporation rapide (avant de pouvoir pénétrer l’épiderme)</a:t>
            </a:r>
          </a:p>
          <a:p>
            <a:pPr marL="457200" marR="0" lvl="0" indent="-457200" algn="just" defTabSz="914400" rtl="0" eaLnBrk="1" fontAlgn="auto" latinLnBrk="0" hangingPunct="1">
              <a:lnSpc>
                <a:spcPts val="2800"/>
              </a:lnSpc>
              <a:spcBef>
                <a:spcPts val="0"/>
              </a:spcBef>
              <a:buClrTx/>
              <a:buSzPct val="80000"/>
              <a:buFont typeface="Wingdings" panose="05000000000000000000" pitchFamily="2" charset="2"/>
              <a:buChar char="à"/>
              <a:tabLst/>
              <a:defRPr/>
            </a:pP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Faible affinité avec la peau (molécule polaire)</a:t>
            </a:r>
          </a:p>
        </p:txBody>
      </p:sp>
      <p:sp>
        <p:nvSpPr>
          <p:cNvPr id="20" name="ZoneTexte 19">
            <a:extLst>
              <a:ext uri="{FF2B5EF4-FFF2-40B4-BE49-F238E27FC236}">
                <a16:creationId xmlns:a16="http://schemas.microsoft.com/office/drawing/2014/main" id="{CA447634-C114-4844-BC8A-2037E5C571F1}"/>
              </a:ext>
            </a:extLst>
          </p:cNvPr>
          <p:cNvSpPr txBox="1"/>
          <p:nvPr/>
        </p:nvSpPr>
        <p:spPr>
          <a:xfrm>
            <a:off x="1002184" y="4211077"/>
            <a:ext cx="7163615"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fr-FR" sz="24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2 études sur la sécurité d’utilisation :</a:t>
            </a:r>
          </a:p>
        </p:txBody>
      </p:sp>
      <p:sp>
        <p:nvSpPr>
          <p:cNvPr id="26" name="ZoneTexte 25">
            <a:extLst>
              <a:ext uri="{FF2B5EF4-FFF2-40B4-BE49-F238E27FC236}">
                <a16:creationId xmlns:a16="http://schemas.microsoft.com/office/drawing/2014/main" id="{47CA52F0-99A2-443B-8094-25ED52C039E5}"/>
              </a:ext>
            </a:extLst>
          </p:cNvPr>
          <p:cNvSpPr txBox="1"/>
          <p:nvPr/>
        </p:nvSpPr>
        <p:spPr>
          <a:xfrm>
            <a:off x="1103495" y="4496444"/>
            <a:ext cx="10246450" cy="1528624"/>
          </a:xfrm>
          <a:prstGeom prst="rect">
            <a:avLst/>
          </a:prstGeom>
          <a:noFill/>
        </p:spPr>
        <p:txBody>
          <a:bodyPr wrap="square">
            <a:spAutoFit/>
          </a:bodyPr>
          <a:lstStyle/>
          <a:p>
            <a:pPr marL="457200" indent="-457200" algn="just">
              <a:lnSpc>
                <a:spcPts val="2800"/>
              </a:lnSpc>
              <a:spcAft>
                <a:spcPts val="0"/>
              </a:spcAft>
              <a:buSzPct val="80000"/>
              <a:buFont typeface="Wingdings" panose="05000000000000000000" pitchFamily="2" charset="2"/>
              <a:buChar char="à"/>
              <a:defRPr/>
            </a:pPr>
            <a:r>
              <a:rPr lang="fr-FR" sz="2400" i="1" dirty="0">
                <a:solidFill>
                  <a:prstClr val="black"/>
                </a:solidFill>
                <a:latin typeface="DilleniaUPC" panose="02020603050405020304" pitchFamily="18" charset="-34"/>
                <a:cs typeface="DilleniaUPC" panose="02020603050405020304" pitchFamily="18" charset="-34"/>
              </a:rPr>
              <a:t>Étude de l’ANSES</a:t>
            </a:r>
            <a:r>
              <a:rPr lang="fr-FR" sz="2400" dirty="0">
                <a:solidFill>
                  <a:prstClr val="black"/>
                </a:solidFill>
                <a:latin typeface="DilleniaUPC" panose="02020603050405020304" pitchFamily="18" charset="-34"/>
                <a:cs typeface="DilleniaUPC" panose="02020603050405020304" pitchFamily="18" charset="-34"/>
              </a:rPr>
              <a:t>* : </a:t>
            </a:r>
            <a:r>
              <a:rPr lang="fr-FR" sz="2400" b="1" dirty="0">
                <a:solidFill>
                  <a:prstClr val="black"/>
                </a:solidFill>
                <a:latin typeface="DilleniaUPC" panose="02020603050405020304" pitchFamily="18" charset="-34"/>
                <a:cs typeface="DilleniaUPC" panose="02020603050405020304" pitchFamily="18" charset="-34"/>
              </a:rPr>
              <a:t>impossibilité de démontrer un risque excessif</a:t>
            </a:r>
            <a:r>
              <a:rPr lang="fr-FR" sz="2400" dirty="0">
                <a:solidFill>
                  <a:prstClr val="black"/>
                </a:solidFill>
                <a:latin typeface="DilleniaUPC" panose="02020603050405020304" pitchFamily="18" charset="-34"/>
                <a:cs typeface="DilleniaUPC" panose="02020603050405020304" pitchFamily="18" charset="-34"/>
              </a:rPr>
              <a:t> en cas d’exposition à l’éthanol à court terme</a:t>
            </a:r>
          </a:p>
          <a:p>
            <a:pPr marL="457200" indent="-457200" algn="just">
              <a:lnSpc>
                <a:spcPts val="2800"/>
              </a:lnSpc>
              <a:buSzPct val="80000"/>
              <a:buFont typeface="Wingdings" panose="05000000000000000000" pitchFamily="2" charset="2"/>
              <a:buChar char="à"/>
              <a:defRPr/>
            </a:pPr>
            <a:r>
              <a:rPr lang="fr-FR" sz="2400" i="1" dirty="0">
                <a:solidFill>
                  <a:prstClr val="black"/>
                </a:solidFill>
                <a:latin typeface="DilleniaUPC" panose="02020603050405020304" pitchFamily="18" charset="-34"/>
                <a:cs typeface="DilleniaUPC" panose="02020603050405020304" pitchFamily="18" charset="-34"/>
              </a:rPr>
              <a:t>Étude BIO-EC ex vivo**</a:t>
            </a:r>
            <a:r>
              <a:rPr lang="fr-FR" sz="2400" dirty="0">
                <a:solidFill>
                  <a:prstClr val="black"/>
                </a:solidFill>
                <a:latin typeface="DilleniaUPC" panose="02020603050405020304" pitchFamily="18" charset="-34"/>
                <a:cs typeface="DilleniaUPC" panose="02020603050405020304" pitchFamily="18" charset="-34"/>
              </a:rPr>
              <a:t> : </a:t>
            </a:r>
            <a:r>
              <a:rPr lang="fr-FR" sz="2400" b="1" dirty="0">
                <a:solidFill>
                  <a:prstClr val="black"/>
                </a:solidFill>
                <a:latin typeface="DilleniaUPC" panose="02020603050405020304" pitchFamily="18" charset="-34"/>
                <a:cs typeface="DilleniaUPC" panose="02020603050405020304" pitchFamily="18" charset="-34"/>
              </a:rPr>
              <a:t>pas d’altération de la structure du stratum </a:t>
            </a:r>
            <a:r>
              <a:rPr lang="fr-FR" sz="2400" b="1" dirty="0" err="1">
                <a:solidFill>
                  <a:prstClr val="black"/>
                </a:solidFill>
                <a:latin typeface="DilleniaUPC" panose="02020603050405020304" pitchFamily="18" charset="-34"/>
                <a:cs typeface="DilleniaUPC" panose="02020603050405020304" pitchFamily="18" charset="-34"/>
              </a:rPr>
              <a:t>corneum</a:t>
            </a:r>
            <a:r>
              <a:rPr lang="fr-FR" sz="2400" dirty="0">
                <a:solidFill>
                  <a:prstClr val="black"/>
                </a:solidFill>
                <a:latin typeface="DilleniaUPC" panose="02020603050405020304" pitchFamily="18" charset="-34"/>
                <a:cs typeface="DilleniaUPC" panose="02020603050405020304" pitchFamily="18" charset="-34"/>
              </a:rPr>
              <a:t> avec le système pro-pénétrant</a:t>
            </a:r>
          </a:p>
        </p:txBody>
      </p:sp>
      <p:pic>
        <p:nvPicPr>
          <p:cNvPr id="25" name="Picture 2" descr="The Power of Focus">
            <a:extLst>
              <a:ext uri="{FF2B5EF4-FFF2-40B4-BE49-F238E27FC236}">
                <a16:creationId xmlns:a16="http://schemas.microsoft.com/office/drawing/2014/main" id="{64B1DBB0-1E6B-464D-B7DE-A65DE32D6EF6}"/>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1490059" y="2454168"/>
            <a:ext cx="757469" cy="58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4266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82B39-E207-46AF-A7B5-CCB7CA9F05F3}"/>
              </a:ext>
            </a:extLst>
          </p:cNvPr>
          <p:cNvSpPr/>
          <p:nvPr/>
        </p:nvSpPr>
        <p:spPr>
          <a:xfrm>
            <a:off x="0" y="2435289"/>
            <a:ext cx="12192000" cy="4422711"/>
          </a:xfrm>
          <a:prstGeom prst="rect">
            <a:avLst/>
          </a:prstGeom>
          <a:solidFill>
            <a:srgbClr val="816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930740" y="615037"/>
            <a:ext cx="2792174"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Rétinol 0,3 %</a:t>
            </a:r>
          </a:p>
        </p:txBody>
      </p:sp>
      <p:pic>
        <p:nvPicPr>
          <p:cNvPr id="2" name="Image 1" descr="Une image contenant texte&#10;&#10;Description générée automatiquement">
            <a:extLst>
              <a:ext uri="{FF2B5EF4-FFF2-40B4-BE49-F238E27FC236}">
                <a16:creationId xmlns:a16="http://schemas.microsoft.com/office/drawing/2014/main" id="{270C80C3-C7C3-424F-B65D-1E8D75249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859" y="1571876"/>
            <a:ext cx="1851295" cy="4871600"/>
          </a:xfrm>
          <a:prstGeom prst="rect">
            <a:avLst/>
          </a:prstGeom>
          <a:effectLst>
            <a:outerShdw blurRad="63500" sx="102000" sy="102000" algn="ctr" rotWithShape="0">
              <a:prstClr val="black">
                <a:alpha val="40000"/>
              </a:prstClr>
            </a:outerShdw>
          </a:effectLst>
        </p:spPr>
      </p:pic>
      <p:pic>
        <p:nvPicPr>
          <p:cNvPr id="3" name="Picture 7" descr="D:\-= WORK =-\BUG AGENCY\NAOS\2020_ETAT_PUR\SLIDES\fleche-18.png">
            <a:extLst>
              <a:ext uri="{FF2B5EF4-FFF2-40B4-BE49-F238E27FC236}">
                <a16:creationId xmlns:a16="http://schemas.microsoft.com/office/drawing/2014/main" id="{1BD137F7-9778-42EA-B068-45648B2AFBA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6200000" flipH="1">
            <a:off x="2694715" y="1029110"/>
            <a:ext cx="600597" cy="1619428"/>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89D3987C-EC89-4009-9E82-F9C98FD47346}"/>
              </a:ext>
            </a:extLst>
          </p:cNvPr>
          <p:cNvSpPr txBox="1"/>
          <p:nvPr/>
        </p:nvSpPr>
        <p:spPr>
          <a:xfrm>
            <a:off x="3864790" y="1310055"/>
            <a:ext cx="3097869" cy="369332"/>
          </a:xfrm>
          <a:prstGeom prst="rect">
            <a:avLst/>
          </a:prstGeom>
          <a:noFill/>
        </p:spPr>
        <p:txBody>
          <a:bodyPr wrap="square">
            <a:spAutoFit/>
          </a:bodyPr>
          <a:lstStyle/>
          <a:p>
            <a:pPr algn="ctr"/>
            <a:r>
              <a:rPr lang="fr-FR" dirty="0">
                <a:solidFill>
                  <a:srgbClr val="000000"/>
                </a:solidFill>
                <a:latin typeface="DilleniaUPC" panose="02020603050405020304" pitchFamily="18" charset="-34"/>
                <a:cs typeface="DilleniaUPC" panose="02020603050405020304" pitchFamily="18" charset="-34"/>
              </a:rPr>
              <a:t>Rides profondes, relâchement de la peau</a:t>
            </a:r>
          </a:p>
        </p:txBody>
      </p:sp>
      <p:sp>
        <p:nvSpPr>
          <p:cNvPr id="17" name="ZoneTexte 16">
            <a:extLst>
              <a:ext uri="{FF2B5EF4-FFF2-40B4-BE49-F238E27FC236}">
                <a16:creationId xmlns:a16="http://schemas.microsoft.com/office/drawing/2014/main" id="{84E7DB3C-773C-1949-9779-640EF0AFD821}"/>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18" name="Connecteur droit 17">
            <a:extLst>
              <a:ext uri="{FF2B5EF4-FFF2-40B4-BE49-F238E27FC236}">
                <a16:creationId xmlns:a16="http://schemas.microsoft.com/office/drawing/2014/main" id="{75C9617E-8F31-6D41-91F6-7545005AFF67}"/>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4B780116-5F28-4716-8A81-591553A9E1E0}"/>
              </a:ext>
            </a:extLst>
          </p:cNvPr>
          <p:cNvSpPr txBox="1"/>
          <p:nvPr/>
        </p:nvSpPr>
        <p:spPr>
          <a:xfrm>
            <a:off x="2936504" y="2158640"/>
            <a:ext cx="3730996" cy="584775"/>
          </a:xfrm>
          <a:prstGeom prst="rect">
            <a:avLst/>
          </a:prstGeom>
          <a:solidFill>
            <a:schemeClr val="bg1"/>
          </a:solidFill>
        </p:spPr>
        <p:txBody>
          <a:bodyPr wrap="square">
            <a:spAutoFit/>
          </a:bodyPr>
          <a:lstStyle/>
          <a:p>
            <a:pPr algn="ctr"/>
            <a:r>
              <a:rPr lang="fr-FR" sz="3200" b="1" cap="all">
                <a:solidFill>
                  <a:srgbClr val="816891"/>
                </a:solidFill>
                <a:latin typeface="DilleniaUPC" panose="02020603050405020304" pitchFamily="18" charset="-34"/>
                <a:cs typeface="DilleniaUPC" panose="02020603050405020304" pitchFamily="18" charset="-34"/>
              </a:rPr>
              <a:t>FICHE RÉTINOL</a:t>
            </a:r>
          </a:p>
        </p:txBody>
      </p:sp>
      <p:pic>
        <p:nvPicPr>
          <p:cNvPr id="4" name="Image 3">
            <a:extLst>
              <a:ext uri="{FF2B5EF4-FFF2-40B4-BE49-F238E27FC236}">
                <a16:creationId xmlns:a16="http://schemas.microsoft.com/office/drawing/2014/main" id="{FE6438C1-426F-43FE-AF90-F99690D50AE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809" b="59003" l="7692" r="92077">
                        <a14:foregroundMark x1="7923" y1="30840" x2="11769" y2="31210"/>
                        <a14:foregroundMark x1="19308" y1="30471" x2="24077" y2="31025"/>
                        <a14:foregroundMark x1="10462" y1="44598" x2="10462" y2="44598"/>
                        <a14:foregroundMark x1="9769" y1="45614" x2="9769" y2="45614"/>
                        <a14:foregroundMark x1="10000" y1="44968" x2="10000" y2="44968"/>
                        <a14:foregroundMark x1="10000" y1="44968" x2="10000" y2="44968"/>
                        <a14:foregroundMark x1="28154" y1="57802" x2="33846" y2="59187"/>
                        <a14:foregroundMark x1="32000" y1="40905" x2="33231" y2="43583"/>
                        <a14:foregroundMark x1="39385" y1="29917" x2="48231" y2="32872"/>
                        <a14:foregroundMark x1="67077" y1="30286" x2="70615" y2="31210"/>
                        <a14:foregroundMark x1="88615" y1="44968" x2="90000" y2="47368"/>
                        <a14:foregroundMark x1="67615" y1="35180" x2="64308" y2="43029"/>
                        <a14:foregroundMark x1="46308" y1="41828" x2="46154" y2="42382"/>
                        <a14:foregroundMark x1="43385" y1="40720" x2="48692" y2="43952"/>
                        <a14:foregroundMark x1="56462" y1="40166" x2="61231" y2="43398"/>
                        <a14:foregroundMark x1="69077" y1="40536" x2="76077" y2="45245"/>
                        <a14:foregroundMark x1="91231" y1="45245" x2="92077" y2="45337"/>
                      </a14:backgroundRemoval>
                    </a14:imgEffect>
                  </a14:imgLayer>
                </a14:imgProps>
              </a:ext>
            </a:extLst>
          </a:blip>
          <a:srcRect l="5384" t="25247" r="6290" b="37815"/>
          <a:stretch/>
        </p:blipFill>
        <p:spPr>
          <a:xfrm>
            <a:off x="9391298" y="561533"/>
            <a:ext cx="2495918" cy="869525"/>
          </a:xfrm>
          <a:prstGeom prst="rect">
            <a:avLst/>
          </a:prstGeom>
        </p:spPr>
      </p:pic>
      <p:sp>
        <p:nvSpPr>
          <p:cNvPr id="12" name="ZoneTexte 11">
            <a:extLst>
              <a:ext uri="{FF2B5EF4-FFF2-40B4-BE49-F238E27FC236}">
                <a16:creationId xmlns:a16="http://schemas.microsoft.com/office/drawing/2014/main" id="{993E547C-1099-4C81-B4F6-D647F6929EF1}"/>
              </a:ext>
            </a:extLst>
          </p:cNvPr>
          <p:cNvSpPr txBox="1"/>
          <p:nvPr/>
        </p:nvSpPr>
        <p:spPr>
          <a:xfrm>
            <a:off x="7804299" y="1817417"/>
            <a:ext cx="2923952" cy="477054"/>
          </a:xfrm>
          <a:prstGeom prst="rect">
            <a:avLst/>
          </a:prstGeom>
          <a:noFill/>
        </p:spPr>
        <p:txBody>
          <a:bodyPr wrap="square">
            <a:spAutoFit/>
          </a:bodyPr>
          <a:lstStyle/>
          <a:p>
            <a:r>
              <a:rPr lang="fr-FR" sz="2500" dirty="0">
                <a:latin typeface="DilleniaUPC" panose="02020603050405020304" pitchFamily="18" charset="-34"/>
                <a:cs typeface="DilleniaUPC" panose="02020603050405020304" pitchFamily="18" charset="-34"/>
              </a:rPr>
              <a:t>Origine : synthétique</a:t>
            </a:r>
          </a:p>
        </p:txBody>
      </p:sp>
      <p:sp>
        <p:nvSpPr>
          <p:cNvPr id="13" name="ZoneTexte 12">
            <a:extLst>
              <a:ext uri="{FF2B5EF4-FFF2-40B4-BE49-F238E27FC236}">
                <a16:creationId xmlns:a16="http://schemas.microsoft.com/office/drawing/2014/main" id="{6E09AC8F-2E65-496B-93CF-87DED9BDD136}"/>
              </a:ext>
            </a:extLst>
          </p:cNvPr>
          <p:cNvSpPr txBox="1"/>
          <p:nvPr/>
        </p:nvSpPr>
        <p:spPr>
          <a:xfrm>
            <a:off x="376354" y="5949753"/>
            <a:ext cx="2296712" cy="477054"/>
          </a:xfrm>
          <a:prstGeom prst="rect">
            <a:avLst/>
          </a:prstGeom>
          <a:noFill/>
        </p:spPr>
        <p:txBody>
          <a:bodyPr wrap="square">
            <a:spAutoFit/>
          </a:bodyPr>
          <a:lstStyle/>
          <a:p>
            <a:pPr algn="ctr"/>
            <a:r>
              <a:rPr kumimoji="0" lang="fr-FR" sz="25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INCI : RETINOL</a:t>
            </a:r>
          </a:p>
        </p:txBody>
      </p:sp>
      <p:sp>
        <p:nvSpPr>
          <p:cNvPr id="14" name="ZoneTexte 13">
            <a:extLst>
              <a:ext uri="{FF2B5EF4-FFF2-40B4-BE49-F238E27FC236}">
                <a16:creationId xmlns:a16="http://schemas.microsoft.com/office/drawing/2014/main" id="{1F3AF5F2-F5BC-460D-9408-A948B9BC5745}"/>
              </a:ext>
            </a:extLst>
          </p:cNvPr>
          <p:cNvSpPr txBox="1"/>
          <p:nvPr/>
        </p:nvSpPr>
        <p:spPr>
          <a:xfrm>
            <a:off x="2936503" y="2768534"/>
            <a:ext cx="6090539"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INFORMATIONS GÉNÉRALES</a:t>
            </a:r>
          </a:p>
        </p:txBody>
      </p:sp>
      <p:cxnSp>
        <p:nvCxnSpPr>
          <p:cNvPr id="15" name="Connecteur droit 14">
            <a:extLst>
              <a:ext uri="{FF2B5EF4-FFF2-40B4-BE49-F238E27FC236}">
                <a16:creationId xmlns:a16="http://schemas.microsoft.com/office/drawing/2014/main" id="{AAE14D4F-F5A3-4E7B-B7A5-A1189C881F9E}"/>
              </a:ext>
            </a:extLst>
          </p:cNvPr>
          <p:cNvCxnSpPr>
            <a:cxnSpLocks/>
          </p:cNvCxnSpPr>
          <p:nvPr/>
        </p:nvCxnSpPr>
        <p:spPr>
          <a:xfrm>
            <a:off x="3049419" y="3236177"/>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54BD3B4A-7D6D-454B-8EE5-996FBD2E7E68}"/>
              </a:ext>
            </a:extLst>
          </p:cNvPr>
          <p:cNvSpPr txBox="1"/>
          <p:nvPr/>
        </p:nvSpPr>
        <p:spPr>
          <a:xfrm>
            <a:off x="2936502" y="3181396"/>
            <a:ext cx="8683639" cy="4770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lang="fr-FR" sz="2500" dirty="0">
                <a:solidFill>
                  <a:schemeClr val="bg1"/>
                </a:solidFill>
                <a:latin typeface="DilleniaUPC" panose="02020603050405020304" pitchFamily="18" charset="-34"/>
                <a:cs typeface="DilleniaUPC" panose="02020603050405020304" pitchFamily="18" charset="-34"/>
              </a:rPr>
              <a:t>Une des 3 formes de la vitamine A, vitamine liposoluble essentielle à l’organisme.</a:t>
            </a:r>
          </a:p>
        </p:txBody>
      </p:sp>
      <p:sp>
        <p:nvSpPr>
          <p:cNvPr id="19" name="ZoneTexte 18">
            <a:extLst>
              <a:ext uri="{FF2B5EF4-FFF2-40B4-BE49-F238E27FC236}">
                <a16:creationId xmlns:a16="http://schemas.microsoft.com/office/drawing/2014/main" id="{01CE8E01-0D21-421C-9442-EC9EFD7A29A0}"/>
              </a:ext>
            </a:extLst>
          </p:cNvPr>
          <p:cNvSpPr txBox="1"/>
          <p:nvPr/>
        </p:nvSpPr>
        <p:spPr>
          <a:xfrm>
            <a:off x="2911308" y="3923835"/>
            <a:ext cx="5788192" cy="480581"/>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MÉCANISMES D’ACTION</a:t>
            </a:r>
          </a:p>
        </p:txBody>
      </p:sp>
      <p:cxnSp>
        <p:nvCxnSpPr>
          <p:cNvPr id="22" name="Connecteur droit 21">
            <a:extLst>
              <a:ext uri="{FF2B5EF4-FFF2-40B4-BE49-F238E27FC236}">
                <a16:creationId xmlns:a16="http://schemas.microsoft.com/office/drawing/2014/main" id="{23E7AB5B-B421-4100-8F42-ABB3E123C28D}"/>
              </a:ext>
            </a:extLst>
          </p:cNvPr>
          <p:cNvCxnSpPr>
            <a:cxnSpLocks/>
          </p:cNvCxnSpPr>
          <p:nvPr/>
        </p:nvCxnSpPr>
        <p:spPr>
          <a:xfrm>
            <a:off x="3015461" y="4407833"/>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3" name="ZoneTexte 22">
            <a:extLst>
              <a:ext uri="{FF2B5EF4-FFF2-40B4-BE49-F238E27FC236}">
                <a16:creationId xmlns:a16="http://schemas.microsoft.com/office/drawing/2014/main" id="{CDBB7061-0BC9-4C22-BBFF-3174C79E86BC}"/>
              </a:ext>
            </a:extLst>
          </p:cNvPr>
          <p:cNvSpPr txBox="1"/>
          <p:nvPr/>
        </p:nvSpPr>
        <p:spPr>
          <a:xfrm>
            <a:off x="2673066" y="4431378"/>
            <a:ext cx="9518934" cy="1384995"/>
          </a:xfrm>
          <a:prstGeom prst="rect">
            <a:avLst/>
          </a:prstGeom>
          <a:noFill/>
        </p:spPr>
        <p:txBody>
          <a:bodyPr wrap="square">
            <a:spAutoFit/>
          </a:bodyPr>
          <a:lstStyle/>
          <a:p>
            <a:pPr marR="0" lvl="0" algn="just" defTabSz="685937" rtl="0" eaLnBrk="1" fontAlgn="base" latinLnBrk="0" hangingPunct="1">
              <a:lnSpc>
                <a:spcPct val="100000"/>
              </a:lnSpc>
              <a:spcBef>
                <a:spcPts val="0"/>
              </a:spcBef>
              <a:buClrTx/>
              <a:buSzTx/>
              <a:tabLst/>
              <a:defRPr/>
            </a:pP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RÉGÉNÉRANTE : </a:t>
            </a:r>
            <a:r>
              <a:rPr lang="fr-FR" sz="2100" dirty="0">
                <a:solidFill>
                  <a:schemeClr val="bg1"/>
                </a:solidFill>
                <a:latin typeface="DilleniaUPC" panose="02020603050405020304" pitchFamily="18" charset="-34"/>
                <a:cs typeface="DilleniaUPC" panose="02020603050405020304" pitchFamily="18" charset="-34"/>
              </a:rPr>
              <a:t>Accélération de la prolifération des kératinocytes et soutien du renouvellement des cellules de l’épiderme, stimulation des fibroblastes, donc de la synthèse de collagène, amélioration de l’élasticité de la peau, diminution de la dégradation de la matrice extracellulaire (inhibition des MMP et stimulation des TIMP).</a:t>
            </a:r>
          </a:p>
        </p:txBody>
      </p:sp>
      <p:sp>
        <p:nvSpPr>
          <p:cNvPr id="24" name="ZoneTexte 23">
            <a:extLst>
              <a:ext uri="{FF2B5EF4-FFF2-40B4-BE49-F238E27FC236}">
                <a16:creationId xmlns:a16="http://schemas.microsoft.com/office/drawing/2014/main" id="{5F6CD18E-D765-4E01-9088-7F09973D598A}"/>
              </a:ext>
            </a:extLst>
          </p:cNvPr>
          <p:cNvSpPr txBox="1"/>
          <p:nvPr/>
        </p:nvSpPr>
        <p:spPr>
          <a:xfrm>
            <a:off x="2936501" y="5841343"/>
            <a:ext cx="3369407"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CONCENTRATION</a:t>
            </a:r>
          </a:p>
        </p:txBody>
      </p:sp>
      <p:cxnSp>
        <p:nvCxnSpPr>
          <p:cNvPr id="25" name="Connecteur droit 24">
            <a:extLst>
              <a:ext uri="{FF2B5EF4-FFF2-40B4-BE49-F238E27FC236}">
                <a16:creationId xmlns:a16="http://schemas.microsoft.com/office/drawing/2014/main" id="{761D264E-6527-40C5-87A4-0E37A8EE3BB1}"/>
              </a:ext>
            </a:extLst>
          </p:cNvPr>
          <p:cNvCxnSpPr>
            <a:cxnSpLocks/>
          </p:cNvCxnSpPr>
          <p:nvPr/>
        </p:nvCxnSpPr>
        <p:spPr>
          <a:xfrm>
            <a:off x="3049419" y="6311953"/>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6" name="ZoneTexte 25">
            <a:extLst>
              <a:ext uri="{FF2B5EF4-FFF2-40B4-BE49-F238E27FC236}">
                <a16:creationId xmlns:a16="http://schemas.microsoft.com/office/drawing/2014/main" id="{2B5FEB31-D743-4476-87B0-8DB1383FC724}"/>
              </a:ext>
            </a:extLst>
          </p:cNvPr>
          <p:cNvSpPr txBox="1"/>
          <p:nvPr/>
        </p:nvSpPr>
        <p:spPr>
          <a:xfrm>
            <a:off x="2936502" y="6338787"/>
            <a:ext cx="8148265" cy="477054"/>
          </a:xfrm>
          <a:prstGeom prst="rect">
            <a:avLst/>
          </a:prstGeom>
          <a:noFill/>
        </p:spPr>
        <p:txBody>
          <a:bodyPr wrap="square">
            <a:spAutoFit/>
          </a:bodyPr>
          <a:lstStyle>
            <a:defPPr>
              <a:defRPr lang="fr-FR"/>
            </a:defPPr>
            <a:lvl1pPr marR="0" lvl="0" indent="0" algn="just" fontAlgn="auto">
              <a:lnSpc>
                <a:spcPct val="100000"/>
              </a:lnSpc>
              <a:spcBef>
                <a:spcPts val="0"/>
              </a:spcBef>
              <a:spcAft>
                <a:spcPts val="300"/>
              </a:spcAft>
              <a:buClrTx/>
              <a:buSzTx/>
              <a:buFontTx/>
              <a:buNone/>
              <a:tabLst/>
              <a:defRPr sz="2500">
                <a:solidFill>
                  <a:schemeClr val="bg1"/>
                </a:solidFill>
                <a:latin typeface="DilleniaUPC" panose="02020603050405020304" pitchFamily="18" charset="-34"/>
                <a:cs typeface="DilleniaUPC" panose="02020603050405020304" pitchFamily="18" charset="-34"/>
              </a:defRPr>
            </a:lvl1pPr>
          </a:lstStyle>
          <a:p>
            <a:r>
              <a:rPr lang="fr-FR"/>
              <a:t>0,3 % (300 mg/100 g) : Dosage efficace et sûr (SCCNP) </a:t>
            </a:r>
          </a:p>
        </p:txBody>
      </p:sp>
    </p:spTree>
    <p:extLst>
      <p:ext uri="{BB962C8B-B14F-4D97-AF65-F5344CB8AC3E}">
        <p14:creationId xmlns:p14="http://schemas.microsoft.com/office/powerpoint/2010/main" val="16780509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F47E26E-C291-41E4-8D4B-071A17E062A9}"/>
              </a:ext>
            </a:extLst>
          </p:cNvPr>
          <p:cNvSpPr/>
          <p:nvPr/>
        </p:nvSpPr>
        <p:spPr>
          <a:xfrm>
            <a:off x="-1" y="0"/>
            <a:ext cx="1882141" cy="6858000"/>
          </a:xfrm>
          <a:prstGeom prst="rect">
            <a:avLst/>
          </a:prstGeom>
          <a:solidFill>
            <a:srgbClr val="816891"/>
          </a:solidFill>
          <a:ln>
            <a:solidFill>
              <a:srgbClr val="957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E155ADB7-0BDC-4505-B4B8-BDED717E3608}"/>
              </a:ext>
            </a:extLst>
          </p:cNvPr>
          <p:cNvSpPr txBox="1"/>
          <p:nvPr/>
        </p:nvSpPr>
        <p:spPr>
          <a:xfrm>
            <a:off x="2243464" y="1759597"/>
            <a:ext cx="10138440" cy="584775"/>
          </a:xfrm>
          <a:prstGeom prst="rect">
            <a:avLst/>
          </a:prstGeom>
          <a:noFill/>
        </p:spPr>
        <p:txBody>
          <a:bodyPr wrap="square">
            <a:spAutoFit/>
          </a:bodyPr>
          <a:lstStyle/>
          <a:p>
            <a:pPr>
              <a:tabLst>
                <a:tab pos="3136900" algn="l"/>
              </a:tabLst>
            </a:pPr>
            <a:r>
              <a:rPr lang="fr-FR" sz="3200" b="1" cap="all" dirty="0">
                <a:solidFill>
                  <a:srgbClr val="816891"/>
                </a:solidFill>
                <a:latin typeface="DilleniaUPC" panose="02020603050405020304" pitchFamily="18" charset="-34"/>
                <a:ea typeface="Times New Roman" panose="02020603050405020304" pitchFamily="18" charset="0"/>
                <a:cs typeface="DilleniaUPC" panose="02020603050405020304" pitchFamily="18" charset="-34"/>
              </a:rPr>
              <a:t>Efficacité prouvée     </a:t>
            </a:r>
            <a:r>
              <a:rPr lang="fr-FR" sz="3200" b="1" u="none" strike="noStrike" dirty="0">
                <a:solidFill>
                  <a:srgbClr val="816891"/>
                </a:solidFill>
                <a:latin typeface="DilleniaUPC" panose="02020603050405020304" pitchFamily="18" charset="-34"/>
                <a:ea typeface="Times New Roman" panose="02020603050405020304" pitchFamily="18" charset="0"/>
                <a:cs typeface="DilleniaUPC" panose="02020603050405020304" pitchFamily="18" charset="-34"/>
              </a:rPr>
              <a:t>Tests in vitro, ex vivo</a:t>
            </a:r>
            <a:r>
              <a:rPr lang="fr-FR" sz="3200" b="1" u="none" strike="noStrike" cap="all" dirty="0">
                <a:solidFill>
                  <a:srgbClr val="816891"/>
                </a:solidFill>
                <a:latin typeface="DilleniaUPC" panose="02020603050405020304" pitchFamily="18" charset="-34"/>
                <a:ea typeface="Times New Roman" panose="02020603050405020304" pitchFamily="18" charset="0"/>
                <a:cs typeface="DilleniaUPC" panose="02020603050405020304" pitchFamily="18" charset="-34"/>
              </a:rPr>
              <a:t> &amp; </a:t>
            </a:r>
            <a:r>
              <a:rPr lang="fr-FR" sz="3200" b="1" dirty="0">
                <a:solidFill>
                  <a:srgbClr val="816891"/>
                </a:solidFill>
                <a:latin typeface="DilleniaUPC" panose="02020603050405020304" pitchFamily="18" charset="-34"/>
                <a:ea typeface="Times New Roman" panose="02020603050405020304" pitchFamily="18" charset="0"/>
                <a:cs typeface="DilleniaUPC" panose="02020603050405020304" pitchFamily="18" charset="-34"/>
              </a:rPr>
              <a:t>in vivo</a:t>
            </a:r>
          </a:p>
        </p:txBody>
      </p:sp>
      <p:pic>
        <p:nvPicPr>
          <p:cNvPr id="20" name="Picture 2" descr="Mycose de l'ongle? N'attendez pas, traitez immédiatement">
            <a:extLst>
              <a:ext uri="{FF2B5EF4-FFF2-40B4-BE49-F238E27FC236}">
                <a16:creationId xmlns:a16="http://schemas.microsoft.com/office/drawing/2014/main" id="{BA23478E-B158-4491-8D70-4E6C4BB5B20C}"/>
              </a:ext>
            </a:extLst>
          </p:cNvPr>
          <p:cNvPicPr>
            <a:picLocks noChangeAspect="1" noChangeArrowheads="1"/>
          </p:cNvPicPr>
          <p:nvPr/>
        </p:nvPicPr>
        <p:blipFill rotWithShape="1">
          <a:blip r:embed="rId3" cstate="print">
            <a:duotone>
              <a:prstClr val="black"/>
              <a:srgbClr val="816891">
                <a:tint val="45000"/>
                <a:satMod val="400000"/>
              </a:srgbClr>
            </a:duotone>
            <a:extLst>
              <a:ext uri="{28A0092B-C50C-407E-A947-70E740481C1C}">
                <a14:useLocalDpi xmlns:a14="http://schemas.microsoft.com/office/drawing/2010/main" val="0"/>
              </a:ext>
            </a:extLst>
          </a:blip>
          <a:srcRect r="66457"/>
          <a:stretch/>
        </p:blipFill>
        <p:spPr bwMode="auto">
          <a:xfrm>
            <a:off x="6282943" y="1926174"/>
            <a:ext cx="335457" cy="356030"/>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C8B183A2-8F5E-4801-973B-BD04D8496C54}"/>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5" name="Connecteur droit 24">
            <a:extLst>
              <a:ext uri="{FF2B5EF4-FFF2-40B4-BE49-F238E27FC236}">
                <a16:creationId xmlns:a16="http://schemas.microsoft.com/office/drawing/2014/main" id="{6AA515A8-D8FE-44EC-8115-0BDFD00984DC}"/>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DE5DF721-967D-4C2A-8D36-D1273D04433A}"/>
              </a:ext>
            </a:extLst>
          </p:cNvPr>
          <p:cNvSpPr txBox="1"/>
          <p:nvPr/>
        </p:nvSpPr>
        <p:spPr>
          <a:xfrm>
            <a:off x="3038845" y="2156044"/>
            <a:ext cx="9009719" cy="3631763"/>
          </a:xfrm>
          <a:prstGeom prst="rect">
            <a:avLst/>
          </a:prstGeom>
          <a:noFill/>
        </p:spPr>
        <p:txBody>
          <a:bodyPr wrap="square">
            <a:spAutoFit/>
          </a:bodyPr>
          <a:lstStyle/>
          <a:p>
            <a:pPr marL="342900" indent="-342900" algn="just">
              <a:spcAft>
                <a:spcPts val="1200"/>
              </a:spcAft>
              <a:buFont typeface="Wingdings" panose="05000000000000000000" pitchFamily="2" charset="2"/>
              <a:buChar char="Ø"/>
              <a:tabLst>
                <a:tab pos="3051175" algn="l"/>
              </a:tabLst>
            </a:pPr>
            <a:r>
              <a:rPr lang="fr-FR" sz="2000" dirty="0">
                <a:latin typeface="DilleniaUPC" panose="02020603050405020304" pitchFamily="18" charset="-34"/>
                <a:ea typeface="+mn-ea"/>
                <a:cs typeface="DilleniaUPC" panose="02020603050405020304" pitchFamily="18" charset="-34"/>
                <a:sym typeface="Wingdings" panose="05000000000000000000" pitchFamily="2" charset="2"/>
              </a:rPr>
              <a:t>Étude in vitro</a:t>
            </a:r>
            <a:r>
              <a:rPr lang="fr-FR" sz="2000" baseline="30000" dirty="0">
                <a:latin typeface="DilleniaUPC" panose="02020603050405020304" pitchFamily="18" charset="-34"/>
                <a:ea typeface="+mn-ea"/>
                <a:cs typeface="DilleniaUPC" panose="02020603050405020304" pitchFamily="18" charset="-34"/>
                <a:sym typeface="Wingdings" panose="05000000000000000000" pitchFamily="2" charset="2"/>
              </a:rPr>
              <a:t>(1) </a:t>
            </a:r>
            <a:r>
              <a:rPr lang="fr-FR" sz="2000" dirty="0">
                <a:latin typeface="DilleniaUPC" panose="02020603050405020304" pitchFamily="18" charset="-34"/>
                <a:ea typeface="+mn-ea"/>
                <a:cs typeface="DilleniaUPC" panose="02020603050405020304" pitchFamily="18" charset="-34"/>
                <a:sym typeface="Wingdings" panose="05000000000000000000" pitchFamily="2" charset="2"/>
              </a:rPr>
              <a:t>visant à évaluer l’effet du rétinol 0,3 % sur l’élastine  </a:t>
            </a: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a:t>
            </a:r>
            <a:r>
              <a:rPr lang="fr-FR" sz="2000" dirty="0">
                <a:latin typeface="DilleniaUPC" panose="02020603050405020304" pitchFamily="18" charset="-34"/>
                <a:ea typeface="+mn-ea"/>
                <a:cs typeface="DilleniaUPC" panose="02020603050405020304" pitchFamily="18" charset="-34"/>
                <a:sym typeface="Wingdings" panose="05000000000000000000" pitchFamily="2" charset="2"/>
              </a:rPr>
              <a:t> </a:t>
            </a:r>
            <a:r>
              <a:rPr lang="fr-FR" sz="2000" b="1" dirty="0">
                <a:latin typeface="DilleniaUPC" panose="02020603050405020304" pitchFamily="18" charset="-34"/>
                <a:ea typeface="+mn-ea"/>
                <a:cs typeface="DilleniaUPC" panose="02020603050405020304" pitchFamily="18" charset="-34"/>
                <a:sym typeface="Wingdings" panose="05000000000000000000" pitchFamily="2" charset="2"/>
              </a:rPr>
              <a:t>Stimulation de la synthèse d’élastine &amp; de la formation de fibres d’élastine.</a:t>
            </a:r>
          </a:p>
          <a:p>
            <a:pPr marL="342900" indent="-342900" algn="just">
              <a:spcAft>
                <a:spcPts val="1200"/>
              </a:spcAft>
              <a:buFont typeface="Wingdings" panose="05000000000000000000" pitchFamily="2" charset="2"/>
              <a:buChar char="Ø"/>
              <a:tabLst>
                <a:tab pos="3051175" algn="l"/>
              </a:tabLst>
            </a:pPr>
            <a:r>
              <a:rPr lang="fr-FR" sz="2000" dirty="0">
                <a:latin typeface="DilleniaUPC" panose="02020603050405020304" pitchFamily="18" charset="-34"/>
                <a:ea typeface="+mn-ea"/>
                <a:cs typeface="DilleniaUPC" panose="02020603050405020304" pitchFamily="18" charset="-34"/>
                <a:sym typeface="Wingdings" panose="05000000000000000000" pitchFamily="2" charset="2"/>
              </a:rPr>
              <a:t>Étude ex vivo</a:t>
            </a:r>
            <a:r>
              <a:rPr lang="fr-FR" sz="2000" baseline="30000" dirty="0">
                <a:latin typeface="DilleniaUPC" panose="02020603050405020304" pitchFamily="18" charset="-34"/>
                <a:ea typeface="+mn-ea"/>
                <a:cs typeface="DilleniaUPC" panose="02020603050405020304" pitchFamily="18" charset="-34"/>
                <a:sym typeface="Wingdings" panose="05000000000000000000" pitchFamily="2" charset="2"/>
              </a:rPr>
              <a:t>(2) </a:t>
            </a:r>
            <a:r>
              <a:rPr lang="fr-FR" sz="2000" dirty="0">
                <a:latin typeface="DilleniaUPC" panose="02020603050405020304" pitchFamily="18" charset="-34"/>
                <a:ea typeface="+mn-ea"/>
                <a:cs typeface="DilleniaUPC" panose="02020603050405020304" pitchFamily="18" charset="-34"/>
                <a:sym typeface="Wingdings" panose="05000000000000000000" pitchFamily="2" charset="2"/>
              </a:rPr>
              <a:t>visant à évaluer les propriétés anti-âge du rétinol 0,1 %  </a:t>
            </a: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lang="fr-FR" sz="2000" b="1" dirty="0">
                <a:latin typeface="DilleniaUPC" panose="02020603050405020304" pitchFamily="18" charset="-34"/>
                <a:ea typeface="+mn-ea"/>
                <a:cs typeface="DilleniaUPC" panose="02020603050405020304" pitchFamily="18" charset="-34"/>
                <a:sym typeface="Wingdings" panose="05000000000000000000" pitchFamily="2" charset="2"/>
              </a:rPr>
              <a:t>Activité</a:t>
            </a:r>
            <a:r>
              <a:rPr lang="fr-FR" sz="2000" dirty="0">
                <a:latin typeface="DilleniaUPC" panose="02020603050405020304" pitchFamily="18" charset="-34"/>
                <a:ea typeface="+mn-ea"/>
                <a:cs typeface="DilleniaUPC" panose="02020603050405020304" pitchFamily="18" charset="-34"/>
                <a:sym typeface="Wingdings" panose="05000000000000000000" pitchFamily="2" charset="2"/>
              </a:rPr>
              <a:t> efficace et quantifiable </a:t>
            </a:r>
            <a:r>
              <a:rPr lang="fr-FR" sz="2000" b="1" dirty="0">
                <a:latin typeface="DilleniaUPC" panose="02020603050405020304" pitchFamily="18" charset="-34"/>
                <a:ea typeface="+mn-ea"/>
                <a:cs typeface="DilleniaUPC" panose="02020603050405020304" pitchFamily="18" charset="-34"/>
                <a:sym typeface="Wingdings" panose="05000000000000000000" pitchFamily="2" charset="2"/>
              </a:rPr>
              <a:t>similaire aux rétinoïdes &amp; augmentation de l’épaisseur de l’épiderme</a:t>
            </a:r>
            <a:r>
              <a:rPr lang="fr-FR" sz="2000" dirty="0">
                <a:latin typeface="DilleniaUPC" panose="02020603050405020304" pitchFamily="18" charset="-34"/>
                <a:ea typeface="+mn-ea"/>
                <a:cs typeface="DilleniaUPC" panose="02020603050405020304" pitchFamily="18" charset="-34"/>
                <a:sym typeface="Wingdings" panose="05000000000000000000" pitchFamily="2" charset="2"/>
              </a:rPr>
              <a:t> et du</a:t>
            </a:r>
            <a:r>
              <a:rPr lang="fr-FR" sz="2000" b="1" dirty="0">
                <a:latin typeface="DilleniaUPC" panose="02020603050405020304" pitchFamily="18" charset="-34"/>
                <a:ea typeface="+mn-ea"/>
                <a:cs typeface="DilleniaUPC" panose="02020603050405020304" pitchFamily="18" charset="-34"/>
                <a:sym typeface="Wingdings" panose="05000000000000000000" pitchFamily="2" charset="2"/>
              </a:rPr>
              <a:t> nombre de cellules en mitose.</a:t>
            </a:r>
          </a:p>
          <a:p>
            <a:pPr marL="342900" indent="-342900">
              <a:spcAft>
                <a:spcPts val="1200"/>
              </a:spcAft>
              <a:buFont typeface="Wingdings" panose="05000000000000000000" pitchFamily="2" charset="2"/>
              <a:buChar char="Ø"/>
              <a:tabLst>
                <a:tab pos="3051175" algn="l"/>
              </a:tabLst>
            </a:pPr>
            <a:r>
              <a:rPr lang="fr-FR" sz="2000" dirty="0">
                <a:latin typeface="DilleniaUPC" panose="02020603050405020304" pitchFamily="18" charset="-34"/>
                <a:ea typeface="+mn-ea"/>
                <a:cs typeface="DilleniaUPC" panose="02020603050405020304" pitchFamily="18" charset="-34"/>
                <a:sym typeface="Wingdings" panose="05000000000000000000" pitchFamily="2" charset="2"/>
              </a:rPr>
              <a:t>Étude in vivo</a:t>
            </a:r>
            <a:r>
              <a:rPr lang="fr-FR" sz="2000" baseline="30000" dirty="0">
                <a:latin typeface="DilleniaUPC" panose="02020603050405020304" pitchFamily="18" charset="-34"/>
                <a:ea typeface="+mn-ea"/>
                <a:cs typeface="DilleniaUPC" panose="02020603050405020304" pitchFamily="18" charset="-34"/>
                <a:sym typeface="Wingdings" panose="05000000000000000000" pitchFamily="2" charset="2"/>
              </a:rPr>
              <a:t>(2)</a:t>
            </a:r>
            <a:r>
              <a:rPr lang="fr-FR" sz="2000" dirty="0">
                <a:latin typeface="DilleniaUPC" panose="02020603050405020304" pitchFamily="18" charset="-34"/>
                <a:ea typeface="+mn-ea"/>
                <a:cs typeface="DilleniaUPC" panose="02020603050405020304" pitchFamily="18" charset="-34"/>
                <a:sym typeface="Wingdings" panose="05000000000000000000" pitchFamily="2" charset="2"/>
              </a:rPr>
              <a:t> visant à évaluer l’effet du rétinol 0,1 % sur le taux de prolifération des cellules de l’épiderme (taux de renouvellement) et sur les signes de vieillissement [48 volontaires]                                                                                                            </a:t>
            </a: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lang="fr-FR" sz="2000" b="1" dirty="0">
                <a:latin typeface="DilleniaUPC" panose="02020603050405020304" pitchFamily="18" charset="-34"/>
                <a:ea typeface="+mn-ea"/>
                <a:cs typeface="DilleniaUPC" panose="02020603050405020304" pitchFamily="18" charset="-34"/>
                <a:sym typeface="Wingdings" panose="05000000000000000000" pitchFamily="2" charset="2"/>
              </a:rPr>
              <a:t>Augmentation de la prolifération cellulaire &amp; amélioration de 3 signes de vieillissement</a:t>
            </a:r>
            <a:r>
              <a:rPr lang="fr-FR" sz="2000" dirty="0">
                <a:latin typeface="DilleniaUPC" panose="02020603050405020304" pitchFamily="18" charset="-34"/>
                <a:ea typeface="+mn-ea"/>
                <a:cs typeface="DilleniaUPC" panose="02020603050405020304" pitchFamily="18" charset="-34"/>
                <a:sym typeface="Wingdings" panose="05000000000000000000" pitchFamily="2" charset="2"/>
              </a:rPr>
              <a:t> (apparence des ridules, des rides sous les yeux, uniformité du teint).</a:t>
            </a:r>
          </a:p>
          <a:p>
            <a:pPr marL="342900" indent="-342900" algn="just">
              <a:spcAft>
                <a:spcPts val="1200"/>
              </a:spcAft>
              <a:buFont typeface="Wingdings" panose="05000000000000000000" pitchFamily="2" charset="2"/>
              <a:buChar char="Ø"/>
              <a:tabLst>
                <a:tab pos="3051175" algn="l"/>
              </a:tabLst>
            </a:pPr>
            <a:r>
              <a:rPr lang="fr-FR" sz="2000" dirty="0">
                <a:latin typeface="DilleniaUPC" panose="02020603050405020304" pitchFamily="18" charset="-34"/>
                <a:ea typeface="+mn-ea"/>
                <a:cs typeface="DilleniaUPC" panose="02020603050405020304" pitchFamily="18" charset="-34"/>
                <a:sym typeface="Wingdings" panose="05000000000000000000" pitchFamily="2" charset="2"/>
              </a:rPr>
              <a:t>Étude in vivo</a:t>
            </a:r>
            <a:r>
              <a:rPr lang="fr-FR" sz="2000" baseline="30000" dirty="0">
                <a:latin typeface="DilleniaUPC" panose="02020603050405020304" pitchFamily="18" charset="-34"/>
                <a:ea typeface="+mn-ea"/>
                <a:cs typeface="DilleniaUPC" panose="02020603050405020304" pitchFamily="18" charset="-34"/>
                <a:sym typeface="Wingdings" panose="05000000000000000000" pitchFamily="2" charset="2"/>
              </a:rPr>
              <a:t>(3) </a:t>
            </a:r>
            <a:r>
              <a:rPr lang="fr-FR" sz="2000" dirty="0">
                <a:latin typeface="DilleniaUPC" panose="02020603050405020304" pitchFamily="18" charset="-34"/>
                <a:ea typeface="+mn-ea"/>
                <a:cs typeface="DilleniaUPC" panose="02020603050405020304" pitchFamily="18" charset="-34"/>
                <a:sym typeface="Wingdings" panose="05000000000000000000" pitchFamily="2" charset="2"/>
              </a:rPr>
              <a:t>visant à évaluer l’effet du rétinol 0,1 % sur les signes de vieillissement [64 volontaires] </a:t>
            </a:r>
            <a:r>
              <a:rPr kumimoji="0" lang="fr-FR" sz="20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sym typeface="Wingdings" panose="05000000000000000000" pitchFamily="2" charset="2"/>
              </a:rPr>
              <a:t> </a:t>
            </a:r>
            <a:r>
              <a:rPr lang="fr-FR" sz="2000" b="1" dirty="0">
                <a:latin typeface="DilleniaUPC" panose="02020603050405020304" pitchFamily="18" charset="-34"/>
                <a:ea typeface="+mn-ea"/>
                <a:cs typeface="DilleniaUPC" panose="02020603050405020304" pitchFamily="18" charset="-34"/>
                <a:sym typeface="Wingdings" panose="05000000000000000000" pitchFamily="2" charset="2"/>
              </a:rPr>
              <a:t>Efficacité significative sur les rides et ridules, l’élasticité, la fermeté et les </a:t>
            </a:r>
            <a:r>
              <a:rPr lang="fr-FR" sz="2000" b="1" dirty="0" err="1">
                <a:latin typeface="DilleniaUPC" panose="02020603050405020304" pitchFamily="18" charset="-34"/>
                <a:ea typeface="+mn-ea"/>
                <a:cs typeface="DilleniaUPC" panose="02020603050405020304" pitchFamily="18" charset="-34"/>
                <a:sym typeface="Wingdings" panose="05000000000000000000" pitchFamily="2" charset="2"/>
              </a:rPr>
              <a:t>photodommages</a:t>
            </a:r>
            <a:r>
              <a:rPr lang="fr-FR" sz="2000" b="1" dirty="0">
                <a:latin typeface="DilleniaUPC" panose="02020603050405020304" pitchFamily="18" charset="-34"/>
                <a:ea typeface="+mn-ea"/>
                <a:cs typeface="DilleniaUPC" panose="02020603050405020304" pitchFamily="18" charset="-34"/>
                <a:sym typeface="Wingdings" panose="05000000000000000000" pitchFamily="2" charset="2"/>
              </a:rPr>
              <a:t> (globalement).</a:t>
            </a:r>
          </a:p>
        </p:txBody>
      </p:sp>
      <p:sp>
        <p:nvSpPr>
          <p:cNvPr id="13" name="Rectangle 12">
            <a:extLst>
              <a:ext uri="{FF2B5EF4-FFF2-40B4-BE49-F238E27FC236}">
                <a16:creationId xmlns:a16="http://schemas.microsoft.com/office/drawing/2014/main" id="{9B22E630-37F4-4869-B1CA-6C504948E8A6}"/>
              </a:ext>
            </a:extLst>
          </p:cNvPr>
          <p:cNvSpPr/>
          <p:nvPr/>
        </p:nvSpPr>
        <p:spPr>
          <a:xfrm>
            <a:off x="6683460" y="448576"/>
            <a:ext cx="5162534" cy="1227046"/>
          </a:xfrm>
          <a:prstGeom prst="rect">
            <a:avLst/>
          </a:prstGeom>
          <a:solidFill>
            <a:srgbClr val="81689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C0D2FEB3-CE49-45BC-9947-6E061EDBF3E5}"/>
              </a:ext>
            </a:extLst>
          </p:cNvPr>
          <p:cNvSpPr txBox="1"/>
          <p:nvPr/>
        </p:nvSpPr>
        <p:spPr>
          <a:xfrm>
            <a:off x="6826045" y="478851"/>
            <a:ext cx="4877364" cy="1200329"/>
          </a:xfrm>
          <a:prstGeom prst="rect">
            <a:avLst/>
          </a:prstGeom>
          <a:noFill/>
        </p:spPr>
        <p:txBody>
          <a:bodyPr wrap="square">
            <a:spAutoFit/>
          </a:bodyPr>
          <a:lstStyle/>
          <a:p>
            <a:pPr marL="241653" marR="0" lvl="0" indent="-241653" algn="just" defTabSz="914400" rtl="0" eaLnBrk="1" fontAlgn="auto" latinLnBrk="0" hangingPunct="1">
              <a:lnSpc>
                <a:spcPct val="100000"/>
              </a:lnSpc>
              <a:spcBef>
                <a:spcPts val="16"/>
              </a:spcBef>
              <a:spcAft>
                <a:spcPts val="0"/>
              </a:spcAft>
              <a:buClr>
                <a:prstClr val="black"/>
              </a:buClr>
              <a:buSzPts val="900"/>
              <a:buFontTx/>
              <a:buAutoNum type="arabicParenBoth"/>
              <a:tabLst/>
              <a:defRPr/>
            </a:pPr>
            <a:r>
              <a:rPr kumimoji="0" lang="fr-FR" sz="900" b="0" i="0" u="none" strike="noStrike" cap="none" normalizeH="0" baseline="0" noProof="0">
                <a:ln>
                  <a:noFill/>
                </a:ln>
                <a:solidFill>
                  <a:srgbClr val="212121"/>
                </a:solidFill>
                <a:uLnTx/>
                <a:uFillTx/>
                <a:latin typeface="Calibri" panose="020F0502020204030204"/>
                <a:ea typeface="+mn-ea"/>
                <a:cs typeface="+mn-cs"/>
              </a:rPr>
              <a:t>Rossetti, D et al. “A novel anti-ageing mechanism for retinol: induction of dermal elastin synthesis and elastin fibre formation”. </a:t>
            </a:r>
            <a:r>
              <a:rPr kumimoji="0" lang="fr-FR" sz="900" b="0" i="1" u="none" strike="noStrike" cap="none" normalizeH="0" baseline="0" noProof="0">
                <a:ln>
                  <a:noFill/>
                </a:ln>
                <a:solidFill>
                  <a:srgbClr val="212121"/>
                </a:solidFill>
                <a:uLnTx/>
                <a:uFillTx/>
                <a:latin typeface="Calibri" panose="020F0502020204030204"/>
                <a:ea typeface="+mn-ea"/>
                <a:cs typeface="+mn-cs"/>
              </a:rPr>
              <a:t>International journal of cosmetic science</a:t>
            </a:r>
            <a:r>
              <a:rPr kumimoji="0" lang="fr-FR" sz="900" b="0" i="0" u="none" strike="noStrike" cap="none" normalizeH="0" baseline="0" noProof="0">
                <a:ln>
                  <a:noFill/>
                </a:ln>
                <a:solidFill>
                  <a:srgbClr val="212121"/>
                </a:solidFill>
                <a:uLnTx/>
                <a:uFillTx/>
                <a:latin typeface="Calibri" panose="020F0502020204030204"/>
                <a:ea typeface="+mn-ea"/>
                <a:cs typeface="+mn-cs"/>
              </a:rPr>
              <a:t> vol. 33,1 (2011) : 62-9. Doi : 10.1111/j.1468-2494.2010.00588.x</a:t>
            </a:r>
          </a:p>
          <a:p>
            <a:pPr marL="241653" marR="0" lvl="0" indent="-241653" algn="just" defTabSz="914400" rtl="0" eaLnBrk="1" fontAlgn="auto" latinLnBrk="0" hangingPunct="1">
              <a:lnSpc>
                <a:spcPct val="100000"/>
              </a:lnSpc>
              <a:spcBef>
                <a:spcPts val="16"/>
              </a:spcBef>
              <a:spcAft>
                <a:spcPts val="0"/>
              </a:spcAft>
              <a:buClr>
                <a:prstClr val="black"/>
              </a:buClr>
              <a:buSzPts val="900"/>
              <a:buFontTx/>
              <a:buAutoNum type="arabicParenBoth"/>
              <a:tabLst/>
              <a:defRPr/>
            </a:pPr>
            <a:r>
              <a:rPr kumimoji="0" lang="fr-FR" sz="900" b="0" i="0" u="none" strike="noStrike" cap="none" normalizeH="0" baseline="0" noProof="0">
                <a:ln>
                  <a:noFill/>
                </a:ln>
                <a:solidFill>
                  <a:prstClr val="black"/>
                </a:solidFill>
                <a:uLnTx/>
                <a:uFillTx/>
                <a:latin typeface="Calibri" panose="020F0502020204030204"/>
                <a:ea typeface="Arial" panose="020B0604020202020204" pitchFamily="34" charset="0"/>
                <a:cs typeface="+mn-cs"/>
              </a:rPr>
              <a:t>G. Bellemère et al. “Antiaging Action of Retinol: From Molecular to Clinical”. </a:t>
            </a:r>
            <a:r>
              <a:rPr kumimoji="0" lang="fr-FR" sz="900" b="0" i="1" u="none" strike="noStrike" cap="none" normalizeH="0" baseline="0" noProof="0">
                <a:ln>
                  <a:noFill/>
                </a:ln>
                <a:solidFill>
                  <a:prstClr val="black"/>
                </a:solidFill>
                <a:uLnTx/>
                <a:uFillTx/>
                <a:latin typeface="Calibri" panose="020F0502020204030204"/>
                <a:ea typeface="Arial" panose="020B0604020202020204" pitchFamily="34" charset="0"/>
                <a:cs typeface="+mn-cs"/>
              </a:rPr>
              <a:t>Skin Pharmacol Physiol. </a:t>
            </a:r>
            <a:r>
              <a:rPr kumimoji="0" lang="fr-FR" sz="900" b="0" i="0" u="none" strike="noStrike" cap="none" normalizeH="0" baseline="0" noProof="0">
                <a:ln>
                  <a:noFill/>
                </a:ln>
                <a:solidFill>
                  <a:prstClr val="black"/>
                </a:solidFill>
                <a:uLnTx/>
                <a:uFillTx/>
                <a:latin typeface="Calibri" panose="020F0502020204030204"/>
                <a:ea typeface="Arial" panose="020B0604020202020204" pitchFamily="34" charset="0"/>
                <a:cs typeface="+mn-cs"/>
              </a:rPr>
              <a:t>2009 ; 22 : 200–209. DOI : 10.1159/000231525</a:t>
            </a:r>
          </a:p>
          <a:p>
            <a:pPr marL="241653" marR="0" lvl="0" indent="-241653" algn="just" defTabSz="914400" rtl="0" eaLnBrk="1" fontAlgn="auto" latinLnBrk="0" hangingPunct="1">
              <a:lnSpc>
                <a:spcPct val="100000"/>
              </a:lnSpc>
              <a:spcBef>
                <a:spcPts val="16"/>
              </a:spcBef>
              <a:spcAft>
                <a:spcPts val="0"/>
              </a:spcAft>
              <a:buClr>
                <a:prstClr val="black"/>
              </a:buClr>
              <a:buSzPts val="900"/>
              <a:buFontTx/>
              <a:buAutoNum type="arabicParenBoth"/>
              <a:tabLst/>
              <a:defRPr/>
            </a:pPr>
            <a:r>
              <a:rPr kumimoji="0" lang="fr-FR" sz="900" b="0" i="0" u="none" strike="noStrike" cap="none" normalizeH="0" baseline="0" noProof="0">
                <a:ln>
                  <a:noFill/>
                </a:ln>
                <a:solidFill>
                  <a:srgbClr val="212121"/>
                </a:solidFill>
                <a:uLnTx/>
                <a:uFillTx/>
                <a:latin typeface="Calibri" panose="020F0502020204030204"/>
                <a:ea typeface="+mn-ea"/>
                <a:cs typeface="+mn-cs"/>
              </a:rPr>
              <a:t>Tucker-Samaras, Samantha et al. “A stabilised 0.1% retinol facial moisturiser improves the appearance of photodamaged skin in an eight-week, double-blind, vehicle-controlled study”. </a:t>
            </a:r>
            <a:r>
              <a:rPr kumimoji="0" lang="fr-FR" sz="900" b="0" i="1" u="none" strike="noStrike" cap="none" normalizeH="0" baseline="0" noProof="0">
                <a:ln>
                  <a:noFill/>
                </a:ln>
                <a:solidFill>
                  <a:srgbClr val="212121"/>
                </a:solidFill>
                <a:uLnTx/>
                <a:uFillTx/>
                <a:latin typeface="Calibri" panose="020F0502020204030204"/>
                <a:ea typeface="+mn-ea"/>
                <a:cs typeface="+mn-cs"/>
              </a:rPr>
              <a:t>Journal of drugs in dermatology: JDD</a:t>
            </a:r>
            <a:r>
              <a:rPr kumimoji="0" lang="fr-FR" sz="900" b="0" i="0" u="none" strike="noStrike" cap="none" normalizeH="0" baseline="0" noProof="0">
                <a:ln>
                  <a:noFill/>
                </a:ln>
                <a:solidFill>
                  <a:srgbClr val="212121"/>
                </a:solidFill>
                <a:uLnTx/>
                <a:uFillTx/>
                <a:latin typeface="Calibri" panose="020F0502020204030204"/>
                <a:ea typeface="+mn-ea"/>
                <a:cs typeface="+mn-cs"/>
              </a:rPr>
              <a:t> vol. 8,10 (2009) : 932-6.</a:t>
            </a:r>
          </a:p>
        </p:txBody>
      </p:sp>
      <p:pic>
        <p:nvPicPr>
          <p:cNvPr id="16" name="Image 15" descr="Une image contenant texte&#10;&#10;Description générée automatiquement">
            <a:extLst>
              <a:ext uri="{FF2B5EF4-FFF2-40B4-BE49-F238E27FC236}">
                <a16:creationId xmlns:a16="http://schemas.microsoft.com/office/drawing/2014/main" id="{722BB190-FA33-4208-8AE2-4474284BD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361" y="1626425"/>
            <a:ext cx="1851295" cy="4871600"/>
          </a:xfrm>
          <a:prstGeom prst="rect">
            <a:avLst/>
          </a:prstGeom>
          <a:effectLst>
            <a:outerShdw blurRad="63500" sx="102000" sy="102000" algn="ctr" rotWithShape="0">
              <a:prstClr val="black">
                <a:alpha val="40000"/>
              </a:prstClr>
            </a:outerShdw>
          </a:effectLst>
        </p:spPr>
      </p:pic>
      <p:sp>
        <p:nvSpPr>
          <p:cNvPr id="17" name="ZoneTexte 16">
            <a:extLst>
              <a:ext uri="{FF2B5EF4-FFF2-40B4-BE49-F238E27FC236}">
                <a16:creationId xmlns:a16="http://schemas.microsoft.com/office/drawing/2014/main" id="{8E84802B-428C-4C67-BB2E-47A6A248958A}"/>
              </a:ext>
            </a:extLst>
          </p:cNvPr>
          <p:cNvSpPr txBox="1"/>
          <p:nvPr/>
        </p:nvSpPr>
        <p:spPr>
          <a:xfrm>
            <a:off x="718080" y="615037"/>
            <a:ext cx="2792174" cy="492443"/>
          </a:xfrm>
          <a:prstGeom prst="rect">
            <a:avLst/>
          </a:prstGeom>
          <a:noFill/>
        </p:spPr>
        <p:txBody>
          <a:bodyPr wrap="square">
            <a:spAutoFit/>
          </a:bodyPr>
          <a:lstStyle/>
          <a:p>
            <a:r>
              <a:rPr lang="fr-FR" sz="2600" b="1" dirty="0">
                <a:solidFill>
                  <a:srgbClr val="000000"/>
                </a:solidFill>
                <a:latin typeface="DilleniaUPC" panose="02020603050405020304" pitchFamily="18" charset="-34"/>
                <a:cs typeface="DilleniaUPC" panose="02020603050405020304" pitchFamily="18" charset="-34"/>
              </a:rPr>
              <a:t>Rétinol 0,3 %</a:t>
            </a:r>
          </a:p>
        </p:txBody>
      </p:sp>
      <p:pic>
        <p:nvPicPr>
          <p:cNvPr id="18" name="Image 17">
            <a:extLst>
              <a:ext uri="{FF2B5EF4-FFF2-40B4-BE49-F238E27FC236}">
                <a16:creationId xmlns:a16="http://schemas.microsoft.com/office/drawing/2014/main" id="{EB12CBCB-BFCF-418D-A15D-92CAB8916E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00" b="94889" l="6836" r="91892">
                        <a14:foregroundMark x1="52941" y1="36556" x2="52941" y2="36556"/>
                        <a14:foregroundMark x1="19873" y1="34111" x2="19873" y2="34111"/>
                        <a14:foregroundMark x1="30048" y1="19000" x2="30048" y2="19000"/>
                        <a14:foregroundMark x1="51192" y1="14667" x2="51192" y2="14667"/>
                        <a14:foregroundMark x1="70429" y1="21111" x2="70429" y2="21111"/>
                        <a14:foregroundMark x1="49444" y1="7111" x2="49444" y2="7111"/>
                        <a14:foregroundMark x1="79650" y1="34111" x2="79650" y2="34111"/>
                        <a14:foregroundMark x1="72973" y1="79333" x2="72973" y2="79333"/>
                        <a14:foregroundMark x1="7313" y1="79000" x2="7313" y2="79000"/>
                        <a14:foregroundMark x1="57075" y1="94889" x2="57075" y2="94889"/>
                        <a14:foregroundMark x1="91097" y1="49889" x2="91097" y2="49889"/>
                        <a14:foregroundMark x1="91097" y1="63556" x2="91097" y2="63556"/>
                        <a14:foregroundMark x1="52146" y1="58667" x2="52146" y2="58667"/>
                        <a14:foregroundMark x1="51192" y1="62889" x2="51192" y2="62889"/>
                        <a14:foregroundMark x1="68362" y1="76222" x2="68362" y2="76222"/>
                        <a14:foregroundMark x1="58347" y1="83222" x2="69793" y2="79222"/>
                        <a14:foregroundMark x1="75517" y1="70222" x2="66932" y2="77222"/>
                        <a14:foregroundMark x1="81240" y1="63222" x2="76948" y2="68222"/>
                        <a14:foregroundMark x1="85533" y1="61222" x2="85533" y2="61222"/>
                        <a14:foregroundMark x1="86963" y1="58222" x2="86963" y2="58222"/>
                        <a14:foregroundMark x1="87599" y1="56556" x2="87599" y2="56556"/>
                        <a14:foregroundMark x1="90143" y1="54222" x2="90143" y2="54222"/>
                        <a14:foregroundMark x1="91892" y1="52444" x2="91892" y2="52444"/>
                      </a14:backgroundRemoval>
                    </a14:imgEffect>
                  </a14:imgLayer>
                </a14:imgProps>
              </a:ext>
            </a:extLst>
          </a:blip>
          <a:stretch>
            <a:fillRect/>
          </a:stretch>
        </p:blipFill>
        <p:spPr>
          <a:xfrm>
            <a:off x="6450672" y="16643"/>
            <a:ext cx="466405" cy="667352"/>
          </a:xfrm>
          <a:prstGeom prst="rect">
            <a:avLst/>
          </a:prstGeom>
        </p:spPr>
      </p:pic>
      <p:sp>
        <p:nvSpPr>
          <p:cNvPr id="2" name="Rectangle 1">
            <a:extLst>
              <a:ext uri="{FF2B5EF4-FFF2-40B4-BE49-F238E27FC236}">
                <a16:creationId xmlns:a16="http://schemas.microsoft.com/office/drawing/2014/main" id="{524F6614-4AAF-460C-A000-88BC01875097}"/>
              </a:ext>
            </a:extLst>
          </p:cNvPr>
          <p:cNvSpPr/>
          <p:nvPr/>
        </p:nvSpPr>
        <p:spPr>
          <a:xfrm>
            <a:off x="376585" y="5989884"/>
            <a:ext cx="3038846" cy="7848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a:t>Attente du retour de Léa sur la publication sur le collagène</a:t>
            </a:r>
          </a:p>
        </p:txBody>
      </p:sp>
    </p:spTree>
    <p:extLst>
      <p:ext uri="{BB962C8B-B14F-4D97-AF65-F5344CB8AC3E}">
        <p14:creationId xmlns:p14="http://schemas.microsoft.com/office/powerpoint/2010/main" val="53876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ZoneTexte 38">
            <a:extLst>
              <a:ext uri="{FF2B5EF4-FFF2-40B4-BE49-F238E27FC236}">
                <a16:creationId xmlns:a16="http://schemas.microsoft.com/office/drawing/2014/main" id="{E0341D6B-9CF4-4D62-A34C-2CC3399CDCB6}"/>
              </a:ext>
            </a:extLst>
          </p:cNvPr>
          <p:cNvSpPr txBox="1"/>
          <p:nvPr/>
        </p:nvSpPr>
        <p:spPr>
          <a:xfrm>
            <a:off x="444414" y="1424762"/>
            <a:ext cx="11094720" cy="1807535"/>
          </a:xfrm>
          <a:prstGeom prst="rect">
            <a:avLst/>
          </a:prstGeom>
          <a:solidFill>
            <a:srgbClr val="76A4B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sz="4400" b="1">
                <a:solidFill>
                  <a:schemeClr val="bg1"/>
                </a:solidFill>
                <a:latin typeface="DilleniaUPC" panose="02020603050405020304" pitchFamily="18" charset="-34"/>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ts val="3000"/>
              </a:lnSpc>
            </a:pPr>
            <a:r>
              <a:rPr lang="fr-FR" sz="2600" dirty="0"/>
              <a:t>« Un SOIN PUR contient des ingrédients biomimétiques inspirés des composants naturellement présents dans la peau et sélectionnés pour leur niveau de pureté et leur affinité parfaite avec la peau. Pour donner à chaque type de peau juste ce dont elle a besoin. Rien de plus. Rien de moins. »</a:t>
            </a:r>
          </a:p>
        </p:txBody>
      </p:sp>
      <p:sp>
        <p:nvSpPr>
          <p:cNvPr id="4" name="ZoneTexte 3">
            <a:extLst>
              <a:ext uri="{FF2B5EF4-FFF2-40B4-BE49-F238E27FC236}">
                <a16:creationId xmlns:a16="http://schemas.microsoft.com/office/drawing/2014/main" id="{7AE7A491-B0EA-418F-B41B-08F31DDBE3DE}"/>
              </a:ext>
            </a:extLst>
          </p:cNvPr>
          <p:cNvSpPr txBox="1"/>
          <p:nvPr/>
        </p:nvSpPr>
        <p:spPr>
          <a:xfrm>
            <a:off x="915714" y="618173"/>
            <a:ext cx="4154227"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Directives scientifiques</a:t>
            </a:r>
          </a:p>
        </p:txBody>
      </p:sp>
      <p:sp>
        <p:nvSpPr>
          <p:cNvPr id="68" name="ZoneTexte 67">
            <a:extLst>
              <a:ext uri="{FF2B5EF4-FFF2-40B4-BE49-F238E27FC236}">
                <a16:creationId xmlns:a16="http://schemas.microsoft.com/office/drawing/2014/main" id="{9ED429EB-73F8-4448-A7A9-48516BC10987}"/>
              </a:ext>
            </a:extLst>
          </p:cNvPr>
          <p:cNvSpPr txBox="1"/>
          <p:nvPr/>
        </p:nvSpPr>
        <p:spPr>
          <a:xfrm>
            <a:off x="915715" y="4155269"/>
            <a:ext cx="10623420" cy="1877437"/>
          </a:xfrm>
          <a:prstGeom prst="rect">
            <a:avLst/>
          </a:prstGeom>
          <a:noFill/>
        </p:spPr>
        <p:txBody>
          <a:bodyPr wrap="square">
            <a:spAutoFit/>
          </a:bodyPr>
          <a:lstStyle/>
          <a:p>
            <a:pPr marR="0" lvl="0" fontAlgn="auto">
              <a:lnSpc>
                <a:spcPct val="100000"/>
              </a:lnSpc>
              <a:spcBef>
                <a:spcPts val="0"/>
              </a:spcBef>
              <a:spcAft>
                <a:spcPts val="0"/>
              </a:spcAft>
              <a:buClrTx/>
              <a:buSzTx/>
              <a:tabLst/>
              <a:defRPr/>
            </a:pPr>
            <a:endParaRPr lang="fr-FR" sz="2400" dirty="0">
              <a:solidFill>
                <a:prstClr val="black"/>
              </a:solidFill>
              <a:latin typeface="DilleniaUPC" panose="02020603050405020304" pitchFamily="18" charset="-34"/>
              <a:cs typeface="DilleniaUPC" panose="02020603050405020304" pitchFamily="18" charset="-34"/>
            </a:endParaRPr>
          </a:p>
          <a:p>
            <a:pPr marR="0" lvl="0" fontAlgn="auto">
              <a:lnSpc>
                <a:spcPct val="100000"/>
              </a:lnSpc>
              <a:spcBef>
                <a:spcPts val="0"/>
              </a:spcBef>
              <a:spcAft>
                <a:spcPts val="0"/>
              </a:spcAft>
              <a:buClrTx/>
              <a:buSzTx/>
              <a:tabLst/>
              <a:defRPr/>
            </a:pPr>
            <a:r>
              <a:rPr lang="fr-FR" sz="2400" dirty="0">
                <a:solidFill>
                  <a:prstClr val="black"/>
                </a:solidFill>
                <a:latin typeface="DilleniaUPC" panose="02020603050405020304" pitchFamily="18" charset="-34"/>
                <a:cs typeface="DilleniaUPC" panose="02020603050405020304" pitchFamily="18" charset="-34"/>
              </a:rPr>
              <a:t>Définition de </a:t>
            </a:r>
            <a:r>
              <a:rPr lang="fr-FR" sz="2400" b="1" dirty="0">
                <a:solidFill>
                  <a:prstClr val="black"/>
                </a:solidFill>
                <a:latin typeface="DilleniaUPC" panose="02020603050405020304" pitchFamily="18" charset="-34"/>
                <a:cs typeface="DilleniaUPC" panose="02020603050405020304" pitchFamily="18" charset="-34"/>
              </a:rPr>
              <a:t>4 classes d’ingrédients</a:t>
            </a:r>
            <a:r>
              <a:rPr lang="fr-FR" sz="2400" dirty="0">
                <a:solidFill>
                  <a:prstClr val="black"/>
                </a:solidFill>
                <a:latin typeface="DilleniaUPC" panose="02020603050405020304" pitchFamily="18" charset="-34"/>
                <a:cs typeface="DilleniaUPC" panose="02020603050405020304" pitchFamily="18" charset="-34"/>
              </a:rPr>
              <a:t> selon la </a:t>
            </a:r>
            <a:r>
              <a:rPr lang="fr-FR" sz="2400" b="1" dirty="0">
                <a:solidFill>
                  <a:prstClr val="black"/>
                </a:solidFill>
                <a:latin typeface="DilleniaUPC" panose="02020603050405020304" pitchFamily="18" charset="-34"/>
                <a:cs typeface="DilleniaUPC" panose="02020603050405020304" pitchFamily="18" charset="-34"/>
              </a:rPr>
              <a:t>nature de leur affinité avec la peau</a:t>
            </a:r>
            <a:r>
              <a:rPr lang="fr-FR" sz="2400" dirty="0">
                <a:solidFill>
                  <a:prstClr val="black"/>
                </a:solidFill>
                <a:latin typeface="DilleniaUPC" panose="02020603050405020304" pitchFamily="18" charset="-34"/>
                <a:cs typeface="DilleniaUPC" panose="02020603050405020304" pitchFamily="18" charset="-34"/>
              </a:rPr>
              <a:t> : Classe 1 (</a:t>
            </a:r>
            <a:r>
              <a:rPr lang="fr-FR" sz="2400" dirty="0" err="1">
                <a:solidFill>
                  <a:prstClr val="black"/>
                </a:solidFill>
                <a:latin typeface="DilleniaUPC" panose="02020603050405020304" pitchFamily="18" charset="-34"/>
                <a:cs typeface="DilleniaUPC" panose="02020603050405020304" pitchFamily="18" charset="-34"/>
              </a:rPr>
              <a:t>dermo</a:t>
            </a:r>
            <a:r>
              <a:rPr lang="fr-FR" sz="2400" dirty="0">
                <a:solidFill>
                  <a:prstClr val="black"/>
                </a:solidFill>
                <a:latin typeface="DilleniaUPC" panose="02020603050405020304" pitchFamily="18" charset="-34"/>
                <a:cs typeface="DilleniaUPC" panose="02020603050405020304" pitchFamily="18" charset="-34"/>
              </a:rPr>
              <a:t>-identique) ; Classe 2 (</a:t>
            </a:r>
            <a:r>
              <a:rPr lang="fr-FR" sz="2400" dirty="0" err="1">
                <a:solidFill>
                  <a:prstClr val="black"/>
                </a:solidFill>
                <a:latin typeface="DilleniaUPC" panose="02020603050405020304" pitchFamily="18" charset="-34"/>
                <a:cs typeface="DilleniaUPC" panose="02020603050405020304" pitchFamily="18" charset="-34"/>
              </a:rPr>
              <a:t>dermo</a:t>
            </a:r>
            <a:r>
              <a:rPr lang="fr-FR" sz="2400" dirty="0">
                <a:solidFill>
                  <a:prstClr val="black"/>
                </a:solidFill>
                <a:latin typeface="DilleniaUPC" panose="02020603050405020304" pitchFamily="18" charset="-34"/>
                <a:cs typeface="DilleniaUPC" panose="02020603050405020304" pitchFamily="18" charset="-34"/>
              </a:rPr>
              <a:t>-mimétique) ; Classe 3 (</a:t>
            </a:r>
            <a:r>
              <a:rPr lang="fr-FR" sz="2400" dirty="0" err="1">
                <a:solidFill>
                  <a:prstClr val="black"/>
                </a:solidFill>
                <a:latin typeface="DilleniaUPC" panose="02020603050405020304" pitchFamily="18" charset="-34"/>
                <a:cs typeface="DilleniaUPC" panose="02020603050405020304" pitchFamily="18" charset="-34"/>
              </a:rPr>
              <a:t>dermo</a:t>
            </a:r>
            <a:r>
              <a:rPr lang="fr-FR" sz="2400" dirty="0">
                <a:solidFill>
                  <a:prstClr val="black"/>
                </a:solidFill>
                <a:latin typeface="DilleniaUPC" panose="02020603050405020304" pitchFamily="18" charset="-34"/>
                <a:cs typeface="DilleniaUPC" panose="02020603050405020304" pitchFamily="18" charset="-34"/>
              </a:rPr>
              <a:t>-biologique) ; Classe 4 (</a:t>
            </a:r>
            <a:r>
              <a:rPr lang="fr-FR" sz="2400" dirty="0" err="1">
                <a:solidFill>
                  <a:prstClr val="black"/>
                </a:solidFill>
                <a:latin typeface="DilleniaUPC" panose="02020603050405020304" pitchFamily="18" charset="-34"/>
                <a:cs typeface="DilleniaUPC" panose="02020603050405020304" pitchFamily="18" charset="-34"/>
              </a:rPr>
              <a:t>dermo</a:t>
            </a:r>
            <a:r>
              <a:rPr lang="fr-FR" sz="2400" dirty="0">
                <a:solidFill>
                  <a:prstClr val="black"/>
                </a:solidFill>
                <a:latin typeface="DilleniaUPC" panose="02020603050405020304" pitchFamily="18" charset="-34"/>
                <a:cs typeface="DilleniaUPC" panose="02020603050405020304" pitchFamily="18" charset="-34"/>
              </a:rPr>
              <a:t>-mécanique).</a:t>
            </a:r>
          </a:p>
          <a:p>
            <a:pPr marR="0" lvl="0" fontAlgn="auto">
              <a:lnSpc>
                <a:spcPct val="100000"/>
              </a:lnSpc>
              <a:spcBef>
                <a:spcPts val="0"/>
              </a:spcBef>
              <a:spcAft>
                <a:spcPts val="0"/>
              </a:spcAft>
              <a:buClrTx/>
              <a:buSzTx/>
              <a:tabLst/>
              <a:defRPr/>
            </a:pPr>
            <a:r>
              <a:rPr lang="fr-FR" sz="2000" dirty="0">
                <a:solidFill>
                  <a:prstClr val="black"/>
                </a:solidFill>
                <a:latin typeface="DilleniaUPC" panose="02020603050405020304" pitchFamily="18" charset="-34"/>
                <a:cs typeface="DilleniaUPC" panose="02020603050405020304" pitchFamily="18" charset="-34"/>
                <a:sym typeface="Wingdings" panose="05000000000000000000" pitchFamily="2" charset="2"/>
              </a:rPr>
              <a:t>→  98 % des ingrédients d’un SOIN PUR doivent appartenir aux classes 1 à 4.</a:t>
            </a:r>
          </a:p>
          <a:p>
            <a:pPr marR="0" lvl="0" fontAlgn="auto">
              <a:lnSpc>
                <a:spcPct val="100000"/>
              </a:lnSpc>
              <a:spcBef>
                <a:spcPts val="0"/>
              </a:spcBef>
              <a:spcAft>
                <a:spcPts val="0"/>
              </a:spcAft>
              <a:buClrTx/>
              <a:buSzTx/>
              <a:tabLst/>
              <a:defRPr/>
            </a:pPr>
            <a:r>
              <a:rPr lang="fr-FR" sz="2000" dirty="0">
                <a:solidFill>
                  <a:prstClr val="black"/>
                </a:solidFill>
                <a:latin typeface="DilleniaUPC" panose="02020603050405020304" pitchFamily="18" charset="-34"/>
                <a:cs typeface="DilleniaUPC" panose="02020603050405020304" pitchFamily="18" charset="-34"/>
                <a:sym typeface="Wingdings" panose="05000000000000000000" pitchFamily="2" charset="2"/>
              </a:rPr>
              <a:t>→  Les 2 % restants doivent être conformes à la charte de formulation positive d’ETAT PUR</a:t>
            </a:r>
            <a:r>
              <a:rPr lang="fr-FR" sz="2400" dirty="0">
                <a:solidFill>
                  <a:prstClr val="black"/>
                </a:solidFill>
                <a:latin typeface="DilleniaUPC" panose="02020603050405020304" pitchFamily="18" charset="-34"/>
                <a:cs typeface="DilleniaUPC" panose="02020603050405020304" pitchFamily="18" charset="-34"/>
                <a:sym typeface="Wingdings" panose="05000000000000000000" pitchFamily="2" charset="2"/>
              </a:rPr>
              <a:t>. </a:t>
            </a:r>
          </a:p>
        </p:txBody>
      </p:sp>
      <p:grpSp>
        <p:nvGrpSpPr>
          <p:cNvPr id="3" name="Groupe 2">
            <a:extLst>
              <a:ext uri="{FF2B5EF4-FFF2-40B4-BE49-F238E27FC236}">
                <a16:creationId xmlns:a16="http://schemas.microsoft.com/office/drawing/2014/main" id="{DD0063D5-7C40-4D64-AA6F-D61CD65646C3}"/>
              </a:ext>
            </a:extLst>
          </p:cNvPr>
          <p:cNvGrpSpPr/>
          <p:nvPr/>
        </p:nvGrpSpPr>
        <p:grpSpPr>
          <a:xfrm>
            <a:off x="8454810" y="299753"/>
            <a:ext cx="3084324" cy="994194"/>
            <a:chOff x="4739517" y="3443602"/>
            <a:chExt cx="2872740" cy="1073153"/>
          </a:xfrm>
        </p:grpSpPr>
        <p:pic>
          <p:nvPicPr>
            <p:cNvPr id="7" name="Image 6">
              <a:extLst>
                <a:ext uri="{FF2B5EF4-FFF2-40B4-BE49-F238E27FC236}">
                  <a16:creationId xmlns:a16="http://schemas.microsoft.com/office/drawing/2014/main" id="{BE91B57D-2027-46BD-B750-7E3760ECFC8E}"/>
                </a:ext>
              </a:extLst>
            </p:cNvPr>
            <p:cNvPicPr/>
            <p:nvPr/>
          </p:nvPicPr>
          <p:blipFill rotWithShape="1">
            <a:blip r:embed="rId3" cstate="print">
              <a:extLst>
                <a:ext uri="{28A0092B-C50C-407E-A947-70E740481C1C}">
                  <a14:useLocalDpi xmlns:a14="http://schemas.microsoft.com/office/drawing/2010/main" val="0"/>
                </a:ext>
              </a:extLst>
            </a:blip>
            <a:srcRect l="2189" t="2116" r="1521" b="16634"/>
            <a:stretch/>
          </p:blipFill>
          <p:spPr>
            <a:xfrm>
              <a:off x="6659122" y="3443605"/>
              <a:ext cx="953135" cy="1073150"/>
            </a:xfrm>
            <a:prstGeom prst="rect">
              <a:avLst/>
            </a:prstGeom>
          </p:spPr>
        </p:pic>
        <p:pic>
          <p:nvPicPr>
            <p:cNvPr id="8" name="Image 7">
              <a:extLst>
                <a:ext uri="{FF2B5EF4-FFF2-40B4-BE49-F238E27FC236}">
                  <a16:creationId xmlns:a16="http://schemas.microsoft.com/office/drawing/2014/main" id="{D45DF0B2-3C7C-46B8-AC98-26F8599FCCB2}"/>
                </a:ext>
              </a:extLst>
            </p:cNvPr>
            <p:cNvPicPr/>
            <p:nvPr/>
          </p:nvPicPr>
          <p:blipFill rotWithShape="1">
            <a:blip r:embed="rId4" cstate="print">
              <a:extLst>
                <a:ext uri="{28A0092B-C50C-407E-A947-70E740481C1C}">
                  <a14:useLocalDpi xmlns:a14="http://schemas.microsoft.com/office/drawing/2010/main" val="0"/>
                </a:ext>
              </a:extLst>
            </a:blip>
            <a:srcRect l="1656" t="3779" r="2528" b="4038"/>
            <a:stretch/>
          </p:blipFill>
          <p:spPr>
            <a:xfrm>
              <a:off x="5693287" y="3443602"/>
              <a:ext cx="967105" cy="1073152"/>
            </a:xfrm>
            <a:prstGeom prst="rect">
              <a:avLst/>
            </a:prstGeom>
          </p:spPr>
        </p:pic>
        <p:pic>
          <p:nvPicPr>
            <p:cNvPr id="9" name="Image 8">
              <a:extLst>
                <a:ext uri="{FF2B5EF4-FFF2-40B4-BE49-F238E27FC236}">
                  <a16:creationId xmlns:a16="http://schemas.microsoft.com/office/drawing/2014/main" id="{D706C94E-FB15-41FC-A984-05C1DB3CF87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9517" y="3443605"/>
              <a:ext cx="953135" cy="1071880"/>
            </a:xfrm>
            <a:prstGeom prst="rect">
              <a:avLst/>
            </a:prstGeom>
            <a:noFill/>
          </p:spPr>
        </p:pic>
      </p:grpSp>
      <p:sp>
        <p:nvSpPr>
          <p:cNvPr id="5" name="Rectangle 4">
            <a:extLst>
              <a:ext uri="{FF2B5EF4-FFF2-40B4-BE49-F238E27FC236}">
                <a16:creationId xmlns:a16="http://schemas.microsoft.com/office/drawing/2014/main" id="{3A845F66-76DA-4EF1-997D-BEDC2D3CCEFC}"/>
              </a:ext>
            </a:extLst>
          </p:cNvPr>
          <p:cNvSpPr/>
          <p:nvPr/>
        </p:nvSpPr>
        <p:spPr>
          <a:xfrm>
            <a:off x="842055" y="3799759"/>
            <a:ext cx="10697079" cy="2720252"/>
          </a:xfrm>
          <a:prstGeom prst="rect">
            <a:avLst/>
          </a:prstGeom>
          <a:noFill/>
          <a:ln>
            <a:solidFill>
              <a:srgbClr val="AA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7BB3EB4D-C432-4105-8ACA-B70AEEA98714}"/>
              </a:ext>
            </a:extLst>
          </p:cNvPr>
          <p:cNvSpPr txBox="1"/>
          <p:nvPr/>
        </p:nvSpPr>
        <p:spPr>
          <a:xfrm>
            <a:off x="1129779" y="3531864"/>
            <a:ext cx="10697079" cy="954107"/>
          </a:xfrm>
          <a:prstGeom prst="rect">
            <a:avLst/>
          </a:prstGeom>
          <a:solidFill>
            <a:srgbClr val="AAC7CE"/>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tab pos="265113" algn="l"/>
              </a:tabLst>
              <a:defRPr/>
            </a:pPr>
            <a:r>
              <a:rPr kumimoji="0" lang="fr-FR" sz="2800" b="0" i="0" u="none" strike="noStrike" cap="none" normalizeH="0" baseline="0" noProof="0" dirty="0">
                <a:ln>
                  <a:noFill/>
                </a:ln>
                <a:solidFill>
                  <a:schemeClr val="bg1"/>
                </a:solidFill>
                <a:uLnTx/>
                <a:uFillTx/>
                <a:latin typeface="DilleniaUPC" panose="02020603050405020304" pitchFamily="18" charset="-34"/>
                <a:ea typeface="+mn-ea"/>
                <a:cs typeface="DilleniaUPC" panose="02020603050405020304" pitchFamily="18" charset="-34"/>
              </a:rPr>
              <a:t>	</a:t>
            </a:r>
            <a:r>
              <a:rPr kumimoji="0" lang="fr-FR" sz="2800" i="0" u="none" strike="noStrike" cap="none" normalizeH="0" baseline="0" noProof="0" dirty="0">
                <a:ln>
                  <a:noFill/>
                </a:ln>
                <a:solidFill>
                  <a:schemeClr val="bg1"/>
                </a:solidFill>
                <a:uLnTx/>
                <a:uFillTx/>
                <a:latin typeface="DilleniaUPC" panose="02020603050405020304" pitchFamily="18" charset="-34"/>
                <a:ea typeface="+mn-ea"/>
                <a:cs typeface="DilleniaUPC" panose="02020603050405020304" pitchFamily="18" charset="-34"/>
              </a:rPr>
              <a:t>Soins formulés selon le </a:t>
            </a:r>
            <a:r>
              <a:rPr kumimoji="0" lang="fr-FR" sz="2800" b="1" i="0" u="none" strike="noStrike" cap="none" normalizeH="0" baseline="0" noProof="0" dirty="0">
                <a:ln>
                  <a:noFill/>
                </a:ln>
                <a:solidFill>
                  <a:schemeClr val="bg1"/>
                </a:solidFill>
                <a:uLnTx/>
                <a:uFillTx/>
                <a:latin typeface="DilleniaUPC" panose="02020603050405020304" pitchFamily="18" charset="-34"/>
                <a:ea typeface="+mn-ea"/>
                <a:cs typeface="DilleniaUPC" panose="02020603050405020304" pitchFamily="18" charset="-34"/>
              </a:rPr>
              <a:t>brevet Biomimétique*</a:t>
            </a:r>
            <a:r>
              <a:rPr kumimoji="0" lang="fr-FR" sz="2800" i="0" u="none" strike="noStrike" cap="none" normalizeH="0" baseline="0" noProof="0" dirty="0">
                <a:ln>
                  <a:noFill/>
                </a:ln>
                <a:solidFill>
                  <a:schemeClr val="bg1"/>
                </a:solidFill>
                <a:uLnTx/>
                <a:uFillTx/>
                <a:latin typeface="DilleniaUPC" panose="02020603050405020304" pitchFamily="18" charset="-34"/>
                <a:ea typeface="+mn-ea"/>
                <a:cs typeface="DilleniaUPC" panose="02020603050405020304" pitchFamily="18" charset="-34"/>
              </a:rPr>
              <a:t> pour une      </a:t>
            </a:r>
            <a:r>
              <a:rPr kumimoji="0" lang="fr-FR" sz="2800" b="1" i="0" u="none" strike="noStrike" cap="none" normalizeH="0" baseline="0" noProof="0" dirty="0">
                <a:ln>
                  <a:noFill/>
                </a:ln>
                <a:solidFill>
                  <a:schemeClr val="bg1"/>
                </a:solidFill>
                <a:uLnTx/>
                <a:uFillTx/>
                <a:latin typeface="DilleniaUPC" panose="02020603050405020304" pitchFamily="18" charset="-34"/>
                <a:ea typeface="+mn-ea"/>
                <a:cs typeface="DilleniaUPC" panose="02020603050405020304" pitchFamily="18" charset="-34"/>
              </a:rPr>
              <a:t>AFFINITÉ optimale AVEC LA PEAU</a:t>
            </a:r>
          </a:p>
        </p:txBody>
      </p:sp>
      <p:grpSp>
        <p:nvGrpSpPr>
          <p:cNvPr id="11" name="Groupe 10">
            <a:extLst>
              <a:ext uri="{FF2B5EF4-FFF2-40B4-BE49-F238E27FC236}">
                <a16:creationId xmlns:a16="http://schemas.microsoft.com/office/drawing/2014/main" id="{7D4D0C65-4509-4E1D-AD3A-71048523B415}"/>
              </a:ext>
            </a:extLst>
          </p:cNvPr>
          <p:cNvGrpSpPr/>
          <p:nvPr/>
        </p:nvGrpSpPr>
        <p:grpSpPr>
          <a:xfrm>
            <a:off x="421336" y="3348639"/>
            <a:ext cx="952648" cy="954449"/>
            <a:chOff x="2137386" y="3329664"/>
            <a:chExt cx="952648" cy="954449"/>
          </a:xfrm>
        </p:grpSpPr>
        <p:sp>
          <p:nvSpPr>
            <p:cNvPr id="16" name="Ellipse 15">
              <a:extLst>
                <a:ext uri="{FF2B5EF4-FFF2-40B4-BE49-F238E27FC236}">
                  <a16:creationId xmlns:a16="http://schemas.microsoft.com/office/drawing/2014/main" id="{752EAED5-45A3-43FD-B5BB-527BBE776327}"/>
                </a:ext>
              </a:extLst>
            </p:cNvPr>
            <p:cNvSpPr/>
            <p:nvPr/>
          </p:nvSpPr>
          <p:spPr>
            <a:xfrm>
              <a:off x="2137386" y="3329664"/>
              <a:ext cx="952648" cy="954449"/>
            </a:xfrm>
            <a:prstGeom prst="ellipse">
              <a:avLst/>
            </a:prstGeom>
            <a:solidFill>
              <a:srgbClr val="FFFFFF"/>
            </a:solidFill>
            <a:ln w="38100" cap="flat" cmpd="sng" algn="ctr">
              <a:solidFill>
                <a:srgbClr val="AAC7C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pic>
          <p:nvPicPr>
            <p:cNvPr id="17" name="Graphique 16">
              <a:extLst>
                <a:ext uri="{FF2B5EF4-FFF2-40B4-BE49-F238E27FC236}">
                  <a16:creationId xmlns:a16="http://schemas.microsoft.com/office/drawing/2014/main" id="{2123A648-8D50-412C-AB3C-52852A73A4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7904" y="3432214"/>
              <a:ext cx="838028" cy="704080"/>
            </a:xfrm>
            <a:prstGeom prst="rect">
              <a:avLst/>
            </a:prstGeom>
          </p:spPr>
        </p:pic>
      </p:grpSp>
      <p:sp>
        <p:nvSpPr>
          <p:cNvPr id="18" name="ZoneTexte 17">
            <a:extLst>
              <a:ext uri="{FF2B5EF4-FFF2-40B4-BE49-F238E27FC236}">
                <a16:creationId xmlns:a16="http://schemas.microsoft.com/office/drawing/2014/main" id="{30673EEE-6F5B-4D33-BE7B-30E385CA9849}"/>
              </a:ext>
            </a:extLst>
          </p:cNvPr>
          <p:cNvSpPr txBox="1"/>
          <p:nvPr/>
        </p:nvSpPr>
        <p:spPr>
          <a:xfrm>
            <a:off x="235198" y="12020"/>
            <a:ext cx="4689887" cy="784830"/>
          </a:xfrm>
          <a:prstGeom prst="rect">
            <a:avLst/>
          </a:prstGeom>
          <a:noFill/>
        </p:spPr>
        <p:txBody>
          <a:bodyPr wrap="square" rtlCol="0">
            <a:spAutoFit/>
          </a:bodyPr>
          <a:lstStyle/>
          <a:p>
            <a:pPr>
              <a:lnSpc>
                <a:spcPts val="5400"/>
              </a:lnSpc>
            </a:pPr>
            <a:r>
              <a:rPr lang="fr-FR" sz="4400" b="1">
                <a:solidFill>
                  <a:srgbClr val="000000"/>
                </a:solidFill>
                <a:latin typeface="DilleniaUPC" panose="02020603050405020304" pitchFamily="18" charset="-34"/>
                <a:cs typeface="DilleniaUPC" panose="02020603050405020304" pitchFamily="18" charset="-34"/>
              </a:rPr>
              <a:t>SOINS PURS</a:t>
            </a:r>
          </a:p>
        </p:txBody>
      </p:sp>
      <p:cxnSp>
        <p:nvCxnSpPr>
          <p:cNvPr id="19" name="Connecteur droit 18">
            <a:extLst>
              <a:ext uri="{FF2B5EF4-FFF2-40B4-BE49-F238E27FC236}">
                <a16:creationId xmlns:a16="http://schemas.microsoft.com/office/drawing/2014/main" id="{CDE173C2-2A2D-4C4B-8FCA-C43ACA6C8A64}"/>
              </a:ext>
            </a:extLst>
          </p:cNvPr>
          <p:cNvCxnSpPr/>
          <p:nvPr/>
        </p:nvCxnSpPr>
        <p:spPr>
          <a:xfrm>
            <a:off x="304784" y="864395"/>
            <a:ext cx="460521" cy="0"/>
          </a:xfrm>
          <a:prstGeom prst="line">
            <a:avLst/>
          </a:prstGeom>
          <a:ln w="12700">
            <a:solidFill>
              <a:srgbClr val="003A5D"/>
            </a:solidFill>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79AC1A6B-561E-4B89-AE74-00FD502169CA}"/>
              </a:ext>
            </a:extLst>
          </p:cNvPr>
          <p:cNvSpPr txBox="1"/>
          <p:nvPr/>
        </p:nvSpPr>
        <p:spPr>
          <a:xfrm>
            <a:off x="1161003" y="6503815"/>
            <a:ext cx="2283917" cy="369332"/>
          </a:xfrm>
          <a:prstGeom prst="rect">
            <a:avLst/>
          </a:prstGeom>
          <a:noFill/>
        </p:spPr>
        <p:txBody>
          <a:bodyPr wrap="square">
            <a:spAutoFit/>
          </a:bodyPr>
          <a:lstStyle/>
          <a:p>
            <a:r>
              <a:rPr lang="fr-FR" i="1" dirty="0">
                <a:solidFill>
                  <a:prstClr val="black"/>
                </a:solidFill>
                <a:latin typeface="DilleniaUPC" panose="02020603050405020304" pitchFamily="18" charset="-34"/>
                <a:cs typeface="DilleniaUPC" panose="02020603050405020304" pitchFamily="18" charset="-34"/>
              </a:rPr>
              <a:t>* Brevet WO 98/31337</a:t>
            </a:r>
          </a:p>
        </p:txBody>
      </p:sp>
    </p:spTree>
    <p:extLst>
      <p:ext uri="{BB962C8B-B14F-4D97-AF65-F5344CB8AC3E}">
        <p14:creationId xmlns:p14="http://schemas.microsoft.com/office/powerpoint/2010/main" val="23438149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F47E26E-C291-41E4-8D4B-071A17E062A9}"/>
              </a:ext>
            </a:extLst>
          </p:cNvPr>
          <p:cNvSpPr/>
          <p:nvPr/>
        </p:nvSpPr>
        <p:spPr>
          <a:xfrm>
            <a:off x="-1" y="0"/>
            <a:ext cx="1882141" cy="6858000"/>
          </a:xfrm>
          <a:prstGeom prst="rect">
            <a:avLst/>
          </a:prstGeom>
          <a:solidFill>
            <a:srgbClr val="816891"/>
          </a:solidFill>
          <a:ln>
            <a:solidFill>
              <a:srgbClr val="957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E155ADB7-0BDC-4505-B4B8-BDED717E3608}"/>
              </a:ext>
            </a:extLst>
          </p:cNvPr>
          <p:cNvSpPr txBox="1"/>
          <p:nvPr/>
        </p:nvSpPr>
        <p:spPr>
          <a:xfrm>
            <a:off x="2894419" y="1759597"/>
            <a:ext cx="8822659" cy="584775"/>
          </a:xfrm>
          <a:prstGeom prst="rect">
            <a:avLst/>
          </a:prstGeom>
          <a:noFill/>
        </p:spPr>
        <p:txBody>
          <a:bodyPr wrap="square">
            <a:spAutoFit/>
          </a:bodyPr>
          <a:lstStyle/>
          <a:p>
            <a:pPr>
              <a:tabLst>
                <a:tab pos="3136900" algn="l"/>
              </a:tabLst>
            </a:pPr>
            <a:r>
              <a:rPr lang="fr-FR" sz="3200" b="1" cap="all" dirty="0">
                <a:solidFill>
                  <a:srgbClr val="816891"/>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816891"/>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u="none" strike="noStrike" dirty="0">
                <a:solidFill>
                  <a:srgbClr val="816891"/>
                </a:solidFill>
                <a:latin typeface="DilleniaUPC" panose="02020603050405020304" pitchFamily="18" charset="-34"/>
                <a:ea typeface="Times New Roman" panose="02020603050405020304" pitchFamily="18" charset="0"/>
                <a:cs typeface="DilleniaUPC" panose="02020603050405020304" pitchFamily="18" charset="-34"/>
              </a:rPr>
              <a:t>In vivo – Essai clinique </a:t>
            </a:r>
          </a:p>
        </p:txBody>
      </p:sp>
      <p:pic>
        <p:nvPicPr>
          <p:cNvPr id="20" name="Picture 2" descr="Mycose de l'ongle? N'attendez pas, traitez immédiatement">
            <a:extLst>
              <a:ext uri="{FF2B5EF4-FFF2-40B4-BE49-F238E27FC236}">
                <a16:creationId xmlns:a16="http://schemas.microsoft.com/office/drawing/2014/main" id="{BA23478E-B158-4491-8D70-4E6C4BB5B20C}"/>
              </a:ext>
            </a:extLst>
          </p:cNvPr>
          <p:cNvPicPr>
            <a:picLocks noChangeAspect="1" noChangeArrowheads="1"/>
          </p:cNvPicPr>
          <p:nvPr/>
        </p:nvPicPr>
        <p:blipFill rotWithShape="1">
          <a:blip r:embed="rId3" cstate="print">
            <a:duotone>
              <a:prstClr val="black"/>
              <a:srgbClr val="816891">
                <a:tint val="45000"/>
                <a:satMod val="400000"/>
              </a:srgbClr>
            </a:duotone>
            <a:extLst>
              <a:ext uri="{28A0092B-C50C-407E-A947-70E740481C1C}">
                <a14:useLocalDpi xmlns:a14="http://schemas.microsoft.com/office/drawing/2010/main" val="0"/>
              </a:ext>
            </a:extLst>
          </a:blip>
          <a:srcRect r="66457"/>
          <a:stretch/>
        </p:blipFill>
        <p:spPr bwMode="auto">
          <a:xfrm>
            <a:off x="5436692" y="1759597"/>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C8B183A2-8F5E-4801-973B-BD04D8496C54}"/>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5" name="Connecteur droit 24">
            <a:extLst>
              <a:ext uri="{FF2B5EF4-FFF2-40B4-BE49-F238E27FC236}">
                <a16:creationId xmlns:a16="http://schemas.microsoft.com/office/drawing/2014/main" id="{6AA515A8-D8FE-44EC-8115-0BDFD00984DC}"/>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B22E630-37F4-4869-B1CA-6C504948E8A6}"/>
              </a:ext>
            </a:extLst>
          </p:cNvPr>
          <p:cNvSpPr/>
          <p:nvPr/>
        </p:nvSpPr>
        <p:spPr>
          <a:xfrm>
            <a:off x="9095042" y="407650"/>
            <a:ext cx="2792174" cy="658904"/>
          </a:xfrm>
          <a:prstGeom prst="rect">
            <a:avLst/>
          </a:prstGeom>
          <a:solidFill>
            <a:srgbClr val="81689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C0D2FEB3-CE49-45BC-9947-6E061EDBF3E5}"/>
              </a:ext>
            </a:extLst>
          </p:cNvPr>
          <p:cNvSpPr txBox="1"/>
          <p:nvPr/>
        </p:nvSpPr>
        <p:spPr>
          <a:xfrm>
            <a:off x="9407550" y="429217"/>
            <a:ext cx="2479666" cy="261610"/>
          </a:xfrm>
          <a:prstGeom prst="rect">
            <a:avLst/>
          </a:prstGeom>
          <a:noFill/>
        </p:spPr>
        <p:txBody>
          <a:bodyPr wrap="square">
            <a:spAutoFit/>
          </a:bodyPr>
          <a:lstStyle/>
          <a:p>
            <a:pPr marR="0" lvl="0" algn="just" defTabSz="914400" rtl="0" eaLnBrk="1" fontAlgn="auto" latinLnBrk="0" hangingPunct="1">
              <a:lnSpc>
                <a:spcPct val="100000"/>
              </a:lnSpc>
              <a:spcBef>
                <a:spcPts val="16"/>
              </a:spcBef>
              <a:spcAft>
                <a:spcPts val="0"/>
              </a:spcAft>
              <a:buClr>
                <a:prstClr val="black"/>
              </a:buClr>
              <a:buSzPts val="900"/>
              <a:tabLst/>
              <a:defRPr/>
            </a:pPr>
            <a:r>
              <a:rPr kumimoji="0" lang="fr-FR" sz="1100" b="0" i="0" u="none" strike="noStrike" cap="none" normalizeH="0" baseline="0" noProof="0">
                <a:ln>
                  <a:noFill/>
                </a:ln>
                <a:solidFill>
                  <a:prstClr val="black"/>
                </a:solidFill>
                <a:uLnTx/>
                <a:uFillTx/>
                <a:latin typeface="Calibri" panose="020F0502020204030204"/>
                <a:ea typeface="Arial" panose="020B0604020202020204" pitchFamily="34" charset="0"/>
                <a:cs typeface="+mn-cs"/>
              </a:rPr>
              <a:t>xxx</a:t>
            </a:r>
          </a:p>
        </p:txBody>
      </p:sp>
      <p:pic>
        <p:nvPicPr>
          <p:cNvPr id="16" name="Image 15" descr="Une image contenant texte&#10;&#10;Description générée automatiquement">
            <a:extLst>
              <a:ext uri="{FF2B5EF4-FFF2-40B4-BE49-F238E27FC236}">
                <a16:creationId xmlns:a16="http://schemas.microsoft.com/office/drawing/2014/main" id="{722BB190-FA33-4208-8AE2-4474284BD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361" y="1626425"/>
            <a:ext cx="1851295" cy="4871600"/>
          </a:xfrm>
          <a:prstGeom prst="rect">
            <a:avLst/>
          </a:prstGeom>
          <a:effectLst>
            <a:outerShdw blurRad="63500" sx="102000" sy="102000" algn="ctr" rotWithShape="0">
              <a:prstClr val="black">
                <a:alpha val="40000"/>
              </a:prstClr>
            </a:outerShdw>
          </a:effectLst>
        </p:spPr>
      </p:pic>
      <p:sp>
        <p:nvSpPr>
          <p:cNvPr id="17" name="ZoneTexte 16">
            <a:extLst>
              <a:ext uri="{FF2B5EF4-FFF2-40B4-BE49-F238E27FC236}">
                <a16:creationId xmlns:a16="http://schemas.microsoft.com/office/drawing/2014/main" id="{8E84802B-428C-4C67-BB2E-47A6A248958A}"/>
              </a:ext>
            </a:extLst>
          </p:cNvPr>
          <p:cNvSpPr txBox="1"/>
          <p:nvPr/>
        </p:nvSpPr>
        <p:spPr>
          <a:xfrm>
            <a:off x="930740" y="615037"/>
            <a:ext cx="2792174"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Rétinol 0,3 %</a:t>
            </a:r>
          </a:p>
        </p:txBody>
      </p:sp>
      <p:pic>
        <p:nvPicPr>
          <p:cNvPr id="15" name="Image 14">
            <a:extLst>
              <a:ext uri="{FF2B5EF4-FFF2-40B4-BE49-F238E27FC236}">
                <a16:creationId xmlns:a16="http://schemas.microsoft.com/office/drawing/2014/main" id="{9EB86809-F9CC-4DC4-9BAC-292E6970B92D}"/>
              </a:ext>
            </a:extLst>
          </p:cNvPr>
          <p:cNvPicPr>
            <a:picLocks noChangeAspect="1"/>
          </p:cNvPicPr>
          <p:nvPr/>
        </p:nvPicPr>
        <p:blipFill>
          <a:blip r:embed="rId5"/>
          <a:stretch>
            <a:fillRect/>
          </a:stretch>
        </p:blipFill>
        <p:spPr>
          <a:xfrm>
            <a:off x="8850866" y="264953"/>
            <a:ext cx="533640" cy="533640"/>
          </a:xfrm>
          <a:prstGeom prst="flowChartConnector">
            <a:avLst/>
          </a:prstGeom>
        </p:spPr>
      </p:pic>
      <p:sp>
        <p:nvSpPr>
          <p:cNvPr id="21" name="ZoneTexte 20">
            <a:extLst>
              <a:ext uri="{FF2B5EF4-FFF2-40B4-BE49-F238E27FC236}">
                <a16:creationId xmlns:a16="http://schemas.microsoft.com/office/drawing/2014/main" id="{E73AA079-FA6C-428F-AECC-60287E2ADDCC}"/>
              </a:ext>
            </a:extLst>
          </p:cNvPr>
          <p:cNvSpPr txBox="1"/>
          <p:nvPr/>
        </p:nvSpPr>
        <p:spPr>
          <a:xfrm>
            <a:off x="3526063" y="2572327"/>
            <a:ext cx="6494131" cy="446276"/>
          </a:xfrm>
          <a:prstGeom prst="rect">
            <a:avLst/>
          </a:prstGeom>
          <a:noFill/>
        </p:spPr>
        <p:txBody>
          <a:bodyPr wrap="square">
            <a:spAutoFit/>
          </a:bodyPr>
          <a:lstStyle/>
          <a:p>
            <a:r>
              <a:rPr kumimoji="0" lang="fr-FR" b="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Essai clinique sous contrôle dermatologique – X jours</a:t>
            </a:r>
            <a:r>
              <a:rPr kumimoji="0" lang="fr-FR" sz="2300" b="0" i="0" u="none" strike="noStrike" cap="none" normalizeH="0" baseline="0" noProof="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22" name="Image 21">
            <a:extLst>
              <a:ext uri="{FF2B5EF4-FFF2-40B4-BE49-F238E27FC236}">
                <a16:creationId xmlns:a16="http://schemas.microsoft.com/office/drawing/2014/main" id="{49528C9C-804B-4D02-ABF2-173E09A126E8}"/>
              </a:ext>
            </a:extLst>
          </p:cNvPr>
          <p:cNvPicPr>
            <a:picLocks noChangeAspect="1"/>
          </p:cNvPicPr>
          <p:nvPr/>
        </p:nvPicPr>
        <p:blipFill rotWithShape="1">
          <a:blip r:embed="rId6"/>
          <a:srcRect b="14901"/>
          <a:stretch/>
        </p:blipFill>
        <p:spPr>
          <a:xfrm>
            <a:off x="2969736" y="3143897"/>
            <a:ext cx="483564" cy="443166"/>
          </a:xfrm>
          <a:prstGeom prst="rect">
            <a:avLst/>
          </a:prstGeom>
        </p:spPr>
      </p:pic>
      <p:pic>
        <p:nvPicPr>
          <p:cNvPr id="23" name="Image 22">
            <a:extLst>
              <a:ext uri="{FF2B5EF4-FFF2-40B4-BE49-F238E27FC236}">
                <a16:creationId xmlns:a16="http://schemas.microsoft.com/office/drawing/2014/main" id="{7E9F66FC-4384-4819-9595-0EEED9BD1B6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894777" y="3643459"/>
            <a:ext cx="619484" cy="619484"/>
          </a:xfrm>
          <a:prstGeom prst="rect">
            <a:avLst/>
          </a:prstGeom>
        </p:spPr>
      </p:pic>
      <p:pic>
        <p:nvPicPr>
          <p:cNvPr id="26" name="Image 25">
            <a:extLst>
              <a:ext uri="{FF2B5EF4-FFF2-40B4-BE49-F238E27FC236}">
                <a16:creationId xmlns:a16="http://schemas.microsoft.com/office/drawing/2014/main" id="{27A9CA5D-126C-4B6C-B758-98A79F6BF51E}"/>
              </a:ext>
            </a:extLst>
          </p:cNvPr>
          <p:cNvPicPr>
            <a:picLocks noChangeAspect="1"/>
          </p:cNvPicPr>
          <p:nvPr/>
        </p:nvPicPr>
        <p:blipFill rotWithShape="1">
          <a:blip r:embed="rId9">
            <a:biLevel thresh="75000"/>
            <a:extLst>
              <a:ext uri="{BEBA8EAE-BF5A-486C-A8C5-ECC9F3942E4B}">
                <a14:imgProps xmlns:a14="http://schemas.microsoft.com/office/drawing/2010/main">
                  <a14:imgLayer r:embed="rId10">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2995478" y="2506091"/>
            <a:ext cx="530585" cy="619484"/>
          </a:xfrm>
          <a:prstGeom prst="rect">
            <a:avLst/>
          </a:prstGeom>
        </p:spPr>
      </p:pic>
      <p:sp>
        <p:nvSpPr>
          <p:cNvPr id="27" name="ZoneTexte 26">
            <a:extLst>
              <a:ext uri="{FF2B5EF4-FFF2-40B4-BE49-F238E27FC236}">
                <a16:creationId xmlns:a16="http://schemas.microsoft.com/office/drawing/2014/main" id="{3A321B71-52DB-4F53-8DF0-4FB1A730BFF4}"/>
              </a:ext>
            </a:extLst>
          </p:cNvPr>
          <p:cNvSpPr txBox="1"/>
          <p:nvPr/>
        </p:nvSpPr>
        <p:spPr>
          <a:xfrm>
            <a:off x="3526063" y="3711816"/>
            <a:ext cx="6096000" cy="446276"/>
          </a:xfrm>
          <a:prstGeom prst="rect">
            <a:avLst/>
          </a:prstGeom>
          <a:noFill/>
        </p:spPr>
        <p:txBody>
          <a:bodyPr wrap="square">
            <a:spAutoFit/>
          </a:bodyPr>
          <a:lstStyle/>
          <a:p>
            <a:r>
              <a:rPr lang="fr-FR" sz="2300">
                <a:solidFill>
                  <a:prstClr val="black"/>
                </a:solidFill>
                <a:latin typeface="DilleniaUPC" panose="02020603050405020304" pitchFamily="18" charset="-34"/>
                <a:cs typeface="DilleniaUPC" panose="02020603050405020304" pitchFamily="18" charset="-34"/>
              </a:rPr>
              <a:t>X</a:t>
            </a:r>
          </a:p>
        </p:txBody>
      </p:sp>
      <p:sp>
        <p:nvSpPr>
          <p:cNvPr id="30" name="ZoneTexte 29">
            <a:extLst>
              <a:ext uri="{FF2B5EF4-FFF2-40B4-BE49-F238E27FC236}">
                <a16:creationId xmlns:a16="http://schemas.microsoft.com/office/drawing/2014/main" id="{FB0B713E-5DAB-4214-824A-85A19C0109A7}"/>
              </a:ext>
            </a:extLst>
          </p:cNvPr>
          <p:cNvSpPr txBox="1"/>
          <p:nvPr/>
        </p:nvSpPr>
        <p:spPr>
          <a:xfrm>
            <a:off x="3514261" y="3142071"/>
            <a:ext cx="3651649" cy="446276"/>
          </a:xfrm>
          <a:prstGeom prst="rect">
            <a:avLst/>
          </a:prstGeom>
          <a:noFill/>
        </p:spPr>
        <p:txBody>
          <a:bodyPr wrap="square">
            <a:spAutoFit/>
          </a:bodyPr>
          <a:lstStyle/>
          <a:p>
            <a:r>
              <a:rPr lang="fr-FR" sz="2300">
                <a:solidFill>
                  <a:prstClr val="black"/>
                </a:solidFill>
                <a:latin typeface="DilleniaUPC" panose="02020603050405020304" pitchFamily="18" charset="-34"/>
                <a:cs typeface="DilleniaUPC" panose="02020603050405020304" pitchFamily="18" charset="-34"/>
              </a:rPr>
              <a:t>X volontaires âgés de X à X ans</a:t>
            </a:r>
          </a:p>
        </p:txBody>
      </p:sp>
      <p:pic>
        <p:nvPicPr>
          <p:cNvPr id="31" name="Image 30">
            <a:extLst>
              <a:ext uri="{FF2B5EF4-FFF2-40B4-BE49-F238E27FC236}">
                <a16:creationId xmlns:a16="http://schemas.microsoft.com/office/drawing/2014/main" id="{FB06D279-2AEB-437E-8F79-E547BC67EC4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111" b="93556" l="4667" r="96222">
                        <a14:foregroundMark x1="4667" y1="50222" x2="9111" y2="52222"/>
                        <a14:foregroundMark x1="50000" y1="90222" x2="50222" y2="93556"/>
                        <a14:foregroundMark x1="92222" y1="50667" x2="92889" y2="55778"/>
                        <a14:foregroundMark x1="47778" y1="7333" x2="52000" y2="7556"/>
                        <a14:foregroundMark x1="96222" y1="50444" x2="96222" y2="50444"/>
                      </a14:backgroundRemoval>
                    </a14:imgEffect>
                  </a14:imgLayer>
                </a14:imgProps>
              </a:ext>
            </a:extLst>
          </a:blip>
          <a:stretch>
            <a:fillRect/>
          </a:stretch>
        </p:blipFill>
        <p:spPr>
          <a:xfrm>
            <a:off x="3715352" y="1128805"/>
            <a:ext cx="4937660" cy="4937660"/>
          </a:xfrm>
          <a:prstGeom prst="rect">
            <a:avLst/>
          </a:prstGeom>
        </p:spPr>
      </p:pic>
    </p:spTree>
    <p:extLst>
      <p:ext uri="{BB962C8B-B14F-4D97-AF65-F5344CB8AC3E}">
        <p14:creationId xmlns:p14="http://schemas.microsoft.com/office/powerpoint/2010/main" val="33616075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F47E26E-C291-41E4-8D4B-071A17E062A9}"/>
              </a:ext>
            </a:extLst>
          </p:cNvPr>
          <p:cNvSpPr/>
          <p:nvPr/>
        </p:nvSpPr>
        <p:spPr>
          <a:xfrm>
            <a:off x="-1" y="0"/>
            <a:ext cx="1882141" cy="6858000"/>
          </a:xfrm>
          <a:prstGeom prst="rect">
            <a:avLst/>
          </a:prstGeom>
          <a:solidFill>
            <a:srgbClr val="816891"/>
          </a:solidFill>
          <a:ln>
            <a:solidFill>
              <a:srgbClr val="957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E155ADB7-0BDC-4505-B4B8-BDED717E3608}"/>
              </a:ext>
            </a:extLst>
          </p:cNvPr>
          <p:cNvSpPr txBox="1"/>
          <p:nvPr/>
        </p:nvSpPr>
        <p:spPr>
          <a:xfrm>
            <a:off x="2894420" y="1759597"/>
            <a:ext cx="9297580" cy="584775"/>
          </a:xfrm>
          <a:prstGeom prst="rect">
            <a:avLst/>
          </a:prstGeom>
          <a:noFill/>
        </p:spPr>
        <p:txBody>
          <a:bodyPr wrap="square">
            <a:spAutoFit/>
          </a:bodyPr>
          <a:lstStyle/>
          <a:p>
            <a:pPr>
              <a:tabLst>
                <a:tab pos="3136900" algn="l"/>
              </a:tabLst>
            </a:pPr>
            <a:r>
              <a:rPr lang="fr-FR" sz="3200" b="1" cap="all" dirty="0">
                <a:solidFill>
                  <a:srgbClr val="816891"/>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816891"/>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u="none" strike="noStrike" dirty="0">
                <a:solidFill>
                  <a:srgbClr val="816891"/>
                </a:solidFill>
                <a:latin typeface="DilleniaUPC" panose="02020603050405020304" pitchFamily="18" charset="-34"/>
                <a:ea typeface="Times New Roman" panose="02020603050405020304" pitchFamily="18" charset="0"/>
                <a:cs typeface="DilleniaUPC" panose="02020603050405020304" pitchFamily="18" charset="-34"/>
              </a:rPr>
              <a:t>In vivo – Test d’utilisation </a:t>
            </a:r>
          </a:p>
        </p:txBody>
      </p:sp>
      <p:pic>
        <p:nvPicPr>
          <p:cNvPr id="20" name="Picture 2" descr="Mycose de l'ongle? N'attendez pas, traitez immédiatement">
            <a:extLst>
              <a:ext uri="{FF2B5EF4-FFF2-40B4-BE49-F238E27FC236}">
                <a16:creationId xmlns:a16="http://schemas.microsoft.com/office/drawing/2014/main" id="{BA23478E-B158-4491-8D70-4E6C4BB5B20C}"/>
              </a:ext>
            </a:extLst>
          </p:cNvPr>
          <p:cNvPicPr>
            <a:picLocks noChangeAspect="1" noChangeArrowheads="1"/>
          </p:cNvPicPr>
          <p:nvPr/>
        </p:nvPicPr>
        <p:blipFill rotWithShape="1">
          <a:blip r:embed="rId3" cstate="print">
            <a:duotone>
              <a:prstClr val="black"/>
              <a:srgbClr val="816891">
                <a:tint val="45000"/>
                <a:satMod val="400000"/>
              </a:srgbClr>
            </a:duotone>
            <a:extLst>
              <a:ext uri="{28A0092B-C50C-407E-A947-70E740481C1C}">
                <a14:useLocalDpi xmlns:a14="http://schemas.microsoft.com/office/drawing/2010/main" val="0"/>
              </a:ext>
            </a:extLst>
          </a:blip>
          <a:srcRect r="66457"/>
          <a:stretch/>
        </p:blipFill>
        <p:spPr bwMode="auto">
          <a:xfrm>
            <a:off x="5436692" y="1759597"/>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C8B183A2-8F5E-4801-973B-BD04D8496C54}"/>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5" name="Connecteur droit 24">
            <a:extLst>
              <a:ext uri="{FF2B5EF4-FFF2-40B4-BE49-F238E27FC236}">
                <a16:creationId xmlns:a16="http://schemas.microsoft.com/office/drawing/2014/main" id="{6AA515A8-D8FE-44EC-8115-0BDFD00984DC}"/>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B22E630-37F4-4869-B1CA-6C504948E8A6}"/>
              </a:ext>
            </a:extLst>
          </p:cNvPr>
          <p:cNvSpPr/>
          <p:nvPr/>
        </p:nvSpPr>
        <p:spPr>
          <a:xfrm>
            <a:off x="9095042" y="407650"/>
            <a:ext cx="2792174" cy="658904"/>
          </a:xfrm>
          <a:prstGeom prst="rect">
            <a:avLst/>
          </a:prstGeom>
          <a:solidFill>
            <a:srgbClr val="81689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C0D2FEB3-CE49-45BC-9947-6E061EDBF3E5}"/>
              </a:ext>
            </a:extLst>
          </p:cNvPr>
          <p:cNvSpPr txBox="1"/>
          <p:nvPr/>
        </p:nvSpPr>
        <p:spPr>
          <a:xfrm>
            <a:off x="9407550" y="429217"/>
            <a:ext cx="2479666" cy="261610"/>
          </a:xfrm>
          <a:prstGeom prst="rect">
            <a:avLst/>
          </a:prstGeom>
          <a:noFill/>
        </p:spPr>
        <p:txBody>
          <a:bodyPr wrap="square">
            <a:spAutoFit/>
          </a:bodyPr>
          <a:lstStyle/>
          <a:p>
            <a:pPr marR="0" lvl="0" algn="just" defTabSz="914400" rtl="0" eaLnBrk="1" fontAlgn="auto" latinLnBrk="0" hangingPunct="1">
              <a:lnSpc>
                <a:spcPct val="100000"/>
              </a:lnSpc>
              <a:spcBef>
                <a:spcPts val="16"/>
              </a:spcBef>
              <a:spcAft>
                <a:spcPts val="0"/>
              </a:spcAft>
              <a:buClr>
                <a:prstClr val="black"/>
              </a:buClr>
              <a:buSzPts val="900"/>
              <a:tabLst/>
              <a:defRPr/>
            </a:pPr>
            <a:r>
              <a:rPr kumimoji="0" lang="fr-FR" sz="1100" b="0" i="0" u="none" strike="noStrike" cap="none" normalizeH="0" baseline="0" noProof="0">
                <a:ln>
                  <a:noFill/>
                </a:ln>
                <a:solidFill>
                  <a:prstClr val="black"/>
                </a:solidFill>
                <a:uLnTx/>
                <a:uFillTx/>
                <a:latin typeface="Calibri" panose="020F0502020204030204"/>
                <a:ea typeface="Arial" panose="020B0604020202020204" pitchFamily="34" charset="0"/>
                <a:cs typeface="+mn-cs"/>
              </a:rPr>
              <a:t>xxx</a:t>
            </a:r>
          </a:p>
        </p:txBody>
      </p:sp>
      <p:pic>
        <p:nvPicPr>
          <p:cNvPr id="16" name="Image 15" descr="Une image contenant texte&#10;&#10;Description générée automatiquement">
            <a:extLst>
              <a:ext uri="{FF2B5EF4-FFF2-40B4-BE49-F238E27FC236}">
                <a16:creationId xmlns:a16="http://schemas.microsoft.com/office/drawing/2014/main" id="{722BB190-FA33-4208-8AE2-4474284BD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361" y="1626425"/>
            <a:ext cx="1851295" cy="4871600"/>
          </a:xfrm>
          <a:prstGeom prst="rect">
            <a:avLst/>
          </a:prstGeom>
          <a:effectLst>
            <a:outerShdw blurRad="63500" sx="102000" sy="102000" algn="ctr" rotWithShape="0">
              <a:prstClr val="black">
                <a:alpha val="40000"/>
              </a:prstClr>
            </a:outerShdw>
          </a:effectLst>
        </p:spPr>
      </p:pic>
      <p:sp>
        <p:nvSpPr>
          <p:cNvPr id="17" name="ZoneTexte 16">
            <a:extLst>
              <a:ext uri="{FF2B5EF4-FFF2-40B4-BE49-F238E27FC236}">
                <a16:creationId xmlns:a16="http://schemas.microsoft.com/office/drawing/2014/main" id="{8E84802B-428C-4C67-BB2E-47A6A248958A}"/>
              </a:ext>
            </a:extLst>
          </p:cNvPr>
          <p:cNvSpPr txBox="1"/>
          <p:nvPr/>
        </p:nvSpPr>
        <p:spPr>
          <a:xfrm>
            <a:off x="930740" y="615037"/>
            <a:ext cx="2792174"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Rétinol 0,3 %</a:t>
            </a:r>
          </a:p>
        </p:txBody>
      </p:sp>
      <p:pic>
        <p:nvPicPr>
          <p:cNvPr id="15" name="Image 14">
            <a:extLst>
              <a:ext uri="{FF2B5EF4-FFF2-40B4-BE49-F238E27FC236}">
                <a16:creationId xmlns:a16="http://schemas.microsoft.com/office/drawing/2014/main" id="{9EB86809-F9CC-4DC4-9BAC-292E6970B92D}"/>
              </a:ext>
            </a:extLst>
          </p:cNvPr>
          <p:cNvPicPr>
            <a:picLocks noChangeAspect="1"/>
          </p:cNvPicPr>
          <p:nvPr/>
        </p:nvPicPr>
        <p:blipFill>
          <a:blip r:embed="rId5"/>
          <a:stretch>
            <a:fillRect/>
          </a:stretch>
        </p:blipFill>
        <p:spPr>
          <a:xfrm>
            <a:off x="8850866" y="264953"/>
            <a:ext cx="533640" cy="533640"/>
          </a:xfrm>
          <a:prstGeom prst="flowChartConnector">
            <a:avLst/>
          </a:prstGeom>
        </p:spPr>
      </p:pic>
      <p:pic>
        <p:nvPicPr>
          <p:cNvPr id="31" name="Image 30">
            <a:extLst>
              <a:ext uri="{FF2B5EF4-FFF2-40B4-BE49-F238E27FC236}">
                <a16:creationId xmlns:a16="http://schemas.microsoft.com/office/drawing/2014/main" id="{EFE2F91C-212B-46E1-AFC4-AD5A47B3CCB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111" b="93556" l="4667" r="96222">
                        <a14:foregroundMark x1="4667" y1="50222" x2="9111" y2="52222"/>
                        <a14:foregroundMark x1="50000" y1="90222" x2="50222" y2="93556"/>
                        <a14:foregroundMark x1="92222" y1="50667" x2="92889" y2="55778"/>
                        <a14:foregroundMark x1="47778" y1="7333" x2="52000" y2="7556"/>
                        <a14:foregroundMark x1="96222" y1="50444" x2="96222" y2="50444"/>
                      </a14:backgroundRemoval>
                    </a14:imgEffect>
                  </a14:imgLayer>
                </a14:imgProps>
              </a:ext>
            </a:extLst>
          </a:blip>
          <a:stretch>
            <a:fillRect/>
          </a:stretch>
        </p:blipFill>
        <p:spPr>
          <a:xfrm>
            <a:off x="3715352" y="1128805"/>
            <a:ext cx="4937660" cy="4937660"/>
          </a:xfrm>
          <a:prstGeom prst="rect">
            <a:avLst/>
          </a:prstGeom>
        </p:spPr>
      </p:pic>
    </p:spTree>
    <p:extLst>
      <p:ext uri="{BB962C8B-B14F-4D97-AF65-F5344CB8AC3E}">
        <p14:creationId xmlns:p14="http://schemas.microsoft.com/office/powerpoint/2010/main" val="26338602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82B39-E207-46AF-A7B5-CCB7CA9F05F3}"/>
              </a:ext>
            </a:extLst>
          </p:cNvPr>
          <p:cNvSpPr/>
          <p:nvPr/>
        </p:nvSpPr>
        <p:spPr>
          <a:xfrm>
            <a:off x="0" y="2421008"/>
            <a:ext cx="12192000" cy="4455653"/>
          </a:xfrm>
          <a:prstGeom prst="rect">
            <a:avLst/>
          </a:prstGeom>
          <a:solidFill>
            <a:srgbClr val="957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oneTexte 7">
            <a:extLst>
              <a:ext uri="{FF2B5EF4-FFF2-40B4-BE49-F238E27FC236}">
                <a16:creationId xmlns:a16="http://schemas.microsoft.com/office/drawing/2014/main" id="{C591BEF5-508B-49BB-8783-F0CDDA162DDC}"/>
              </a:ext>
            </a:extLst>
          </p:cNvPr>
          <p:cNvSpPr txBox="1"/>
          <p:nvPr/>
        </p:nvSpPr>
        <p:spPr>
          <a:xfrm>
            <a:off x="887601" y="626534"/>
            <a:ext cx="3413811"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Acide hyaluronique</a:t>
            </a:r>
          </a:p>
        </p:txBody>
      </p:sp>
      <p:pic>
        <p:nvPicPr>
          <p:cNvPr id="7" name="Image 6" descr="Une image contenant alimentation, bouteille&#10;&#10;Description générée automatiquement">
            <a:extLst>
              <a:ext uri="{FF2B5EF4-FFF2-40B4-BE49-F238E27FC236}">
                <a16:creationId xmlns:a16="http://schemas.microsoft.com/office/drawing/2014/main" id="{3ED0A071-5F59-4523-A371-7204A39FD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760" y="1364238"/>
            <a:ext cx="2005899" cy="5195179"/>
          </a:xfrm>
          <a:prstGeom prst="rect">
            <a:avLst/>
          </a:prstGeom>
          <a:effectLst>
            <a:outerShdw blurRad="63500" sx="102000" sy="102000" algn="ctr" rotWithShape="0">
              <a:prstClr val="black">
                <a:alpha val="40000"/>
              </a:prstClr>
            </a:outerShdw>
          </a:effectLst>
        </p:spPr>
      </p:pic>
      <p:pic>
        <p:nvPicPr>
          <p:cNvPr id="5" name="Picture 7" descr="D:\-= WORK =-\BUG AGENCY\NAOS\2020_ETAT_PUR\SLIDES\fleche-18.png">
            <a:extLst>
              <a:ext uri="{FF2B5EF4-FFF2-40B4-BE49-F238E27FC236}">
                <a16:creationId xmlns:a16="http://schemas.microsoft.com/office/drawing/2014/main" id="{5D19D882-89BA-4490-9124-6608654D036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1" r="20671"/>
          <a:stretch/>
        </p:blipFill>
        <p:spPr bwMode="auto">
          <a:xfrm rot="16648921" flipH="1">
            <a:off x="2831401" y="1025824"/>
            <a:ext cx="663907" cy="123244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C0424A13-2BE5-4EC8-8EE3-F5E9627F41D4}"/>
              </a:ext>
            </a:extLst>
          </p:cNvPr>
          <p:cNvSpPr txBox="1"/>
          <p:nvPr/>
        </p:nvSpPr>
        <p:spPr>
          <a:xfrm>
            <a:off x="3888320" y="1417876"/>
            <a:ext cx="3809652" cy="369332"/>
          </a:xfrm>
          <a:prstGeom prst="rect">
            <a:avLst/>
          </a:prstGeom>
          <a:noFill/>
        </p:spPr>
        <p:txBody>
          <a:bodyPr wrap="square">
            <a:spAutoFit/>
          </a:bodyPr>
          <a:lstStyle/>
          <a:p>
            <a:r>
              <a:rPr lang="fr-FR" dirty="0">
                <a:solidFill>
                  <a:srgbClr val="000000"/>
                </a:solidFill>
                <a:latin typeface="DilleniaUPC" panose="02020603050405020304" pitchFamily="18" charset="-34"/>
                <a:cs typeface="DilleniaUPC" panose="02020603050405020304" pitchFamily="18" charset="-34"/>
              </a:rPr>
              <a:t>Agent de comblement des rides</a:t>
            </a:r>
          </a:p>
        </p:txBody>
      </p:sp>
      <p:sp>
        <p:nvSpPr>
          <p:cNvPr id="22" name="ZoneTexte 21">
            <a:extLst>
              <a:ext uri="{FF2B5EF4-FFF2-40B4-BE49-F238E27FC236}">
                <a16:creationId xmlns:a16="http://schemas.microsoft.com/office/drawing/2014/main" id="{40F25476-3356-7140-B986-96CF88D33923}"/>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3" name="Connecteur droit 22">
            <a:extLst>
              <a:ext uri="{FF2B5EF4-FFF2-40B4-BE49-F238E27FC236}">
                <a16:creationId xmlns:a16="http://schemas.microsoft.com/office/drawing/2014/main" id="{6242D4D2-2C24-CB4E-B061-01EABB3570B3}"/>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17F694D0-3980-48F5-BF56-CCA947505E5D}"/>
              </a:ext>
            </a:extLst>
          </p:cNvPr>
          <p:cNvSpPr txBox="1"/>
          <p:nvPr/>
        </p:nvSpPr>
        <p:spPr>
          <a:xfrm>
            <a:off x="2936504" y="2158640"/>
            <a:ext cx="7387710" cy="584775"/>
          </a:xfrm>
          <a:prstGeom prst="rect">
            <a:avLst/>
          </a:prstGeom>
          <a:solidFill>
            <a:schemeClr val="bg1"/>
          </a:solidFill>
        </p:spPr>
        <p:txBody>
          <a:bodyPr wrap="square">
            <a:spAutoFit/>
          </a:bodyPr>
          <a:lstStyle/>
          <a:p>
            <a:pPr algn="ctr"/>
            <a:r>
              <a:rPr lang="fr-FR" sz="3200" b="1" cap="all" dirty="0">
                <a:solidFill>
                  <a:srgbClr val="957FAC"/>
                </a:solidFill>
                <a:latin typeface="DilleniaUPC" panose="02020603050405020304" pitchFamily="18" charset="-34"/>
                <a:cs typeface="DilleniaUPC" panose="02020603050405020304" pitchFamily="18" charset="-34"/>
              </a:rPr>
              <a:t>FICHE ACIDE HYALURONIQUE</a:t>
            </a:r>
          </a:p>
        </p:txBody>
      </p:sp>
      <p:pic>
        <p:nvPicPr>
          <p:cNvPr id="12" name="Image 11">
            <a:extLst>
              <a:ext uri="{FF2B5EF4-FFF2-40B4-BE49-F238E27FC236}">
                <a16:creationId xmlns:a16="http://schemas.microsoft.com/office/drawing/2014/main" id="{DA327779-5E10-413F-A8A8-816CF7CCAF1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5309" b="76914" l="5692" r="68000">
                        <a14:foregroundMark x1="9308" y1="41481" x2="8846" y2="45556"/>
                        <a14:foregroundMark x1="12538" y1="58889" x2="17154" y2="59630"/>
                        <a14:foregroundMark x1="14308" y1="42346" x2="14308" y2="48395"/>
                        <a14:foregroundMark x1="19385" y1="37160" x2="23538" y2="39506"/>
                        <a14:foregroundMark x1="30154" y1="47531" x2="35385" y2="53210"/>
                        <a14:foregroundMark x1="41615" y1="55062" x2="39692" y2="61852"/>
                        <a14:foregroundMark x1="39692" y1="61852" x2="39615" y2="61852"/>
                        <a14:foregroundMark x1="29462" y1="64074" x2="38000" y2="64938"/>
                        <a14:foregroundMark x1="44154" y1="39012" x2="50846" y2="39383"/>
                        <a14:foregroundMark x1="45154" y1="43457" x2="47615" y2="51728"/>
                        <a14:foregroundMark x1="57154" y1="46914" x2="57538" y2="49877"/>
                        <a14:foregroundMark x1="64615" y1="58272" x2="65308" y2="60741"/>
                        <a14:foregroundMark x1="54385" y1="69877" x2="62154" y2="73580"/>
                        <a14:foregroundMark x1="57385" y1="62469" x2="63385" y2="64074"/>
                        <a14:foregroundMark x1="53077" y1="72099" x2="52923" y2="77037"/>
                        <a14:foregroundMark x1="65308" y1="74198" x2="65308" y2="74198"/>
                        <a14:foregroundMark x1="68000" y1="75802" x2="68000" y2="75802"/>
                        <a14:foregroundMark x1="5692" y1="50370" x2="5692" y2="50370"/>
                        <a14:foregroundMark x1="12308" y1="51975" x2="12308" y2="51975"/>
                        <a14:foregroundMark x1="10308" y1="52469" x2="10308" y2="52469"/>
                        <a14:foregroundMark x1="43077" y1="58889" x2="43077" y2="58889"/>
                      </a14:backgroundRemoval>
                    </a14:imgEffect>
                  </a14:imgLayer>
                </a14:imgProps>
              </a:ext>
            </a:extLst>
          </a:blip>
          <a:srcRect l="4789" t="30166" r="30277" b="17821"/>
          <a:stretch/>
        </p:blipFill>
        <p:spPr>
          <a:xfrm>
            <a:off x="9480303" y="556084"/>
            <a:ext cx="2248276" cy="1122059"/>
          </a:xfrm>
          <a:prstGeom prst="rect">
            <a:avLst/>
          </a:prstGeom>
        </p:spPr>
      </p:pic>
      <p:sp>
        <p:nvSpPr>
          <p:cNvPr id="11" name="ZoneTexte 10">
            <a:extLst>
              <a:ext uri="{FF2B5EF4-FFF2-40B4-BE49-F238E27FC236}">
                <a16:creationId xmlns:a16="http://schemas.microsoft.com/office/drawing/2014/main" id="{2AE11E52-A0E8-4939-8827-528BBA0094C7}"/>
              </a:ext>
            </a:extLst>
          </p:cNvPr>
          <p:cNvSpPr txBox="1"/>
          <p:nvPr/>
        </p:nvSpPr>
        <p:spPr>
          <a:xfrm>
            <a:off x="195097" y="5844599"/>
            <a:ext cx="2659224" cy="1123128"/>
          </a:xfrm>
          <a:prstGeom prst="rect">
            <a:avLst/>
          </a:prstGeom>
          <a:noFill/>
        </p:spPr>
        <p:txBody>
          <a:bodyPr wrap="square">
            <a:spAutoFit/>
          </a:bodyPr>
          <a:lstStyle/>
          <a:p>
            <a:pPr algn="ctr">
              <a:lnSpc>
                <a:spcPts val="2000"/>
              </a:lnSpc>
            </a:pPr>
            <a:r>
              <a:rPr kumimoji="0" lang="fr-FR" sz="21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INCI : HYDROLYSED HYALURONIC ACID &amp; SODIUM HYALURONATE</a:t>
            </a:r>
          </a:p>
        </p:txBody>
      </p:sp>
      <p:sp>
        <p:nvSpPr>
          <p:cNvPr id="13" name="ZoneTexte 12">
            <a:extLst>
              <a:ext uri="{FF2B5EF4-FFF2-40B4-BE49-F238E27FC236}">
                <a16:creationId xmlns:a16="http://schemas.microsoft.com/office/drawing/2014/main" id="{F5420483-EB9C-41F3-8A52-30FA03AE9354}"/>
              </a:ext>
            </a:extLst>
          </p:cNvPr>
          <p:cNvSpPr txBox="1"/>
          <p:nvPr/>
        </p:nvSpPr>
        <p:spPr>
          <a:xfrm>
            <a:off x="7377172" y="1753379"/>
            <a:ext cx="4312640" cy="477054"/>
          </a:xfrm>
          <a:prstGeom prst="rect">
            <a:avLst/>
          </a:prstGeom>
          <a:noFill/>
        </p:spPr>
        <p:txBody>
          <a:bodyPr wrap="square">
            <a:spAutoFit/>
          </a:bodyPr>
          <a:lstStyle/>
          <a:p>
            <a:r>
              <a:rPr lang="fr-FR" sz="2500" dirty="0">
                <a:latin typeface="DilleniaUPC" panose="02020603050405020304" pitchFamily="18" charset="-34"/>
                <a:cs typeface="DilleniaUPC" panose="02020603050405020304" pitchFamily="18" charset="-34"/>
              </a:rPr>
              <a:t>Origine : biotechnologique</a:t>
            </a:r>
          </a:p>
        </p:txBody>
      </p:sp>
      <p:sp>
        <p:nvSpPr>
          <p:cNvPr id="14" name="ZoneTexte 13">
            <a:extLst>
              <a:ext uri="{FF2B5EF4-FFF2-40B4-BE49-F238E27FC236}">
                <a16:creationId xmlns:a16="http://schemas.microsoft.com/office/drawing/2014/main" id="{AD3A8370-7ADD-4867-BF62-E0CAD02ABABA}"/>
              </a:ext>
            </a:extLst>
          </p:cNvPr>
          <p:cNvSpPr txBox="1"/>
          <p:nvPr/>
        </p:nvSpPr>
        <p:spPr>
          <a:xfrm>
            <a:off x="2936503" y="2672837"/>
            <a:ext cx="4632697" cy="439287"/>
          </a:xfrm>
          <a:prstGeom prst="rect">
            <a:avLst/>
          </a:prstGeom>
          <a:noFill/>
        </p:spPr>
        <p:txBody>
          <a:bodyPr wrap="square">
            <a:spAutoFit/>
          </a:bodyPr>
          <a:lstStyle/>
          <a:p>
            <a:pPr algn="just">
              <a:lnSpc>
                <a:spcPct val="115000"/>
              </a:lnSpc>
              <a:spcAft>
                <a:spcPts val="1000"/>
              </a:spcAft>
            </a:pPr>
            <a:r>
              <a:rPr lang="fr-FR" sz="21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INFORMATIONS GÉNÉRALES</a:t>
            </a:r>
          </a:p>
        </p:txBody>
      </p:sp>
      <p:cxnSp>
        <p:nvCxnSpPr>
          <p:cNvPr id="15" name="Connecteur droit 14">
            <a:extLst>
              <a:ext uri="{FF2B5EF4-FFF2-40B4-BE49-F238E27FC236}">
                <a16:creationId xmlns:a16="http://schemas.microsoft.com/office/drawing/2014/main" id="{986F9DE7-88E8-4F42-9B5A-5F18C5068513}"/>
              </a:ext>
            </a:extLst>
          </p:cNvPr>
          <p:cNvCxnSpPr>
            <a:cxnSpLocks/>
          </p:cNvCxnSpPr>
          <p:nvPr/>
        </p:nvCxnSpPr>
        <p:spPr>
          <a:xfrm>
            <a:off x="3049419" y="3236177"/>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AECCE73C-38AD-4092-AE45-F90A1E3111CB}"/>
              </a:ext>
            </a:extLst>
          </p:cNvPr>
          <p:cNvSpPr txBox="1"/>
          <p:nvPr/>
        </p:nvSpPr>
        <p:spPr>
          <a:xfrm>
            <a:off x="2936502" y="3181396"/>
            <a:ext cx="9255497"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fr-FR" sz="210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Glycosaminoglycane présent chez tous les vertébrés. Plus de 50 % de l’acide hyaluronique total de l’organisme se trouve dans la peau. </a:t>
            </a:r>
          </a:p>
        </p:txBody>
      </p:sp>
      <p:sp>
        <p:nvSpPr>
          <p:cNvPr id="17" name="ZoneTexte 16">
            <a:extLst>
              <a:ext uri="{FF2B5EF4-FFF2-40B4-BE49-F238E27FC236}">
                <a16:creationId xmlns:a16="http://schemas.microsoft.com/office/drawing/2014/main" id="{E7FF1524-05DE-4B6B-84F8-D622CF473B45}"/>
              </a:ext>
            </a:extLst>
          </p:cNvPr>
          <p:cNvSpPr txBox="1"/>
          <p:nvPr/>
        </p:nvSpPr>
        <p:spPr>
          <a:xfrm>
            <a:off x="2911308" y="3825591"/>
            <a:ext cx="5330992" cy="439287"/>
          </a:xfrm>
          <a:prstGeom prst="rect">
            <a:avLst/>
          </a:prstGeom>
          <a:noFill/>
        </p:spPr>
        <p:txBody>
          <a:bodyPr wrap="square">
            <a:spAutoFit/>
          </a:bodyPr>
          <a:lstStyle/>
          <a:p>
            <a:pPr algn="just">
              <a:lnSpc>
                <a:spcPct val="115000"/>
              </a:lnSpc>
              <a:spcAft>
                <a:spcPts val="1000"/>
              </a:spcAft>
            </a:pPr>
            <a:r>
              <a:rPr lang="fr-FR" sz="21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MÉCANISMES D’ACTION</a:t>
            </a:r>
          </a:p>
        </p:txBody>
      </p:sp>
      <p:cxnSp>
        <p:nvCxnSpPr>
          <p:cNvPr id="18" name="Connecteur droit 17">
            <a:extLst>
              <a:ext uri="{FF2B5EF4-FFF2-40B4-BE49-F238E27FC236}">
                <a16:creationId xmlns:a16="http://schemas.microsoft.com/office/drawing/2014/main" id="{9EC5017D-4439-4037-99EE-52EC1CD2D440}"/>
              </a:ext>
            </a:extLst>
          </p:cNvPr>
          <p:cNvCxnSpPr>
            <a:cxnSpLocks/>
          </p:cNvCxnSpPr>
          <p:nvPr/>
        </p:nvCxnSpPr>
        <p:spPr>
          <a:xfrm>
            <a:off x="3015461" y="4500983"/>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0" name="ZoneTexte 19">
            <a:extLst>
              <a:ext uri="{FF2B5EF4-FFF2-40B4-BE49-F238E27FC236}">
                <a16:creationId xmlns:a16="http://schemas.microsoft.com/office/drawing/2014/main" id="{9CA061E0-EA1F-49D0-923A-564E8E7B1090}"/>
              </a:ext>
            </a:extLst>
          </p:cNvPr>
          <p:cNvSpPr txBox="1"/>
          <p:nvPr/>
        </p:nvSpPr>
        <p:spPr>
          <a:xfrm>
            <a:off x="2928648" y="4237437"/>
            <a:ext cx="8897047" cy="1384995"/>
          </a:xfrm>
          <a:prstGeom prst="rect">
            <a:avLst/>
          </a:prstGeom>
          <a:noFill/>
        </p:spPr>
        <p:txBody>
          <a:bodyPr wrap="square">
            <a:spAutoFit/>
          </a:bodyPr>
          <a:lstStyle/>
          <a:p>
            <a:pPr marR="0" lvl="0" algn="just" defTabSz="685937" rtl="0" eaLnBrk="1" fontAlgn="base" latinLnBrk="0" hangingPunct="1">
              <a:lnSpc>
                <a:spcPct val="100000"/>
              </a:lnSpc>
              <a:spcBef>
                <a:spcPts val="0"/>
              </a:spcBef>
              <a:buClrTx/>
              <a:buSzTx/>
              <a:tabLst/>
              <a:defRPr/>
            </a:pP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RÉGÉNÉRANT : stimulation de la synthèse de collagène de type I et augmentation de la prolifération des fibroblastes. </a:t>
            </a:r>
          </a:p>
          <a:p>
            <a:pPr marR="0" lvl="0" algn="just" defTabSz="685937" rtl="0" eaLnBrk="1" fontAlgn="base" latinLnBrk="0" hangingPunct="1">
              <a:lnSpc>
                <a:spcPct val="100000"/>
              </a:lnSpc>
              <a:spcBef>
                <a:spcPts val="0"/>
              </a:spcBef>
              <a:buClrTx/>
              <a:buSzTx/>
              <a:tabLst/>
              <a:defRPr/>
            </a:pP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HYDRATANT : capacité exceptionnelle de rétention de l’eau pour hydrater et </a:t>
            </a:r>
            <a:r>
              <a:rPr kumimoji="0" lang="fr-FR" sz="2100" b="0" i="0" u="none" strike="noStrike" cap="none" normalizeH="0" baseline="0" noProof="0" dirty="0" err="1">
                <a:ln>
                  <a:noFill/>
                </a:ln>
                <a:solidFill>
                  <a:schemeClr val="bg1"/>
                </a:solidFill>
                <a:uLnTx/>
                <a:uFillTx/>
                <a:latin typeface="DilleniaUPC" panose="02020603050405020304" pitchFamily="18" charset="-34"/>
                <a:cs typeface="DilleniaUPC" panose="02020603050405020304" pitchFamily="18" charset="-34"/>
              </a:rPr>
              <a:t>repulper</a:t>
            </a:r>
            <a:r>
              <a:rPr kumimoji="0" lang="fr-FR" sz="21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 la peau.</a:t>
            </a:r>
          </a:p>
        </p:txBody>
      </p:sp>
      <p:sp>
        <p:nvSpPr>
          <p:cNvPr id="21" name="ZoneTexte 20">
            <a:extLst>
              <a:ext uri="{FF2B5EF4-FFF2-40B4-BE49-F238E27FC236}">
                <a16:creationId xmlns:a16="http://schemas.microsoft.com/office/drawing/2014/main" id="{FA0C73D3-F2AE-471B-96D4-4507C6911B19}"/>
              </a:ext>
            </a:extLst>
          </p:cNvPr>
          <p:cNvSpPr txBox="1"/>
          <p:nvPr/>
        </p:nvSpPr>
        <p:spPr>
          <a:xfrm>
            <a:off x="2936501" y="5918853"/>
            <a:ext cx="3693857" cy="439287"/>
          </a:xfrm>
          <a:prstGeom prst="rect">
            <a:avLst/>
          </a:prstGeom>
          <a:noFill/>
        </p:spPr>
        <p:txBody>
          <a:bodyPr wrap="square">
            <a:spAutoFit/>
          </a:bodyPr>
          <a:lstStyle/>
          <a:p>
            <a:pPr algn="just">
              <a:lnSpc>
                <a:spcPct val="115000"/>
              </a:lnSpc>
              <a:spcAft>
                <a:spcPts val="1000"/>
              </a:spcAft>
            </a:pPr>
            <a:r>
              <a:rPr lang="fr-FR" sz="21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CONCENTRATION</a:t>
            </a:r>
          </a:p>
        </p:txBody>
      </p:sp>
      <p:cxnSp>
        <p:nvCxnSpPr>
          <p:cNvPr id="24" name="Connecteur droit 23">
            <a:extLst>
              <a:ext uri="{FF2B5EF4-FFF2-40B4-BE49-F238E27FC236}">
                <a16:creationId xmlns:a16="http://schemas.microsoft.com/office/drawing/2014/main" id="{1DB60BCE-EE8D-41E9-8CD3-1F1B0DE043E2}"/>
              </a:ext>
            </a:extLst>
          </p:cNvPr>
          <p:cNvCxnSpPr>
            <a:cxnSpLocks/>
          </p:cNvCxnSpPr>
          <p:nvPr/>
        </p:nvCxnSpPr>
        <p:spPr>
          <a:xfrm>
            <a:off x="3049419" y="6389463"/>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5" name="ZoneTexte 24">
            <a:extLst>
              <a:ext uri="{FF2B5EF4-FFF2-40B4-BE49-F238E27FC236}">
                <a16:creationId xmlns:a16="http://schemas.microsoft.com/office/drawing/2014/main" id="{C8DAE536-2C31-4E10-BFAF-F997A483ED70}"/>
              </a:ext>
            </a:extLst>
          </p:cNvPr>
          <p:cNvSpPr txBox="1"/>
          <p:nvPr/>
        </p:nvSpPr>
        <p:spPr>
          <a:xfrm>
            <a:off x="2936502" y="6416297"/>
            <a:ext cx="8148265" cy="415498"/>
          </a:xfrm>
          <a:prstGeom prst="rect">
            <a:avLst/>
          </a:prstGeom>
          <a:noFill/>
        </p:spPr>
        <p:txBody>
          <a:bodyPr wrap="square">
            <a:spAutoFit/>
          </a:bodyPr>
          <a:lstStyle/>
          <a:p>
            <a:r>
              <a:rPr lang="fr-FR" sz="2100" dirty="0">
                <a:solidFill>
                  <a:schemeClr val="bg1"/>
                </a:solidFill>
                <a:latin typeface="DilleniaUPC" panose="02020603050405020304" pitchFamily="18" charset="-34"/>
                <a:cs typeface="DilleniaUPC" panose="02020603050405020304" pitchFamily="18" charset="-34"/>
              </a:rPr>
              <a:t>1,6 % (1 600 mg/100 g). </a:t>
            </a:r>
          </a:p>
        </p:txBody>
      </p:sp>
      <p:sp>
        <p:nvSpPr>
          <p:cNvPr id="26" name="ZoneTexte 25">
            <a:extLst>
              <a:ext uri="{FF2B5EF4-FFF2-40B4-BE49-F238E27FC236}">
                <a16:creationId xmlns:a16="http://schemas.microsoft.com/office/drawing/2014/main" id="{7E635863-165D-4743-B02E-B5D1055EE170}"/>
              </a:ext>
            </a:extLst>
          </p:cNvPr>
          <p:cNvSpPr txBox="1"/>
          <p:nvPr/>
        </p:nvSpPr>
        <p:spPr>
          <a:xfrm>
            <a:off x="5664031" y="5292122"/>
            <a:ext cx="6596312" cy="1123128"/>
          </a:xfrm>
          <a:prstGeom prst="rect">
            <a:avLst/>
          </a:prstGeom>
          <a:noFill/>
        </p:spPr>
        <p:txBody>
          <a:bodyPr wrap="square">
            <a:spAutoFit/>
          </a:bodyPr>
          <a:lstStyle/>
          <a:p>
            <a:pPr marL="342900" marR="0" lvl="0" indent="-342900" algn="just" defTabSz="685937" rtl="0" eaLnBrk="1" fontAlgn="base" latinLnBrk="0" hangingPunct="1">
              <a:lnSpc>
                <a:spcPts val="2000"/>
              </a:lnSpc>
              <a:spcBef>
                <a:spcPts val="0"/>
              </a:spcBef>
              <a:spcAft>
                <a:spcPts val="0"/>
              </a:spcAft>
              <a:buClrTx/>
              <a:buSzTx/>
              <a:buFont typeface="Wingdings" panose="05000000000000000000" pitchFamily="2" charset="2"/>
              <a:buChar char="Ø"/>
              <a:tabLst/>
              <a:defRPr/>
            </a:pPr>
            <a:r>
              <a:rPr kumimoji="0" lang="fr-FR" sz="21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sym typeface="Wingdings" panose="05000000000000000000" pitchFamily="2" charset="2"/>
              </a:rPr>
              <a:t>AH de PM élevé (effet hydratant superficiel &amp;          action de tenseur en surface) </a:t>
            </a:r>
          </a:p>
          <a:p>
            <a:pPr marL="342900" marR="0" lvl="0" indent="-342900" algn="just" defTabSz="685937" rtl="0" eaLnBrk="1" fontAlgn="base" latinLnBrk="0" hangingPunct="1">
              <a:lnSpc>
                <a:spcPts val="2000"/>
              </a:lnSpc>
              <a:spcBef>
                <a:spcPts val="0"/>
              </a:spcBef>
              <a:spcAft>
                <a:spcPts val="0"/>
              </a:spcAft>
              <a:buClrTx/>
              <a:buSzTx/>
              <a:buFont typeface="Wingdings" panose="05000000000000000000" pitchFamily="2" charset="2"/>
              <a:buChar char="Ø"/>
              <a:tabLst/>
              <a:defRPr/>
            </a:pPr>
            <a:r>
              <a:rPr kumimoji="0" lang="fr-FR" sz="21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sym typeface="Wingdings" panose="05000000000000000000" pitchFamily="2" charset="2"/>
              </a:rPr>
              <a:t>AH de faible PM (régulation de l’hydratation et augmentation de la fermeté de la peau)</a:t>
            </a:r>
          </a:p>
        </p:txBody>
      </p:sp>
    </p:spTree>
    <p:extLst>
      <p:ext uri="{BB962C8B-B14F-4D97-AF65-F5344CB8AC3E}">
        <p14:creationId xmlns:p14="http://schemas.microsoft.com/office/powerpoint/2010/main" val="36200378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F47E26E-C291-41E4-8D4B-071A17E062A9}"/>
              </a:ext>
            </a:extLst>
          </p:cNvPr>
          <p:cNvSpPr/>
          <p:nvPr/>
        </p:nvSpPr>
        <p:spPr>
          <a:xfrm>
            <a:off x="-1" y="0"/>
            <a:ext cx="1882141" cy="6858000"/>
          </a:xfrm>
          <a:prstGeom prst="rect">
            <a:avLst/>
          </a:prstGeom>
          <a:solidFill>
            <a:srgbClr val="957FAC"/>
          </a:solidFill>
          <a:ln>
            <a:solidFill>
              <a:srgbClr val="957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E155ADB7-0BDC-4505-B4B8-BDED717E3608}"/>
              </a:ext>
            </a:extLst>
          </p:cNvPr>
          <p:cNvSpPr txBox="1"/>
          <p:nvPr/>
        </p:nvSpPr>
        <p:spPr>
          <a:xfrm>
            <a:off x="2885088" y="2099204"/>
            <a:ext cx="9167211" cy="584775"/>
          </a:xfrm>
          <a:prstGeom prst="rect">
            <a:avLst/>
          </a:prstGeom>
          <a:noFill/>
        </p:spPr>
        <p:txBody>
          <a:bodyPr wrap="square">
            <a:spAutoFit/>
          </a:bodyPr>
          <a:lstStyle/>
          <a:p>
            <a:pPr>
              <a:tabLst>
                <a:tab pos="3136900" algn="l"/>
              </a:tabLst>
            </a:pPr>
            <a:r>
              <a:rPr lang="fr-FR" sz="3200" b="1" cap="all"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Tests in vitro</a:t>
            </a:r>
          </a:p>
        </p:txBody>
      </p:sp>
      <p:pic>
        <p:nvPicPr>
          <p:cNvPr id="20" name="Picture 2" descr="Mycose de l'ongle? N'attendez pas, traitez immédiatement">
            <a:extLst>
              <a:ext uri="{FF2B5EF4-FFF2-40B4-BE49-F238E27FC236}">
                <a16:creationId xmlns:a16="http://schemas.microsoft.com/office/drawing/2014/main" id="{BA23478E-B158-4491-8D70-4E6C4BB5B20C}"/>
              </a:ext>
            </a:extLst>
          </p:cNvPr>
          <p:cNvPicPr>
            <a:picLocks noChangeAspect="1" noChangeArrowheads="1"/>
          </p:cNvPicPr>
          <p:nvPr/>
        </p:nvPicPr>
        <p:blipFill rotWithShape="1">
          <a:blip r:embed="rId3" cstate="print">
            <a:duotone>
              <a:prstClr val="black"/>
              <a:srgbClr val="957FAC">
                <a:tint val="45000"/>
                <a:satMod val="400000"/>
              </a:srgbClr>
            </a:duotone>
            <a:extLst>
              <a:ext uri="{28A0092B-C50C-407E-A947-70E740481C1C}">
                <a14:useLocalDpi xmlns:a14="http://schemas.microsoft.com/office/drawing/2010/main" val="0"/>
              </a:ext>
            </a:extLst>
          </a:blip>
          <a:srcRect r="66457"/>
          <a:stretch/>
        </p:blipFill>
        <p:spPr bwMode="auto">
          <a:xfrm>
            <a:off x="7943647" y="2054960"/>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9D09AB3D-C027-4D8E-947C-40A74BFEA37F}"/>
              </a:ext>
            </a:extLst>
          </p:cNvPr>
          <p:cNvSpPr txBox="1"/>
          <p:nvPr/>
        </p:nvSpPr>
        <p:spPr>
          <a:xfrm>
            <a:off x="887601" y="626534"/>
            <a:ext cx="3413811"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Acide hyaluronique</a:t>
            </a:r>
          </a:p>
        </p:txBody>
      </p:sp>
      <p:sp>
        <p:nvSpPr>
          <p:cNvPr id="24" name="ZoneTexte 23">
            <a:extLst>
              <a:ext uri="{FF2B5EF4-FFF2-40B4-BE49-F238E27FC236}">
                <a16:creationId xmlns:a16="http://schemas.microsoft.com/office/drawing/2014/main" id="{C8B183A2-8F5E-4801-973B-BD04D8496C54}"/>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5" name="Connecteur droit 24">
            <a:extLst>
              <a:ext uri="{FF2B5EF4-FFF2-40B4-BE49-F238E27FC236}">
                <a16:creationId xmlns:a16="http://schemas.microsoft.com/office/drawing/2014/main" id="{6AA515A8-D8FE-44EC-8115-0BDFD00984DC}"/>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Image 26" descr="Une image contenant alimentation, bouteille&#10;&#10;Description générée automatiquement">
            <a:extLst>
              <a:ext uri="{FF2B5EF4-FFF2-40B4-BE49-F238E27FC236}">
                <a16:creationId xmlns:a16="http://schemas.microsoft.com/office/drawing/2014/main" id="{89E3FDC4-62A5-4F51-8027-01F3B5D5B5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66" y="1531613"/>
            <a:ext cx="2005899" cy="5195179"/>
          </a:xfrm>
          <a:prstGeom prst="rect">
            <a:avLst/>
          </a:prstGeom>
          <a:effectLst>
            <a:outerShdw blurRad="63500" sx="102000" sy="102000" algn="ctr" rotWithShape="0">
              <a:prstClr val="black">
                <a:alpha val="40000"/>
              </a:prstClr>
            </a:outerShdw>
          </a:effectLst>
        </p:spPr>
      </p:pic>
      <p:sp>
        <p:nvSpPr>
          <p:cNvPr id="29" name="ZoneTexte 28">
            <a:extLst>
              <a:ext uri="{FF2B5EF4-FFF2-40B4-BE49-F238E27FC236}">
                <a16:creationId xmlns:a16="http://schemas.microsoft.com/office/drawing/2014/main" id="{DE5DF721-967D-4C2A-8D36-D1273D04433A}"/>
              </a:ext>
            </a:extLst>
          </p:cNvPr>
          <p:cNvSpPr txBox="1"/>
          <p:nvPr/>
        </p:nvSpPr>
        <p:spPr>
          <a:xfrm>
            <a:off x="2711302" y="3120612"/>
            <a:ext cx="9340997" cy="1431161"/>
          </a:xfrm>
          <a:prstGeom prst="rect">
            <a:avLst/>
          </a:prstGeom>
          <a:noFill/>
        </p:spPr>
        <p:txBody>
          <a:bodyPr wrap="square">
            <a:spAutoFit/>
          </a:bodyPr>
          <a:lstStyle/>
          <a:p>
            <a:pPr algn="just">
              <a:spcAft>
                <a:spcPts val="1200"/>
              </a:spcAft>
              <a:tabLst>
                <a:tab pos="3051175" algn="l"/>
              </a:tabLst>
            </a:pPr>
            <a:r>
              <a:rPr lang="fr-FR" sz="2400" dirty="0">
                <a:latin typeface="DilleniaUPC" panose="02020603050405020304" pitchFamily="18" charset="-34"/>
                <a:cs typeface="DilleniaUPC" panose="02020603050405020304" pitchFamily="18" charset="-34"/>
              </a:rPr>
              <a:t>EFFICACITÉ ANTIBACTÉRIENNE</a:t>
            </a:r>
            <a:r>
              <a:rPr lang="fr-FR" sz="2100" dirty="0">
                <a:latin typeface="DilleniaUPC" panose="02020603050405020304" pitchFamily="18" charset="-34"/>
                <a:cs typeface="DilleniaUPC" panose="02020603050405020304" pitchFamily="18" charset="-34"/>
              </a:rPr>
              <a:t> : x étude in vitro</a:t>
            </a:r>
            <a:r>
              <a:rPr lang="fr-FR" sz="2100" baseline="30000" dirty="0">
                <a:latin typeface="DilleniaUPC" panose="02020603050405020304" pitchFamily="18" charset="-34"/>
                <a:cs typeface="DilleniaUPC" panose="02020603050405020304" pitchFamily="18" charset="-34"/>
              </a:rPr>
              <a:t>(1) </a:t>
            </a:r>
            <a:r>
              <a:rPr lang="fr-FR" sz="2100" dirty="0">
                <a:latin typeface="DilleniaUPC" panose="02020603050405020304" pitchFamily="18" charset="-34"/>
                <a:cs typeface="DilleniaUPC" panose="02020603050405020304" pitchFamily="18" charset="-34"/>
              </a:rPr>
              <a:t>de l’effet de l’acide hyaluronique sur la synthèse de </a:t>
            </a:r>
            <a:r>
              <a:rPr lang="fr-FR" sz="2100" dirty="0" err="1">
                <a:latin typeface="DilleniaUPC" panose="02020603050405020304" pitchFamily="18" charset="-34"/>
                <a:cs typeface="DilleniaUPC" panose="02020603050405020304" pitchFamily="18" charset="-34"/>
              </a:rPr>
              <a:t>procollagène</a:t>
            </a:r>
            <a:r>
              <a:rPr lang="fr-FR" sz="2100" dirty="0">
                <a:latin typeface="DilleniaUPC" panose="02020603050405020304" pitchFamily="18" charset="-34"/>
                <a:cs typeface="DilleniaUPC" panose="02020603050405020304" pitchFamily="18" charset="-34"/>
              </a:rPr>
              <a:t> de type I par les fibroblastes. À 0,5 %, l’acide hyaluronique augmente la synthèse de </a:t>
            </a:r>
            <a:r>
              <a:rPr lang="fr-FR" sz="2100" dirty="0" err="1">
                <a:latin typeface="DilleniaUPC" panose="02020603050405020304" pitchFamily="18" charset="-34"/>
                <a:cs typeface="DilleniaUPC" panose="02020603050405020304" pitchFamily="18" charset="-34"/>
              </a:rPr>
              <a:t>procollagène</a:t>
            </a:r>
            <a:r>
              <a:rPr lang="fr-FR" sz="2100" dirty="0">
                <a:latin typeface="DilleniaUPC" panose="02020603050405020304" pitchFamily="18" charset="-34"/>
                <a:cs typeface="DilleniaUPC" panose="02020603050405020304" pitchFamily="18" charset="-34"/>
              </a:rPr>
              <a:t> de type I (composant de la matrice extracellulaire) de 20 % et contribue ainsi à améliorer la fermeté de la peau.</a:t>
            </a:r>
          </a:p>
        </p:txBody>
      </p:sp>
      <p:sp>
        <p:nvSpPr>
          <p:cNvPr id="35" name="Rectangle 34">
            <a:extLst>
              <a:ext uri="{FF2B5EF4-FFF2-40B4-BE49-F238E27FC236}">
                <a16:creationId xmlns:a16="http://schemas.microsoft.com/office/drawing/2014/main" id="{F16B8100-898F-4438-8F31-F799E2973E87}"/>
              </a:ext>
            </a:extLst>
          </p:cNvPr>
          <p:cNvSpPr/>
          <p:nvPr/>
        </p:nvSpPr>
        <p:spPr>
          <a:xfrm>
            <a:off x="2964415" y="2683979"/>
            <a:ext cx="6274756" cy="436633"/>
          </a:xfrm>
          <a:prstGeom prst="rect">
            <a:avLst/>
          </a:prstGeom>
          <a:solidFill>
            <a:schemeClr val="bg1"/>
          </a:solidFill>
          <a:ln>
            <a:solidFill>
              <a:srgbClr val="957F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957FAC"/>
                </a:solidFill>
                <a:latin typeface="DilleniaUPC" panose="02020603050405020304" pitchFamily="18" charset="-34"/>
                <a:ea typeface="Arial" panose="020B0604020202020204" pitchFamily="34" charset="0"/>
                <a:cs typeface="DilleniaUPC" panose="02020603050405020304" pitchFamily="18" charset="-34"/>
              </a:rPr>
              <a:t>EFFICACITÉ RÉGÉNÉRANTE</a:t>
            </a:r>
          </a:p>
        </p:txBody>
      </p:sp>
      <p:sp>
        <p:nvSpPr>
          <p:cNvPr id="36" name="ZoneTexte 35">
            <a:extLst>
              <a:ext uri="{FF2B5EF4-FFF2-40B4-BE49-F238E27FC236}">
                <a16:creationId xmlns:a16="http://schemas.microsoft.com/office/drawing/2014/main" id="{CADE61A6-62D1-44DB-B473-DA415AB055B4}"/>
              </a:ext>
            </a:extLst>
          </p:cNvPr>
          <p:cNvSpPr txBox="1"/>
          <p:nvPr/>
        </p:nvSpPr>
        <p:spPr>
          <a:xfrm>
            <a:off x="2749847" y="4846415"/>
            <a:ext cx="8971346" cy="1754326"/>
          </a:xfrm>
          <a:prstGeom prst="rect">
            <a:avLst/>
          </a:prstGeom>
          <a:noFill/>
        </p:spPr>
        <p:txBody>
          <a:bodyPr wrap="square">
            <a:spAutoFit/>
          </a:bodyPr>
          <a:lstStyle/>
          <a:p>
            <a:pPr algn="just">
              <a:spcAft>
                <a:spcPts val="1200"/>
              </a:spcAft>
              <a:tabLst>
                <a:tab pos="2957513" algn="l"/>
              </a:tabLst>
            </a:pPr>
            <a:r>
              <a:rPr lang="fr-FR" sz="2400" dirty="0">
                <a:latin typeface="DilleniaUPC" panose="02020603050405020304" pitchFamily="18" charset="-34"/>
                <a:cs typeface="DilleniaUPC" panose="02020603050405020304" pitchFamily="18" charset="-34"/>
              </a:rPr>
              <a:t>EFFICACITÉ </a:t>
            </a:r>
            <a:r>
              <a:rPr lang="fr-FR" sz="2100" dirty="0">
                <a:latin typeface="DilleniaUPC" panose="02020603050405020304" pitchFamily="18" charset="-34"/>
                <a:cs typeface="DilleniaUPC" panose="02020603050405020304" pitchFamily="18" charset="-34"/>
              </a:rPr>
              <a:t>ANTIOXYDANTE : Étude in vitro</a:t>
            </a:r>
            <a:r>
              <a:rPr lang="fr-FR" sz="2100" baseline="30000" dirty="0">
                <a:latin typeface="DilleniaUPC" panose="02020603050405020304" pitchFamily="18" charset="-34"/>
                <a:cs typeface="DilleniaUPC" panose="02020603050405020304" pitchFamily="18" charset="-34"/>
              </a:rPr>
              <a:t>(2)</a:t>
            </a:r>
            <a:r>
              <a:rPr lang="fr-FR" sz="2100" dirty="0">
                <a:latin typeface="DilleniaUPC" panose="02020603050405020304" pitchFamily="18" charset="-34"/>
                <a:cs typeface="DilleniaUPC" panose="02020603050405020304" pitchFamily="18" charset="-34"/>
              </a:rPr>
              <a:t> de l’effet de l’acide hyaluronique sur la synthèse de ZO-1 et d’</a:t>
            </a:r>
            <a:r>
              <a:rPr lang="fr-FR" sz="2100" dirty="0" err="1">
                <a:latin typeface="DilleniaUPC" panose="02020603050405020304" pitchFamily="18" charset="-34"/>
                <a:cs typeface="DilleniaUPC" panose="02020603050405020304" pitchFamily="18" charset="-34"/>
              </a:rPr>
              <a:t>occludines</a:t>
            </a:r>
            <a:r>
              <a:rPr lang="fr-FR" sz="2100" dirty="0">
                <a:latin typeface="DilleniaUPC" panose="02020603050405020304" pitchFamily="18" charset="-34"/>
                <a:cs typeface="DilleniaUPC" panose="02020603050405020304" pitchFamily="18" charset="-34"/>
              </a:rPr>
              <a:t> (protéines constitutives des jonctions serrées) par les kératinocytes. À 0,5 %, l’acide hyaluronique augmente la synthèse d’</a:t>
            </a:r>
            <a:r>
              <a:rPr lang="fr-FR" sz="2100" dirty="0" err="1">
                <a:latin typeface="DilleniaUPC" panose="02020603050405020304" pitchFamily="18" charset="-34"/>
                <a:cs typeface="DilleniaUPC" panose="02020603050405020304" pitchFamily="18" charset="-34"/>
              </a:rPr>
              <a:t>occludines</a:t>
            </a:r>
            <a:r>
              <a:rPr lang="fr-FR" sz="2100" dirty="0">
                <a:latin typeface="DilleniaUPC" panose="02020603050405020304" pitchFamily="18" charset="-34"/>
                <a:cs typeface="DilleniaUPC" panose="02020603050405020304" pitchFamily="18" charset="-34"/>
              </a:rPr>
              <a:t> (+39 %) et de ZO-1 (+29 %). Par conséquent, il renforce la cohésion cellulaire, ce qui prévient la perte insensible d’eau.</a:t>
            </a:r>
          </a:p>
        </p:txBody>
      </p:sp>
      <p:sp>
        <p:nvSpPr>
          <p:cNvPr id="37" name="Rectangle 36">
            <a:extLst>
              <a:ext uri="{FF2B5EF4-FFF2-40B4-BE49-F238E27FC236}">
                <a16:creationId xmlns:a16="http://schemas.microsoft.com/office/drawing/2014/main" id="{0831DD89-F1D8-4DFF-82F7-0429A8E94DC3}"/>
              </a:ext>
            </a:extLst>
          </p:cNvPr>
          <p:cNvSpPr/>
          <p:nvPr/>
        </p:nvSpPr>
        <p:spPr>
          <a:xfrm>
            <a:off x="3038846" y="4553013"/>
            <a:ext cx="6274756" cy="319229"/>
          </a:xfrm>
          <a:prstGeom prst="rect">
            <a:avLst/>
          </a:prstGeom>
          <a:solidFill>
            <a:schemeClr val="bg1"/>
          </a:solidFill>
          <a:ln>
            <a:solidFill>
              <a:srgbClr val="957F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957FAC"/>
                </a:solidFill>
                <a:latin typeface="DilleniaUPC" panose="02020603050405020304" pitchFamily="18" charset="-34"/>
                <a:ea typeface="Arial" panose="020B0604020202020204" pitchFamily="34" charset="0"/>
                <a:cs typeface="DilleniaUPC" panose="02020603050405020304" pitchFamily="18" charset="-34"/>
              </a:rPr>
              <a:t>EFFICACITÉ HYDRATANTE</a:t>
            </a:r>
          </a:p>
        </p:txBody>
      </p:sp>
      <p:sp>
        <p:nvSpPr>
          <p:cNvPr id="13" name="Rectangle 12">
            <a:extLst>
              <a:ext uri="{FF2B5EF4-FFF2-40B4-BE49-F238E27FC236}">
                <a16:creationId xmlns:a16="http://schemas.microsoft.com/office/drawing/2014/main" id="{9B22E630-37F4-4869-B1CA-6C504948E8A6}"/>
              </a:ext>
            </a:extLst>
          </p:cNvPr>
          <p:cNvSpPr/>
          <p:nvPr/>
        </p:nvSpPr>
        <p:spPr>
          <a:xfrm>
            <a:off x="6683460" y="775151"/>
            <a:ext cx="5162534" cy="849998"/>
          </a:xfrm>
          <a:prstGeom prst="rect">
            <a:avLst/>
          </a:prstGeom>
          <a:solidFill>
            <a:srgbClr val="957FA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C0D2FEB3-CE49-45BC-9947-6E061EDBF3E5}"/>
              </a:ext>
            </a:extLst>
          </p:cNvPr>
          <p:cNvSpPr txBox="1"/>
          <p:nvPr/>
        </p:nvSpPr>
        <p:spPr>
          <a:xfrm>
            <a:off x="6874920" y="792768"/>
            <a:ext cx="4877364" cy="797654"/>
          </a:xfrm>
          <a:prstGeom prst="rect">
            <a:avLst/>
          </a:prstGeom>
          <a:noFill/>
        </p:spPr>
        <p:txBody>
          <a:bodyPr wrap="square">
            <a:spAutoFit/>
          </a:bodyPr>
          <a:lstStyle/>
          <a:p>
            <a:pPr marL="269875" indent="-269875" algn="just">
              <a:lnSpc>
                <a:spcPts val="1300"/>
              </a:lnSpc>
              <a:spcAft>
                <a:spcPts val="300"/>
              </a:spcAft>
              <a:buAutoNum type="arabicParenBoth"/>
            </a:pPr>
            <a:r>
              <a:rPr kumimoji="0" lang="fr-FR" sz="1100" b="0"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In vitro study of the effect of hyaluronic acid on the synthesis of procollagen I by fibroblasts </a:t>
            </a:r>
            <a:r>
              <a:rPr kumimoji="0" lang="fr-FR" sz="1100" b="0" i="1"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(étude fournisseur)</a:t>
            </a:r>
          </a:p>
          <a:p>
            <a:pPr marL="269875" indent="-269875" algn="just">
              <a:lnSpc>
                <a:spcPts val="1300"/>
              </a:lnSpc>
              <a:spcAft>
                <a:spcPts val="300"/>
              </a:spcAft>
              <a:buAutoNum type="arabicParenBoth"/>
            </a:pPr>
            <a:r>
              <a:rPr kumimoji="0" lang="fr-FR" sz="1100" b="0"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In vitro study of the effect of hyaluronic acid on the synthesis of ZO-1 by fibroblasts </a:t>
            </a:r>
            <a:r>
              <a:rPr kumimoji="0" lang="fr-FR" sz="1100" b="0" i="1"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(étude fournisseur)</a:t>
            </a:r>
          </a:p>
        </p:txBody>
      </p:sp>
      <p:pic>
        <p:nvPicPr>
          <p:cNvPr id="15" name="Image 14">
            <a:extLst>
              <a:ext uri="{FF2B5EF4-FFF2-40B4-BE49-F238E27FC236}">
                <a16:creationId xmlns:a16="http://schemas.microsoft.com/office/drawing/2014/main" id="{7AB41E65-1614-473C-95BE-EB830E6FE13E}"/>
              </a:ext>
            </a:extLst>
          </p:cNvPr>
          <p:cNvPicPr>
            <a:picLocks noChangeAspect="1"/>
          </p:cNvPicPr>
          <p:nvPr/>
        </p:nvPicPr>
        <p:blipFill>
          <a:blip r:embed="rId5"/>
          <a:stretch>
            <a:fillRect/>
          </a:stretch>
        </p:blipFill>
        <p:spPr>
          <a:xfrm>
            <a:off x="6457887" y="566475"/>
            <a:ext cx="451143" cy="451143"/>
          </a:xfrm>
          <a:prstGeom prst="rect">
            <a:avLst/>
          </a:prstGeom>
        </p:spPr>
      </p:pic>
    </p:spTree>
    <p:extLst>
      <p:ext uri="{BB962C8B-B14F-4D97-AF65-F5344CB8AC3E}">
        <p14:creationId xmlns:p14="http://schemas.microsoft.com/office/powerpoint/2010/main" val="7894805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F47E26E-C291-41E4-8D4B-071A17E062A9}"/>
              </a:ext>
            </a:extLst>
          </p:cNvPr>
          <p:cNvSpPr/>
          <p:nvPr/>
        </p:nvSpPr>
        <p:spPr>
          <a:xfrm>
            <a:off x="-1" y="0"/>
            <a:ext cx="1882141" cy="6858000"/>
          </a:xfrm>
          <a:prstGeom prst="rect">
            <a:avLst/>
          </a:prstGeom>
          <a:solidFill>
            <a:srgbClr val="957FAC"/>
          </a:solidFill>
          <a:ln>
            <a:solidFill>
              <a:srgbClr val="957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E155ADB7-0BDC-4505-B4B8-BDED717E3608}"/>
              </a:ext>
            </a:extLst>
          </p:cNvPr>
          <p:cNvSpPr txBox="1"/>
          <p:nvPr/>
        </p:nvSpPr>
        <p:spPr>
          <a:xfrm>
            <a:off x="2885089" y="2099204"/>
            <a:ext cx="9135460" cy="584775"/>
          </a:xfrm>
          <a:prstGeom prst="rect">
            <a:avLst/>
          </a:prstGeom>
          <a:noFill/>
        </p:spPr>
        <p:txBody>
          <a:bodyPr wrap="square">
            <a:spAutoFit/>
          </a:bodyPr>
          <a:lstStyle/>
          <a:p>
            <a:pPr>
              <a:tabLst>
                <a:tab pos="3136900" algn="l"/>
              </a:tabLst>
            </a:pPr>
            <a:r>
              <a:rPr lang="fr-FR" sz="3200" b="1" cap="all"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Tests in vivo</a:t>
            </a:r>
          </a:p>
        </p:txBody>
      </p:sp>
      <p:pic>
        <p:nvPicPr>
          <p:cNvPr id="20" name="Picture 2" descr="Mycose de l'ongle? N'attendez pas, traitez immédiatement">
            <a:extLst>
              <a:ext uri="{FF2B5EF4-FFF2-40B4-BE49-F238E27FC236}">
                <a16:creationId xmlns:a16="http://schemas.microsoft.com/office/drawing/2014/main" id="{BA23478E-B158-4491-8D70-4E6C4BB5B20C}"/>
              </a:ext>
            </a:extLst>
          </p:cNvPr>
          <p:cNvPicPr>
            <a:picLocks noChangeAspect="1" noChangeArrowheads="1"/>
          </p:cNvPicPr>
          <p:nvPr/>
        </p:nvPicPr>
        <p:blipFill rotWithShape="1">
          <a:blip r:embed="rId3" cstate="print">
            <a:duotone>
              <a:prstClr val="black"/>
              <a:srgbClr val="957FAC">
                <a:tint val="45000"/>
                <a:satMod val="400000"/>
              </a:srgbClr>
            </a:duotone>
            <a:extLst>
              <a:ext uri="{28A0092B-C50C-407E-A947-70E740481C1C}">
                <a14:useLocalDpi xmlns:a14="http://schemas.microsoft.com/office/drawing/2010/main" val="0"/>
              </a:ext>
            </a:extLst>
          </a:blip>
          <a:srcRect r="66457"/>
          <a:stretch/>
        </p:blipFill>
        <p:spPr bwMode="auto">
          <a:xfrm>
            <a:off x="7904494" y="2136635"/>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9D09AB3D-C027-4D8E-947C-40A74BFEA37F}"/>
              </a:ext>
            </a:extLst>
          </p:cNvPr>
          <p:cNvSpPr txBox="1"/>
          <p:nvPr/>
        </p:nvSpPr>
        <p:spPr>
          <a:xfrm>
            <a:off x="887601" y="626534"/>
            <a:ext cx="3413811"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Acide hyaluronique</a:t>
            </a:r>
          </a:p>
        </p:txBody>
      </p:sp>
      <p:sp>
        <p:nvSpPr>
          <p:cNvPr id="24" name="ZoneTexte 23">
            <a:extLst>
              <a:ext uri="{FF2B5EF4-FFF2-40B4-BE49-F238E27FC236}">
                <a16:creationId xmlns:a16="http://schemas.microsoft.com/office/drawing/2014/main" id="{C8B183A2-8F5E-4801-973B-BD04D8496C54}"/>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5" name="Connecteur droit 24">
            <a:extLst>
              <a:ext uri="{FF2B5EF4-FFF2-40B4-BE49-F238E27FC236}">
                <a16:creationId xmlns:a16="http://schemas.microsoft.com/office/drawing/2014/main" id="{6AA515A8-D8FE-44EC-8115-0BDFD00984DC}"/>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Image 26" descr="Une image contenant alimentation, bouteille&#10;&#10;Description générée automatiquement">
            <a:extLst>
              <a:ext uri="{FF2B5EF4-FFF2-40B4-BE49-F238E27FC236}">
                <a16:creationId xmlns:a16="http://schemas.microsoft.com/office/drawing/2014/main" id="{89E3FDC4-62A5-4F51-8027-01F3B5D5B5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66" y="1531613"/>
            <a:ext cx="2005899" cy="5195179"/>
          </a:xfrm>
          <a:prstGeom prst="rect">
            <a:avLst/>
          </a:prstGeom>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9B22E630-37F4-4869-B1CA-6C504948E8A6}"/>
              </a:ext>
            </a:extLst>
          </p:cNvPr>
          <p:cNvSpPr/>
          <p:nvPr/>
        </p:nvSpPr>
        <p:spPr>
          <a:xfrm>
            <a:off x="6683460" y="584650"/>
            <a:ext cx="5162534" cy="1324053"/>
          </a:xfrm>
          <a:prstGeom prst="rect">
            <a:avLst/>
          </a:prstGeom>
          <a:solidFill>
            <a:srgbClr val="957FA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C0D2FEB3-CE49-45BC-9947-6E061EDBF3E5}"/>
              </a:ext>
            </a:extLst>
          </p:cNvPr>
          <p:cNvSpPr txBox="1"/>
          <p:nvPr/>
        </p:nvSpPr>
        <p:spPr>
          <a:xfrm>
            <a:off x="6874920" y="602268"/>
            <a:ext cx="4877364" cy="1336263"/>
          </a:xfrm>
          <a:prstGeom prst="rect">
            <a:avLst/>
          </a:prstGeom>
          <a:noFill/>
        </p:spPr>
        <p:txBody>
          <a:bodyPr wrap="square">
            <a:spAutoFit/>
          </a:bodyPr>
          <a:lstStyle/>
          <a:p>
            <a:pPr marL="269875" indent="-269875" algn="just">
              <a:lnSpc>
                <a:spcPts val="1300"/>
              </a:lnSpc>
              <a:spcAft>
                <a:spcPts val="300"/>
              </a:spcAft>
              <a:buFontTx/>
              <a:buAutoNum type="arabicParenBoth"/>
            </a:pPr>
            <a:r>
              <a:rPr kumimoji="0" lang="fr-FR" sz="1100" b="0"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Pavicic T et al. “Efficacy of cream-based novel formulations of hyaluronic acid of different molecular weights in anti-wrinkle treatment”. </a:t>
            </a:r>
            <a:r>
              <a:rPr kumimoji="0" lang="fr-FR" sz="1100" b="0" i="1"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J Drugs Dermatol</a:t>
            </a:r>
            <a:r>
              <a:rPr kumimoji="0" lang="fr-FR" sz="1100" b="0"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 Sept. 2011 ; 10(9) : 990-1000. PMID: 22052267.</a:t>
            </a:r>
          </a:p>
          <a:p>
            <a:pPr marL="269875" indent="-269875" algn="just">
              <a:lnSpc>
                <a:spcPts val="1300"/>
              </a:lnSpc>
              <a:spcAft>
                <a:spcPts val="300"/>
              </a:spcAft>
              <a:buAutoNum type="arabicParenBoth"/>
            </a:pPr>
            <a:r>
              <a:rPr kumimoji="0" lang="fr-FR" sz="1100" b="0"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In vivo evaluation of the effect of hyaluronic acid on the mechanical properties of the skin (</a:t>
            </a:r>
            <a:r>
              <a:rPr kumimoji="0" lang="fr-FR" sz="1100" b="0" i="1"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étude fournisseur</a:t>
            </a:r>
            <a:r>
              <a:rPr kumimoji="0" lang="fr-FR" sz="1100" b="0"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a:t>
            </a:r>
          </a:p>
          <a:p>
            <a:pPr marL="269875" indent="-269875" algn="just">
              <a:lnSpc>
                <a:spcPts val="1300"/>
              </a:lnSpc>
              <a:spcAft>
                <a:spcPts val="300"/>
              </a:spcAft>
              <a:buAutoNum type="arabicParenBoth"/>
            </a:pPr>
            <a:r>
              <a:rPr kumimoji="0" lang="fr-FR" sz="1100" b="0"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In vivo evaluation of the effect of hyaluronic acid on skin roughness (</a:t>
            </a:r>
            <a:r>
              <a:rPr kumimoji="0" lang="fr-FR" sz="1100" b="0" i="1"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étude fournisseur</a:t>
            </a:r>
            <a:r>
              <a:rPr kumimoji="0" lang="fr-FR" sz="1100" b="0" u="none" strike="noStrike" cap="none" normalizeH="0" baseline="0" noProof="0">
                <a:ln>
                  <a:noFill/>
                </a:ln>
                <a:solidFill>
                  <a:prstClr val="black"/>
                </a:solidFill>
                <a:uLnTx/>
                <a:uFillTx/>
                <a:latin typeface="Calibri" panose="020F0502020204030204" pitchFamily="34" charset="0"/>
                <a:cs typeface="Calibri" panose="020F0502020204030204" pitchFamily="34" charset="0"/>
              </a:rPr>
              <a:t>)</a:t>
            </a:r>
          </a:p>
        </p:txBody>
      </p:sp>
      <p:pic>
        <p:nvPicPr>
          <p:cNvPr id="15" name="Image 14">
            <a:extLst>
              <a:ext uri="{FF2B5EF4-FFF2-40B4-BE49-F238E27FC236}">
                <a16:creationId xmlns:a16="http://schemas.microsoft.com/office/drawing/2014/main" id="{7AB41E65-1614-473C-95BE-EB830E6FE13E}"/>
              </a:ext>
            </a:extLst>
          </p:cNvPr>
          <p:cNvPicPr>
            <a:picLocks noChangeAspect="1"/>
          </p:cNvPicPr>
          <p:nvPr/>
        </p:nvPicPr>
        <p:blipFill>
          <a:blip r:embed="rId5"/>
          <a:stretch>
            <a:fillRect/>
          </a:stretch>
        </p:blipFill>
        <p:spPr>
          <a:xfrm>
            <a:off x="6449462" y="1220617"/>
            <a:ext cx="451143" cy="451143"/>
          </a:xfrm>
          <a:prstGeom prst="rect">
            <a:avLst/>
          </a:prstGeom>
        </p:spPr>
      </p:pic>
      <p:sp>
        <p:nvSpPr>
          <p:cNvPr id="18" name="ZoneTexte 17">
            <a:extLst>
              <a:ext uri="{FF2B5EF4-FFF2-40B4-BE49-F238E27FC236}">
                <a16:creationId xmlns:a16="http://schemas.microsoft.com/office/drawing/2014/main" id="{79B5CAA6-A1BC-44FC-A002-2BB5D36A8A15}"/>
              </a:ext>
            </a:extLst>
          </p:cNvPr>
          <p:cNvSpPr txBox="1"/>
          <p:nvPr/>
        </p:nvSpPr>
        <p:spPr>
          <a:xfrm>
            <a:off x="2594506" y="3218715"/>
            <a:ext cx="9455163" cy="4232697"/>
          </a:xfrm>
          <a:prstGeom prst="rect">
            <a:avLst/>
          </a:prstGeom>
          <a:noFill/>
        </p:spPr>
        <p:txBody>
          <a:bodyPr wrap="square">
            <a:spAutoFit/>
          </a:bodyPr>
          <a:lstStyle/>
          <a:p>
            <a:pPr marL="342900" marR="0" lvl="0" indent="-342900" algn="just" defTabSz="914400" rtl="0" eaLnBrk="1" fontAlgn="auto" latinLnBrk="0" hangingPunct="1">
              <a:lnSpc>
                <a:spcPts val="2500"/>
              </a:lnSpc>
              <a:spcBef>
                <a:spcPts val="0"/>
              </a:spcBef>
              <a:spcAft>
                <a:spcPts val="1200"/>
              </a:spcAft>
              <a:buClrTx/>
              <a:buSzPct val="50000"/>
              <a:buFont typeface="Wingdings" panose="05000000000000000000" pitchFamily="2" charset="2"/>
              <a:buChar char="Ø"/>
              <a:tabLst>
                <a:tab pos="3051175" algn="l"/>
              </a:tabLst>
              <a:defRPr/>
            </a:pPr>
            <a:r>
              <a:rPr kumimoji="0" lang="fr-FR" sz="2000" b="0" i="0" u="none" strike="noStrike" cap="none" normalizeH="0" noProof="0" dirty="0">
                <a:ln>
                  <a:noFill/>
                </a:ln>
                <a:solidFill>
                  <a:prstClr val="black"/>
                </a:solidFill>
                <a:uLnTx/>
                <a:uFillTx/>
                <a:latin typeface="DilleniaUPC" panose="02020603050405020304" pitchFamily="18" charset="-34"/>
                <a:cs typeface="DilleniaUPC" panose="02020603050405020304" pitchFamily="18" charset="-34"/>
              </a:rPr>
              <a:t>Étude in vivo</a:t>
            </a:r>
            <a:r>
              <a:rPr kumimoji="0" lang="fr-FR" sz="2000" b="0" i="0" u="none" strike="noStrike" cap="none" normalizeH="0" baseline="30000" noProof="0" dirty="0">
                <a:ln>
                  <a:noFill/>
                </a:ln>
                <a:solidFill>
                  <a:prstClr val="black"/>
                </a:solidFill>
                <a:uLnTx/>
                <a:uFillTx/>
                <a:latin typeface="DilleniaUPC" panose="02020603050405020304" pitchFamily="18" charset="-34"/>
                <a:cs typeface="DilleniaUPC" panose="02020603050405020304" pitchFamily="18" charset="-34"/>
              </a:rPr>
              <a:t>(1)</a:t>
            </a:r>
            <a:r>
              <a:rPr kumimoji="0" lang="fr-FR" sz="2000" b="0" i="0" u="none" strike="noStrike" cap="none" normalizeH="0" noProof="0" dirty="0">
                <a:ln>
                  <a:noFill/>
                </a:ln>
                <a:solidFill>
                  <a:prstClr val="black"/>
                </a:solidFill>
                <a:uLnTx/>
                <a:uFillTx/>
                <a:latin typeface="DilleniaUPC" panose="02020603050405020304" pitchFamily="18" charset="-34"/>
                <a:cs typeface="DilleniaUPC" panose="02020603050405020304" pitchFamily="18" charset="-34"/>
              </a:rPr>
              <a:t> visant à évaluer l’effet de différents poids moléculaires d’acide hyaluronique (40 volontaires).</a:t>
            </a:r>
            <a:r>
              <a:rPr kumimoji="0" lang="fr-FR" sz="2000" b="0" i="0" u="none" strike="noStrike" cap="none" normalizeH="0" baseline="0" noProof="0" dirty="0">
                <a:ln>
                  <a:noFill/>
                </a:ln>
                <a:solidFill>
                  <a:prstClr val="black"/>
                </a:solidFill>
                <a:uLnTx/>
                <a:uFillTx/>
                <a:latin typeface="DilleniaUPC" panose="02020603050405020304" pitchFamily="18" charset="-34"/>
                <a:cs typeface="DilleniaUPC" panose="02020603050405020304" pitchFamily="18" charset="-34"/>
              </a:rPr>
              <a:t> </a:t>
            </a:r>
            <a:r>
              <a:rPr kumimoji="0" lang="fr-FR" sz="2000" i="0" u="none" strike="noStrike" cap="none" normalizeH="0" noProof="0" dirty="0">
                <a:ln>
                  <a:noFill/>
                </a:ln>
                <a:solidFill>
                  <a:prstClr val="black"/>
                </a:solidFill>
                <a:uLnTx/>
                <a:uFillTx/>
                <a:latin typeface="DilleniaUPC" panose="02020603050405020304" pitchFamily="18" charset="-34"/>
                <a:cs typeface="DilleniaUPC" panose="02020603050405020304" pitchFamily="18" charset="-34"/>
              </a:rPr>
              <a:t>Au bout de 30 jours d’utilisation, toutes les crèmes à base d’AH ayant servi ont amélioré significativement l’</a:t>
            </a:r>
            <a:r>
              <a:rPr kumimoji="0" lang="fr-FR" sz="2000" b="1" i="0" u="none" strike="noStrike" cap="none" normalizeH="0" noProof="0" dirty="0">
                <a:ln>
                  <a:noFill/>
                </a:ln>
                <a:solidFill>
                  <a:prstClr val="black"/>
                </a:solidFill>
                <a:uLnTx/>
                <a:uFillTx/>
                <a:latin typeface="DilleniaUPC" panose="02020603050405020304" pitchFamily="18" charset="-34"/>
                <a:cs typeface="DilleniaUPC" panose="02020603050405020304" pitchFamily="18" charset="-34"/>
              </a:rPr>
              <a:t>hydratation</a:t>
            </a:r>
            <a:r>
              <a:rPr kumimoji="0" lang="fr-FR" sz="2000" i="0" u="none" strike="noStrike" cap="none" normalizeH="0" noProof="0" dirty="0">
                <a:ln>
                  <a:noFill/>
                </a:ln>
                <a:solidFill>
                  <a:prstClr val="black"/>
                </a:solidFill>
                <a:uLnTx/>
                <a:uFillTx/>
                <a:latin typeface="DilleniaUPC" panose="02020603050405020304" pitchFamily="18" charset="-34"/>
                <a:cs typeface="DilleniaUPC" panose="02020603050405020304" pitchFamily="18" charset="-34"/>
              </a:rPr>
              <a:t> et l’</a:t>
            </a:r>
            <a:r>
              <a:rPr kumimoji="0" lang="fr-FR" sz="2000" b="1" i="0" u="none" strike="noStrike" cap="none" normalizeH="0" noProof="0" dirty="0">
                <a:ln>
                  <a:noFill/>
                </a:ln>
                <a:solidFill>
                  <a:prstClr val="black"/>
                </a:solidFill>
                <a:uLnTx/>
                <a:uFillTx/>
                <a:latin typeface="DilleniaUPC" panose="02020603050405020304" pitchFamily="18" charset="-34"/>
                <a:cs typeface="DilleniaUPC" panose="02020603050405020304" pitchFamily="18" charset="-34"/>
              </a:rPr>
              <a:t>élasticité</a:t>
            </a:r>
            <a:r>
              <a:rPr kumimoji="0" lang="fr-FR" sz="2000" i="0" u="none" strike="noStrike" cap="none" normalizeH="0" noProof="0" dirty="0">
                <a:ln>
                  <a:noFill/>
                </a:ln>
                <a:solidFill>
                  <a:prstClr val="black"/>
                </a:solidFill>
                <a:uLnTx/>
                <a:uFillTx/>
                <a:latin typeface="DilleniaUPC" panose="02020603050405020304" pitchFamily="18" charset="-34"/>
                <a:cs typeface="DilleniaUPC" panose="02020603050405020304" pitchFamily="18" charset="-34"/>
              </a:rPr>
              <a:t> de la peau (amélioration plus significative avec les AH de faible PM).</a:t>
            </a:r>
            <a:r>
              <a:rPr kumimoji="0" lang="fr-FR" sz="2000" b="0" i="0" u="none" strike="noStrike" cap="none" normalizeH="0" baseline="0" noProof="0" dirty="0">
                <a:ln>
                  <a:noFill/>
                </a:ln>
                <a:solidFill>
                  <a:prstClr val="black"/>
                </a:solidFill>
                <a:uLnTx/>
                <a:uFillTx/>
                <a:latin typeface="DilleniaUPC" panose="02020603050405020304" pitchFamily="18" charset="-34"/>
                <a:cs typeface="DilleniaUPC" panose="02020603050405020304" pitchFamily="18" charset="-34"/>
              </a:rPr>
              <a:t> </a:t>
            </a:r>
            <a:r>
              <a:rPr kumimoji="0" lang="fr-FR" sz="2000" b="1" i="0" u="none" strike="noStrike" cap="none" normalizeH="0" baseline="0" noProof="0" dirty="0">
                <a:ln>
                  <a:noFill/>
                </a:ln>
                <a:solidFill>
                  <a:prstClr val="black"/>
                </a:solidFill>
                <a:uLnTx/>
                <a:uFillTx/>
                <a:latin typeface="DilleniaUPC" panose="02020603050405020304" pitchFamily="18" charset="-34"/>
                <a:cs typeface="DilleniaUPC" panose="02020603050405020304" pitchFamily="18" charset="-34"/>
              </a:rPr>
              <a:t>Diminution de la profondeur des rides</a:t>
            </a:r>
            <a:r>
              <a:rPr kumimoji="0" lang="fr-FR" sz="2000" i="0" u="none" strike="noStrike" cap="none" normalizeH="0" baseline="0" noProof="0" dirty="0">
                <a:ln>
                  <a:noFill/>
                </a:ln>
                <a:solidFill>
                  <a:prstClr val="black"/>
                </a:solidFill>
                <a:uLnTx/>
                <a:uFillTx/>
                <a:latin typeface="DilleniaUPC" panose="02020603050405020304" pitchFamily="18" charset="-34"/>
                <a:cs typeface="DilleniaUPC" panose="02020603050405020304" pitchFamily="18" charset="-34"/>
              </a:rPr>
              <a:t> uniquement pour la crème à base d’AH 50 kDa (par rapport au placebo).</a:t>
            </a:r>
          </a:p>
          <a:p>
            <a:pPr marL="342900" indent="-342900" algn="just">
              <a:lnSpc>
                <a:spcPts val="2500"/>
              </a:lnSpc>
              <a:spcAft>
                <a:spcPts val="1200"/>
              </a:spcAft>
              <a:buSzPct val="50000"/>
              <a:buFont typeface="Wingdings" panose="05000000000000000000" pitchFamily="2" charset="2"/>
              <a:buChar char="Ø"/>
              <a:tabLst>
                <a:tab pos="3051175" algn="l"/>
              </a:tabLst>
            </a:pPr>
            <a:r>
              <a:rPr lang="fr-FR" sz="2000" dirty="0">
                <a:latin typeface="DilleniaUPC" panose="02020603050405020304" pitchFamily="18" charset="-34"/>
                <a:cs typeface="DilleniaUPC" panose="02020603050405020304" pitchFamily="18" charset="-34"/>
              </a:rPr>
              <a:t>Étude in vivo</a:t>
            </a:r>
            <a:r>
              <a:rPr lang="fr-FR" sz="2000" baseline="30000" dirty="0">
                <a:latin typeface="DilleniaUPC" panose="02020603050405020304" pitchFamily="18" charset="-34"/>
                <a:cs typeface="DilleniaUPC" panose="02020603050405020304" pitchFamily="18" charset="-34"/>
              </a:rPr>
              <a:t>(2)</a:t>
            </a:r>
            <a:r>
              <a:rPr lang="fr-FR" sz="2000" dirty="0">
                <a:latin typeface="DilleniaUPC" panose="02020603050405020304" pitchFamily="18" charset="-34"/>
                <a:cs typeface="DilleniaUPC" panose="02020603050405020304" pitchFamily="18" charset="-34"/>
              </a:rPr>
              <a:t> visant à évaluer l’effet de l’acide hyaluronique sur les propriétés biomécaniques de la peau (22 volontaires). Au bout de 28 jours d’utilisation d'une crème contenant de l’AH à 0,5 %, 91 % des sujets ont déclaré que leur peau était mieux </a:t>
            </a:r>
            <a:r>
              <a:rPr lang="fr-FR" sz="2000" b="1" dirty="0">
                <a:latin typeface="DilleniaUPC" panose="02020603050405020304" pitchFamily="18" charset="-34"/>
                <a:cs typeface="DilleniaUPC" panose="02020603050405020304" pitchFamily="18" charset="-34"/>
              </a:rPr>
              <a:t>hydratée</a:t>
            </a:r>
            <a:r>
              <a:rPr lang="fr-FR" sz="2000" dirty="0">
                <a:latin typeface="DilleniaUPC" panose="02020603050405020304" pitchFamily="18" charset="-34"/>
                <a:cs typeface="DilleniaUPC" panose="02020603050405020304" pitchFamily="18" charset="-34"/>
              </a:rPr>
              <a:t> et </a:t>
            </a:r>
            <a:r>
              <a:rPr lang="fr-FR" sz="2000" b="1" dirty="0">
                <a:latin typeface="DilleniaUPC" panose="02020603050405020304" pitchFamily="18" charset="-34"/>
                <a:cs typeface="DilleniaUPC" panose="02020603050405020304" pitchFamily="18" charset="-34"/>
              </a:rPr>
              <a:t>plus ferme</a:t>
            </a:r>
            <a:r>
              <a:rPr lang="fr-FR" sz="2000" dirty="0">
                <a:latin typeface="DilleniaUPC" panose="02020603050405020304" pitchFamily="18" charset="-34"/>
                <a:cs typeface="DilleniaUPC" panose="02020603050405020304" pitchFamily="18" charset="-34"/>
              </a:rPr>
              <a:t>.</a:t>
            </a:r>
          </a:p>
          <a:p>
            <a:pPr marL="342900" marR="0" lvl="0" indent="-342900" algn="just" defTabSz="914400" rtl="0" eaLnBrk="1" fontAlgn="auto" latinLnBrk="0" hangingPunct="1">
              <a:lnSpc>
                <a:spcPts val="2500"/>
              </a:lnSpc>
              <a:spcBef>
                <a:spcPts val="0"/>
              </a:spcBef>
              <a:spcAft>
                <a:spcPts val="1200"/>
              </a:spcAft>
              <a:buClrTx/>
              <a:buSzPct val="50000"/>
              <a:buFont typeface="Wingdings" panose="05000000000000000000" pitchFamily="2" charset="2"/>
              <a:buChar char="Ø"/>
              <a:tabLst>
                <a:tab pos="2957513" algn="l"/>
                <a:tab pos="4217988" algn="l"/>
              </a:tabLst>
              <a:defRPr/>
            </a:pPr>
            <a:r>
              <a:rPr kumimoji="0" lang="fr-FR" sz="2000" b="0" i="0" u="none" strike="noStrike" cap="none" normalizeH="0" noProof="0" dirty="0">
                <a:ln>
                  <a:noFill/>
                </a:ln>
                <a:solidFill>
                  <a:prstClr val="black"/>
                </a:solidFill>
                <a:uLnTx/>
                <a:uFillTx/>
                <a:latin typeface="DilleniaUPC" panose="02020603050405020304" pitchFamily="18" charset="-34"/>
                <a:cs typeface="DilleniaUPC" panose="02020603050405020304" pitchFamily="18" charset="-34"/>
              </a:rPr>
              <a:t>Étude in vivo</a:t>
            </a:r>
            <a:r>
              <a:rPr kumimoji="0" lang="fr-FR" sz="2000" b="0" i="0" u="none" strike="noStrike" cap="none" normalizeH="0" baseline="30000" noProof="0" dirty="0">
                <a:ln>
                  <a:noFill/>
                </a:ln>
                <a:solidFill>
                  <a:prstClr val="black"/>
                </a:solidFill>
                <a:uLnTx/>
                <a:uFillTx/>
                <a:latin typeface="DilleniaUPC" panose="02020603050405020304" pitchFamily="18" charset="-34"/>
                <a:cs typeface="DilleniaUPC" panose="02020603050405020304" pitchFamily="18" charset="-34"/>
              </a:rPr>
              <a:t>(3)</a:t>
            </a:r>
            <a:r>
              <a:rPr kumimoji="0" lang="fr-FR" sz="2000" b="0" i="0" u="none" strike="noStrike" cap="none" normalizeH="0" noProof="0" dirty="0">
                <a:ln>
                  <a:noFill/>
                </a:ln>
                <a:solidFill>
                  <a:prstClr val="black"/>
                </a:solidFill>
                <a:uLnTx/>
                <a:uFillTx/>
                <a:latin typeface="DilleniaUPC" panose="02020603050405020304" pitchFamily="18" charset="-34"/>
                <a:cs typeface="DilleniaUPC" panose="02020603050405020304" pitchFamily="18" charset="-34"/>
              </a:rPr>
              <a:t> visant à évaluer l’effet de l’acide hyaluronique sur la rugosité de la peau (22 volontaires).</a:t>
            </a:r>
            <a:r>
              <a:rPr kumimoji="0" lang="fr-FR" sz="2000" b="0" i="0" u="none" strike="noStrike" cap="none" normalizeH="0" baseline="0" noProof="0" dirty="0">
                <a:ln>
                  <a:noFill/>
                </a:ln>
                <a:solidFill>
                  <a:prstClr val="black"/>
                </a:solidFill>
                <a:uLnTx/>
                <a:uFillTx/>
                <a:latin typeface="DilleniaUPC" panose="02020603050405020304" pitchFamily="18" charset="-34"/>
                <a:cs typeface="DilleniaUPC" panose="02020603050405020304" pitchFamily="18" charset="-34"/>
              </a:rPr>
              <a:t> </a:t>
            </a:r>
            <a:r>
              <a:rPr kumimoji="0" lang="fr-FR" sz="2000" i="0" u="none" strike="noStrike" cap="none" normalizeH="0" noProof="0" dirty="0">
                <a:ln>
                  <a:noFill/>
                </a:ln>
                <a:solidFill>
                  <a:prstClr val="black"/>
                </a:solidFill>
                <a:uLnTx/>
                <a:uFillTx/>
                <a:latin typeface="DilleniaUPC" panose="02020603050405020304" pitchFamily="18" charset="-34"/>
                <a:cs typeface="DilleniaUPC" panose="02020603050405020304" pitchFamily="18" charset="-34"/>
              </a:rPr>
              <a:t>À une concentration de 0,5 %, l’AH réduit la rugosité de la peau de 66 %, par conséquent il </a:t>
            </a:r>
            <a:r>
              <a:rPr kumimoji="0" lang="fr-FR" sz="2000" b="1" i="0" u="none" strike="noStrike" cap="none" normalizeH="0" noProof="0" dirty="0">
                <a:ln>
                  <a:noFill/>
                </a:ln>
                <a:solidFill>
                  <a:prstClr val="black"/>
                </a:solidFill>
                <a:uLnTx/>
                <a:uFillTx/>
                <a:latin typeface="DilleniaUPC" panose="02020603050405020304" pitchFamily="18" charset="-34"/>
                <a:cs typeface="DilleniaUPC" panose="02020603050405020304" pitchFamily="18" charset="-34"/>
              </a:rPr>
              <a:t>hydrate</a:t>
            </a:r>
            <a:r>
              <a:rPr kumimoji="0" lang="fr-FR" sz="2000" i="0" u="none" strike="noStrike" cap="none" normalizeH="0" noProof="0" dirty="0">
                <a:ln>
                  <a:noFill/>
                </a:ln>
                <a:solidFill>
                  <a:prstClr val="black"/>
                </a:solidFill>
                <a:uLnTx/>
                <a:uFillTx/>
                <a:latin typeface="DilleniaUPC" panose="02020603050405020304" pitchFamily="18" charset="-34"/>
                <a:cs typeface="DilleniaUPC" panose="02020603050405020304" pitchFamily="18" charset="-34"/>
              </a:rPr>
              <a:t> et </a:t>
            </a:r>
            <a:r>
              <a:rPr kumimoji="0" lang="fr-FR" sz="2000" b="1" i="0" u="none" strike="noStrike" cap="none" normalizeH="0" noProof="0" dirty="0">
                <a:ln>
                  <a:noFill/>
                </a:ln>
                <a:solidFill>
                  <a:prstClr val="black"/>
                </a:solidFill>
                <a:uLnTx/>
                <a:uFillTx/>
                <a:latin typeface="DilleniaUPC" panose="02020603050405020304" pitchFamily="18" charset="-34"/>
                <a:cs typeface="DilleniaUPC" panose="02020603050405020304" pitchFamily="18" charset="-34"/>
              </a:rPr>
              <a:t>lisse le </a:t>
            </a:r>
            <a:r>
              <a:rPr kumimoji="0" lang="fr-FR" sz="2000" b="1" i="0" u="none" strike="noStrike" cap="none" normalizeH="0" noProof="0" dirty="0" err="1">
                <a:ln>
                  <a:noFill/>
                </a:ln>
                <a:solidFill>
                  <a:prstClr val="black"/>
                </a:solidFill>
                <a:uLnTx/>
                <a:uFillTx/>
                <a:latin typeface="DilleniaUPC" panose="02020603050405020304" pitchFamily="18" charset="-34"/>
                <a:cs typeface="DilleniaUPC" panose="02020603050405020304" pitchFamily="18" charset="-34"/>
              </a:rPr>
              <a:t>micro-relief</a:t>
            </a:r>
            <a:r>
              <a:rPr kumimoji="0" lang="fr-FR" sz="2000" i="0" u="none" strike="noStrike" cap="none" normalizeH="0" noProof="0" dirty="0">
                <a:ln>
                  <a:noFill/>
                </a:ln>
                <a:solidFill>
                  <a:prstClr val="black"/>
                </a:solidFill>
                <a:uLnTx/>
                <a:uFillTx/>
                <a:latin typeface="DilleniaUPC" panose="02020603050405020304" pitchFamily="18" charset="-34"/>
                <a:cs typeface="DilleniaUPC" panose="02020603050405020304" pitchFamily="18" charset="-34"/>
              </a:rPr>
              <a:t>.</a:t>
            </a:r>
          </a:p>
        </p:txBody>
      </p:sp>
      <p:sp>
        <p:nvSpPr>
          <p:cNvPr id="21" name="Rectangle 20">
            <a:extLst>
              <a:ext uri="{FF2B5EF4-FFF2-40B4-BE49-F238E27FC236}">
                <a16:creationId xmlns:a16="http://schemas.microsoft.com/office/drawing/2014/main" id="{1D0B027A-1517-4FFA-8788-BDBB2FE4D3C2}"/>
              </a:ext>
            </a:extLst>
          </p:cNvPr>
          <p:cNvSpPr/>
          <p:nvPr/>
        </p:nvSpPr>
        <p:spPr>
          <a:xfrm>
            <a:off x="2914208" y="2858129"/>
            <a:ext cx="3769252" cy="319229"/>
          </a:xfrm>
          <a:prstGeom prst="rect">
            <a:avLst/>
          </a:prstGeom>
          <a:solidFill>
            <a:schemeClr val="bg1"/>
          </a:solidFill>
          <a:ln>
            <a:solidFill>
              <a:srgbClr val="957F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solidFill>
                  <a:srgbClr val="957FAC"/>
                </a:solidFill>
                <a:latin typeface="DilleniaUPC" panose="02020603050405020304" pitchFamily="18" charset="-34"/>
                <a:ea typeface="Arial" panose="020B0604020202020204" pitchFamily="34" charset="0"/>
                <a:cs typeface="DilleniaUPC" panose="02020603050405020304" pitchFamily="18" charset="-34"/>
              </a:rPr>
              <a:t>EFFICACITÉ ANTI-RIDES </a:t>
            </a:r>
          </a:p>
        </p:txBody>
      </p:sp>
      <p:pic>
        <p:nvPicPr>
          <p:cNvPr id="22" name="Image 21">
            <a:extLst>
              <a:ext uri="{FF2B5EF4-FFF2-40B4-BE49-F238E27FC236}">
                <a16:creationId xmlns:a16="http://schemas.microsoft.com/office/drawing/2014/main" id="{1E6072B4-7AD6-481C-92BA-541F2E8176D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000" b="94889" l="6836" r="91892">
                        <a14:foregroundMark x1="52941" y1="36556" x2="52941" y2="36556"/>
                        <a14:foregroundMark x1="19873" y1="34111" x2="19873" y2="34111"/>
                        <a14:foregroundMark x1="30048" y1="19000" x2="30048" y2="19000"/>
                        <a14:foregroundMark x1="51192" y1="14667" x2="51192" y2="14667"/>
                        <a14:foregroundMark x1="70429" y1="21111" x2="70429" y2="21111"/>
                        <a14:foregroundMark x1="49444" y1="7111" x2="49444" y2="7111"/>
                        <a14:foregroundMark x1="79650" y1="34111" x2="79650" y2="34111"/>
                        <a14:foregroundMark x1="72973" y1="79333" x2="72973" y2="79333"/>
                        <a14:foregroundMark x1="7313" y1="79000" x2="7313" y2="79000"/>
                        <a14:foregroundMark x1="57075" y1="94889" x2="57075" y2="94889"/>
                        <a14:foregroundMark x1="91097" y1="49889" x2="91097" y2="49889"/>
                        <a14:foregroundMark x1="91097" y1="63556" x2="91097" y2="63556"/>
                        <a14:foregroundMark x1="52146" y1="58667" x2="52146" y2="58667"/>
                        <a14:foregroundMark x1="51192" y1="62889" x2="51192" y2="62889"/>
                        <a14:foregroundMark x1="68362" y1="76222" x2="68362" y2="76222"/>
                        <a14:foregroundMark x1="58347" y1="83222" x2="69793" y2="79222"/>
                        <a14:foregroundMark x1="75517" y1="70222" x2="66932" y2="77222"/>
                        <a14:foregroundMark x1="81240" y1="63222" x2="76948" y2="68222"/>
                        <a14:foregroundMark x1="85533" y1="61222" x2="85533" y2="61222"/>
                        <a14:foregroundMark x1="86963" y1="58222" x2="86963" y2="58222"/>
                        <a14:foregroundMark x1="87599" y1="56556" x2="87599" y2="56556"/>
                        <a14:foregroundMark x1="90143" y1="54222" x2="90143" y2="54222"/>
                        <a14:foregroundMark x1="91892" y1="52444" x2="91892" y2="52444"/>
                      </a14:backgroundRemoval>
                    </a14:imgEffect>
                  </a14:imgLayer>
                </a14:imgProps>
              </a:ext>
            </a:extLst>
          </a:blip>
          <a:stretch>
            <a:fillRect/>
          </a:stretch>
        </p:blipFill>
        <p:spPr>
          <a:xfrm>
            <a:off x="6423777" y="316323"/>
            <a:ext cx="466405" cy="667352"/>
          </a:xfrm>
          <a:prstGeom prst="rect">
            <a:avLst/>
          </a:prstGeom>
        </p:spPr>
      </p:pic>
    </p:spTree>
    <p:extLst>
      <p:ext uri="{BB962C8B-B14F-4D97-AF65-F5344CB8AC3E}">
        <p14:creationId xmlns:p14="http://schemas.microsoft.com/office/powerpoint/2010/main" val="24849401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F47E26E-C291-41E4-8D4B-071A17E062A9}"/>
              </a:ext>
            </a:extLst>
          </p:cNvPr>
          <p:cNvSpPr/>
          <p:nvPr/>
        </p:nvSpPr>
        <p:spPr>
          <a:xfrm>
            <a:off x="-1" y="0"/>
            <a:ext cx="1882141" cy="6858000"/>
          </a:xfrm>
          <a:prstGeom prst="rect">
            <a:avLst/>
          </a:prstGeom>
          <a:solidFill>
            <a:srgbClr val="957FAC"/>
          </a:solidFill>
          <a:ln>
            <a:solidFill>
              <a:srgbClr val="957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9D09AB3D-C027-4D8E-947C-40A74BFEA37F}"/>
              </a:ext>
            </a:extLst>
          </p:cNvPr>
          <p:cNvSpPr txBox="1"/>
          <p:nvPr/>
        </p:nvSpPr>
        <p:spPr>
          <a:xfrm>
            <a:off x="887601" y="626534"/>
            <a:ext cx="3413811" cy="492443"/>
          </a:xfrm>
          <a:prstGeom prst="rect">
            <a:avLst/>
          </a:prstGeom>
          <a:noFill/>
        </p:spPr>
        <p:txBody>
          <a:bodyPr wrap="square">
            <a:spAutoFit/>
          </a:bodyPr>
          <a:lstStyle/>
          <a:p>
            <a:r>
              <a:rPr lang="fr-FR" sz="2600" b="1" i="1">
                <a:solidFill>
                  <a:srgbClr val="000000"/>
                </a:solidFill>
                <a:latin typeface="DilleniaUPC" panose="02020603050405020304" pitchFamily="18" charset="-34"/>
                <a:cs typeface="DilleniaUPC" panose="02020603050405020304" pitchFamily="18" charset="-34"/>
              </a:rPr>
              <a:t>Acide hyaluronique</a:t>
            </a:r>
          </a:p>
        </p:txBody>
      </p:sp>
      <p:sp>
        <p:nvSpPr>
          <p:cNvPr id="24" name="ZoneTexte 23">
            <a:extLst>
              <a:ext uri="{FF2B5EF4-FFF2-40B4-BE49-F238E27FC236}">
                <a16:creationId xmlns:a16="http://schemas.microsoft.com/office/drawing/2014/main" id="{C8B183A2-8F5E-4801-973B-BD04D8496C54}"/>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5" name="Connecteur droit 24">
            <a:extLst>
              <a:ext uri="{FF2B5EF4-FFF2-40B4-BE49-F238E27FC236}">
                <a16:creationId xmlns:a16="http://schemas.microsoft.com/office/drawing/2014/main" id="{6AA515A8-D8FE-44EC-8115-0BDFD00984DC}"/>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Image 26" descr="Une image contenant alimentation, bouteille&#10;&#10;Description générée automatiquement">
            <a:extLst>
              <a:ext uri="{FF2B5EF4-FFF2-40B4-BE49-F238E27FC236}">
                <a16:creationId xmlns:a16="http://schemas.microsoft.com/office/drawing/2014/main" id="{89E3FDC4-62A5-4F51-8027-01F3B5D5B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666" y="1531613"/>
            <a:ext cx="2005899" cy="5195179"/>
          </a:xfrm>
          <a:prstGeom prst="rect">
            <a:avLst/>
          </a:prstGeom>
          <a:effectLst>
            <a:outerShdw blurRad="63500" sx="102000" sy="102000" algn="ctr" rotWithShape="0">
              <a:prstClr val="black">
                <a:alpha val="40000"/>
              </a:prstClr>
            </a:outerShdw>
          </a:effectLst>
        </p:spPr>
      </p:pic>
      <p:sp>
        <p:nvSpPr>
          <p:cNvPr id="16" name="ZoneTexte 15">
            <a:extLst>
              <a:ext uri="{FF2B5EF4-FFF2-40B4-BE49-F238E27FC236}">
                <a16:creationId xmlns:a16="http://schemas.microsoft.com/office/drawing/2014/main" id="{3AFF3DD3-8B9F-491F-9ECC-58E66597164B}"/>
              </a:ext>
            </a:extLst>
          </p:cNvPr>
          <p:cNvSpPr txBox="1"/>
          <p:nvPr/>
        </p:nvSpPr>
        <p:spPr>
          <a:xfrm>
            <a:off x="2732567" y="1518267"/>
            <a:ext cx="9346019" cy="1077218"/>
          </a:xfrm>
          <a:prstGeom prst="rect">
            <a:avLst/>
          </a:prstGeom>
          <a:noFill/>
        </p:spPr>
        <p:txBody>
          <a:bodyPr wrap="square">
            <a:spAutoFit/>
          </a:bodyPr>
          <a:lstStyle/>
          <a:p>
            <a:pPr>
              <a:tabLst>
                <a:tab pos="3136900" algn="l"/>
              </a:tabLst>
            </a:pPr>
            <a:r>
              <a:rPr lang="fr-FR" sz="3200" b="1" cap="all"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	</a:t>
            </a:r>
            <a:r>
              <a:rPr lang="fr-FR" b="1"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In vivo – Essai clinique (</a:t>
            </a:r>
            <a:r>
              <a:rPr lang="fr-FR" sz="3200" b="1" dirty="0" err="1">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cutométrie</a:t>
            </a:r>
            <a:r>
              <a:rPr lang="fr-FR" sz="3200" b="1"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26" name="Picture 2" descr="Mycose de l'ongle? N'attendez pas, traitez immédiatement">
            <a:extLst>
              <a:ext uri="{FF2B5EF4-FFF2-40B4-BE49-F238E27FC236}">
                <a16:creationId xmlns:a16="http://schemas.microsoft.com/office/drawing/2014/main" id="{13095A45-6C53-4B36-8750-44573BBA2732}"/>
              </a:ext>
            </a:extLst>
          </p:cNvPr>
          <p:cNvPicPr>
            <a:picLocks noChangeAspect="1" noChangeArrowheads="1"/>
          </p:cNvPicPr>
          <p:nvPr/>
        </p:nvPicPr>
        <p:blipFill rotWithShape="1">
          <a:blip r:embed="rId4" cstate="print">
            <a:duotone>
              <a:prstClr val="black"/>
              <a:srgbClr val="957FAC">
                <a:tint val="45000"/>
                <a:satMod val="400000"/>
              </a:srgbClr>
            </a:duotone>
            <a:extLst>
              <a:ext uri="{28A0092B-C50C-407E-A947-70E740481C1C}">
                <a14:useLocalDpi xmlns:a14="http://schemas.microsoft.com/office/drawing/2010/main" val="0"/>
              </a:ext>
            </a:extLst>
          </a:blip>
          <a:srcRect r="66457"/>
          <a:stretch/>
        </p:blipFill>
        <p:spPr bwMode="auto">
          <a:xfrm>
            <a:off x="10430540" y="1558659"/>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B35A499E-825B-4F4C-82D9-640441ECB4DC}"/>
              </a:ext>
            </a:extLst>
          </p:cNvPr>
          <p:cNvSpPr/>
          <p:nvPr/>
        </p:nvSpPr>
        <p:spPr>
          <a:xfrm>
            <a:off x="7453823" y="775152"/>
            <a:ext cx="4495590" cy="584775"/>
          </a:xfrm>
          <a:prstGeom prst="rect">
            <a:avLst/>
          </a:prstGeom>
          <a:solidFill>
            <a:srgbClr val="957FA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C78A662E-7E7E-4097-BEC6-1D04F5C874BB}"/>
              </a:ext>
            </a:extLst>
          </p:cNvPr>
          <p:cNvSpPr txBox="1"/>
          <p:nvPr/>
        </p:nvSpPr>
        <p:spPr>
          <a:xfrm>
            <a:off x="7737714" y="834816"/>
            <a:ext cx="4211699" cy="466218"/>
          </a:xfrm>
          <a:prstGeom prst="rect">
            <a:avLst/>
          </a:prstGeom>
          <a:noFill/>
        </p:spPr>
        <p:txBody>
          <a:bodyPr wrap="square">
            <a:spAutoFit/>
          </a:bodyPr>
          <a:lstStyle/>
          <a:p>
            <a:pPr>
              <a:lnSpc>
                <a:spcPts val="1500"/>
              </a:lnSpc>
            </a:pPr>
            <a:r>
              <a:rPr kumimoji="0" lang="fr-FR" sz="1100" b="0" i="1" u="none" strike="noStrike" cap="none" normalizeH="0" noProof="0">
                <a:ln>
                  <a:noFill/>
                </a:ln>
                <a:uLnTx/>
                <a:uFillTx/>
                <a:latin typeface="Calibri" panose="020F0502020204030204" pitchFamily="34" charset="0"/>
                <a:cs typeface="Calibri" panose="020F0502020204030204" pitchFamily="34" charset="0"/>
              </a:rPr>
              <a:t>*Essai clinique sous contrôle dermatologique, étude 19E2514 – EUROFINS – novembre 2019</a:t>
            </a:r>
          </a:p>
        </p:txBody>
      </p:sp>
      <p:pic>
        <p:nvPicPr>
          <p:cNvPr id="31" name="Image 30">
            <a:extLst>
              <a:ext uri="{FF2B5EF4-FFF2-40B4-BE49-F238E27FC236}">
                <a16:creationId xmlns:a16="http://schemas.microsoft.com/office/drawing/2014/main" id="{50EF4BA6-D019-4AB9-9023-AC7CF344839B}"/>
              </a:ext>
            </a:extLst>
          </p:cNvPr>
          <p:cNvPicPr>
            <a:picLocks noChangeAspect="1"/>
          </p:cNvPicPr>
          <p:nvPr/>
        </p:nvPicPr>
        <p:blipFill>
          <a:blip r:embed="rId5"/>
          <a:stretch>
            <a:fillRect/>
          </a:stretch>
        </p:blipFill>
        <p:spPr>
          <a:xfrm>
            <a:off x="7212563" y="576420"/>
            <a:ext cx="533640" cy="533640"/>
          </a:xfrm>
          <a:prstGeom prst="flowChartConnector">
            <a:avLst/>
          </a:prstGeom>
        </p:spPr>
      </p:pic>
      <p:grpSp>
        <p:nvGrpSpPr>
          <p:cNvPr id="43" name="Groupe 42">
            <a:extLst>
              <a:ext uri="{FF2B5EF4-FFF2-40B4-BE49-F238E27FC236}">
                <a16:creationId xmlns:a16="http://schemas.microsoft.com/office/drawing/2014/main" id="{BA8A37D1-1420-4F25-B02E-001709987EDD}"/>
              </a:ext>
            </a:extLst>
          </p:cNvPr>
          <p:cNvGrpSpPr/>
          <p:nvPr/>
        </p:nvGrpSpPr>
        <p:grpSpPr>
          <a:xfrm>
            <a:off x="5757707" y="4515252"/>
            <a:ext cx="4672833" cy="549572"/>
            <a:chOff x="3240415" y="2905135"/>
            <a:chExt cx="4672833" cy="549572"/>
          </a:xfrm>
        </p:grpSpPr>
        <p:pic>
          <p:nvPicPr>
            <p:cNvPr id="44" name="Picture 4" descr="Recherche De Données Symbole D'interface Graphique D'un Bar Avec Un Outil  De Loupe | Icons Gratuite">
              <a:extLst>
                <a:ext uri="{FF2B5EF4-FFF2-40B4-BE49-F238E27FC236}">
                  <a16:creationId xmlns:a16="http://schemas.microsoft.com/office/drawing/2014/main" id="{B3335530-8972-43F5-997F-BD0F9B6DBA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0415" y="2905135"/>
              <a:ext cx="523865" cy="523865"/>
            </a:xfrm>
            <a:prstGeom prst="rect">
              <a:avLst/>
            </a:prstGeom>
            <a:solidFill>
              <a:schemeClr val="bg1"/>
            </a:solidFill>
          </p:spPr>
        </p:pic>
        <p:sp>
          <p:nvSpPr>
            <p:cNvPr id="45" name="ZoneTexte 44">
              <a:extLst>
                <a:ext uri="{FF2B5EF4-FFF2-40B4-BE49-F238E27FC236}">
                  <a16:creationId xmlns:a16="http://schemas.microsoft.com/office/drawing/2014/main" id="{7B917928-D665-46F3-8DD3-E63D2DC24027}"/>
                </a:ext>
              </a:extLst>
            </p:cNvPr>
            <p:cNvSpPr txBox="1"/>
            <p:nvPr/>
          </p:nvSpPr>
          <p:spPr>
            <a:xfrm>
              <a:off x="3764279" y="2931487"/>
              <a:ext cx="4148969" cy="523220"/>
            </a:xfrm>
            <a:prstGeom prst="rect">
              <a:avLst/>
            </a:prstGeom>
            <a:noFill/>
          </p:spPr>
          <p:txBody>
            <a:bodyPr wrap="square">
              <a:spAutoFit/>
            </a:bodyPr>
            <a:lstStyle/>
            <a:p>
              <a:pPr marL="192088" marR="0" lvl="0" algn="l" defTabSz="914400" rtl="0" eaLnBrk="1" fontAlgn="auto" latinLnBrk="0" hangingPunct="1">
                <a:lnSpc>
                  <a:spcPct val="100000"/>
                </a:lnSpc>
                <a:spcBef>
                  <a:spcPts val="0"/>
                </a:spcBef>
                <a:spcAft>
                  <a:spcPts val="0"/>
                </a:spcAft>
                <a:buClr>
                  <a:srgbClr val="6A9E89"/>
                </a:buClr>
                <a:buSzTx/>
                <a:tabLst/>
                <a:defRPr/>
              </a:pPr>
              <a:r>
                <a:rPr kumimoji="0" lang="fr-FR" sz="2800" b="1" i="0" u="none" strike="noStrike" cap="none" normalizeH="0" baseline="0" noProof="0" dirty="0">
                  <a:ln>
                    <a:noFill/>
                  </a:ln>
                  <a:uLnTx/>
                  <a:uFillTx/>
                  <a:latin typeface="DilleniaUPC" panose="02020603050405020304" pitchFamily="18" charset="-34"/>
                  <a:ea typeface="+mn-ea"/>
                  <a:cs typeface="DilleniaUPC" panose="02020603050405020304" pitchFamily="18" charset="-34"/>
                </a:rPr>
                <a:t>Analyse </a:t>
              </a:r>
              <a:r>
                <a:rPr kumimoji="0" lang="fr-FR" sz="2800" b="1" i="0" u="none" strike="noStrike" cap="none" normalizeH="0" baseline="0" noProof="0" dirty="0" err="1">
                  <a:ln>
                    <a:noFill/>
                  </a:ln>
                  <a:uLnTx/>
                  <a:uFillTx/>
                  <a:latin typeface="DilleniaUPC" panose="02020603050405020304" pitchFamily="18" charset="-34"/>
                  <a:ea typeface="+mn-ea"/>
                  <a:cs typeface="DilleniaUPC" panose="02020603050405020304" pitchFamily="18" charset="-34"/>
                </a:rPr>
                <a:t>cutométrique</a:t>
              </a:r>
              <a:endParaRPr kumimoji="0" lang="fr-FR" sz="2800" b="1" i="0" u="none" strike="noStrike" cap="none" normalizeH="0" baseline="0" noProof="0" dirty="0">
                <a:ln>
                  <a:noFill/>
                </a:ln>
                <a:uLnTx/>
                <a:uFillTx/>
                <a:latin typeface="DilleniaUPC" panose="02020603050405020304" pitchFamily="18" charset="-34"/>
                <a:ea typeface="+mn-ea"/>
                <a:cs typeface="DilleniaUPC" panose="02020603050405020304" pitchFamily="18" charset="-34"/>
              </a:endParaRPr>
            </a:p>
          </p:txBody>
        </p:sp>
      </p:grpSp>
      <p:sp>
        <p:nvSpPr>
          <p:cNvPr id="51" name="ZoneTexte 50">
            <a:extLst>
              <a:ext uri="{FF2B5EF4-FFF2-40B4-BE49-F238E27FC236}">
                <a16:creationId xmlns:a16="http://schemas.microsoft.com/office/drawing/2014/main" id="{8D2B9FCA-5EDB-403F-932F-1023DEDD338E}"/>
              </a:ext>
            </a:extLst>
          </p:cNvPr>
          <p:cNvSpPr txBox="1"/>
          <p:nvPr/>
        </p:nvSpPr>
        <p:spPr>
          <a:xfrm>
            <a:off x="3526063" y="2572327"/>
            <a:ext cx="6494131" cy="446276"/>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Essai clinique sous contrôle dermatologique – 28 jours</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52" name="Image 51">
            <a:extLst>
              <a:ext uri="{FF2B5EF4-FFF2-40B4-BE49-F238E27FC236}">
                <a16:creationId xmlns:a16="http://schemas.microsoft.com/office/drawing/2014/main" id="{47225F88-F748-4115-92C2-4600468C359D}"/>
              </a:ext>
            </a:extLst>
          </p:cNvPr>
          <p:cNvPicPr>
            <a:picLocks noChangeAspect="1"/>
          </p:cNvPicPr>
          <p:nvPr/>
        </p:nvPicPr>
        <p:blipFill rotWithShape="1">
          <a:blip r:embed="rId7"/>
          <a:srcRect b="14901"/>
          <a:stretch/>
        </p:blipFill>
        <p:spPr>
          <a:xfrm>
            <a:off x="2969736" y="3143897"/>
            <a:ext cx="483564" cy="443166"/>
          </a:xfrm>
          <a:prstGeom prst="rect">
            <a:avLst/>
          </a:prstGeom>
        </p:spPr>
      </p:pic>
      <p:sp>
        <p:nvSpPr>
          <p:cNvPr id="53" name="ZoneTexte 52">
            <a:extLst>
              <a:ext uri="{FF2B5EF4-FFF2-40B4-BE49-F238E27FC236}">
                <a16:creationId xmlns:a16="http://schemas.microsoft.com/office/drawing/2014/main" id="{878F11F3-28FE-49D2-A14C-9E7150ABFBA5}"/>
              </a:ext>
            </a:extLst>
          </p:cNvPr>
          <p:cNvSpPr txBox="1"/>
          <p:nvPr/>
        </p:nvSpPr>
        <p:spPr>
          <a:xfrm>
            <a:off x="3514261" y="3014475"/>
            <a:ext cx="8288965"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22 volontaires âgés de 39 à 59 ans présentant des rides, des ridules et une perte de fermeté</a:t>
            </a:r>
          </a:p>
        </p:txBody>
      </p:sp>
      <p:pic>
        <p:nvPicPr>
          <p:cNvPr id="54" name="Image 53">
            <a:extLst>
              <a:ext uri="{FF2B5EF4-FFF2-40B4-BE49-F238E27FC236}">
                <a16:creationId xmlns:a16="http://schemas.microsoft.com/office/drawing/2014/main" id="{38B1ACA3-1B63-4D07-A081-22F898CF2B1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894777" y="3643459"/>
            <a:ext cx="619484" cy="619484"/>
          </a:xfrm>
          <a:prstGeom prst="rect">
            <a:avLst/>
          </a:prstGeom>
        </p:spPr>
      </p:pic>
      <p:pic>
        <p:nvPicPr>
          <p:cNvPr id="55" name="Image 54">
            <a:extLst>
              <a:ext uri="{FF2B5EF4-FFF2-40B4-BE49-F238E27FC236}">
                <a16:creationId xmlns:a16="http://schemas.microsoft.com/office/drawing/2014/main" id="{393DADDC-66E8-451C-99E9-931BA16D7501}"/>
              </a:ext>
            </a:extLst>
          </p:cNvPr>
          <p:cNvPicPr>
            <a:picLocks noChangeAspect="1"/>
          </p:cNvPicPr>
          <p:nvPr/>
        </p:nvPicPr>
        <p:blipFill rotWithShape="1">
          <a:blip r:embed="rId10">
            <a:biLevel thresh="75000"/>
            <a:extLst>
              <a:ext uri="{BEBA8EAE-BF5A-486C-A8C5-ECC9F3942E4B}">
                <a14:imgProps xmlns:a14="http://schemas.microsoft.com/office/drawing/2010/main">
                  <a14:imgLayer r:embed="rId11">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2995478" y="2506091"/>
            <a:ext cx="530585" cy="619484"/>
          </a:xfrm>
          <a:prstGeom prst="rect">
            <a:avLst/>
          </a:prstGeom>
        </p:spPr>
      </p:pic>
      <p:sp>
        <p:nvSpPr>
          <p:cNvPr id="56" name="ZoneTexte 55">
            <a:extLst>
              <a:ext uri="{FF2B5EF4-FFF2-40B4-BE49-F238E27FC236}">
                <a16:creationId xmlns:a16="http://schemas.microsoft.com/office/drawing/2014/main" id="{483A5CFB-1ED2-43C9-B669-05EB08A456CE}"/>
              </a:ext>
            </a:extLst>
          </p:cNvPr>
          <p:cNvSpPr txBox="1"/>
          <p:nvPr/>
        </p:nvSpPr>
        <p:spPr>
          <a:xfrm>
            <a:off x="3526062" y="3711816"/>
            <a:ext cx="7797611"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une fois par jour sur le visage entier (4 gouttes)</a:t>
            </a:r>
          </a:p>
        </p:txBody>
      </p:sp>
      <p:sp>
        <p:nvSpPr>
          <p:cNvPr id="58" name="ZoneTexte 57">
            <a:extLst>
              <a:ext uri="{FF2B5EF4-FFF2-40B4-BE49-F238E27FC236}">
                <a16:creationId xmlns:a16="http://schemas.microsoft.com/office/drawing/2014/main" id="{DA25B3F3-F72F-4565-9866-5855A1AC71ED}"/>
              </a:ext>
            </a:extLst>
          </p:cNvPr>
          <p:cNvSpPr txBox="1"/>
          <p:nvPr/>
        </p:nvSpPr>
        <p:spPr>
          <a:xfrm>
            <a:off x="4498891" y="5131377"/>
            <a:ext cx="5427343" cy="1163097"/>
          </a:xfrm>
          <a:prstGeom prst="rect">
            <a:avLst/>
          </a:prstGeom>
          <a:solidFill>
            <a:schemeClr val="bg1"/>
          </a:solidFill>
          <a:ln>
            <a:solidFill>
              <a:srgbClr val="957F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lvl="0" indent="0" algn="ctr">
              <a:lnSpc>
                <a:spcPts val="2200"/>
              </a:lnSpc>
              <a:buFont typeface="Wingdings" panose="05000000000000000000" pitchFamily="2" charset="2"/>
              <a:buNone/>
              <a:tabLst>
                <a:tab pos="4222750" algn="l"/>
              </a:tabLst>
              <a:defRPr sz="2400">
                <a:solidFill>
                  <a:srgbClr val="5C98AF"/>
                </a:solidFill>
                <a:latin typeface="DilleniaUPC" panose="02020603050405020304" pitchFamily="18" charset="-34"/>
                <a:ea typeface="Calibri" panose="020F0502020204030204" pitchFamily="34" charset="0"/>
                <a:cs typeface="DilleniaUPC" panose="02020603050405020304" pitchFamily="18" charset="-3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957FAC"/>
                </a:solidFill>
              </a:rPr>
              <a:t>Baisse de </a:t>
            </a:r>
            <a:r>
              <a:rPr lang="fr-FR" b="1" dirty="0">
                <a:solidFill>
                  <a:srgbClr val="957FAC"/>
                </a:solidFill>
              </a:rPr>
              <a:t>10 %</a:t>
            </a:r>
            <a:r>
              <a:rPr lang="fr-FR" dirty="0">
                <a:solidFill>
                  <a:srgbClr val="957FAC"/>
                </a:solidFill>
              </a:rPr>
              <a:t> du paramètre </a:t>
            </a:r>
            <a:r>
              <a:rPr lang="fr-FR" dirty="0" err="1">
                <a:solidFill>
                  <a:srgbClr val="957FAC"/>
                </a:solidFill>
              </a:rPr>
              <a:t>Uf</a:t>
            </a:r>
            <a:r>
              <a:rPr lang="fr-FR" dirty="0">
                <a:solidFill>
                  <a:srgbClr val="957FAC"/>
                </a:solidFill>
              </a:rPr>
              <a:t> (déformation finale) </a:t>
            </a:r>
          </a:p>
          <a:p>
            <a:r>
              <a:rPr lang="fr-FR" b="1" dirty="0">
                <a:solidFill>
                  <a:srgbClr val="957FAC"/>
                </a:solidFill>
              </a:rPr>
              <a:t>→  Peau plus ferme</a:t>
            </a:r>
          </a:p>
        </p:txBody>
      </p:sp>
    </p:spTree>
    <p:extLst>
      <p:ext uri="{BB962C8B-B14F-4D97-AF65-F5344CB8AC3E}">
        <p14:creationId xmlns:p14="http://schemas.microsoft.com/office/powerpoint/2010/main" val="29882821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F47E26E-C291-41E4-8D4B-071A17E062A9}"/>
              </a:ext>
            </a:extLst>
          </p:cNvPr>
          <p:cNvSpPr/>
          <p:nvPr/>
        </p:nvSpPr>
        <p:spPr>
          <a:xfrm>
            <a:off x="-1" y="0"/>
            <a:ext cx="1882141" cy="6858000"/>
          </a:xfrm>
          <a:prstGeom prst="rect">
            <a:avLst/>
          </a:prstGeom>
          <a:solidFill>
            <a:srgbClr val="957FAC"/>
          </a:solidFill>
          <a:ln>
            <a:solidFill>
              <a:srgbClr val="957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9D09AB3D-C027-4D8E-947C-40A74BFEA37F}"/>
              </a:ext>
            </a:extLst>
          </p:cNvPr>
          <p:cNvSpPr txBox="1"/>
          <p:nvPr/>
        </p:nvSpPr>
        <p:spPr>
          <a:xfrm>
            <a:off x="887601" y="626534"/>
            <a:ext cx="3413811"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Acide hyaluronique</a:t>
            </a:r>
          </a:p>
        </p:txBody>
      </p:sp>
      <p:sp>
        <p:nvSpPr>
          <p:cNvPr id="24" name="ZoneTexte 23">
            <a:extLst>
              <a:ext uri="{FF2B5EF4-FFF2-40B4-BE49-F238E27FC236}">
                <a16:creationId xmlns:a16="http://schemas.microsoft.com/office/drawing/2014/main" id="{C8B183A2-8F5E-4801-973B-BD04D8496C54}"/>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5" name="Connecteur droit 24">
            <a:extLst>
              <a:ext uri="{FF2B5EF4-FFF2-40B4-BE49-F238E27FC236}">
                <a16:creationId xmlns:a16="http://schemas.microsoft.com/office/drawing/2014/main" id="{6AA515A8-D8FE-44EC-8115-0BDFD00984DC}"/>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Image 26" descr="Une image contenant alimentation, bouteille&#10;&#10;Description générée automatiquement">
            <a:extLst>
              <a:ext uri="{FF2B5EF4-FFF2-40B4-BE49-F238E27FC236}">
                <a16:creationId xmlns:a16="http://schemas.microsoft.com/office/drawing/2014/main" id="{89E3FDC4-62A5-4F51-8027-01F3B5D5B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666" y="1531613"/>
            <a:ext cx="2005899" cy="5195179"/>
          </a:xfrm>
          <a:prstGeom prst="rect">
            <a:avLst/>
          </a:prstGeom>
          <a:effectLst>
            <a:outerShdw blurRad="63500" sx="102000" sy="102000" algn="ctr" rotWithShape="0">
              <a:prstClr val="black">
                <a:alpha val="40000"/>
              </a:prstClr>
            </a:outerShdw>
          </a:effectLst>
        </p:spPr>
      </p:pic>
      <p:sp>
        <p:nvSpPr>
          <p:cNvPr id="16" name="ZoneTexte 15">
            <a:extLst>
              <a:ext uri="{FF2B5EF4-FFF2-40B4-BE49-F238E27FC236}">
                <a16:creationId xmlns:a16="http://schemas.microsoft.com/office/drawing/2014/main" id="{3AFF3DD3-8B9F-491F-9ECC-58E66597164B}"/>
              </a:ext>
            </a:extLst>
          </p:cNvPr>
          <p:cNvSpPr txBox="1"/>
          <p:nvPr/>
        </p:nvSpPr>
        <p:spPr>
          <a:xfrm>
            <a:off x="2885088" y="1592698"/>
            <a:ext cx="9064325" cy="1077218"/>
          </a:xfrm>
          <a:prstGeom prst="rect">
            <a:avLst/>
          </a:prstGeom>
          <a:noFill/>
        </p:spPr>
        <p:txBody>
          <a:bodyPr wrap="square">
            <a:spAutoFit/>
          </a:bodyPr>
          <a:lstStyle/>
          <a:p>
            <a:pPr>
              <a:tabLst>
                <a:tab pos="3136900" algn="l"/>
              </a:tabLst>
            </a:pPr>
            <a:r>
              <a:rPr lang="fr-FR" sz="3200" b="1" cap="all"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b="1" u="none" strike="noStrike" cap="all"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	</a:t>
            </a:r>
            <a:r>
              <a:rPr lang="fr-FR" b="1"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In vivo – Essai clinique (</a:t>
            </a:r>
            <a:r>
              <a:rPr lang="fr-FR" sz="3200" b="1" dirty="0" err="1">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scoring</a:t>
            </a:r>
            <a:r>
              <a:rPr lang="fr-FR" sz="3200" b="1"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a:t>
            </a:r>
          </a:p>
        </p:txBody>
      </p:sp>
      <p:pic>
        <p:nvPicPr>
          <p:cNvPr id="26" name="Picture 2" descr="Mycose de l'ongle? N'attendez pas, traitez immédiatement">
            <a:extLst>
              <a:ext uri="{FF2B5EF4-FFF2-40B4-BE49-F238E27FC236}">
                <a16:creationId xmlns:a16="http://schemas.microsoft.com/office/drawing/2014/main" id="{13095A45-6C53-4B36-8750-44573BBA2732}"/>
              </a:ext>
            </a:extLst>
          </p:cNvPr>
          <p:cNvPicPr>
            <a:picLocks noChangeAspect="1" noChangeArrowheads="1"/>
          </p:cNvPicPr>
          <p:nvPr/>
        </p:nvPicPr>
        <p:blipFill rotWithShape="1">
          <a:blip r:embed="rId4" cstate="print">
            <a:duotone>
              <a:prstClr val="black"/>
              <a:srgbClr val="957FAC">
                <a:tint val="45000"/>
                <a:satMod val="400000"/>
              </a:srgbClr>
            </a:duotone>
            <a:extLst>
              <a:ext uri="{28A0092B-C50C-407E-A947-70E740481C1C}">
                <a14:useLocalDpi xmlns:a14="http://schemas.microsoft.com/office/drawing/2010/main" val="0"/>
              </a:ext>
            </a:extLst>
          </a:blip>
          <a:srcRect r="66457"/>
          <a:stretch/>
        </p:blipFill>
        <p:spPr bwMode="auto">
          <a:xfrm>
            <a:off x="10333658" y="1649731"/>
            <a:ext cx="634360" cy="67326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e 5">
            <a:extLst>
              <a:ext uri="{FF2B5EF4-FFF2-40B4-BE49-F238E27FC236}">
                <a16:creationId xmlns:a16="http://schemas.microsoft.com/office/drawing/2014/main" id="{B1FA9D0B-7F80-4FD6-A9D6-E51F30C496F1}"/>
              </a:ext>
            </a:extLst>
          </p:cNvPr>
          <p:cNvGrpSpPr/>
          <p:nvPr/>
        </p:nvGrpSpPr>
        <p:grpSpPr>
          <a:xfrm>
            <a:off x="3677892" y="3453422"/>
            <a:ext cx="7972148" cy="2442655"/>
            <a:chOff x="3194334" y="2600501"/>
            <a:chExt cx="9460302" cy="3339882"/>
          </a:xfrm>
        </p:grpSpPr>
        <p:graphicFrame>
          <p:nvGraphicFramePr>
            <p:cNvPr id="4" name="Graphique 3">
              <a:extLst>
                <a:ext uri="{FF2B5EF4-FFF2-40B4-BE49-F238E27FC236}">
                  <a16:creationId xmlns:a16="http://schemas.microsoft.com/office/drawing/2014/main" id="{6DE0EE4A-31ED-4D80-BD66-215A8C8B8D17}"/>
                </a:ext>
              </a:extLst>
            </p:cNvPr>
            <p:cNvGraphicFramePr/>
            <p:nvPr>
              <p:extLst>
                <p:ext uri="{D42A27DB-BD31-4B8C-83A1-F6EECF244321}">
                  <p14:modId xmlns:p14="http://schemas.microsoft.com/office/powerpoint/2010/main" val="1057442403"/>
                </p:ext>
              </p:extLst>
            </p:nvPr>
          </p:nvGraphicFramePr>
          <p:xfrm>
            <a:off x="3194334" y="2773478"/>
            <a:ext cx="8128000" cy="3166905"/>
          </p:xfrm>
          <a:graphic>
            <a:graphicData uri="http://schemas.openxmlformats.org/drawingml/2006/chart">
              <c:chart xmlns:c="http://schemas.openxmlformats.org/drawingml/2006/chart" xmlns:r="http://schemas.openxmlformats.org/officeDocument/2006/relationships" r:id="rId5"/>
            </a:graphicData>
          </a:graphic>
        </p:graphicFrame>
        <p:sp>
          <p:nvSpPr>
            <p:cNvPr id="32" name="ZoneTexte 31">
              <a:extLst>
                <a:ext uri="{FF2B5EF4-FFF2-40B4-BE49-F238E27FC236}">
                  <a16:creationId xmlns:a16="http://schemas.microsoft.com/office/drawing/2014/main" id="{EA5127A6-C7B4-4BA9-9FE0-DB6621A67981}"/>
                </a:ext>
              </a:extLst>
            </p:cNvPr>
            <p:cNvSpPr txBox="1"/>
            <p:nvPr/>
          </p:nvSpPr>
          <p:spPr>
            <a:xfrm>
              <a:off x="11092526" y="4845913"/>
              <a:ext cx="1562110" cy="820614"/>
            </a:xfrm>
            <a:prstGeom prst="rect">
              <a:avLst/>
            </a:prstGeom>
            <a:solidFill>
              <a:schemeClr val="bg1"/>
            </a:solidFill>
          </p:spPr>
          <p:txBody>
            <a:bodyPr wrap="square">
              <a:spAutoFit/>
            </a:bodyPr>
            <a:lstStyle/>
            <a:p>
              <a:pPr algn="ctr"/>
              <a:r>
                <a:rPr kumimoji="0" lang="fr-FR" sz="1100" b="0" i="0" u="none" strike="noStrike" cap="none" normalizeH="0" baseline="0" noProof="0">
                  <a:ln>
                    <a:noFill/>
                  </a:ln>
                  <a:solidFill>
                    <a:prstClr val="black"/>
                  </a:solidFill>
                  <a:uLnTx/>
                  <a:uFillTx/>
                  <a:latin typeface="Calibri" panose="020F0502020204030204" pitchFamily="34" charset="0"/>
                  <a:ea typeface="+mn-ea"/>
                  <a:cs typeface="Calibri" panose="020F0502020204030204" pitchFamily="34" charset="0"/>
                </a:rPr>
                <a:t>BAZIN = visibilité des ridules dans la zone située sous les yeux</a:t>
              </a:r>
            </a:p>
          </p:txBody>
        </p:sp>
        <p:sp>
          <p:nvSpPr>
            <p:cNvPr id="33" name="ZoneTexte 32">
              <a:extLst>
                <a:ext uri="{FF2B5EF4-FFF2-40B4-BE49-F238E27FC236}">
                  <a16:creationId xmlns:a16="http://schemas.microsoft.com/office/drawing/2014/main" id="{2E80BBAE-5F4E-4E5C-A856-35FAC1B3AF52}"/>
                </a:ext>
              </a:extLst>
            </p:cNvPr>
            <p:cNvSpPr txBox="1"/>
            <p:nvPr/>
          </p:nvSpPr>
          <p:spPr>
            <a:xfrm>
              <a:off x="3813405" y="2950120"/>
              <a:ext cx="953408" cy="631242"/>
            </a:xfrm>
            <a:prstGeom prst="rect">
              <a:avLst/>
            </a:prstGeom>
            <a:noFill/>
          </p:spPr>
          <p:txBody>
            <a:bodyPr wrap="square">
              <a:spAutoFit/>
            </a:bodyPr>
            <a:lstStyle/>
            <a:p>
              <a:pPr algn="ctr"/>
              <a:r>
                <a:rPr lang="fr-FR" sz="2400" b="1">
                  <a:latin typeface="DilleniaUPC" panose="02020603050405020304" pitchFamily="18" charset="-34"/>
                  <a:cs typeface="DilleniaUPC" panose="02020603050405020304" pitchFamily="18" charset="-34"/>
                </a:rPr>
                <a:t>+19 %</a:t>
              </a:r>
            </a:p>
          </p:txBody>
        </p:sp>
        <p:sp>
          <p:nvSpPr>
            <p:cNvPr id="34" name="ZoneTexte 33">
              <a:extLst>
                <a:ext uri="{FF2B5EF4-FFF2-40B4-BE49-F238E27FC236}">
                  <a16:creationId xmlns:a16="http://schemas.microsoft.com/office/drawing/2014/main" id="{A55EBE8D-867A-44FB-96D6-ABD7C5CC6E0A}"/>
                </a:ext>
              </a:extLst>
            </p:cNvPr>
            <p:cNvSpPr txBox="1"/>
            <p:nvPr/>
          </p:nvSpPr>
          <p:spPr>
            <a:xfrm>
              <a:off x="4823005" y="2600501"/>
              <a:ext cx="953408" cy="631242"/>
            </a:xfrm>
            <a:prstGeom prst="rect">
              <a:avLst/>
            </a:prstGeom>
            <a:noFill/>
          </p:spPr>
          <p:txBody>
            <a:bodyPr wrap="square">
              <a:spAutoFit/>
            </a:bodyPr>
            <a:lstStyle/>
            <a:p>
              <a:pPr algn="ctr"/>
              <a:r>
                <a:rPr lang="fr-FR" sz="2400" b="1">
                  <a:latin typeface="DilleniaUPC" panose="02020603050405020304" pitchFamily="18" charset="-34"/>
                  <a:cs typeface="DilleniaUPC" panose="02020603050405020304" pitchFamily="18" charset="-34"/>
                </a:rPr>
                <a:t>+23 %</a:t>
              </a:r>
            </a:p>
          </p:txBody>
        </p:sp>
        <p:sp>
          <p:nvSpPr>
            <p:cNvPr id="35" name="ZoneTexte 34">
              <a:extLst>
                <a:ext uri="{FF2B5EF4-FFF2-40B4-BE49-F238E27FC236}">
                  <a16:creationId xmlns:a16="http://schemas.microsoft.com/office/drawing/2014/main" id="{5DA727E7-20F7-4DF7-8B47-BF9C8FA2815C}"/>
                </a:ext>
              </a:extLst>
            </p:cNvPr>
            <p:cNvSpPr txBox="1"/>
            <p:nvPr/>
          </p:nvSpPr>
          <p:spPr>
            <a:xfrm>
              <a:off x="5916279" y="2600501"/>
              <a:ext cx="953408" cy="631242"/>
            </a:xfrm>
            <a:prstGeom prst="rect">
              <a:avLst/>
            </a:prstGeom>
            <a:noFill/>
          </p:spPr>
          <p:txBody>
            <a:bodyPr wrap="square">
              <a:spAutoFit/>
            </a:bodyPr>
            <a:lstStyle/>
            <a:p>
              <a:pPr algn="ctr"/>
              <a:r>
                <a:rPr lang="fr-FR" sz="2400" b="1">
                  <a:latin typeface="DilleniaUPC" panose="02020603050405020304" pitchFamily="18" charset="-34"/>
                  <a:cs typeface="DilleniaUPC" panose="02020603050405020304" pitchFamily="18" charset="-34"/>
                </a:rPr>
                <a:t>+23 %</a:t>
              </a:r>
            </a:p>
          </p:txBody>
        </p:sp>
        <p:sp>
          <p:nvSpPr>
            <p:cNvPr id="36" name="ZoneTexte 35">
              <a:extLst>
                <a:ext uri="{FF2B5EF4-FFF2-40B4-BE49-F238E27FC236}">
                  <a16:creationId xmlns:a16="http://schemas.microsoft.com/office/drawing/2014/main" id="{555AD073-5FCB-4985-86C5-45FE38671EC1}"/>
                </a:ext>
              </a:extLst>
            </p:cNvPr>
            <p:cNvSpPr txBox="1"/>
            <p:nvPr/>
          </p:nvSpPr>
          <p:spPr>
            <a:xfrm>
              <a:off x="6993894" y="3660569"/>
              <a:ext cx="953408" cy="631242"/>
            </a:xfrm>
            <a:prstGeom prst="rect">
              <a:avLst/>
            </a:prstGeom>
            <a:noFill/>
          </p:spPr>
          <p:txBody>
            <a:bodyPr wrap="square">
              <a:spAutoFit/>
            </a:bodyPr>
            <a:lstStyle/>
            <a:p>
              <a:pPr algn="ctr"/>
              <a:r>
                <a:rPr lang="fr-FR" sz="2400" b="1">
                  <a:latin typeface="DilleniaUPC" panose="02020603050405020304" pitchFamily="18" charset="-34"/>
                  <a:cs typeface="DilleniaUPC" panose="02020603050405020304" pitchFamily="18" charset="-34"/>
                </a:rPr>
                <a:t>+10 %</a:t>
              </a:r>
            </a:p>
          </p:txBody>
        </p:sp>
        <p:sp>
          <p:nvSpPr>
            <p:cNvPr id="37" name="ZoneTexte 36">
              <a:extLst>
                <a:ext uri="{FF2B5EF4-FFF2-40B4-BE49-F238E27FC236}">
                  <a16:creationId xmlns:a16="http://schemas.microsoft.com/office/drawing/2014/main" id="{44BE3872-CF89-46D3-A283-FED54E323C80}"/>
                </a:ext>
              </a:extLst>
            </p:cNvPr>
            <p:cNvSpPr txBox="1"/>
            <p:nvPr/>
          </p:nvSpPr>
          <p:spPr>
            <a:xfrm>
              <a:off x="8022073" y="3738492"/>
              <a:ext cx="953408" cy="631242"/>
            </a:xfrm>
            <a:prstGeom prst="rect">
              <a:avLst/>
            </a:prstGeom>
            <a:noFill/>
          </p:spPr>
          <p:txBody>
            <a:bodyPr wrap="square">
              <a:spAutoFit/>
            </a:bodyPr>
            <a:lstStyle/>
            <a:p>
              <a:pPr algn="ctr"/>
              <a:r>
                <a:rPr lang="fr-FR" sz="2400" b="1">
                  <a:latin typeface="DilleniaUPC" panose="02020603050405020304" pitchFamily="18" charset="-34"/>
                  <a:cs typeface="DilleniaUPC" panose="02020603050405020304" pitchFamily="18" charset="-34"/>
                </a:rPr>
                <a:t>+9 %</a:t>
              </a:r>
            </a:p>
          </p:txBody>
        </p:sp>
        <p:sp>
          <p:nvSpPr>
            <p:cNvPr id="38" name="ZoneTexte 37">
              <a:extLst>
                <a:ext uri="{FF2B5EF4-FFF2-40B4-BE49-F238E27FC236}">
                  <a16:creationId xmlns:a16="http://schemas.microsoft.com/office/drawing/2014/main" id="{37ACCBDE-72FE-44D9-82A6-1CA0223D8ECF}"/>
                </a:ext>
              </a:extLst>
            </p:cNvPr>
            <p:cNvSpPr txBox="1"/>
            <p:nvPr/>
          </p:nvSpPr>
          <p:spPr>
            <a:xfrm>
              <a:off x="9158114" y="3597530"/>
              <a:ext cx="953408" cy="631242"/>
            </a:xfrm>
            <a:prstGeom prst="rect">
              <a:avLst/>
            </a:prstGeom>
            <a:noFill/>
          </p:spPr>
          <p:txBody>
            <a:bodyPr wrap="square">
              <a:spAutoFit/>
            </a:bodyPr>
            <a:lstStyle/>
            <a:p>
              <a:pPr algn="ctr"/>
              <a:r>
                <a:rPr lang="fr-FR" sz="2400" b="1">
                  <a:latin typeface="DilleniaUPC" panose="02020603050405020304" pitchFamily="18" charset="-34"/>
                  <a:cs typeface="DilleniaUPC" panose="02020603050405020304" pitchFamily="18" charset="-34"/>
                </a:rPr>
                <a:t>+11 %</a:t>
              </a:r>
            </a:p>
          </p:txBody>
        </p:sp>
        <p:sp>
          <p:nvSpPr>
            <p:cNvPr id="39" name="ZoneTexte 38">
              <a:extLst>
                <a:ext uri="{FF2B5EF4-FFF2-40B4-BE49-F238E27FC236}">
                  <a16:creationId xmlns:a16="http://schemas.microsoft.com/office/drawing/2014/main" id="{3C992FE9-430F-4FB8-9A0B-F964F143AD63}"/>
                </a:ext>
              </a:extLst>
            </p:cNvPr>
            <p:cNvSpPr txBox="1"/>
            <p:nvPr/>
          </p:nvSpPr>
          <p:spPr>
            <a:xfrm>
              <a:off x="10155605" y="4452002"/>
              <a:ext cx="953408" cy="631242"/>
            </a:xfrm>
            <a:prstGeom prst="rect">
              <a:avLst/>
            </a:prstGeom>
            <a:noFill/>
          </p:spPr>
          <p:txBody>
            <a:bodyPr wrap="square">
              <a:spAutoFit/>
            </a:bodyPr>
            <a:lstStyle/>
            <a:p>
              <a:pPr algn="ctr"/>
              <a:r>
                <a:rPr lang="fr-FR" sz="2400" b="1">
                  <a:latin typeface="DilleniaUPC" panose="02020603050405020304" pitchFamily="18" charset="-34"/>
                  <a:cs typeface="DilleniaUPC" panose="02020603050405020304" pitchFamily="18" charset="-34"/>
                </a:rPr>
                <a:t>-6 %</a:t>
              </a:r>
            </a:p>
          </p:txBody>
        </p:sp>
      </p:grpSp>
      <p:grpSp>
        <p:nvGrpSpPr>
          <p:cNvPr id="40" name="Groupe 39">
            <a:extLst>
              <a:ext uri="{FF2B5EF4-FFF2-40B4-BE49-F238E27FC236}">
                <a16:creationId xmlns:a16="http://schemas.microsoft.com/office/drawing/2014/main" id="{B801BBAE-78E0-4B3F-97AB-9C121EBB231F}"/>
              </a:ext>
            </a:extLst>
          </p:cNvPr>
          <p:cNvGrpSpPr/>
          <p:nvPr/>
        </p:nvGrpSpPr>
        <p:grpSpPr>
          <a:xfrm>
            <a:off x="3205341" y="2619917"/>
            <a:ext cx="8589394" cy="549572"/>
            <a:chOff x="3240415" y="2905135"/>
            <a:chExt cx="8589394" cy="549572"/>
          </a:xfrm>
        </p:grpSpPr>
        <p:pic>
          <p:nvPicPr>
            <p:cNvPr id="41" name="Picture 4" descr="Recherche De Données Symbole D'interface Graphique D'un Bar Avec Un Outil  De Loupe | Icons Gratuite">
              <a:extLst>
                <a:ext uri="{FF2B5EF4-FFF2-40B4-BE49-F238E27FC236}">
                  <a16:creationId xmlns:a16="http://schemas.microsoft.com/office/drawing/2014/main" id="{75FFB127-D3E2-466B-8829-9A176F9E9A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0415" y="2905135"/>
              <a:ext cx="523865" cy="523865"/>
            </a:xfrm>
            <a:prstGeom prst="rect">
              <a:avLst/>
            </a:prstGeom>
            <a:solidFill>
              <a:schemeClr val="bg1"/>
            </a:solidFill>
          </p:spPr>
        </p:pic>
        <p:sp>
          <p:nvSpPr>
            <p:cNvPr id="42" name="ZoneTexte 41">
              <a:extLst>
                <a:ext uri="{FF2B5EF4-FFF2-40B4-BE49-F238E27FC236}">
                  <a16:creationId xmlns:a16="http://schemas.microsoft.com/office/drawing/2014/main" id="{D11501DA-F6ED-4186-86DC-12D082E1E6CF}"/>
                </a:ext>
              </a:extLst>
            </p:cNvPr>
            <p:cNvSpPr txBox="1"/>
            <p:nvPr/>
          </p:nvSpPr>
          <p:spPr>
            <a:xfrm>
              <a:off x="3764279" y="2931487"/>
              <a:ext cx="8065530" cy="523220"/>
            </a:xfrm>
            <a:prstGeom prst="rect">
              <a:avLst/>
            </a:prstGeom>
            <a:noFill/>
          </p:spPr>
          <p:txBody>
            <a:bodyPr wrap="square">
              <a:spAutoFit/>
            </a:bodyPr>
            <a:lstStyle/>
            <a:p>
              <a:pPr marL="192088" marR="0" lvl="0" algn="l" defTabSz="914400" rtl="0" eaLnBrk="1" fontAlgn="auto" latinLnBrk="0" hangingPunct="1">
                <a:lnSpc>
                  <a:spcPct val="100000"/>
                </a:lnSpc>
                <a:spcBef>
                  <a:spcPts val="0"/>
                </a:spcBef>
                <a:spcAft>
                  <a:spcPts val="0"/>
                </a:spcAft>
                <a:buClr>
                  <a:srgbClr val="6A9E89"/>
                </a:buClr>
                <a:buSzTx/>
                <a:tabLst/>
                <a:defRPr/>
              </a:pPr>
              <a:r>
                <a:rPr kumimoji="0" lang="fr-FR" sz="2800" b="1" i="0" u="none" strike="noStrike" cap="none" normalizeH="0" baseline="0" noProof="0">
                  <a:ln>
                    <a:noFill/>
                  </a:ln>
                  <a:uLnTx/>
                  <a:uFillTx/>
                  <a:latin typeface="DilleniaUPC" panose="02020603050405020304" pitchFamily="18" charset="-34"/>
                  <a:ea typeface="+mn-ea"/>
                  <a:cs typeface="DilleniaUPC" panose="02020603050405020304" pitchFamily="18" charset="-34"/>
                </a:rPr>
                <a:t>Détermination du score clinique des caractéristiques des rides &amp; du grain de peau</a:t>
              </a:r>
            </a:p>
          </p:txBody>
        </p:sp>
      </p:grpSp>
      <p:sp>
        <p:nvSpPr>
          <p:cNvPr id="43" name="Rectangle 42">
            <a:extLst>
              <a:ext uri="{FF2B5EF4-FFF2-40B4-BE49-F238E27FC236}">
                <a16:creationId xmlns:a16="http://schemas.microsoft.com/office/drawing/2014/main" id="{4FE42AA1-D81A-4563-94F8-DF871D4BC549}"/>
              </a:ext>
            </a:extLst>
          </p:cNvPr>
          <p:cNvSpPr/>
          <p:nvPr/>
        </p:nvSpPr>
        <p:spPr>
          <a:xfrm>
            <a:off x="7453823" y="775152"/>
            <a:ext cx="4495590" cy="584775"/>
          </a:xfrm>
          <a:prstGeom prst="rect">
            <a:avLst/>
          </a:prstGeom>
          <a:solidFill>
            <a:srgbClr val="957FA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EC5A958C-B468-4C9F-AD18-846FC9F94B15}"/>
              </a:ext>
            </a:extLst>
          </p:cNvPr>
          <p:cNvSpPr txBox="1"/>
          <p:nvPr/>
        </p:nvSpPr>
        <p:spPr>
          <a:xfrm>
            <a:off x="7737714" y="834816"/>
            <a:ext cx="4211699" cy="466218"/>
          </a:xfrm>
          <a:prstGeom prst="rect">
            <a:avLst/>
          </a:prstGeom>
          <a:noFill/>
        </p:spPr>
        <p:txBody>
          <a:bodyPr wrap="square">
            <a:spAutoFit/>
          </a:bodyPr>
          <a:lstStyle/>
          <a:p>
            <a:pPr>
              <a:lnSpc>
                <a:spcPts val="1500"/>
              </a:lnSpc>
            </a:pPr>
            <a:r>
              <a:rPr kumimoji="0" lang="fr-FR" sz="1100" b="0" i="1" u="none" strike="noStrike" cap="none" normalizeH="0" noProof="0">
                <a:ln>
                  <a:noFill/>
                </a:ln>
                <a:uLnTx/>
                <a:uFillTx/>
                <a:latin typeface="Calibri" panose="020F0502020204030204" pitchFamily="34" charset="0"/>
                <a:cs typeface="Calibri" panose="020F0502020204030204" pitchFamily="34" charset="0"/>
              </a:rPr>
              <a:t>*Essai clinique sous contrôle dermatologique, étude 19E2514 – EUROFINS – novembre 2019</a:t>
            </a:r>
          </a:p>
        </p:txBody>
      </p:sp>
      <p:pic>
        <p:nvPicPr>
          <p:cNvPr id="45" name="Image 44">
            <a:extLst>
              <a:ext uri="{FF2B5EF4-FFF2-40B4-BE49-F238E27FC236}">
                <a16:creationId xmlns:a16="http://schemas.microsoft.com/office/drawing/2014/main" id="{702587F6-ECAF-454B-8A1B-9946293531E0}"/>
              </a:ext>
            </a:extLst>
          </p:cNvPr>
          <p:cNvPicPr>
            <a:picLocks noChangeAspect="1"/>
          </p:cNvPicPr>
          <p:nvPr/>
        </p:nvPicPr>
        <p:blipFill>
          <a:blip r:embed="rId7"/>
          <a:stretch>
            <a:fillRect/>
          </a:stretch>
        </p:blipFill>
        <p:spPr>
          <a:xfrm>
            <a:off x="7212563" y="576420"/>
            <a:ext cx="533640" cy="533640"/>
          </a:xfrm>
          <a:prstGeom prst="flowChartConnector">
            <a:avLst/>
          </a:prstGeom>
        </p:spPr>
      </p:pic>
    </p:spTree>
    <p:extLst>
      <p:ext uri="{BB962C8B-B14F-4D97-AF65-F5344CB8AC3E}">
        <p14:creationId xmlns:p14="http://schemas.microsoft.com/office/powerpoint/2010/main" val="32131736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F47E26E-C291-41E4-8D4B-071A17E062A9}"/>
              </a:ext>
            </a:extLst>
          </p:cNvPr>
          <p:cNvSpPr/>
          <p:nvPr/>
        </p:nvSpPr>
        <p:spPr>
          <a:xfrm>
            <a:off x="-1" y="0"/>
            <a:ext cx="1882141" cy="6858000"/>
          </a:xfrm>
          <a:prstGeom prst="rect">
            <a:avLst/>
          </a:prstGeom>
          <a:solidFill>
            <a:srgbClr val="957FAC"/>
          </a:solidFill>
          <a:ln>
            <a:solidFill>
              <a:srgbClr val="957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9D09AB3D-C027-4D8E-947C-40A74BFEA37F}"/>
              </a:ext>
            </a:extLst>
          </p:cNvPr>
          <p:cNvSpPr txBox="1"/>
          <p:nvPr/>
        </p:nvSpPr>
        <p:spPr>
          <a:xfrm>
            <a:off x="887601" y="626534"/>
            <a:ext cx="3413811"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Acide hyaluronique</a:t>
            </a:r>
          </a:p>
        </p:txBody>
      </p:sp>
      <p:sp>
        <p:nvSpPr>
          <p:cNvPr id="24" name="ZoneTexte 23">
            <a:extLst>
              <a:ext uri="{FF2B5EF4-FFF2-40B4-BE49-F238E27FC236}">
                <a16:creationId xmlns:a16="http://schemas.microsoft.com/office/drawing/2014/main" id="{C8B183A2-8F5E-4801-973B-BD04D8496C54}"/>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5" name="Connecteur droit 24">
            <a:extLst>
              <a:ext uri="{FF2B5EF4-FFF2-40B4-BE49-F238E27FC236}">
                <a16:creationId xmlns:a16="http://schemas.microsoft.com/office/drawing/2014/main" id="{6AA515A8-D8FE-44EC-8115-0BDFD00984DC}"/>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Image 26" descr="Une image contenant alimentation, bouteille&#10;&#10;Description générée automatiquement">
            <a:extLst>
              <a:ext uri="{FF2B5EF4-FFF2-40B4-BE49-F238E27FC236}">
                <a16:creationId xmlns:a16="http://schemas.microsoft.com/office/drawing/2014/main" id="{89E3FDC4-62A5-4F51-8027-01F3B5D5B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666" y="1531613"/>
            <a:ext cx="2005899" cy="5195179"/>
          </a:xfrm>
          <a:prstGeom prst="rect">
            <a:avLst/>
          </a:prstGeom>
          <a:effectLst>
            <a:outerShdw blurRad="63500" sx="102000" sy="102000" algn="ctr" rotWithShape="0">
              <a:prstClr val="black">
                <a:alpha val="40000"/>
              </a:prstClr>
            </a:outerShdw>
          </a:effectLst>
        </p:spPr>
      </p:pic>
      <p:sp>
        <p:nvSpPr>
          <p:cNvPr id="16" name="ZoneTexte 15">
            <a:extLst>
              <a:ext uri="{FF2B5EF4-FFF2-40B4-BE49-F238E27FC236}">
                <a16:creationId xmlns:a16="http://schemas.microsoft.com/office/drawing/2014/main" id="{3AFF3DD3-8B9F-491F-9ECC-58E66597164B}"/>
              </a:ext>
            </a:extLst>
          </p:cNvPr>
          <p:cNvSpPr txBox="1"/>
          <p:nvPr/>
        </p:nvSpPr>
        <p:spPr>
          <a:xfrm>
            <a:off x="2690038" y="1358516"/>
            <a:ext cx="9409814" cy="569387"/>
          </a:xfrm>
          <a:prstGeom prst="rect">
            <a:avLst/>
          </a:prstGeom>
          <a:noFill/>
        </p:spPr>
        <p:txBody>
          <a:bodyPr wrap="square">
            <a:spAutoFit/>
          </a:bodyPr>
          <a:lstStyle/>
          <a:p>
            <a:pPr>
              <a:tabLst>
                <a:tab pos="3136900" algn="l"/>
              </a:tabLst>
            </a:pPr>
            <a:r>
              <a:rPr lang="fr-FR" sz="3100" b="1" cap="all"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100" b="1" u="none" strike="noStrike" cap="all"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	</a:t>
            </a:r>
            <a:r>
              <a:rPr lang="fr-FR" sz="3100" b="1"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    In vivo – Test d’utilisation </a:t>
            </a:r>
          </a:p>
        </p:txBody>
      </p:sp>
      <p:pic>
        <p:nvPicPr>
          <p:cNvPr id="26" name="Picture 2" descr="Mycose de l'ongle? N'attendez pas, traitez immédiatement">
            <a:extLst>
              <a:ext uri="{FF2B5EF4-FFF2-40B4-BE49-F238E27FC236}">
                <a16:creationId xmlns:a16="http://schemas.microsoft.com/office/drawing/2014/main" id="{13095A45-6C53-4B36-8750-44573BBA2732}"/>
              </a:ext>
            </a:extLst>
          </p:cNvPr>
          <p:cNvPicPr>
            <a:picLocks noChangeAspect="1" noChangeArrowheads="1"/>
          </p:cNvPicPr>
          <p:nvPr/>
        </p:nvPicPr>
        <p:blipFill rotWithShape="1">
          <a:blip r:embed="rId4" cstate="print">
            <a:duotone>
              <a:prstClr val="black"/>
              <a:srgbClr val="957FAC">
                <a:tint val="45000"/>
                <a:satMod val="400000"/>
              </a:srgbClr>
            </a:duotone>
            <a:extLst>
              <a:ext uri="{28A0092B-C50C-407E-A947-70E740481C1C}">
                <a14:useLocalDpi xmlns:a14="http://schemas.microsoft.com/office/drawing/2010/main" val="0"/>
              </a:ext>
            </a:extLst>
          </a:blip>
          <a:srcRect r="66457"/>
          <a:stretch/>
        </p:blipFill>
        <p:spPr bwMode="auto">
          <a:xfrm>
            <a:off x="7077765" y="1389461"/>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B35A499E-825B-4F4C-82D9-640441ECB4DC}"/>
              </a:ext>
            </a:extLst>
          </p:cNvPr>
          <p:cNvSpPr/>
          <p:nvPr/>
        </p:nvSpPr>
        <p:spPr>
          <a:xfrm>
            <a:off x="7447362" y="534703"/>
            <a:ext cx="4349402" cy="584775"/>
          </a:xfrm>
          <a:prstGeom prst="rect">
            <a:avLst/>
          </a:prstGeom>
          <a:solidFill>
            <a:srgbClr val="957FA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ZoneTexte 29">
            <a:extLst>
              <a:ext uri="{FF2B5EF4-FFF2-40B4-BE49-F238E27FC236}">
                <a16:creationId xmlns:a16="http://schemas.microsoft.com/office/drawing/2014/main" id="{C78A662E-7E7E-4097-BEC6-1D04F5C874BB}"/>
              </a:ext>
            </a:extLst>
          </p:cNvPr>
          <p:cNvSpPr txBox="1"/>
          <p:nvPr/>
        </p:nvSpPr>
        <p:spPr>
          <a:xfrm>
            <a:off x="7731253" y="594367"/>
            <a:ext cx="4057021" cy="466218"/>
          </a:xfrm>
          <a:prstGeom prst="rect">
            <a:avLst/>
          </a:prstGeom>
          <a:noFill/>
        </p:spPr>
        <p:txBody>
          <a:bodyPr wrap="square">
            <a:spAutoFit/>
          </a:bodyPr>
          <a:lstStyle/>
          <a:p>
            <a:pPr>
              <a:lnSpc>
                <a:spcPts val="1500"/>
              </a:lnSpc>
            </a:pPr>
            <a:r>
              <a:rPr kumimoji="0" lang="fr-FR" sz="1100" b="0" i="1" u="none" strike="noStrike" cap="none" normalizeH="0" baseline="0" noProof="0">
                <a:ln>
                  <a:noFill/>
                </a:ln>
                <a:uLnTx/>
                <a:uFillTx/>
                <a:latin typeface="Calibri" panose="020F0502020204030204" pitchFamily="34" charset="0"/>
                <a:cs typeface="Calibri" panose="020F0502020204030204" pitchFamily="34" charset="0"/>
              </a:rPr>
              <a:t>*Test d’utilisation sous contrôle dermatologique, étude 20E2110 – EUROFINS – novembre 2020</a:t>
            </a:r>
          </a:p>
        </p:txBody>
      </p:sp>
      <p:pic>
        <p:nvPicPr>
          <p:cNvPr id="31" name="Image 30">
            <a:extLst>
              <a:ext uri="{FF2B5EF4-FFF2-40B4-BE49-F238E27FC236}">
                <a16:creationId xmlns:a16="http://schemas.microsoft.com/office/drawing/2014/main" id="{50EF4BA6-D019-4AB9-9023-AC7CF344839B}"/>
              </a:ext>
            </a:extLst>
          </p:cNvPr>
          <p:cNvPicPr>
            <a:picLocks noChangeAspect="1"/>
          </p:cNvPicPr>
          <p:nvPr/>
        </p:nvPicPr>
        <p:blipFill>
          <a:blip r:embed="rId5"/>
          <a:stretch>
            <a:fillRect/>
          </a:stretch>
        </p:blipFill>
        <p:spPr>
          <a:xfrm>
            <a:off x="7206102" y="335971"/>
            <a:ext cx="533640" cy="533640"/>
          </a:xfrm>
          <a:prstGeom prst="flowChartConnector">
            <a:avLst/>
          </a:prstGeom>
        </p:spPr>
      </p:pic>
      <p:sp>
        <p:nvSpPr>
          <p:cNvPr id="49" name="ZoneTexte 48">
            <a:extLst>
              <a:ext uri="{FF2B5EF4-FFF2-40B4-BE49-F238E27FC236}">
                <a16:creationId xmlns:a16="http://schemas.microsoft.com/office/drawing/2014/main" id="{26762D92-1EAE-44C3-853D-31AADBDE6B67}"/>
              </a:ext>
            </a:extLst>
          </p:cNvPr>
          <p:cNvSpPr txBox="1"/>
          <p:nvPr/>
        </p:nvSpPr>
        <p:spPr>
          <a:xfrm>
            <a:off x="3514260" y="2581058"/>
            <a:ext cx="7968903" cy="446276"/>
          </a:xfrm>
          <a:prstGeom prst="rect">
            <a:avLst/>
          </a:prstGeom>
          <a:noFill/>
        </p:spPr>
        <p:txBody>
          <a:bodyPr wrap="square">
            <a:spAutoFit/>
          </a:bodyPr>
          <a:lstStyle/>
          <a:p>
            <a:r>
              <a:rPr lang="fr-FR" sz="2300" dirty="0">
                <a:solidFill>
                  <a:prstClr val="black"/>
                </a:solidFill>
                <a:latin typeface="DilleniaUPC" panose="02020603050405020304" pitchFamily="18" charset="-34"/>
                <a:ea typeface="+mn-ea"/>
                <a:cs typeface="DilleniaUPC" panose="02020603050405020304" pitchFamily="18" charset="-34"/>
              </a:rPr>
              <a:t>Test d’utilisation sous contrôle dermatologique – 28 jours</a:t>
            </a:r>
            <a:r>
              <a:rPr kumimoji="0" lang="fr-FR" sz="2300" b="0" i="0" u="none" strike="noStrike" cap="none" normalizeH="0" baseline="0" noProof="0" dirty="0">
                <a:ln>
                  <a:noFill/>
                </a:ln>
                <a:solidFill>
                  <a:prstClr val="black"/>
                </a:solidFill>
                <a:uLnTx/>
                <a:uFillTx/>
                <a:latin typeface="DilleniaUPC" panose="02020603050405020304" pitchFamily="18" charset="-34"/>
                <a:ea typeface="+mn-ea"/>
                <a:cs typeface="DilleniaUPC" panose="02020603050405020304" pitchFamily="18" charset="-34"/>
              </a:rPr>
              <a:t> </a:t>
            </a:r>
          </a:p>
        </p:txBody>
      </p:sp>
      <p:pic>
        <p:nvPicPr>
          <p:cNvPr id="50" name="Image 49">
            <a:extLst>
              <a:ext uri="{FF2B5EF4-FFF2-40B4-BE49-F238E27FC236}">
                <a16:creationId xmlns:a16="http://schemas.microsoft.com/office/drawing/2014/main" id="{BBE5CA31-498B-482D-991F-22D36BD126F6}"/>
              </a:ext>
            </a:extLst>
          </p:cNvPr>
          <p:cNvPicPr>
            <a:picLocks noChangeAspect="1"/>
          </p:cNvPicPr>
          <p:nvPr/>
        </p:nvPicPr>
        <p:blipFill rotWithShape="1">
          <a:blip r:embed="rId6"/>
          <a:srcRect b="14901"/>
          <a:stretch/>
        </p:blipFill>
        <p:spPr>
          <a:xfrm>
            <a:off x="2969736" y="3143897"/>
            <a:ext cx="483564" cy="443166"/>
          </a:xfrm>
          <a:prstGeom prst="rect">
            <a:avLst/>
          </a:prstGeom>
        </p:spPr>
      </p:pic>
      <p:sp>
        <p:nvSpPr>
          <p:cNvPr id="51" name="ZoneTexte 50">
            <a:extLst>
              <a:ext uri="{FF2B5EF4-FFF2-40B4-BE49-F238E27FC236}">
                <a16:creationId xmlns:a16="http://schemas.microsoft.com/office/drawing/2014/main" id="{F5F2F0AC-3FC4-4C93-A5CE-748266760854}"/>
              </a:ext>
            </a:extLst>
          </p:cNvPr>
          <p:cNvSpPr txBox="1"/>
          <p:nvPr/>
        </p:nvSpPr>
        <p:spPr>
          <a:xfrm>
            <a:off x="3514260" y="3016422"/>
            <a:ext cx="8677740" cy="800219"/>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33 volontaires âgés de 41 à 60 ans, peau sensible, rides et ridules            de la patte d'oie</a:t>
            </a:r>
          </a:p>
        </p:txBody>
      </p:sp>
      <p:pic>
        <p:nvPicPr>
          <p:cNvPr id="52" name="Image 51">
            <a:extLst>
              <a:ext uri="{FF2B5EF4-FFF2-40B4-BE49-F238E27FC236}">
                <a16:creationId xmlns:a16="http://schemas.microsoft.com/office/drawing/2014/main" id="{E2408798-BAE7-4C60-8B41-91605F5BA1A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1250" y1="79167" x2="31250" y2="79167"/>
                        <a14:foregroundMark x1="40417" y1="59167" x2="40417" y2="59167"/>
                      </a14:backgroundRemoval>
                    </a14:imgEffect>
                  </a14:imgLayer>
                </a14:imgProps>
              </a:ext>
            </a:extLst>
          </a:blip>
          <a:stretch>
            <a:fillRect/>
          </a:stretch>
        </p:blipFill>
        <p:spPr>
          <a:xfrm>
            <a:off x="2906579" y="3732426"/>
            <a:ext cx="619484" cy="619484"/>
          </a:xfrm>
          <a:prstGeom prst="rect">
            <a:avLst/>
          </a:prstGeom>
        </p:spPr>
      </p:pic>
      <p:pic>
        <p:nvPicPr>
          <p:cNvPr id="53" name="Image 52">
            <a:extLst>
              <a:ext uri="{FF2B5EF4-FFF2-40B4-BE49-F238E27FC236}">
                <a16:creationId xmlns:a16="http://schemas.microsoft.com/office/drawing/2014/main" id="{4125700F-01FA-4877-AF35-68E3478C90C6}"/>
              </a:ext>
            </a:extLst>
          </p:cNvPr>
          <p:cNvPicPr>
            <a:picLocks noChangeAspect="1"/>
          </p:cNvPicPr>
          <p:nvPr/>
        </p:nvPicPr>
        <p:blipFill rotWithShape="1">
          <a:blip r:embed="rId9">
            <a:biLevel thresh="75000"/>
            <a:extLst>
              <a:ext uri="{BEBA8EAE-BF5A-486C-A8C5-ECC9F3942E4B}">
                <a14:imgProps xmlns:a14="http://schemas.microsoft.com/office/drawing/2010/main">
                  <a14:imgLayer r:embed="rId10">
                    <a14:imgEffect>
                      <a14:backgroundRemoval t="34695" b="49911" l="79188" r="91500">
                        <a14:foregroundMark x1="81250" y1="39254" x2="81250" y2="39254"/>
                        <a14:foregroundMark x1="91250" y1="49911" x2="91250" y2="49911"/>
                      </a14:backgroundRemoval>
                    </a14:imgEffect>
                  </a14:imgLayer>
                </a14:imgProps>
              </a:ext>
            </a:extLst>
          </a:blip>
          <a:srcRect l="77703" t="32997" r="6923" b="49999"/>
          <a:stretch/>
        </p:blipFill>
        <p:spPr>
          <a:xfrm>
            <a:off x="2995478" y="2506091"/>
            <a:ext cx="530585" cy="619484"/>
          </a:xfrm>
          <a:prstGeom prst="rect">
            <a:avLst/>
          </a:prstGeom>
        </p:spPr>
      </p:pic>
      <p:sp>
        <p:nvSpPr>
          <p:cNvPr id="54" name="ZoneTexte 53">
            <a:extLst>
              <a:ext uri="{FF2B5EF4-FFF2-40B4-BE49-F238E27FC236}">
                <a16:creationId xmlns:a16="http://schemas.microsoft.com/office/drawing/2014/main" id="{18FAACEC-E95D-4220-9FF6-DE2A216CD549}"/>
              </a:ext>
            </a:extLst>
          </p:cNvPr>
          <p:cNvSpPr txBox="1"/>
          <p:nvPr/>
        </p:nvSpPr>
        <p:spPr>
          <a:xfrm>
            <a:off x="3514259" y="3804864"/>
            <a:ext cx="6096000" cy="446276"/>
          </a:xfrm>
          <a:prstGeom prst="rect">
            <a:avLst/>
          </a:prstGeom>
          <a:noFill/>
        </p:spPr>
        <p:txBody>
          <a:bodyPr wrap="square">
            <a:spAutoFit/>
          </a:bodyPr>
          <a:lstStyle/>
          <a:p>
            <a:r>
              <a:rPr lang="fr-FR" sz="2300" dirty="0">
                <a:solidFill>
                  <a:prstClr val="black"/>
                </a:solidFill>
                <a:latin typeface="DilleniaUPC" panose="02020603050405020304" pitchFamily="18" charset="-34"/>
                <a:cs typeface="DilleniaUPC" panose="02020603050405020304" pitchFamily="18" charset="-34"/>
              </a:rPr>
              <a:t>Utilisation deux fois par jour sur le visage entier (4 gouttes)</a:t>
            </a:r>
          </a:p>
        </p:txBody>
      </p:sp>
      <p:grpSp>
        <p:nvGrpSpPr>
          <p:cNvPr id="2" name="Groupe 1">
            <a:extLst>
              <a:ext uri="{FF2B5EF4-FFF2-40B4-BE49-F238E27FC236}">
                <a16:creationId xmlns:a16="http://schemas.microsoft.com/office/drawing/2014/main" id="{A65BBB05-C085-44B3-B93D-9824ACA092EC}"/>
              </a:ext>
            </a:extLst>
          </p:cNvPr>
          <p:cNvGrpSpPr/>
          <p:nvPr/>
        </p:nvGrpSpPr>
        <p:grpSpPr>
          <a:xfrm>
            <a:off x="2594507" y="4200583"/>
            <a:ext cx="6651768" cy="2563347"/>
            <a:chOff x="3471904" y="4211367"/>
            <a:chExt cx="5815535" cy="2563347"/>
          </a:xfrm>
        </p:grpSpPr>
        <p:sp>
          <p:nvSpPr>
            <p:cNvPr id="55" name="Rectangle 54">
              <a:extLst>
                <a:ext uri="{FF2B5EF4-FFF2-40B4-BE49-F238E27FC236}">
                  <a16:creationId xmlns:a16="http://schemas.microsoft.com/office/drawing/2014/main" id="{F9347FA5-C292-4816-8AE4-029C3D76F4D7}"/>
                </a:ext>
              </a:extLst>
            </p:cNvPr>
            <p:cNvSpPr/>
            <p:nvPr/>
          </p:nvSpPr>
          <p:spPr>
            <a:xfrm>
              <a:off x="3555425" y="4211367"/>
              <a:ext cx="5690849" cy="2492350"/>
            </a:xfrm>
            <a:prstGeom prst="rect">
              <a:avLst/>
            </a:prstGeom>
            <a:solidFill>
              <a:schemeClr val="bg1"/>
            </a:solidFill>
            <a:ln>
              <a:solidFill>
                <a:srgbClr val="957F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800"/>
                </a:lnSpc>
                <a:tabLst>
                  <a:tab pos="3048000" algn="l"/>
                </a:tabLst>
              </a:pPr>
              <a:endParaRPr lang="en-US" sz="2400" dirty="0">
                <a:solidFill>
                  <a:srgbClr val="90C595"/>
                </a:solidFill>
                <a:latin typeface="DilleniaUPC" panose="02020603050405020304" pitchFamily="18" charset="-34"/>
                <a:cs typeface="DilleniaUPC" panose="02020603050405020304" pitchFamily="18" charset="-34"/>
              </a:endParaRPr>
            </a:p>
            <a:p>
              <a:pPr lvl="0">
                <a:lnSpc>
                  <a:spcPts val="2800"/>
                </a:lnSpc>
                <a:tabLst>
                  <a:tab pos="3048000" algn="l"/>
                </a:tabLst>
              </a:pPr>
              <a:endParaRPr lang="en-US" sz="2800" b="1" dirty="0">
                <a:solidFill>
                  <a:srgbClr val="90C595"/>
                </a:solidFill>
                <a:latin typeface="DilleniaUPC" panose="02020603050405020304" pitchFamily="18" charset="-34"/>
                <a:cs typeface="DilleniaUPC" panose="02020603050405020304" pitchFamily="18" charset="-34"/>
              </a:endParaRPr>
            </a:p>
          </p:txBody>
        </p:sp>
        <p:sp>
          <p:nvSpPr>
            <p:cNvPr id="56" name="ZoneTexte 55">
              <a:extLst>
                <a:ext uri="{FF2B5EF4-FFF2-40B4-BE49-F238E27FC236}">
                  <a16:creationId xmlns:a16="http://schemas.microsoft.com/office/drawing/2014/main" id="{03DF32E6-7EB6-4373-916A-A7594E1C482F}"/>
                </a:ext>
              </a:extLst>
            </p:cNvPr>
            <p:cNvSpPr txBox="1"/>
            <p:nvPr/>
          </p:nvSpPr>
          <p:spPr>
            <a:xfrm>
              <a:off x="3471904" y="4282365"/>
              <a:ext cx="5815535" cy="2492349"/>
            </a:xfrm>
            <a:prstGeom prst="rect">
              <a:avLst/>
            </a:prstGeom>
            <a:noFill/>
          </p:spPr>
          <p:txBody>
            <a:bodyPr wrap="square">
              <a:spAutoFit/>
            </a:bodyPr>
            <a:lstStyle/>
            <a:p>
              <a:pPr marL="342900" marR="0" lvl="0" indent="-342900" algn="l" defTabSz="914400" rtl="0" eaLnBrk="1" fontAlgn="auto" latinLnBrk="0" hangingPunct="1">
                <a:lnSpc>
                  <a:spcPts val="2500"/>
                </a:lnSpc>
                <a:spcBef>
                  <a:spcPts val="0"/>
                </a:spcBef>
                <a:spcAft>
                  <a:spcPts val="0"/>
                </a:spcAft>
                <a:buClrTx/>
                <a:buSzTx/>
                <a:buFont typeface="Wingdings" panose="05000000000000000000" pitchFamily="2" charset="2"/>
                <a:buChar char=""/>
                <a:tabLst>
                  <a:tab pos="1795463" algn="l"/>
                  <a:tab pos="4479925" algn="l"/>
                  <a:tab pos="4935538" algn="l"/>
                </a:tabLst>
                <a:defRPr/>
              </a:pPr>
              <a:r>
                <a:rPr kumimoji="0" lang="fr-FR" sz="2400" b="0" i="0" u="none" strike="noStrike" cap="none" normalizeH="0" baseline="0" noProof="0" dirty="0">
                  <a:ln>
                    <a:noFill/>
                  </a:ln>
                  <a:solidFill>
                    <a:srgbClr val="957FAC"/>
                  </a:solidFill>
                  <a:uLnTx/>
                  <a:uFillTx/>
                  <a:latin typeface="DilleniaUPC" panose="02020603050405020304" pitchFamily="18" charset="-34"/>
                  <a:ea typeface="+mn-ea"/>
                  <a:cs typeface="DilleniaUPC" panose="02020603050405020304" pitchFamily="18" charset="-34"/>
                </a:rPr>
                <a:t>Immédiatement</a:t>
              </a:r>
              <a:r>
                <a:rPr kumimoji="0" lang="fr-FR" sz="2400" b="0" i="0" u="none" strike="noStrike" cap="none" normalizeH="0" noProof="0" dirty="0">
                  <a:ln>
                    <a:noFill/>
                  </a:ln>
                  <a:solidFill>
                    <a:srgbClr val="957FAC"/>
                  </a:solidFill>
                  <a:uLnTx/>
                  <a:uFillTx/>
                  <a:latin typeface="DilleniaUPC" panose="02020603050405020304" pitchFamily="18" charset="-34"/>
                  <a:ea typeface="+mn-ea"/>
                  <a:cs typeface="DilleniaUPC" panose="02020603050405020304" pitchFamily="18" charset="-34"/>
                </a:rPr>
                <a:t>   </a:t>
              </a:r>
              <a:r>
                <a:rPr kumimoji="0" lang="fr-FR" sz="2400" b="0" i="0" u="none" strike="noStrike" cap="none" normalizeH="0" baseline="0" noProof="0" dirty="0">
                  <a:ln>
                    <a:noFill/>
                  </a:ln>
                  <a:solidFill>
                    <a:srgbClr val="957FAC"/>
                  </a:solidFill>
                  <a:uLnTx/>
                  <a:uFillTx/>
                  <a:latin typeface="DilleniaUPC" panose="02020603050405020304" pitchFamily="18" charset="-34"/>
                  <a:ea typeface="+mn-ea"/>
                  <a:cs typeface="DilleniaUPC" panose="02020603050405020304" pitchFamily="18" charset="-34"/>
                </a:rPr>
                <a:t>Peau </a:t>
              </a:r>
              <a:r>
                <a:rPr kumimoji="0" lang="fr-FR" sz="2400" b="0" i="0" u="none" strike="noStrike" cap="none" normalizeH="0" baseline="0" noProof="0" dirty="0" err="1">
                  <a:ln>
                    <a:noFill/>
                  </a:ln>
                  <a:solidFill>
                    <a:srgbClr val="957FAC"/>
                  </a:solidFill>
                  <a:uLnTx/>
                  <a:uFillTx/>
                  <a:latin typeface="DilleniaUPC" panose="02020603050405020304" pitchFamily="18" charset="-34"/>
                  <a:ea typeface="+mn-ea"/>
                  <a:cs typeface="DilleniaUPC" panose="02020603050405020304" pitchFamily="18" charset="-34"/>
                </a:rPr>
                <a:t>repulpée</a:t>
              </a:r>
              <a:r>
                <a:rPr kumimoji="0" lang="fr-FR" sz="2400" b="0" i="0" u="none" strike="noStrike" cap="none" normalizeH="0" baseline="0" noProof="0" dirty="0">
                  <a:ln>
                    <a:noFill/>
                  </a:ln>
                  <a:solidFill>
                    <a:srgbClr val="957FAC"/>
                  </a:solidFill>
                  <a:uLnTx/>
                  <a:uFillTx/>
                  <a:latin typeface="DilleniaUPC" panose="02020603050405020304" pitchFamily="18" charset="-34"/>
                  <a:ea typeface="+mn-ea"/>
                  <a:cs typeface="DilleniaUPC" panose="02020603050405020304" pitchFamily="18" charset="-34"/>
                </a:rPr>
                <a:t>		</a:t>
              </a:r>
              <a:r>
                <a:rPr kumimoji="0" lang="fr-FR" sz="2800" b="1" i="0" u="none" strike="noStrike" cap="none" normalizeH="0" baseline="0" noProof="0" dirty="0">
                  <a:ln>
                    <a:noFill/>
                  </a:ln>
                  <a:solidFill>
                    <a:srgbClr val="957FAC"/>
                  </a:solidFill>
                  <a:uLnTx/>
                  <a:uFillTx/>
                  <a:latin typeface="DilleniaUPC" panose="02020603050405020304" pitchFamily="18" charset="-34"/>
                  <a:ea typeface="+mn-ea"/>
                  <a:cs typeface="DilleniaUPC" panose="02020603050405020304" pitchFamily="18" charset="-34"/>
                </a:rPr>
                <a:t>91 </a:t>
              </a:r>
              <a:r>
                <a:rPr lang="fr-FR" sz="2800" b="1" dirty="0">
                  <a:solidFill>
                    <a:srgbClr val="957FAC"/>
                  </a:solidFill>
                  <a:latin typeface="DilleniaUPC" panose="02020603050405020304" pitchFamily="18" charset="-34"/>
                  <a:ea typeface="+mn-ea"/>
                  <a:cs typeface="DilleniaUPC" panose="02020603050405020304" pitchFamily="18" charset="-34"/>
                </a:rPr>
                <a:t>%</a:t>
              </a:r>
            </a:p>
            <a:p>
              <a:pPr marR="0" lvl="0" algn="l" defTabSz="914400" rtl="0" eaLnBrk="1" fontAlgn="auto" latinLnBrk="0" hangingPunct="1">
                <a:lnSpc>
                  <a:spcPts val="2500"/>
                </a:lnSpc>
                <a:spcBef>
                  <a:spcPts val="0"/>
                </a:spcBef>
                <a:spcAft>
                  <a:spcPts val="1000"/>
                </a:spcAft>
                <a:buClrTx/>
                <a:buSzTx/>
                <a:tabLst>
                  <a:tab pos="1795463" algn="l"/>
                  <a:tab pos="4935538" algn="l"/>
                </a:tabLst>
                <a:defRPr/>
              </a:pPr>
              <a:r>
                <a:rPr lang="fr-FR" sz="2800" b="1" dirty="0">
                  <a:solidFill>
                    <a:srgbClr val="957FAC"/>
                  </a:solidFill>
                  <a:latin typeface="DilleniaUPC" panose="02020603050405020304" pitchFamily="18" charset="-34"/>
                  <a:cs typeface="DilleniaUPC" panose="02020603050405020304" pitchFamily="18" charset="-34"/>
                </a:rPr>
                <a:t>	 </a:t>
              </a:r>
              <a:r>
                <a:rPr lang="fr-FR" sz="2400" dirty="0">
                  <a:solidFill>
                    <a:srgbClr val="957FAC"/>
                  </a:solidFill>
                  <a:latin typeface="DilleniaUPC" panose="02020603050405020304" pitchFamily="18" charset="-34"/>
                  <a:cs typeface="DilleniaUPC" panose="02020603050405020304" pitchFamily="18" charset="-34"/>
                </a:rPr>
                <a:t>Effet tenseur</a:t>
              </a:r>
              <a:r>
                <a:rPr lang="fr-FR" sz="2800" b="1" dirty="0">
                  <a:solidFill>
                    <a:srgbClr val="957FAC"/>
                  </a:solidFill>
                  <a:latin typeface="DilleniaUPC" panose="02020603050405020304" pitchFamily="18" charset="-34"/>
                  <a:cs typeface="DilleniaUPC" panose="02020603050405020304" pitchFamily="18" charset="-34"/>
                </a:rPr>
                <a:t>	88 %</a:t>
              </a:r>
            </a:p>
            <a:p>
              <a:pPr marL="342900" marR="0" lvl="0" indent="-342900" algn="l" defTabSz="914400" rtl="0" eaLnBrk="1" fontAlgn="auto" latinLnBrk="0" hangingPunct="1">
                <a:lnSpc>
                  <a:spcPts val="2500"/>
                </a:lnSpc>
                <a:spcBef>
                  <a:spcPts val="0"/>
                </a:spcBef>
                <a:spcAft>
                  <a:spcPts val="0"/>
                </a:spcAft>
                <a:buClrTx/>
                <a:buSzTx/>
                <a:buFont typeface="Wingdings" panose="05000000000000000000" pitchFamily="2" charset="2"/>
                <a:buChar char=""/>
                <a:tabLst>
                  <a:tab pos="1795463" algn="l"/>
                  <a:tab pos="4935538" algn="l"/>
                </a:tabLst>
                <a:defRPr/>
              </a:pPr>
              <a:r>
                <a:rPr kumimoji="0" lang="fr-FR" sz="2400" b="0" i="0" u="none" strike="noStrike" cap="none" normalizeH="0" baseline="0" noProof="0" dirty="0">
                  <a:ln>
                    <a:noFill/>
                  </a:ln>
                  <a:solidFill>
                    <a:srgbClr val="957FAC"/>
                  </a:solidFill>
                  <a:uLnTx/>
                  <a:uFillTx/>
                  <a:latin typeface="DilleniaUPC" panose="02020603050405020304" pitchFamily="18" charset="-34"/>
                  <a:ea typeface="+mn-ea"/>
                  <a:cs typeface="DilleniaUPC" panose="02020603050405020304" pitchFamily="18" charset="-34"/>
                </a:rPr>
                <a:t>Au bout de 28 jours Peau ferme et </a:t>
              </a:r>
              <a:r>
                <a:rPr kumimoji="0" lang="fr-FR" sz="2400" b="0" i="0" u="none" strike="noStrike" cap="none" normalizeH="0" baseline="0" noProof="0" dirty="0" err="1">
                  <a:ln>
                    <a:noFill/>
                  </a:ln>
                  <a:solidFill>
                    <a:srgbClr val="957FAC"/>
                  </a:solidFill>
                  <a:uLnTx/>
                  <a:uFillTx/>
                  <a:latin typeface="DilleniaUPC" panose="02020603050405020304" pitchFamily="18" charset="-34"/>
                  <a:ea typeface="+mn-ea"/>
                  <a:cs typeface="DilleniaUPC" panose="02020603050405020304" pitchFamily="18" charset="-34"/>
                </a:rPr>
                <a:t>repulpée</a:t>
              </a:r>
              <a:r>
                <a:rPr kumimoji="0" lang="fr-FR" sz="2400" b="0" i="0" u="none" strike="noStrike" cap="none" normalizeH="0" baseline="0" noProof="0" dirty="0">
                  <a:ln>
                    <a:noFill/>
                  </a:ln>
                  <a:solidFill>
                    <a:srgbClr val="957FAC"/>
                  </a:solidFill>
                  <a:uLnTx/>
                  <a:uFillTx/>
                  <a:latin typeface="DilleniaUPC" panose="02020603050405020304" pitchFamily="18" charset="-34"/>
                  <a:ea typeface="+mn-ea"/>
                  <a:cs typeface="DilleniaUPC" panose="02020603050405020304" pitchFamily="18" charset="-34"/>
                </a:rPr>
                <a:t> </a:t>
              </a:r>
              <a:r>
                <a:rPr lang="fr-FR" sz="2800" b="1" dirty="0">
                  <a:solidFill>
                    <a:srgbClr val="957FAC"/>
                  </a:solidFill>
                  <a:latin typeface="DilleniaUPC" panose="02020603050405020304" pitchFamily="18" charset="-34"/>
                  <a:ea typeface="+mn-ea"/>
                  <a:cs typeface="DilleniaUPC" panose="02020603050405020304" pitchFamily="18" charset="-34"/>
                </a:rPr>
                <a:t>91 </a:t>
              </a:r>
              <a:r>
                <a:rPr kumimoji="0" lang="fr-FR" sz="2800" b="1" i="0" u="none" strike="noStrike" cap="none" normalizeH="0" baseline="0" noProof="0" dirty="0">
                  <a:ln>
                    <a:noFill/>
                  </a:ln>
                  <a:solidFill>
                    <a:srgbClr val="957FAC"/>
                  </a:solidFill>
                  <a:uLnTx/>
                  <a:uFillTx/>
                  <a:latin typeface="DilleniaUPC" panose="02020603050405020304" pitchFamily="18" charset="-34"/>
                  <a:ea typeface="+mn-ea"/>
                  <a:cs typeface="DilleniaUPC" panose="02020603050405020304" pitchFamily="18" charset="-34"/>
                </a:rPr>
                <a:t>%</a:t>
              </a:r>
            </a:p>
            <a:p>
              <a:pPr lvl="3">
                <a:lnSpc>
                  <a:spcPts val="2500"/>
                </a:lnSpc>
                <a:tabLst>
                  <a:tab pos="1795463" algn="l"/>
                  <a:tab pos="4479925" algn="l"/>
                  <a:tab pos="4935538" algn="l"/>
                </a:tabLst>
                <a:defRPr/>
              </a:pPr>
              <a:r>
                <a:rPr kumimoji="0" lang="fr-FR" sz="2400" b="0" i="0" u="none" strike="noStrike" cap="none" normalizeH="0" baseline="0" noProof="0" dirty="0">
                  <a:ln>
                    <a:noFill/>
                  </a:ln>
                  <a:solidFill>
                    <a:srgbClr val="957FAC"/>
                  </a:solidFill>
                  <a:uLnTx/>
                  <a:uFillTx/>
                  <a:latin typeface="DilleniaUPC" panose="02020603050405020304" pitchFamily="18" charset="-34"/>
                  <a:ea typeface="+mn-ea"/>
                  <a:cs typeface="DilleniaUPC" panose="02020603050405020304" pitchFamily="18" charset="-34"/>
                </a:rPr>
                <a:t>	</a:t>
              </a:r>
              <a:r>
                <a:rPr kumimoji="0" lang="fr-FR" sz="2400" i="0" u="none" strike="noStrike" cap="none" normalizeH="0" baseline="0" noProof="0" dirty="0">
                  <a:ln>
                    <a:noFill/>
                  </a:ln>
                  <a:solidFill>
                    <a:srgbClr val="957FAC"/>
                  </a:solidFill>
                  <a:uLnTx/>
                  <a:uFillTx/>
                  <a:latin typeface="DilleniaUPC" panose="02020603050405020304" pitchFamily="18" charset="-34"/>
                  <a:ea typeface="+mn-ea"/>
                  <a:cs typeface="DilleniaUPC" panose="02020603050405020304" pitchFamily="18" charset="-34"/>
                </a:rPr>
                <a:t>Peau plus souple et plus tonique</a:t>
              </a:r>
              <a:r>
                <a:rPr lang="fr-FR" sz="2800" b="1" dirty="0">
                  <a:solidFill>
                    <a:srgbClr val="957FAC"/>
                  </a:solidFill>
                  <a:latin typeface="DilleniaUPC" panose="02020603050405020304" pitchFamily="18" charset="-34"/>
                  <a:cs typeface="DilleniaUPC" panose="02020603050405020304" pitchFamily="18" charset="-34"/>
                </a:rPr>
                <a:t> </a:t>
              </a:r>
              <a:r>
                <a:rPr kumimoji="0" lang="fr-FR" sz="2800" b="1" i="0" u="none" strike="noStrike" cap="none" normalizeH="0" baseline="0" noProof="0" dirty="0">
                  <a:ln>
                    <a:noFill/>
                  </a:ln>
                  <a:solidFill>
                    <a:srgbClr val="957FAC"/>
                  </a:solidFill>
                  <a:uLnTx/>
                  <a:uFillTx/>
                  <a:latin typeface="DilleniaUPC" panose="02020603050405020304" pitchFamily="18" charset="-34"/>
                  <a:ea typeface="+mn-ea"/>
                  <a:cs typeface="DilleniaUPC" panose="02020603050405020304" pitchFamily="18" charset="-34"/>
                </a:rPr>
                <a:t>94 %</a:t>
              </a:r>
            </a:p>
            <a:p>
              <a:pPr marR="0" lvl="0" algn="l" defTabSz="914400" rtl="0" eaLnBrk="1" fontAlgn="auto" latinLnBrk="0" hangingPunct="1">
                <a:lnSpc>
                  <a:spcPts val="2500"/>
                </a:lnSpc>
                <a:spcBef>
                  <a:spcPts val="0"/>
                </a:spcBef>
                <a:spcAft>
                  <a:spcPts val="0"/>
                </a:spcAft>
                <a:buClrTx/>
                <a:buSzTx/>
                <a:tabLst>
                  <a:tab pos="1795463" algn="l"/>
                  <a:tab pos="4935538" algn="l"/>
                </a:tabLst>
                <a:defRPr/>
              </a:pPr>
              <a:r>
                <a:rPr kumimoji="0" lang="fr-FR" sz="2400" b="0" i="0" u="none" strike="noStrike" cap="none" normalizeH="0" baseline="0" noProof="0" dirty="0">
                  <a:ln>
                    <a:noFill/>
                  </a:ln>
                  <a:solidFill>
                    <a:srgbClr val="957FAC"/>
                  </a:solidFill>
                  <a:uLnTx/>
                  <a:uFillTx/>
                  <a:latin typeface="DilleniaUPC" panose="02020603050405020304" pitchFamily="18" charset="-34"/>
                  <a:ea typeface="+mn-ea"/>
                  <a:cs typeface="DilleniaUPC" panose="02020603050405020304" pitchFamily="18" charset="-34"/>
                </a:rPr>
                <a:t>	Peau </a:t>
              </a:r>
              <a:r>
                <a:rPr kumimoji="0" lang="fr-FR" sz="2400" b="0" i="0" u="none" strike="noStrike" cap="none" normalizeH="0" baseline="0" noProof="0" dirty="0" err="1">
                  <a:ln>
                    <a:noFill/>
                  </a:ln>
                  <a:solidFill>
                    <a:srgbClr val="957FAC"/>
                  </a:solidFill>
                  <a:uLnTx/>
                  <a:uFillTx/>
                  <a:latin typeface="DilleniaUPC" panose="02020603050405020304" pitchFamily="18" charset="-34"/>
                  <a:ea typeface="+mn-ea"/>
                  <a:cs typeface="DilleniaUPC" panose="02020603050405020304" pitchFamily="18" charset="-34"/>
                </a:rPr>
                <a:t>redensifiée</a:t>
              </a:r>
              <a:r>
                <a:rPr kumimoji="0" lang="fr-FR" sz="2400" b="0" i="0" u="none" strike="noStrike" cap="none" normalizeH="0" baseline="0" noProof="0" dirty="0">
                  <a:ln>
                    <a:noFill/>
                  </a:ln>
                  <a:solidFill>
                    <a:srgbClr val="957FAC"/>
                  </a:solidFill>
                  <a:uLnTx/>
                  <a:uFillTx/>
                  <a:latin typeface="DilleniaUPC" panose="02020603050405020304" pitchFamily="18" charset="-34"/>
                  <a:ea typeface="+mn-ea"/>
                  <a:cs typeface="DilleniaUPC" panose="02020603050405020304" pitchFamily="18" charset="-34"/>
                </a:rPr>
                <a:t>	          </a:t>
              </a:r>
              <a:r>
                <a:rPr lang="fr-FR" sz="2800" b="1" dirty="0">
                  <a:solidFill>
                    <a:srgbClr val="957FAC"/>
                  </a:solidFill>
                  <a:latin typeface="DilleniaUPC" panose="02020603050405020304" pitchFamily="18" charset="-34"/>
                  <a:ea typeface="+mn-ea"/>
                  <a:cs typeface="DilleniaUPC" panose="02020603050405020304" pitchFamily="18" charset="-34"/>
                </a:rPr>
                <a:t>88 </a:t>
              </a:r>
              <a:r>
                <a:rPr kumimoji="0" lang="fr-FR" sz="2800" b="1" i="0" u="none" strike="noStrike" cap="none" normalizeH="0" baseline="0" noProof="0" dirty="0">
                  <a:ln>
                    <a:noFill/>
                  </a:ln>
                  <a:solidFill>
                    <a:srgbClr val="957FAC"/>
                  </a:solidFill>
                  <a:uLnTx/>
                  <a:uFillTx/>
                  <a:latin typeface="DilleniaUPC" panose="02020603050405020304" pitchFamily="18" charset="-34"/>
                  <a:ea typeface="+mn-ea"/>
                  <a:cs typeface="DilleniaUPC" panose="02020603050405020304" pitchFamily="18" charset="-34"/>
                </a:rPr>
                <a:t>%</a:t>
              </a:r>
            </a:p>
            <a:p>
              <a:pPr marR="0" lvl="0" algn="l" defTabSz="914400" rtl="0" eaLnBrk="1" fontAlgn="auto" latinLnBrk="0" hangingPunct="1">
                <a:lnSpc>
                  <a:spcPts val="2500"/>
                </a:lnSpc>
                <a:spcBef>
                  <a:spcPts val="0"/>
                </a:spcBef>
                <a:spcAft>
                  <a:spcPts val="0"/>
                </a:spcAft>
                <a:buClrTx/>
                <a:buSzTx/>
                <a:tabLst>
                  <a:tab pos="1795463" algn="l"/>
                  <a:tab pos="4935538" algn="l"/>
                </a:tabLst>
                <a:defRPr/>
              </a:pPr>
              <a:r>
                <a:rPr lang="fr-FR" sz="2400" dirty="0">
                  <a:solidFill>
                    <a:srgbClr val="957FAC"/>
                  </a:solidFill>
                  <a:latin typeface="DilleniaUPC" panose="02020603050405020304" pitchFamily="18" charset="-34"/>
                  <a:ea typeface="+mn-ea"/>
                  <a:cs typeface="DilleniaUPC" panose="02020603050405020304" pitchFamily="18" charset="-34"/>
                </a:rPr>
                <a:t>	Peau intensément hydratée</a:t>
              </a:r>
              <a:r>
                <a:rPr kumimoji="0" lang="fr-FR" sz="2400" b="0" i="0" u="none" strike="noStrike" cap="none" normalizeH="0" baseline="0" noProof="0" dirty="0">
                  <a:ln>
                    <a:noFill/>
                  </a:ln>
                  <a:solidFill>
                    <a:srgbClr val="957FAC"/>
                  </a:solidFill>
                  <a:uLnTx/>
                  <a:uFillTx/>
                  <a:latin typeface="DilleniaUPC" panose="02020603050405020304" pitchFamily="18" charset="-34"/>
                  <a:ea typeface="+mn-ea"/>
                  <a:cs typeface="DilleniaUPC" panose="02020603050405020304" pitchFamily="18" charset="-34"/>
                </a:rPr>
                <a:t>	   </a:t>
              </a:r>
              <a:r>
                <a:rPr lang="fr-FR" sz="2800" b="1" dirty="0">
                  <a:solidFill>
                    <a:srgbClr val="957FAC"/>
                  </a:solidFill>
                  <a:latin typeface="DilleniaUPC" panose="02020603050405020304" pitchFamily="18" charset="-34"/>
                  <a:ea typeface="+mn-ea"/>
                  <a:cs typeface="DilleniaUPC" panose="02020603050405020304" pitchFamily="18" charset="-34"/>
                </a:rPr>
                <a:t>8</a:t>
              </a:r>
              <a:r>
                <a:rPr kumimoji="0" lang="fr-FR" sz="2800" b="1" i="0" u="none" strike="noStrike" cap="none" normalizeH="0" baseline="0" noProof="0" dirty="0">
                  <a:ln>
                    <a:noFill/>
                  </a:ln>
                  <a:solidFill>
                    <a:srgbClr val="957FAC"/>
                  </a:solidFill>
                  <a:uLnTx/>
                  <a:uFillTx/>
                  <a:latin typeface="DilleniaUPC" panose="02020603050405020304" pitchFamily="18" charset="-34"/>
                  <a:ea typeface="+mn-ea"/>
                  <a:cs typeface="DilleniaUPC" panose="02020603050405020304" pitchFamily="18" charset="-34"/>
                </a:rPr>
                <a:t>7 %</a:t>
              </a:r>
            </a:p>
            <a:p>
              <a:pPr marR="0" lvl="0" algn="l" defTabSz="914400" rtl="0" eaLnBrk="1" fontAlgn="auto" latinLnBrk="0" hangingPunct="1">
                <a:lnSpc>
                  <a:spcPts val="2500"/>
                </a:lnSpc>
                <a:spcBef>
                  <a:spcPts val="0"/>
                </a:spcBef>
                <a:spcAft>
                  <a:spcPts val="0"/>
                </a:spcAft>
                <a:buClrTx/>
                <a:buSzTx/>
                <a:tabLst>
                  <a:tab pos="1795463" algn="l"/>
                  <a:tab pos="4935538" algn="l"/>
                </a:tabLst>
                <a:defRPr/>
              </a:pPr>
              <a:r>
                <a:rPr lang="fr-FR" sz="2800" b="1" dirty="0">
                  <a:solidFill>
                    <a:srgbClr val="957FAC"/>
                  </a:solidFill>
                  <a:latin typeface="DilleniaUPC" panose="02020603050405020304" pitchFamily="18" charset="-34"/>
                  <a:cs typeface="DilleniaUPC" panose="02020603050405020304" pitchFamily="18" charset="-34"/>
                </a:rPr>
                <a:t>	</a:t>
              </a:r>
              <a:r>
                <a:rPr lang="fr-FR" sz="2400" dirty="0">
                  <a:solidFill>
                    <a:srgbClr val="957FAC"/>
                  </a:solidFill>
                  <a:latin typeface="DilleniaUPC" panose="02020603050405020304" pitchFamily="18" charset="-34"/>
                  <a:cs typeface="DilleniaUPC" panose="02020603050405020304" pitchFamily="18" charset="-34"/>
                </a:rPr>
                <a:t>Rides et ridules réduites</a:t>
              </a:r>
              <a:r>
                <a:rPr lang="fr-FR" sz="2400" b="1" dirty="0">
                  <a:solidFill>
                    <a:srgbClr val="957FAC"/>
                  </a:solidFill>
                  <a:latin typeface="DilleniaUPC" panose="02020603050405020304" pitchFamily="18" charset="-34"/>
                  <a:cs typeface="DilleniaUPC" panose="02020603050405020304" pitchFamily="18" charset="-34"/>
                </a:rPr>
                <a:t>	          91 %</a:t>
              </a:r>
            </a:p>
          </p:txBody>
        </p:sp>
      </p:grpSp>
      <p:pic>
        <p:nvPicPr>
          <p:cNvPr id="58" name="Image 57">
            <a:extLst>
              <a:ext uri="{FF2B5EF4-FFF2-40B4-BE49-F238E27FC236}">
                <a16:creationId xmlns:a16="http://schemas.microsoft.com/office/drawing/2014/main" id="{F2B6328B-802F-45A9-999C-C8F759A1A14E}"/>
              </a:ext>
            </a:extLst>
          </p:cNvPr>
          <p:cNvPicPr>
            <a:picLocks noChangeAspect="1"/>
          </p:cNvPicPr>
          <p:nvPr/>
        </p:nvPicPr>
        <p:blipFill>
          <a:blip r:embed="rId11"/>
          <a:stretch>
            <a:fillRect/>
          </a:stretch>
        </p:blipFill>
        <p:spPr>
          <a:xfrm>
            <a:off x="10228341" y="4116126"/>
            <a:ext cx="1093993" cy="881726"/>
          </a:xfrm>
          <a:prstGeom prst="rect">
            <a:avLst/>
          </a:prstGeom>
        </p:spPr>
      </p:pic>
      <p:sp>
        <p:nvSpPr>
          <p:cNvPr id="59" name="ZoneTexte 58">
            <a:extLst>
              <a:ext uri="{FF2B5EF4-FFF2-40B4-BE49-F238E27FC236}">
                <a16:creationId xmlns:a16="http://schemas.microsoft.com/office/drawing/2014/main" id="{125C5781-E2F9-4827-B4C8-6FA8CA943FB8}"/>
              </a:ext>
            </a:extLst>
          </p:cNvPr>
          <p:cNvSpPr txBox="1"/>
          <p:nvPr/>
        </p:nvSpPr>
        <p:spPr>
          <a:xfrm>
            <a:off x="9246276" y="4876766"/>
            <a:ext cx="3077038" cy="1169551"/>
          </a:xfrm>
          <a:prstGeom prst="rect">
            <a:avLst/>
          </a:prstGeom>
          <a:noFill/>
        </p:spPr>
        <p:txBody>
          <a:bodyPr wrap="square">
            <a:spAutoFit/>
          </a:bodyPr>
          <a:lstStyle/>
          <a:p>
            <a:pPr>
              <a:lnSpc>
                <a:spcPts val="2800"/>
              </a:lnSpc>
              <a:tabLst>
                <a:tab pos="1973263" algn="l"/>
              </a:tabLst>
            </a:pPr>
            <a:r>
              <a:rPr lang="fr-FR" sz="2200" dirty="0">
                <a:solidFill>
                  <a:schemeClr val="tx1">
                    <a:lumMod val="75000"/>
                    <a:lumOff val="25000"/>
                  </a:schemeClr>
                </a:solidFill>
                <a:latin typeface="DilleniaUPC" panose="02020603050405020304" pitchFamily="18" charset="-34"/>
                <a:cs typeface="DilleniaUPC" panose="02020603050405020304" pitchFamily="18" charset="-34"/>
              </a:rPr>
              <a:t>Pénétration rapide </a:t>
            </a:r>
            <a:r>
              <a:rPr lang="fr-FR" sz="2200" b="1" dirty="0">
                <a:solidFill>
                  <a:schemeClr val="tx1">
                    <a:lumMod val="75000"/>
                    <a:lumOff val="25000"/>
                  </a:schemeClr>
                </a:solidFill>
                <a:latin typeface="DilleniaUPC" panose="02020603050405020304" pitchFamily="18" charset="-34"/>
                <a:cs typeface="DilleniaUPC" panose="02020603050405020304" pitchFamily="18" charset="-34"/>
              </a:rPr>
              <a:t>100 %</a:t>
            </a:r>
          </a:p>
          <a:p>
            <a:pPr>
              <a:lnSpc>
                <a:spcPts val="2800"/>
              </a:lnSpc>
              <a:tabLst>
                <a:tab pos="1973263" algn="l"/>
                <a:tab pos="2692400" algn="l"/>
              </a:tabLst>
            </a:pPr>
            <a:r>
              <a:rPr lang="fr-FR" sz="2200" dirty="0">
                <a:solidFill>
                  <a:schemeClr val="tx1">
                    <a:lumMod val="75000"/>
                    <a:lumOff val="25000"/>
                  </a:schemeClr>
                </a:solidFill>
                <a:latin typeface="DilleniaUPC" panose="02020603050405020304" pitchFamily="18" charset="-34"/>
                <a:cs typeface="DilleniaUPC" panose="02020603050405020304" pitchFamily="18" charset="-34"/>
              </a:rPr>
              <a:t>Texture fraîche &amp; agréable </a:t>
            </a:r>
            <a:r>
              <a:rPr lang="fr-FR" sz="2200" b="1" dirty="0">
                <a:solidFill>
                  <a:schemeClr val="tx1">
                    <a:lumMod val="75000"/>
                    <a:lumOff val="25000"/>
                  </a:schemeClr>
                </a:solidFill>
                <a:latin typeface="DilleniaUPC" panose="02020603050405020304" pitchFamily="18" charset="-34"/>
                <a:cs typeface="DilleniaUPC" panose="02020603050405020304" pitchFamily="18" charset="-34"/>
              </a:rPr>
              <a:t>100 %</a:t>
            </a:r>
          </a:p>
          <a:p>
            <a:pPr>
              <a:lnSpc>
                <a:spcPts val="2800"/>
              </a:lnSpc>
              <a:tabLst>
                <a:tab pos="1968500" algn="l"/>
                <a:tab pos="2692400" algn="l"/>
              </a:tabLst>
            </a:pPr>
            <a:r>
              <a:rPr lang="fr-FR" sz="2200" dirty="0">
                <a:solidFill>
                  <a:schemeClr val="tx1">
                    <a:lumMod val="75000"/>
                    <a:lumOff val="25000"/>
                  </a:schemeClr>
                </a:solidFill>
                <a:latin typeface="DilleniaUPC" panose="02020603050405020304" pitchFamily="18" charset="-34"/>
                <a:cs typeface="DilleniaUPC" panose="02020603050405020304" pitchFamily="18" charset="-34"/>
              </a:rPr>
              <a:t>Fini non gras	</a:t>
            </a:r>
            <a:r>
              <a:rPr lang="fr-FR" sz="2200" b="1" dirty="0">
                <a:solidFill>
                  <a:schemeClr val="tx1">
                    <a:lumMod val="75000"/>
                    <a:lumOff val="25000"/>
                  </a:schemeClr>
                </a:solidFill>
                <a:latin typeface="DilleniaUPC" panose="02020603050405020304" pitchFamily="18" charset="-34"/>
                <a:cs typeface="DilleniaUPC" panose="02020603050405020304" pitchFamily="18" charset="-34"/>
              </a:rPr>
              <a:t>100 %</a:t>
            </a:r>
          </a:p>
        </p:txBody>
      </p:sp>
      <p:pic>
        <p:nvPicPr>
          <p:cNvPr id="34" name="Image 33">
            <a:extLst>
              <a:ext uri="{FF2B5EF4-FFF2-40B4-BE49-F238E27FC236}">
                <a16:creationId xmlns:a16="http://schemas.microsoft.com/office/drawing/2014/main" id="{68019F85-F540-4E27-8ABE-7DCF8DCE134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2830" y="6014516"/>
            <a:ext cx="696203" cy="678417"/>
          </a:xfrm>
          <a:prstGeom prst="rect">
            <a:avLst/>
          </a:prstGeom>
        </p:spPr>
      </p:pic>
      <p:pic>
        <p:nvPicPr>
          <p:cNvPr id="35" name="Image 34">
            <a:extLst>
              <a:ext uri="{FF2B5EF4-FFF2-40B4-BE49-F238E27FC236}">
                <a16:creationId xmlns:a16="http://schemas.microsoft.com/office/drawing/2014/main" id="{0B8C246D-22D6-4B7E-A86F-7857D3E9FF1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6741" y="5130824"/>
            <a:ext cx="727156" cy="711233"/>
          </a:xfrm>
          <a:prstGeom prst="rect">
            <a:avLst/>
          </a:prstGeom>
        </p:spPr>
      </p:pic>
    </p:spTree>
    <p:extLst>
      <p:ext uri="{BB962C8B-B14F-4D97-AF65-F5344CB8AC3E}">
        <p14:creationId xmlns:p14="http://schemas.microsoft.com/office/powerpoint/2010/main" val="4391905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82B39-E207-46AF-A7B5-CCB7CA9F05F3}"/>
              </a:ext>
            </a:extLst>
          </p:cNvPr>
          <p:cNvSpPr/>
          <p:nvPr/>
        </p:nvSpPr>
        <p:spPr>
          <a:xfrm>
            <a:off x="0" y="2431400"/>
            <a:ext cx="12192000" cy="4426599"/>
          </a:xfrm>
          <a:prstGeom prst="rect">
            <a:avLst/>
          </a:prstGeom>
          <a:solidFill>
            <a:srgbClr val="988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endParaRPr lang="en-US" sz="2000" dirty="0">
              <a:effectLst/>
              <a:latin typeface="DilleniaUPC" panose="02020603050405020304" pitchFamily="18" charset="-34"/>
              <a:ea typeface="Calibri" panose="020F0502020204030204" pitchFamily="34" charset="0"/>
              <a:cs typeface="DilleniaUPC" panose="02020603050405020304" pitchFamily="18" charset="-34"/>
            </a:endParaRPr>
          </a:p>
        </p:txBody>
      </p:sp>
      <p:sp>
        <p:nvSpPr>
          <p:cNvPr id="8" name="ZoneTexte 7">
            <a:extLst>
              <a:ext uri="{FF2B5EF4-FFF2-40B4-BE49-F238E27FC236}">
                <a16:creationId xmlns:a16="http://schemas.microsoft.com/office/drawing/2014/main" id="{C591BEF5-508B-49BB-8783-F0CDDA162DDC}"/>
              </a:ext>
            </a:extLst>
          </p:cNvPr>
          <p:cNvSpPr txBox="1"/>
          <p:nvPr/>
        </p:nvSpPr>
        <p:spPr>
          <a:xfrm>
            <a:off x="912024" y="653059"/>
            <a:ext cx="10008606"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Peptide-4 pro-collagène</a:t>
            </a:r>
          </a:p>
        </p:txBody>
      </p:sp>
      <p:pic>
        <p:nvPicPr>
          <p:cNvPr id="3" name="Image 2" descr="Une image contenant texte&#10;&#10;Description générée automatiquement">
            <a:extLst>
              <a:ext uri="{FF2B5EF4-FFF2-40B4-BE49-F238E27FC236}">
                <a16:creationId xmlns:a16="http://schemas.microsoft.com/office/drawing/2014/main" id="{A833CADA-DEAC-43B0-B7FD-1C548EF80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155" y="1408705"/>
            <a:ext cx="2028839" cy="5338800"/>
          </a:xfrm>
          <a:prstGeom prst="rect">
            <a:avLst/>
          </a:prstGeom>
          <a:effectLst>
            <a:outerShdw blurRad="63500" sx="102000" sy="102000" algn="ctr" rotWithShape="0">
              <a:prstClr val="black">
                <a:alpha val="40000"/>
              </a:prstClr>
            </a:outerShdw>
          </a:effectLst>
        </p:spPr>
      </p:pic>
      <p:pic>
        <p:nvPicPr>
          <p:cNvPr id="5" name="Picture 7" descr="D:\-= WORK =-\BUG AGENCY\NAOS\2020_ETAT_PUR\SLIDES\fleche-18.png">
            <a:extLst>
              <a:ext uri="{FF2B5EF4-FFF2-40B4-BE49-F238E27FC236}">
                <a16:creationId xmlns:a16="http://schemas.microsoft.com/office/drawing/2014/main" id="{0F160955-F378-403E-A234-5A1E6D6C092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1" r="20671"/>
          <a:stretch/>
        </p:blipFill>
        <p:spPr bwMode="auto">
          <a:xfrm rot="17118511" flipH="1">
            <a:off x="2393751" y="994126"/>
            <a:ext cx="663907" cy="1125824"/>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71CE87FA-8FB9-4B54-BD13-6B77105C9582}"/>
              </a:ext>
            </a:extLst>
          </p:cNvPr>
          <p:cNvSpPr txBox="1"/>
          <p:nvPr/>
        </p:nvSpPr>
        <p:spPr>
          <a:xfrm>
            <a:off x="3356285" y="1375659"/>
            <a:ext cx="2973953" cy="369332"/>
          </a:xfrm>
          <a:prstGeom prst="rect">
            <a:avLst/>
          </a:prstGeom>
          <a:noFill/>
        </p:spPr>
        <p:txBody>
          <a:bodyPr wrap="square">
            <a:spAutoFit/>
          </a:bodyPr>
          <a:lstStyle/>
          <a:p>
            <a:r>
              <a:rPr lang="fr-FR">
                <a:solidFill>
                  <a:srgbClr val="000000"/>
                </a:solidFill>
                <a:latin typeface="DilleniaUPC" panose="02020603050405020304" pitchFamily="18" charset="-34"/>
                <a:cs typeface="DilleniaUPC" panose="02020603050405020304" pitchFamily="18" charset="-34"/>
              </a:rPr>
              <a:t>Rides d’expression</a:t>
            </a:r>
          </a:p>
        </p:txBody>
      </p:sp>
      <p:sp>
        <p:nvSpPr>
          <p:cNvPr id="18" name="ZoneTexte 17">
            <a:extLst>
              <a:ext uri="{FF2B5EF4-FFF2-40B4-BE49-F238E27FC236}">
                <a16:creationId xmlns:a16="http://schemas.microsoft.com/office/drawing/2014/main" id="{03311E2C-3816-1F40-AF55-AB65A3FBA4B8}"/>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19" name="Connecteur droit 18">
            <a:extLst>
              <a:ext uri="{FF2B5EF4-FFF2-40B4-BE49-F238E27FC236}">
                <a16:creationId xmlns:a16="http://schemas.microsoft.com/office/drawing/2014/main" id="{2437AD26-FE71-374B-9237-935A467D156D}"/>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02651BF8-130E-40DF-A0AF-FA54F7E9BA1A}"/>
              </a:ext>
            </a:extLst>
          </p:cNvPr>
          <p:cNvSpPr txBox="1"/>
          <p:nvPr/>
        </p:nvSpPr>
        <p:spPr>
          <a:xfrm>
            <a:off x="2936502" y="2158640"/>
            <a:ext cx="7632261" cy="584775"/>
          </a:xfrm>
          <a:prstGeom prst="rect">
            <a:avLst/>
          </a:prstGeom>
          <a:solidFill>
            <a:schemeClr val="bg1"/>
          </a:solidFill>
        </p:spPr>
        <p:txBody>
          <a:bodyPr wrap="square">
            <a:spAutoFit/>
          </a:bodyPr>
          <a:lstStyle/>
          <a:p>
            <a:pPr algn="ctr"/>
            <a:r>
              <a:rPr lang="fr-FR" sz="3200" b="1" cap="all" dirty="0">
                <a:solidFill>
                  <a:srgbClr val="988BAC"/>
                </a:solidFill>
                <a:latin typeface="DilleniaUPC" panose="02020603050405020304" pitchFamily="18" charset="-34"/>
                <a:cs typeface="DilleniaUPC" panose="02020603050405020304" pitchFamily="18" charset="-34"/>
              </a:rPr>
              <a:t>FICHE PEPTIDE-4 PRO-COLLAGÈNE</a:t>
            </a:r>
          </a:p>
        </p:txBody>
      </p:sp>
      <p:sp>
        <p:nvSpPr>
          <p:cNvPr id="10" name="ZoneTexte 9">
            <a:extLst>
              <a:ext uri="{FF2B5EF4-FFF2-40B4-BE49-F238E27FC236}">
                <a16:creationId xmlns:a16="http://schemas.microsoft.com/office/drawing/2014/main" id="{7DCE25C8-DEE2-48C9-9EDC-C82A3876474B}"/>
              </a:ext>
            </a:extLst>
          </p:cNvPr>
          <p:cNvSpPr txBox="1"/>
          <p:nvPr/>
        </p:nvSpPr>
        <p:spPr>
          <a:xfrm>
            <a:off x="7857460" y="1638823"/>
            <a:ext cx="3457747" cy="477054"/>
          </a:xfrm>
          <a:prstGeom prst="rect">
            <a:avLst/>
          </a:prstGeom>
          <a:noFill/>
        </p:spPr>
        <p:txBody>
          <a:bodyPr wrap="square">
            <a:spAutoFit/>
          </a:bodyPr>
          <a:lstStyle/>
          <a:p>
            <a:r>
              <a:rPr lang="fr-FR" sz="2500" dirty="0">
                <a:latin typeface="DilleniaUPC" panose="02020603050405020304" pitchFamily="18" charset="-34"/>
                <a:cs typeface="DilleniaUPC" panose="02020603050405020304" pitchFamily="18" charset="-34"/>
              </a:rPr>
              <a:t>Origine : synthétique</a:t>
            </a:r>
          </a:p>
        </p:txBody>
      </p:sp>
      <p:sp>
        <p:nvSpPr>
          <p:cNvPr id="14" name="ZoneTexte 13">
            <a:extLst>
              <a:ext uri="{FF2B5EF4-FFF2-40B4-BE49-F238E27FC236}">
                <a16:creationId xmlns:a16="http://schemas.microsoft.com/office/drawing/2014/main" id="{84BA6DE3-73AD-4C3B-96C9-21062A99B4DD}"/>
              </a:ext>
            </a:extLst>
          </p:cNvPr>
          <p:cNvSpPr txBox="1"/>
          <p:nvPr/>
        </p:nvSpPr>
        <p:spPr>
          <a:xfrm>
            <a:off x="376354" y="5928487"/>
            <a:ext cx="2292201" cy="1054135"/>
          </a:xfrm>
          <a:prstGeom prst="rect">
            <a:avLst/>
          </a:prstGeom>
          <a:noFill/>
        </p:spPr>
        <p:txBody>
          <a:bodyPr wrap="square">
            <a:spAutoFit/>
          </a:bodyPr>
          <a:lstStyle/>
          <a:p>
            <a:pPr algn="ctr">
              <a:lnSpc>
                <a:spcPts val="2500"/>
              </a:lnSpc>
            </a:pPr>
            <a:r>
              <a:rPr kumimoji="0" lang="fr-FR" sz="2100" b="0" i="0" u="none" strike="noStrike" cap="none" normalizeH="0" baseline="0" noProof="0" dirty="0">
                <a:ln>
                  <a:noFill/>
                </a:ln>
                <a:solidFill>
                  <a:prstClr val="white"/>
                </a:solidFill>
                <a:uLnTx/>
                <a:uFillTx/>
                <a:latin typeface="DilleniaUPC" panose="02020603050405020304" pitchFamily="18" charset="-34"/>
                <a:ea typeface="+mn-ea"/>
                <a:cs typeface="DilleniaUPC" panose="02020603050405020304" pitchFamily="18" charset="-34"/>
              </a:rPr>
              <a:t>INCI : CAPROOYL TETRAPEPTIDE-3</a:t>
            </a:r>
          </a:p>
        </p:txBody>
      </p:sp>
      <p:pic>
        <p:nvPicPr>
          <p:cNvPr id="2" name="Image 1">
            <a:extLst>
              <a:ext uri="{FF2B5EF4-FFF2-40B4-BE49-F238E27FC236}">
                <a16:creationId xmlns:a16="http://schemas.microsoft.com/office/drawing/2014/main" id="{371D177F-BD6A-4358-8CD2-382E096C40C0}"/>
              </a:ext>
            </a:extLst>
          </p:cNvPr>
          <p:cNvPicPr>
            <a:picLocks noChangeAspect="1"/>
          </p:cNvPicPr>
          <p:nvPr/>
        </p:nvPicPr>
        <p:blipFill>
          <a:blip r:embed="rId5">
            <a:grayscl/>
          </a:blip>
          <a:stretch>
            <a:fillRect/>
          </a:stretch>
        </p:blipFill>
        <p:spPr>
          <a:xfrm>
            <a:off x="9029716" y="504006"/>
            <a:ext cx="2857500" cy="866775"/>
          </a:xfrm>
          <a:prstGeom prst="rect">
            <a:avLst/>
          </a:prstGeom>
        </p:spPr>
      </p:pic>
      <p:sp>
        <p:nvSpPr>
          <p:cNvPr id="13" name="ZoneTexte 12">
            <a:extLst>
              <a:ext uri="{FF2B5EF4-FFF2-40B4-BE49-F238E27FC236}">
                <a16:creationId xmlns:a16="http://schemas.microsoft.com/office/drawing/2014/main" id="{DDE7762D-034E-491D-B78A-6D165A8E2974}"/>
              </a:ext>
            </a:extLst>
          </p:cNvPr>
          <p:cNvSpPr txBox="1"/>
          <p:nvPr/>
        </p:nvSpPr>
        <p:spPr>
          <a:xfrm>
            <a:off x="2936503" y="2768534"/>
            <a:ext cx="6093213"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INFORMATIONS GÉNÉRALES</a:t>
            </a:r>
          </a:p>
        </p:txBody>
      </p:sp>
      <p:cxnSp>
        <p:nvCxnSpPr>
          <p:cNvPr id="15" name="Connecteur droit 14">
            <a:extLst>
              <a:ext uri="{FF2B5EF4-FFF2-40B4-BE49-F238E27FC236}">
                <a16:creationId xmlns:a16="http://schemas.microsoft.com/office/drawing/2014/main" id="{1A7EA45E-7B45-4424-9AD5-9DBD6F4AD7D5}"/>
              </a:ext>
            </a:extLst>
          </p:cNvPr>
          <p:cNvCxnSpPr>
            <a:cxnSpLocks/>
          </p:cNvCxnSpPr>
          <p:nvPr/>
        </p:nvCxnSpPr>
        <p:spPr>
          <a:xfrm>
            <a:off x="3049419" y="3236177"/>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3B405686-9B0D-494F-9A37-23A2D8214E0B}"/>
              </a:ext>
            </a:extLst>
          </p:cNvPr>
          <p:cNvSpPr txBox="1"/>
          <p:nvPr/>
        </p:nvSpPr>
        <p:spPr>
          <a:xfrm>
            <a:off x="2936502" y="3245194"/>
            <a:ext cx="8288225" cy="8002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lang="fr-FR" sz="2300" dirty="0" err="1">
                <a:solidFill>
                  <a:schemeClr val="bg1"/>
                </a:solidFill>
                <a:latin typeface="DilleniaUPC" panose="02020603050405020304" pitchFamily="18" charset="-34"/>
                <a:cs typeface="DilleniaUPC" panose="02020603050405020304" pitchFamily="18" charset="-34"/>
              </a:rPr>
              <a:t>Tetrapeptide</a:t>
            </a:r>
            <a:r>
              <a:rPr lang="fr-FR" sz="2300" dirty="0">
                <a:solidFill>
                  <a:schemeClr val="bg1"/>
                </a:solidFill>
                <a:latin typeface="DilleniaUPC" panose="02020603050405020304" pitchFamily="18" charset="-34"/>
                <a:cs typeface="DilleniaUPC" panose="02020603050405020304" pitchFamily="18" charset="-34"/>
              </a:rPr>
              <a:t> Biomimétique lié à un lipide pour une meilleure stabilité et une pénétration cutanée optimale.</a:t>
            </a:r>
            <a:r>
              <a:rPr kumimoji="0" lang="fr-FR" sz="230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 </a:t>
            </a:r>
          </a:p>
        </p:txBody>
      </p:sp>
      <p:sp>
        <p:nvSpPr>
          <p:cNvPr id="20" name="ZoneTexte 19">
            <a:extLst>
              <a:ext uri="{FF2B5EF4-FFF2-40B4-BE49-F238E27FC236}">
                <a16:creationId xmlns:a16="http://schemas.microsoft.com/office/drawing/2014/main" id="{589A8C07-F70C-4C16-A6AC-8A6824358471}"/>
              </a:ext>
            </a:extLst>
          </p:cNvPr>
          <p:cNvSpPr txBox="1"/>
          <p:nvPr/>
        </p:nvSpPr>
        <p:spPr>
          <a:xfrm>
            <a:off x="2911308" y="3914504"/>
            <a:ext cx="5508792" cy="480581"/>
          </a:xfrm>
          <a:prstGeom prst="rect">
            <a:avLst/>
          </a:prstGeom>
          <a:noFill/>
        </p:spPr>
        <p:txBody>
          <a:bodyPr wrap="square">
            <a:spAutoFit/>
          </a:bodyPr>
          <a:lstStyle/>
          <a:p>
            <a:pPr algn="just">
              <a:lnSpc>
                <a:spcPct val="115000"/>
              </a:lnSpc>
              <a:spcAft>
                <a:spcPts val="1000"/>
              </a:spcAft>
            </a:pPr>
            <a:r>
              <a:rPr lang="fr-FR" sz="2400" b="1">
                <a:solidFill>
                  <a:schemeClr val="bg1"/>
                </a:solidFill>
                <a:latin typeface="DilleniaUPC" panose="02020603050405020304" pitchFamily="18" charset="-34"/>
                <a:ea typeface="Calibri" panose="020F0502020204030204" pitchFamily="34" charset="0"/>
                <a:cs typeface="DilleniaUPC" panose="02020603050405020304" pitchFamily="18" charset="-34"/>
              </a:rPr>
              <a:t>MÉCANISMES D’ACTION</a:t>
            </a:r>
          </a:p>
        </p:txBody>
      </p:sp>
      <p:cxnSp>
        <p:nvCxnSpPr>
          <p:cNvPr id="21" name="Connecteur droit 20">
            <a:extLst>
              <a:ext uri="{FF2B5EF4-FFF2-40B4-BE49-F238E27FC236}">
                <a16:creationId xmlns:a16="http://schemas.microsoft.com/office/drawing/2014/main" id="{B6A6963B-C794-42BA-97A7-477F4D81BAC5}"/>
              </a:ext>
            </a:extLst>
          </p:cNvPr>
          <p:cNvCxnSpPr>
            <a:cxnSpLocks/>
          </p:cNvCxnSpPr>
          <p:nvPr/>
        </p:nvCxnSpPr>
        <p:spPr>
          <a:xfrm>
            <a:off x="3015461" y="4398502"/>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2" name="ZoneTexte 21">
            <a:extLst>
              <a:ext uri="{FF2B5EF4-FFF2-40B4-BE49-F238E27FC236}">
                <a16:creationId xmlns:a16="http://schemas.microsoft.com/office/drawing/2014/main" id="{7E55C7CC-F4DA-423A-87A7-B2D32AFA6B43}"/>
              </a:ext>
            </a:extLst>
          </p:cNvPr>
          <p:cNvSpPr txBox="1"/>
          <p:nvPr/>
        </p:nvSpPr>
        <p:spPr>
          <a:xfrm>
            <a:off x="2928648" y="4422047"/>
            <a:ext cx="8897047" cy="1508105"/>
          </a:xfrm>
          <a:prstGeom prst="rect">
            <a:avLst/>
          </a:prstGeom>
          <a:noFill/>
        </p:spPr>
        <p:txBody>
          <a:bodyPr wrap="square">
            <a:spAutoFit/>
          </a:bodyPr>
          <a:lstStyle/>
          <a:p>
            <a:pPr marR="0" lvl="0" algn="just" defTabSz="685937" rtl="0" eaLnBrk="1" fontAlgn="base" latinLnBrk="0" hangingPunct="1">
              <a:lnSpc>
                <a:spcPct val="100000"/>
              </a:lnSpc>
              <a:spcBef>
                <a:spcPts val="0"/>
              </a:spcBef>
              <a:buClrTx/>
              <a:buSzTx/>
              <a:tabLst/>
              <a:defRPr/>
            </a:pPr>
            <a:r>
              <a:rPr kumimoji="0" lang="fr-FR" sz="2300" b="0" i="0" u="none" strike="noStrike" cap="none" normalizeH="0" baseline="0" noProof="0" dirty="0">
                <a:ln>
                  <a:noFill/>
                </a:ln>
                <a:solidFill>
                  <a:schemeClr val="bg1"/>
                </a:solidFill>
                <a:uLnTx/>
                <a:uFillTx/>
                <a:latin typeface="DilleniaUPC" panose="02020603050405020304" pitchFamily="18" charset="-34"/>
                <a:cs typeface="DilleniaUPC" panose="02020603050405020304" pitchFamily="18" charset="-34"/>
              </a:rPr>
              <a:t>RÉGÉNÉRANT : stimulation de la synthèse de laminine, fibronectine et collagène (composants structurels majeurs de la JDE, qui maintient la cohésion cutanée et contribue à répondre aux besoins métaboliques de la peau pour lui donner une apparence jeune, en bonne santé). </a:t>
            </a:r>
          </a:p>
        </p:txBody>
      </p:sp>
      <p:sp>
        <p:nvSpPr>
          <p:cNvPr id="23" name="ZoneTexte 22">
            <a:extLst>
              <a:ext uri="{FF2B5EF4-FFF2-40B4-BE49-F238E27FC236}">
                <a16:creationId xmlns:a16="http://schemas.microsoft.com/office/drawing/2014/main" id="{EA329786-62ED-4A63-8CE9-C661C6DE4C3E}"/>
              </a:ext>
            </a:extLst>
          </p:cNvPr>
          <p:cNvSpPr txBox="1"/>
          <p:nvPr/>
        </p:nvSpPr>
        <p:spPr>
          <a:xfrm>
            <a:off x="2936502" y="5841343"/>
            <a:ext cx="3393736" cy="517065"/>
          </a:xfrm>
          <a:prstGeom prst="rect">
            <a:avLst/>
          </a:prstGeom>
          <a:noFill/>
        </p:spPr>
        <p:txBody>
          <a:bodyPr wrap="square">
            <a:spAutoFit/>
          </a:bodyPr>
          <a:lstStyle/>
          <a:p>
            <a:pPr algn="just">
              <a:lnSpc>
                <a:spcPct val="115000"/>
              </a:lnSpc>
              <a:spcAft>
                <a:spcPts val="1000"/>
              </a:spcAft>
            </a:pPr>
            <a:r>
              <a:rPr lang="fr-FR" sz="2400" b="1" dirty="0">
                <a:solidFill>
                  <a:schemeClr val="bg1"/>
                </a:solidFill>
                <a:latin typeface="DilleniaUPC" panose="02020603050405020304" pitchFamily="18" charset="-34"/>
                <a:ea typeface="Calibri" panose="020F0502020204030204" pitchFamily="34" charset="0"/>
                <a:cs typeface="DilleniaUPC" panose="02020603050405020304" pitchFamily="18" charset="-34"/>
              </a:rPr>
              <a:t>CONCENTRATION</a:t>
            </a:r>
          </a:p>
        </p:txBody>
      </p:sp>
      <p:cxnSp>
        <p:nvCxnSpPr>
          <p:cNvPr id="24" name="Connecteur droit 23">
            <a:extLst>
              <a:ext uri="{FF2B5EF4-FFF2-40B4-BE49-F238E27FC236}">
                <a16:creationId xmlns:a16="http://schemas.microsoft.com/office/drawing/2014/main" id="{86B35998-B0D0-48C4-9440-9FDED2F51D32}"/>
              </a:ext>
            </a:extLst>
          </p:cNvPr>
          <p:cNvCxnSpPr>
            <a:cxnSpLocks/>
          </p:cNvCxnSpPr>
          <p:nvPr/>
        </p:nvCxnSpPr>
        <p:spPr>
          <a:xfrm>
            <a:off x="3049419" y="6311953"/>
            <a:ext cx="4863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5" name="ZoneTexte 24">
            <a:extLst>
              <a:ext uri="{FF2B5EF4-FFF2-40B4-BE49-F238E27FC236}">
                <a16:creationId xmlns:a16="http://schemas.microsoft.com/office/drawing/2014/main" id="{AFD678FC-7E30-4215-B4EB-8C412959A735}"/>
              </a:ext>
            </a:extLst>
          </p:cNvPr>
          <p:cNvSpPr txBox="1"/>
          <p:nvPr/>
        </p:nvSpPr>
        <p:spPr>
          <a:xfrm>
            <a:off x="2936502" y="6338787"/>
            <a:ext cx="8148265" cy="477054"/>
          </a:xfrm>
          <a:prstGeom prst="rect">
            <a:avLst/>
          </a:prstGeom>
          <a:noFill/>
        </p:spPr>
        <p:txBody>
          <a:bodyPr wrap="square">
            <a:spAutoFit/>
          </a:bodyPr>
          <a:lstStyle/>
          <a:p>
            <a:r>
              <a:rPr kumimoji="0" lang="fr-FR" sz="2500" b="0" i="0" u="none" strike="noStrike" cap="none" normalizeH="0" baseline="0" noProof="0">
                <a:ln>
                  <a:noFill/>
                </a:ln>
                <a:solidFill>
                  <a:prstClr val="white"/>
                </a:solidFill>
                <a:uLnTx/>
                <a:uFillTx/>
                <a:latin typeface="DilleniaUPC" panose="02020603050405020304" pitchFamily="18" charset="-34"/>
                <a:ea typeface="+mn-ea"/>
                <a:cs typeface="DilleniaUPC" panose="02020603050405020304" pitchFamily="18" charset="-34"/>
              </a:rPr>
              <a:t>0,0005 % (0,5 mg/100 g).</a:t>
            </a:r>
          </a:p>
        </p:txBody>
      </p:sp>
    </p:spTree>
    <p:extLst>
      <p:ext uri="{BB962C8B-B14F-4D97-AF65-F5344CB8AC3E}">
        <p14:creationId xmlns:p14="http://schemas.microsoft.com/office/powerpoint/2010/main" val="586011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E155ADB7-0BDC-4505-B4B8-BDED717E3608}"/>
              </a:ext>
            </a:extLst>
          </p:cNvPr>
          <p:cNvSpPr txBox="1"/>
          <p:nvPr/>
        </p:nvSpPr>
        <p:spPr>
          <a:xfrm>
            <a:off x="2885088" y="2099204"/>
            <a:ext cx="8960905" cy="584775"/>
          </a:xfrm>
          <a:prstGeom prst="rect">
            <a:avLst/>
          </a:prstGeom>
          <a:noFill/>
        </p:spPr>
        <p:txBody>
          <a:bodyPr wrap="square">
            <a:spAutoFit/>
          </a:bodyPr>
          <a:lstStyle/>
          <a:p>
            <a:pPr>
              <a:tabLst>
                <a:tab pos="3136900" algn="l"/>
              </a:tabLst>
            </a:pPr>
            <a:r>
              <a:rPr lang="fr-FR" sz="3200" b="1" cap="all"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Efficacité prouvée</a:t>
            </a:r>
            <a:r>
              <a:rPr lang="fr-FR" sz="3200" b="1" u="none" strike="noStrike" cap="all"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	   </a:t>
            </a:r>
            <a:r>
              <a:rPr lang="fr-FR" sz="3200" b="1" dirty="0">
                <a:solidFill>
                  <a:srgbClr val="957FAC"/>
                </a:solidFill>
                <a:latin typeface="DilleniaUPC" panose="02020603050405020304" pitchFamily="18" charset="-34"/>
                <a:ea typeface="Times New Roman" panose="02020603050405020304" pitchFamily="18" charset="0"/>
                <a:cs typeface="DilleniaUPC" panose="02020603050405020304" pitchFamily="18" charset="-34"/>
              </a:rPr>
              <a:t>Tests in vitro &amp; ex vivo</a:t>
            </a:r>
          </a:p>
        </p:txBody>
      </p:sp>
      <p:pic>
        <p:nvPicPr>
          <p:cNvPr id="20" name="Picture 2" descr="Mycose de l'ongle? N'attendez pas, traitez immédiatement">
            <a:extLst>
              <a:ext uri="{FF2B5EF4-FFF2-40B4-BE49-F238E27FC236}">
                <a16:creationId xmlns:a16="http://schemas.microsoft.com/office/drawing/2014/main" id="{BA23478E-B158-4491-8D70-4E6C4BB5B20C}"/>
              </a:ext>
            </a:extLst>
          </p:cNvPr>
          <p:cNvPicPr>
            <a:picLocks noChangeAspect="1" noChangeArrowheads="1"/>
          </p:cNvPicPr>
          <p:nvPr/>
        </p:nvPicPr>
        <p:blipFill rotWithShape="1">
          <a:blip r:embed="rId3" cstate="print">
            <a:duotone>
              <a:prstClr val="black"/>
              <a:srgbClr val="957FAC">
                <a:tint val="45000"/>
                <a:satMod val="400000"/>
              </a:srgbClr>
            </a:duotone>
            <a:extLst>
              <a:ext uri="{28A0092B-C50C-407E-A947-70E740481C1C}">
                <a14:useLocalDpi xmlns:a14="http://schemas.microsoft.com/office/drawing/2010/main" val="0"/>
              </a:ext>
            </a:extLst>
          </a:blip>
          <a:srcRect r="66457"/>
          <a:stretch/>
        </p:blipFill>
        <p:spPr bwMode="auto">
          <a:xfrm>
            <a:off x="6909030" y="2038567"/>
            <a:ext cx="634360" cy="673264"/>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a16="http://schemas.microsoft.com/office/drawing/2014/main" id="{DE5DF721-967D-4C2A-8D36-D1273D04433A}"/>
              </a:ext>
            </a:extLst>
          </p:cNvPr>
          <p:cNvSpPr txBox="1"/>
          <p:nvPr/>
        </p:nvSpPr>
        <p:spPr>
          <a:xfrm>
            <a:off x="2815553" y="3233609"/>
            <a:ext cx="8971346" cy="3477875"/>
          </a:xfrm>
          <a:prstGeom prst="rect">
            <a:avLst/>
          </a:prstGeom>
          <a:noFill/>
        </p:spPr>
        <p:txBody>
          <a:bodyPr wrap="square">
            <a:spAutoFit/>
          </a:bodyPr>
          <a:lstStyle/>
          <a:p>
            <a:pPr marL="342900" indent="-342900" algn="just">
              <a:spcAft>
                <a:spcPts val="1200"/>
              </a:spcAft>
              <a:buSzPct val="60000"/>
              <a:buFont typeface="Wingdings" panose="05000000000000000000" pitchFamily="2" charset="2"/>
              <a:buChar char="Ø"/>
              <a:tabLst>
                <a:tab pos="3051175" algn="l"/>
              </a:tabLst>
            </a:pPr>
            <a:r>
              <a:rPr lang="fr-FR" sz="2100" dirty="0">
                <a:latin typeface="DilleniaUPC" panose="02020603050405020304" pitchFamily="18" charset="-34"/>
                <a:cs typeface="DilleniaUPC" panose="02020603050405020304" pitchFamily="18" charset="-34"/>
              </a:rPr>
              <a:t>Études in vitro</a:t>
            </a:r>
            <a:r>
              <a:rPr lang="fr-FR" sz="2100" baseline="30000" dirty="0">
                <a:latin typeface="DilleniaUPC" panose="02020603050405020304" pitchFamily="18" charset="-34"/>
                <a:cs typeface="DilleniaUPC" panose="02020603050405020304" pitchFamily="18" charset="-34"/>
              </a:rPr>
              <a:t>(1)(2)</a:t>
            </a:r>
            <a:r>
              <a:rPr lang="fr-FR" sz="2100" dirty="0">
                <a:latin typeface="DilleniaUPC" panose="02020603050405020304" pitchFamily="18" charset="-34"/>
                <a:cs typeface="DilleniaUPC" panose="02020603050405020304" pitchFamily="18" charset="-34"/>
              </a:rPr>
              <a:t> visant à démontrer l’effet booster du CAPROOYL TETRAPEPTIDE-3 sur les glycoprotéines structurelles essentielles de la JDE. À une concentration de 0,000006 %, ce </a:t>
            </a:r>
            <a:r>
              <a:rPr lang="fr-FR" sz="2100" dirty="0" err="1">
                <a:latin typeface="DilleniaUPC" panose="02020603050405020304" pitchFamily="18" charset="-34"/>
                <a:cs typeface="DilleniaUPC" panose="02020603050405020304" pitchFamily="18" charset="-34"/>
              </a:rPr>
              <a:t>tetrapeptide</a:t>
            </a:r>
            <a:r>
              <a:rPr lang="fr-FR" sz="2100" dirty="0">
                <a:latin typeface="DilleniaUPC" panose="02020603050405020304" pitchFamily="18" charset="-34"/>
                <a:cs typeface="DilleniaUPC" panose="02020603050405020304" pitchFamily="18" charset="-34"/>
              </a:rPr>
              <a:t> </a:t>
            </a:r>
            <a:r>
              <a:rPr lang="fr-FR" sz="2100" b="1" dirty="0">
                <a:latin typeface="DilleniaUPC" panose="02020603050405020304" pitchFamily="18" charset="-34"/>
                <a:cs typeface="DilleniaUPC" panose="02020603050405020304" pitchFamily="18" charset="-34"/>
              </a:rPr>
              <a:t>stimule la laminine</a:t>
            </a:r>
            <a:r>
              <a:rPr lang="fr-FR" sz="2100" dirty="0">
                <a:latin typeface="DilleniaUPC" panose="02020603050405020304" pitchFamily="18" charset="-34"/>
                <a:cs typeface="DilleniaUPC" panose="02020603050405020304" pitchFamily="18" charset="-34"/>
              </a:rPr>
              <a:t> et la </a:t>
            </a:r>
            <a:r>
              <a:rPr lang="fr-FR" sz="2100" b="1" dirty="0">
                <a:latin typeface="DilleniaUPC" panose="02020603050405020304" pitchFamily="18" charset="-34"/>
                <a:cs typeface="DilleniaUPC" panose="02020603050405020304" pitchFamily="18" charset="-34"/>
              </a:rPr>
              <a:t>fibronectine</a:t>
            </a:r>
            <a:r>
              <a:rPr lang="fr-FR" sz="2100" dirty="0">
                <a:latin typeface="DilleniaUPC" panose="02020603050405020304" pitchFamily="18" charset="-34"/>
                <a:cs typeface="DilleniaUPC" panose="02020603050405020304" pitchFamily="18" charset="-34"/>
              </a:rPr>
              <a:t> pour fixer solidement les cellules à la matrice et ainsi assurer un fonctionnement cellulaire et un </a:t>
            </a:r>
            <a:r>
              <a:rPr lang="fr-FR" sz="2100" b="1" dirty="0">
                <a:latin typeface="DilleniaUPC" panose="02020603050405020304" pitchFamily="18" charset="-34"/>
                <a:cs typeface="DilleniaUPC" panose="02020603050405020304" pitchFamily="18" charset="-34"/>
              </a:rPr>
              <a:t>maintien de l’intégrité de la JDE</a:t>
            </a:r>
            <a:r>
              <a:rPr lang="fr-FR" sz="2100" dirty="0">
                <a:latin typeface="DilleniaUPC" panose="02020603050405020304" pitchFamily="18" charset="-34"/>
                <a:cs typeface="DilleniaUPC" panose="02020603050405020304" pitchFamily="18" charset="-34"/>
              </a:rPr>
              <a:t> optimaux.</a:t>
            </a:r>
          </a:p>
          <a:p>
            <a:pPr marL="342900" indent="-342900" algn="just">
              <a:spcAft>
                <a:spcPts val="1200"/>
              </a:spcAft>
              <a:buSzPct val="60000"/>
              <a:buFont typeface="Wingdings" panose="05000000000000000000" pitchFamily="2" charset="2"/>
              <a:buChar char="Ø"/>
              <a:tabLst>
                <a:tab pos="3051175" algn="l"/>
              </a:tabLst>
            </a:pPr>
            <a:r>
              <a:rPr lang="fr-FR" sz="2100" dirty="0">
                <a:latin typeface="DilleniaUPC" panose="02020603050405020304" pitchFamily="18" charset="-34"/>
                <a:cs typeface="DilleniaUPC" panose="02020603050405020304" pitchFamily="18" charset="-34"/>
              </a:rPr>
              <a:t>Étude ex vivo</a:t>
            </a:r>
            <a:r>
              <a:rPr lang="fr-FR" sz="2100" baseline="30000" dirty="0">
                <a:latin typeface="DilleniaUPC" panose="02020603050405020304" pitchFamily="18" charset="-34"/>
                <a:cs typeface="DilleniaUPC" panose="02020603050405020304" pitchFamily="18" charset="-34"/>
              </a:rPr>
              <a:t>(3)</a:t>
            </a:r>
            <a:r>
              <a:rPr lang="fr-FR" sz="2100" dirty="0">
                <a:latin typeface="DilleniaUPC" panose="02020603050405020304" pitchFamily="18" charset="-34"/>
                <a:cs typeface="DilleniaUPC" panose="02020603050405020304" pitchFamily="18" charset="-34"/>
              </a:rPr>
              <a:t> visant à évaluer l’effet du CAPROOYL TETRAPEPTIDE-3 sur l’expression du collagène de type VII et de la laminine-5. À 0,000006 %, ce </a:t>
            </a:r>
            <a:r>
              <a:rPr lang="fr-FR" sz="2100" dirty="0" err="1">
                <a:latin typeface="DilleniaUPC" panose="02020603050405020304" pitchFamily="18" charset="-34"/>
                <a:cs typeface="DilleniaUPC" panose="02020603050405020304" pitchFamily="18" charset="-34"/>
              </a:rPr>
              <a:t>tetrapeptide</a:t>
            </a:r>
            <a:r>
              <a:rPr lang="fr-FR" sz="2100" dirty="0">
                <a:latin typeface="DilleniaUPC" panose="02020603050405020304" pitchFamily="18" charset="-34"/>
                <a:cs typeface="DilleniaUPC" panose="02020603050405020304" pitchFamily="18" charset="-34"/>
              </a:rPr>
              <a:t> </a:t>
            </a:r>
            <a:r>
              <a:rPr lang="fr-FR" sz="2100" b="1" dirty="0">
                <a:latin typeface="DilleniaUPC" panose="02020603050405020304" pitchFamily="18" charset="-34"/>
                <a:cs typeface="DilleniaUPC" panose="02020603050405020304" pitchFamily="18" charset="-34"/>
              </a:rPr>
              <a:t>stimule</a:t>
            </a:r>
            <a:r>
              <a:rPr lang="fr-FR" sz="2100" dirty="0">
                <a:latin typeface="DilleniaUPC" panose="02020603050405020304" pitchFamily="18" charset="-34"/>
                <a:cs typeface="DilleniaUPC" panose="02020603050405020304" pitchFamily="18" charset="-34"/>
              </a:rPr>
              <a:t> à la fois le </a:t>
            </a:r>
            <a:r>
              <a:rPr lang="fr-FR" sz="2100" b="1" dirty="0">
                <a:latin typeface="DilleniaUPC" panose="02020603050405020304" pitchFamily="18" charset="-34"/>
                <a:cs typeface="DilleniaUPC" panose="02020603050405020304" pitchFamily="18" charset="-34"/>
              </a:rPr>
              <a:t>collagène de type VII</a:t>
            </a:r>
            <a:r>
              <a:rPr lang="fr-FR" sz="2100" dirty="0">
                <a:latin typeface="DilleniaUPC" panose="02020603050405020304" pitchFamily="18" charset="-34"/>
                <a:cs typeface="DilleniaUPC" panose="02020603050405020304" pitchFamily="18" charset="-34"/>
              </a:rPr>
              <a:t> et la </a:t>
            </a:r>
            <a:r>
              <a:rPr lang="fr-FR" sz="2100" b="1" dirty="0">
                <a:latin typeface="DilleniaUPC" panose="02020603050405020304" pitchFamily="18" charset="-34"/>
                <a:cs typeface="DilleniaUPC" panose="02020603050405020304" pitchFamily="18" charset="-34"/>
              </a:rPr>
              <a:t>laminine-5</a:t>
            </a:r>
            <a:r>
              <a:rPr lang="fr-FR" sz="2100" dirty="0">
                <a:latin typeface="DilleniaUPC" panose="02020603050405020304" pitchFamily="18" charset="-34"/>
                <a:cs typeface="DilleniaUPC" panose="02020603050405020304" pitchFamily="18" charset="-34"/>
              </a:rPr>
              <a:t> afin de renforcer la structure normale de la JDE et ainsi de </a:t>
            </a:r>
            <a:r>
              <a:rPr lang="fr-FR" sz="2100" b="1" dirty="0">
                <a:latin typeface="DilleniaUPC" panose="02020603050405020304" pitchFamily="18" charset="-34"/>
                <a:cs typeface="DilleniaUPC" panose="02020603050405020304" pitchFamily="18" charset="-34"/>
              </a:rPr>
              <a:t>prévenir la perte de volume de la peau</a:t>
            </a:r>
            <a:r>
              <a:rPr lang="fr-FR" sz="2100" dirty="0">
                <a:latin typeface="DilleniaUPC" panose="02020603050405020304" pitchFamily="18" charset="-34"/>
                <a:cs typeface="DilleniaUPC" panose="02020603050405020304" pitchFamily="18" charset="-34"/>
              </a:rPr>
              <a:t> due au vieillissement.</a:t>
            </a:r>
          </a:p>
        </p:txBody>
      </p:sp>
      <p:sp>
        <p:nvSpPr>
          <p:cNvPr id="35" name="Rectangle 34">
            <a:extLst>
              <a:ext uri="{FF2B5EF4-FFF2-40B4-BE49-F238E27FC236}">
                <a16:creationId xmlns:a16="http://schemas.microsoft.com/office/drawing/2014/main" id="{F16B8100-898F-4438-8F31-F799E2973E87}"/>
              </a:ext>
            </a:extLst>
          </p:cNvPr>
          <p:cNvSpPr/>
          <p:nvPr/>
        </p:nvSpPr>
        <p:spPr>
          <a:xfrm>
            <a:off x="2879351" y="2739682"/>
            <a:ext cx="7210940" cy="319229"/>
          </a:xfrm>
          <a:prstGeom prst="rect">
            <a:avLst/>
          </a:prstGeom>
          <a:solidFill>
            <a:schemeClr val="bg1"/>
          </a:solidFill>
          <a:ln>
            <a:solidFill>
              <a:srgbClr val="957F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957FAC"/>
                </a:solidFill>
                <a:latin typeface="DilleniaUPC" panose="02020603050405020304" pitchFamily="18" charset="-34"/>
                <a:ea typeface="Arial" panose="020B0604020202020204" pitchFamily="34" charset="0"/>
                <a:cs typeface="DilleniaUPC" panose="02020603050405020304" pitchFamily="18" charset="-34"/>
              </a:rPr>
              <a:t>EFFICACITÉ DE RESTRUCTURATION</a:t>
            </a:r>
          </a:p>
        </p:txBody>
      </p:sp>
      <p:sp>
        <p:nvSpPr>
          <p:cNvPr id="13" name="Rectangle 12">
            <a:extLst>
              <a:ext uri="{FF2B5EF4-FFF2-40B4-BE49-F238E27FC236}">
                <a16:creationId xmlns:a16="http://schemas.microsoft.com/office/drawing/2014/main" id="{9B22E630-37F4-4869-B1CA-6C504948E8A6}"/>
              </a:ext>
            </a:extLst>
          </p:cNvPr>
          <p:cNvSpPr/>
          <p:nvPr/>
        </p:nvSpPr>
        <p:spPr>
          <a:xfrm>
            <a:off x="6683460" y="775151"/>
            <a:ext cx="5162534" cy="849998"/>
          </a:xfrm>
          <a:prstGeom prst="rect">
            <a:avLst/>
          </a:prstGeom>
          <a:solidFill>
            <a:srgbClr val="E5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C0D2FEB3-CE49-45BC-9947-6E061EDBF3E5}"/>
              </a:ext>
            </a:extLst>
          </p:cNvPr>
          <p:cNvSpPr txBox="1"/>
          <p:nvPr/>
        </p:nvSpPr>
        <p:spPr>
          <a:xfrm>
            <a:off x="6858545" y="852117"/>
            <a:ext cx="4877364" cy="669414"/>
          </a:xfrm>
          <a:prstGeom prst="rect">
            <a:avLst/>
          </a:prstGeom>
          <a:noFill/>
        </p:spPr>
        <p:txBody>
          <a:bodyPr wrap="square">
            <a:spAutoFit/>
          </a:bodyPr>
          <a:lstStyle/>
          <a:p>
            <a:pPr marL="269875" indent="-269875" algn="just">
              <a:lnSpc>
                <a:spcPts val="1300"/>
              </a:lnSpc>
              <a:spcAft>
                <a:spcPts val="300"/>
              </a:spcAft>
              <a:buAutoNum type="arabicParenBoth"/>
            </a:pPr>
            <a:r>
              <a:rPr lang="fr-FR" sz="1100">
                <a:solidFill>
                  <a:prstClr val="black"/>
                </a:solidFill>
                <a:latin typeface="Calibri" panose="020F0502020204030204" pitchFamily="34" charset="0"/>
                <a:cs typeface="Calibri" panose="020F0502020204030204" pitchFamily="34" charset="0"/>
              </a:rPr>
              <a:t>Étude n° 06.0075 – Effiscience – E. Loing</a:t>
            </a:r>
          </a:p>
          <a:p>
            <a:pPr marL="269875" indent="-269875" algn="just">
              <a:lnSpc>
                <a:spcPts val="1300"/>
              </a:lnSpc>
              <a:spcAft>
                <a:spcPts val="300"/>
              </a:spcAft>
              <a:buAutoNum type="arabicParenBoth"/>
            </a:pPr>
            <a:r>
              <a:rPr lang="fr-FR" sz="1100">
                <a:solidFill>
                  <a:prstClr val="black"/>
                </a:solidFill>
                <a:latin typeface="Calibri" panose="020F0502020204030204" pitchFamily="34" charset="0"/>
                <a:cs typeface="Calibri" panose="020F0502020204030204" pitchFamily="34" charset="0"/>
              </a:rPr>
              <a:t>Étude Fibronectine_1_TS – Institut Européen de Biologie Cellulaire – T.Suere</a:t>
            </a:r>
          </a:p>
          <a:p>
            <a:pPr marL="269875" indent="-269875" algn="just">
              <a:lnSpc>
                <a:spcPts val="1300"/>
              </a:lnSpc>
              <a:spcAft>
                <a:spcPts val="300"/>
              </a:spcAft>
              <a:buAutoNum type="arabicParenBoth"/>
            </a:pPr>
            <a:r>
              <a:rPr lang="fr-FR" sz="1100">
                <a:solidFill>
                  <a:prstClr val="black"/>
                </a:solidFill>
                <a:latin typeface="Calibri" panose="020F0502020204030204" pitchFamily="34" charset="0"/>
                <a:cs typeface="Calibri" panose="020F0502020204030204" pitchFamily="34" charset="0"/>
              </a:rPr>
              <a:t>Étude n° 63.8.05 – Gredeco – M.Hocquaux    </a:t>
            </a:r>
          </a:p>
        </p:txBody>
      </p:sp>
      <p:pic>
        <p:nvPicPr>
          <p:cNvPr id="15" name="Image 14">
            <a:extLst>
              <a:ext uri="{FF2B5EF4-FFF2-40B4-BE49-F238E27FC236}">
                <a16:creationId xmlns:a16="http://schemas.microsoft.com/office/drawing/2014/main" id="{7AB41E65-1614-473C-95BE-EB830E6FE13E}"/>
              </a:ext>
            </a:extLst>
          </p:cNvPr>
          <p:cNvPicPr>
            <a:picLocks noChangeAspect="1"/>
          </p:cNvPicPr>
          <p:nvPr/>
        </p:nvPicPr>
        <p:blipFill>
          <a:blip r:embed="rId4"/>
          <a:stretch>
            <a:fillRect/>
          </a:stretch>
        </p:blipFill>
        <p:spPr>
          <a:xfrm>
            <a:off x="6457887" y="566475"/>
            <a:ext cx="451143" cy="451143"/>
          </a:xfrm>
          <a:prstGeom prst="rect">
            <a:avLst/>
          </a:prstGeom>
        </p:spPr>
      </p:pic>
      <p:sp>
        <p:nvSpPr>
          <p:cNvPr id="16" name="Rectangle 15">
            <a:extLst>
              <a:ext uri="{FF2B5EF4-FFF2-40B4-BE49-F238E27FC236}">
                <a16:creationId xmlns:a16="http://schemas.microsoft.com/office/drawing/2014/main" id="{1283E18A-4694-4E87-9603-0C334DB8664C}"/>
              </a:ext>
            </a:extLst>
          </p:cNvPr>
          <p:cNvSpPr/>
          <p:nvPr/>
        </p:nvSpPr>
        <p:spPr>
          <a:xfrm>
            <a:off x="-1" y="0"/>
            <a:ext cx="1882141" cy="6858000"/>
          </a:xfrm>
          <a:prstGeom prst="rect">
            <a:avLst/>
          </a:prstGeom>
          <a:solidFill>
            <a:srgbClr val="988BAC"/>
          </a:solidFill>
          <a:ln>
            <a:solidFill>
              <a:srgbClr val="957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Une image contenant texte&#10;&#10;Description générée automatiquement">
            <a:extLst>
              <a:ext uri="{FF2B5EF4-FFF2-40B4-BE49-F238E27FC236}">
                <a16:creationId xmlns:a16="http://schemas.microsoft.com/office/drawing/2014/main" id="{2A34F2CF-AC6B-4B05-BB5F-A170AFD092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937" y="1425130"/>
            <a:ext cx="2028839" cy="5338800"/>
          </a:xfrm>
          <a:prstGeom prst="rect">
            <a:avLst/>
          </a:prstGeom>
          <a:effectLst>
            <a:outerShdw blurRad="63500" sx="102000" sy="102000" algn="ctr" rotWithShape="0">
              <a:prstClr val="black">
                <a:alpha val="40000"/>
              </a:prstClr>
            </a:outerShdw>
          </a:effectLst>
        </p:spPr>
      </p:pic>
      <p:sp>
        <p:nvSpPr>
          <p:cNvPr id="18" name="ZoneTexte 17">
            <a:extLst>
              <a:ext uri="{FF2B5EF4-FFF2-40B4-BE49-F238E27FC236}">
                <a16:creationId xmlns:a16="http://schemas.microsoft.com/office/drawing/2014/main" id="{321B6FD1-0815-4DED-A69C-0D5037084121}"/>
              </a:ext>
            </a:extLst>
          </p:cNvPr>
          <p:cNvSpPr txBox="1"/>
          <p:nvPr/>
        </p:nvSpPr>
        <p:spPr>
          <a:xfrm>
            <a:off x="912024" y="653059"/>
            <a:ext cx="4901304" cy="492443"/>
          </a:xfrm>
          <a:prstGeom prst="rect">
            <a:avLst/>
          </a:prstGeom>
          <a:noFill/>
        </p:spPr>
        <p:txBody>
          <a:bodyPr wrap="square">
            <a:spAutoFit/>
          </a:bodyPr>
          <a:lstStyle/>
          <a:p>
            <a:r>
              <a:rPr lang="fr-FR" sz="2600" b="1">
                <a:solidFill>
                  <a:srgbClr val="000000"/>
                </a:solidFill>
                <a:latin typeface="DilleniaUPC" panose="02020603050405020304" pitchFamily="18" charset="-34"/>
                <a:cs typeface="DilleniaUPC" panose="02020603050405020304" pitchFamily="18" charset="-34"/>
              </a:rPr>
              <a:t>Peptide-4 pro-collagène</a:t>
            </a:r>
          </a:p>
        </p:txBody>
      </p:sp>
      <p:sp>
        <p:nvSpPr>
          <p:cNvPr id="21" name="ZoneTexte 20">
            <a:extLst>
              <a:ext uri="{FF2B5EF4-FFF2-40B4-BE49-F238E27FC236}">
                <a16:creationId xmlns:a16="http://schemas.microsoft.com/office/drawing/2014/main" id="{5761D18D-5C1D-4CBA-9454-59B49B2603C6}"/>
              </a:ext>
            </a:extLst>
          </p:cNvPr>
          <p:cNvSpPr txBox="1"/>
          <p:nvPr/>
        </p:nvSpPr>
        <p:spPr>
          <a:xfrm>
            <a:off x="242587" y="83286"/>
            <a:ext cx="5265956" cy="784830"/>
          </a:xfrm>
          <a:prstGeom prst="rect">
            <a:avLst/>
          </a:prstGeom>
          <a:noFill/>
        </p:spPr>
        <p:txBody>
          <a:bodyPr wrap="square" rtlCol="0">
            <a:spAutoFit/>
          </a:bodyPr>
          <a:lstStyle/>
          <a:p>
            <a:pPr>
              <a:lnSpc>
                <a:spcPts val="5400"/>
              </a:lnSpc>
            </a:pPr>
            <a:r>
              <a:rPr lang="fr-FR" sz="4400" b="1">
                <a:latin typeface="DilleniaUPC" panose="02020603050405020304" pitchFamily="18" charset="-34"/>
                <a:cs typeface="DilleniaUPC" panose="02020603050405020304" pitchFamily="18" charset="-34"/>
              </a:rPr>
              <a:t>ACTIFS PURS</a:t>
            </a:r>
          </a:p>
        </p:txBody>
      </p:sp>
      <p:cxnSp>
        <p:nvCxnSpPr>
          <p:cNvPr id="22" name="Connecteur droit 21">
            <a:extLst>
              <a:ext uri="{FF2B5EF4-FFF2-40B4-BE49-F238E27FC236}">
                <a16:creationId xmlns:a16="http://schemas.microsoft.com/office/drawing/2014/main" id="{4F2F9B0D-C809-4789-BB44-A02E39C2D8F0}"/>
              </a:ext>
            </a:extLst>
          </p:cNvPr>
          <p:cNvCxnSpPr/>
          <p:nvPr/>
        </p:nvCxnSpPr>
        <p:spPr>
          <a:xfrm>
            <a:off x="304784" y="901466"/>
            <a:ext cx="46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09289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19076</TotalTime>
  <Words>43664</Words>
  <Application>Microsoft Office PowerPoint</Application>
  <PresentationFormat>Grand écran</PresentationFormat>
  <Paragraphs>2831</Paragraphs>
  <Slides>140</Slides>
  <Notes>140</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140</vt:i4>
      </vt:variant>
    </vt:vector>
  </HeadingPairs>
  <TitlesOfParts>
    <vt:vector size="153" baseType="lpstr">
      <vt:lpstr>Arial</vt:lpstr>
      <vt:lpstr>Calibri</vt:lpstr>
      <vt:lpstr>Calibri Light</vt:lpstr>
      <vt:lpstr>Cambria</vt:lpstr>
      <vt:lpstr>CIDFont+F5</vt:lpstr>
      <vt:lpstr>DilleniaUPC</vt:lpstr>
      <vt:lpstr>DIN-Regular</vt:lpstr>
      <vt:lpstr>Reenie Beanie</vt:lpstr>
      <vt:lpstr>Times New Roman</vt:lpstr>
      <vt:lpstr>Trebuchet MS</vt:lpstr>
      <vt:lpstr>Wingdings</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 FUR Marie</dc:creator>
  <cp:lastModifiedBy>GUENARD Julie</cp:lastModifiedBy>
  <cp:revision>980</cp:revision>
  <cp:lastPrinted>2020-12-11T14:54:48Z</cp:lastPrinted>
  <dcterms:created xsi:type="dcterms:W3CDTF">2020-10-30T08:20:13Z</dcterms:created>
  <dcterms:modified xsi:type="dcterms:W3CDTF">2021-06-28T08:25:39Z</dcterms:modified>
</cp:coreProperties>
</file>