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25199975" cy="35999738"/>
  <p:notesSz cx="6858000" cy="9144000"/>
  <p:custDataLst>
    <p:tags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BB9C71-23BB-5DE8-C909-DFEB0E038919}" name="CHAVAGNAC Marlène" initials="MC" userId="S::marlene.chavagnac@naos.com::d13b13b3-387b-4803-99d6-6fc28b0f2518" providerId="AD"/>
  <p188:author id="{9FBE7A9B-EEF2-D289-0690-AFA17BB6B700}" name="GRAIZEAU Christelle" initials="GC" userId="S::christelle.graizeau@naos.com::2954ab00-e9a5-4b12-854c-5e8d1f57d6f7" providerId="AD"/>
  <p188:author id="{DC2EA8B8-30C8-6B53-3AAC-C34BF86E59B3}" name="SAIDOUNE Souad" initials="SS" userId="S::souad.saidoune@naos.com::58e7d33d-109f-4d91-b323-6cf0dd61f0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927"/>
    <a:srgbClr val="0045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01AE7A-8E00-462E-9C12-168726586895}" v="5" dt="2023-10-03T09:14:26.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963" autoAdjust="0"/>
    <p:restoredTop sz="94660"/>
  </p:normalViewPr>
  <p:slideViewPr>
    <p:cSldViewPr snapToGrid="0">
      <p:cViewPr varScale="1">
        <p:scale>
          <a:sx n="21" d="100"/>
          <a:sy n="21" d="100"/>
        </p:scale>
        <p:origin x="38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microsoft.com/office/2018/10/relationships/authors" Target="author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VAGNAC Marlène" userId="d13b13b3-387b-4803-99d6-6fc28b0f2518" providerId="ADAL" clId="{FF01AE7A-8E00-462E-9C12-168726586895}"/>
    <pc:docChg chg="modSld">
      <pc:chgData name="CHAVAGNAC Marlène" userId="d13b13b3-387b-4803-99d6-6fc28b0f2518" providerId="ADAL" clId="{FF01AE7A-8E00-462E-9C12-168726586895}" dt="2023-10-03T09:22:21.611" v="72" actId="14100"/>
      <pc:docMkLst>
        <pc:docMk/>
      </pc:docMkLst>
      <pc:sldChg chg="modSp mod">
        <pc:chgData name="CHAVAGNAC Marlène" userId="d13b13b3-387b-4803-99d6-6fc28b0f2518" providerId="ADAL" clId="{FF01AE7A-8E00-462E-9C12-168726586895}" dt="2023-10-03T09:22:21.611" v="72" actId="14100"/>
        <pc:sldMkLst>
          <pc:docMk/>
          <pc:sldMk cId="3413342307" sldId="256"/>
        </pc:sldMkLst>
        <pc:spChg chg="mod">
          <ac:chgData name="CHAVAGNAC Marlène" userId="d13b13b3-387b-4803-99d6-6fc28b0f2518" providerId="ADAL" clId="{FF01AE7A-8E00-462E-9C12-168726586895}" dt="2023-10-03T09:13:55.871" v="15" actId="20577"/>
          <ac:spMkLst>
            <pc:docMk/>
            <pc:sldMk cId="3413342307" sldId="256"/>
            <ac:spMk id="5" creationId="{00BD133E-F58A-2EB6-D8F7-DECE39C7B913}"/>
          </ac:spMkLst>
        </pc:spChg>
        <pc:spChg chg="mod">
          <ac:chgData name="CHAVAGNAC Marlène" userId="d13b13b3-387b-4803-99d6-6fc28b0f2518" providerId="ADAL" clId="{FF01AE7A-8E00-462E-9C12-168726586895}" dt="2023-10-03T09:13:45.604" v="13" actId="113"/>
          <ac:spMkLst>
            <pc:docMk/>
            <pc:sldMk cId="3413342307" sldId="256"/>
            <ac:spMk id="14" creationId="{B000B437-C32A-0132-F1B3-E59BB789A3C3}"/>
          </ac:spMkLst>
        </pc:spChg>
        <pc:spChg chg="mod">
          <ac:chgData name="CHAVAGNAC Marlène" userId="d13b13b3-387b-4803-99d6-6fc28b0f2518" providerId="ADAL" clId="{FF01AE7A-8E00-462E-9C12-168726586895}" dt="2023-10-03T09:17:11.979" v="57" actId="1035"/>
          <ac:spMkLst>
            <pc:docMk/>
            <pc:sldMk cId="3413342307" sldId="256"/>
            <ac:spMk id="22" creationId="{AD14FD91-1D20-0A24-0122-B1FD024FBACE}"/>
          </ac:spMkLst>
        </pc:spChg>
        <pc:spChg chg="mod">
          <ac:chgData name="CHAVAGNAC Marlène" userId="d13b13b3-387b-4803-99d6-6fc28b0f2518" providerId="ADAL" clId="{FF01AE7A-8E00-462E-9C12-168726586895}" dt="2023-10-03T09:22:10.294" v="71" actId="14100"/>
          <ac:spMkLst>
            <pc:docMk/>
            <pc:sldMk cId="3413342307" sldId="256"/>
            <ac:spMk id="23" creationId="{D95E3D9C-DF80-C577-FD3B-267A4F6A8809}"/>
          </ac:spMkLst>
        </pc:spChg>
        <pc:spChg chg="mod">
          <ac:chgData name="CHAVAGNAC Marlène" userId="d13b13b3-387b-4803-99d6-6fc28b0f2518" providerId="ADAL" clId="{FF01AE7A-8E00-462E-9C12-168726586895}" dt="2023-10-03T09:14:38.990" v="37" actId="20577"/>
          <ac:spMkLst>
            <pc:docMk/>
            <pc:sldMk cId="3413342307" sldId="256"/>
            <ac:spMk id="30" creationId="{530602C3-E6B4-C805-D2BF-5C496BA3AA9E}"/>
          </ac:spMkLst>
        </pc:spChg>
        <pc:spChg chg="mod">
          <ac:chgData name="CHAVAGNAC Marlène" userId="d13b13b3-387b-4803-99d6-6fc28b0f2518" providerId="ADAL" clId="{FF01AE7A-8E00-462E-9C12-168726586895}" dt="2023-10-03T09:14:43.566" v="41" actId="20577"/>
          <ac:spMkLst>
            <pc:docMk/>
            <pc:sldMk cId="3413342307" sldId="256"/>
            <ac:spMk id="31" creationId="{2E12AB43-9ED5-613E-566F-4950FC2F5733}"/>
          </ac:spMkLst>
        </pc:spChg>
        <pc:spChg chg="mod">
          <ac:chgData name="CHAVAGNAC Marlène" userId="d13b13b3-387b-4803-99d6-6fc28b0f2518" providerId="ADAL" clId="{FF01AE7A-8E00-462E-9C12-168726586895}" dt="2023-10-03T09:16:53.445" v="55" actId="1076"/>
          <ac:spMkLst>
            <pc:docMk/>
            <pc:sldMk cId="3413342307" sldId="256"/>
            <ac:spMk id="33" creationId="{DF143CEE-291E-9734-B6D8-21DC4634B564}"/>
          </ac:spMkLst>
        </pc:spChg>
        <pc:spChg chg="mod">
          <ac:chgData name="CHAVAGNAC Marlène" userId="d13b13b3-387b-4803-99d6-6fc28b0f2518" providerId="ADAL" clId="{FF01AE7A-8E00-462E-9C12-168726586895}" dt="2023-10-03T09:14:20.964" v="29" actId="20577"/>
          <ac:spMkLst>
            <pc:docMk/>
            <pc:sldMk cId="3413342307" sldId="256"/>
            <ac:spMk id="61" creationId="{6536400E-901D-51C9-8F17-017A7DE2ED56}"/>
          </ac:spMkLst>
        </pc:spChg>
        <pc:spChg chg="mod">
          <ac:chgData name="CHAVAGNAC Marlène" userId="d13b13b3-387b-4803-99d6-6fc28b0f2518" providerId="ADAL" clId="{FF01AE7A-8E00-462E-9C12-168726586895}" dt="2023-10-03T09:21:43.058" v="70" actId="1036"/>
          <ac:spMkLst>
            <pc:docMk/>
            <pc:sldMk cId="3413342307" sldId="256"/>
            <ac:spMk id="73" creationId="{C37A3718-A72C-BF32-57C1-4457DE8C0B48}"/>
          </ac:spMkLst>
        </pc:spChg>
        <pc:spChg chg="mod">
          <ac:chgData name="CHAVAGNAC Marlène" userId="d13b13b3-387b-4803-99d6-6fc28b0f2518" providerId="ADAL" clId="{FF01AE7A-8E00-462E-9C12-168726586895}" dt="2023-10-03T09:15:53.497" v="48" actId="14100"/>
          <ac:spMkLst>
            <pc:docMk/>
            <pc:sldMk cId="3413342307" sldId="256"/>
            <ac:spMk id="90" creationId="{405A265D-31F4-B03D-F2F1-930A60252C11}"/>
          </ac:spMkLst>
        </pc:spChg>
        <pc:grpChg chg="mod">
          <ac:chgData name="CHAVAGNAC Marlène" userId="d13b13b3-387b-4803-99d6-6fc28b0f2518" providerId="ADAL" clId="{FF01AE7A-8E00-462E-9C12-168726586895}" dt="2023-10-03T09:22:21.611" v="72" actId="14100"/>
          <ac:grpSpMkLst>
            <pc:docMk/>
            <pc:sldMk cId="3413342307" sldId="256"/>
            <ac:grpSpMk id="15" creationId="{9B582A68-A395-ABAC-C826-91EB67EACC6D}"/>
          </ac:grpSpMkLst>
        </pc:grpChg>
        <pc:graphicFrameChg chg="mod">
          <ac:chgData name="CHAVAGNAC Marlène" userId="d13b13b3-387b-4803-99d6-6fc28b0f2518" providerId="ADAL" clId="{FF01AE7A-8E00-462E-9C12-168726586895}" dt="2023-10-03T09:14:13.777" v="17" actId="20577"/>
          <ac:graphicFrameMkLst>
            <pc:docMk/>
            <pc:sldMk cId="3413342307" sldId="256"/>
            <ac:graphicFrameMk id="25" creationId="{9176BD5F-1545-BF64-FDBA-FC8E80DE6E7C}"/>
          </ac:graphicFrameMkLst>
        </pc:graphicFrameChg>
        <pc:graphicFrameChg chg="mod">
          <ac:chgData name="CHAVAGNAC Marlène" userId="d13b13b3-387b-4803-99d6-6fc28b0f2518" providerId="ADAL" clId="{FF01AE7A-8E00-462E-9C12-168726586895}" dt="2023-10-03T09:14:26.583" v="32" actId="20577"/>
          <ac:graphicFrameMkLst>
            <pc:docMk/>
            <pc:sldMk cId="3413342307" sldId="256"/>
            <ac:graphicFrameMk id="27" creationId="{6682CCB0-D5B7-0B8D-103C-0AA604F88E59}"/>
          </ac:graphicFrameMkLst>
        </pc:graphicFrameChg>
        <pc:cxnChg chg="mod">
          <ac:chgData name="CHAVAGNAC Marlène" userId="d13b13b3-387b-4803-99d6-6fc28b0f2518" providerId="ADAL" clId="{FF01AE7A-8E00-462E-9C12-168726586895}" dt="2023-10-03T09:21:25.631" v="59" actId="14100"/>
          <ac:cxnSpMkLst>
            <pc:docMk/>
            <pc:sldMk cId="3413342307" sldId="256"/>
            <ac:cxnSpMk id="72" creationId="{01B556D3-0AE5-641D-29D1-8B87AB59E5C6}"/>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aoshq-my.sharepoint.com/personal/marlene_chavagnac_naos_com/Documents/Documents/POSTERS_ORAUX/Posters_oraux%202023/ETRS/Biomarqueurs%20Labski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aoshq-my.sharepoint.com/personal/marlene_chavagnac_naos_com/Documents/Documents/POSTERS_ORAUX/Posters_oraux%202023/ETRS/Biomarqueurs%20Labski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aoshq-my.sharepoint.com/personal/marlene_chavagnac_naos_com/Documents/Documents/POSTERS_ORAUX/Posters_oraux%202023/ETRS/Biomarqueurs%20Labski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naoshq-my.sharepoint.com/personal/marlene_chavagnac_naos_com/Documents/Documents/POSTERS_ORAUX/Posters_oraux%202023/ETRS/Biomarqueurs%20Labski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Arial" panose="020B0604020202020204" pitchFamily="34" charset="0"/>
                <a:ea typeface="+mn-ea"/>
                <a:cs typeface="Arial" panose="020B0604020202020204" pitchFamily="34" charset="0"/>
              </a:defRPr>
            </a:pPr>
            <a:r>
              <a:rPr lang="fr-FR">
                <a:solidFill>
                  <a:schemeClr val="tx1"/>
                </a:solidFill>
              </a:rPr>
              <a:t>Prolifération épidermique </a:t>
            </a:r>
            <a:r>
              <a:rPr lang="fr-FR" sz="2400">
                <a:solidFill>
                  <a:schemeClr val="tx1"/>
                </a:solidFill>
              </a:rPr>
              <a:t>(Ki67)</a:t>
            </a:r>
          </a:p>
        </c:rich>
      </c:tx>
      <c:layout>
        <c:manualLayout>
          <c:xMode val="edge"/>
          <c:yMode val="edge"/>
          <c:x val="0.18147083409236262"/>
          <c:y val="0"/>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Arial" panose="020B0604020202020204" pitchFamily="34" charset="0"/>
              <a:ea typeface="+mn-ea"/>
              <a:cs typeface="Arial" panose="020B0604020202020204" pitchFamily="34" charset="0"/>
            </a:defRPr>
          </a:pPr>
          <a:endParaRPr lang="fr-FR"/>
        </a:p>
      </c:txPr>
    </c:title>
    <c:autoTitleDeleted val="0"/>
    <c:plotArea>
      <c:layout>
        <c:manualLayout>
          <c:layoutTarget val="inner"/>
          <c:xMode val="edge"/>
          <c:yMode val="edge"/>
          <c:x val="0.17791668208166533"/>
          <c:y val="0.13084620305036077"/>
          <c:w val="0.79103601666221468"/>
          <c:h val="0.6769662216946829"/>
        </c:manualLayout>
      </c:layout>
      <c:barChart>
        <c:barDir val="col"/>
        <c:grouping val="clustered"/>
        <c:varyColors val="0"/>
        <c:ser>
          <c:idx val="0"/>
          <c:order val="0"/>
          <c:tx>
            <c:strRef>
              <c:f>Feuil1!$C$2</c:f>
              <c:strCache>
                <c:ptCount val="1"/>
                <c:pt idx="0">
                  <c:v>J4</c:v>
                </c:pt>
              </c:strCache>
            </c:strRef>
          </c:tx>
          <c:spPr>
            <a:solidFill>
              <a:srgbClr val="00455E"/>
            </a:solidFill>
            <a:ln>
              <a:noFill/>
            </a:ln>
            <a:effectLst/>
          </c:spPr>
          <c:invertIfNegative val="0"/>
          <c:errBars>
            <c:errBarType val="both"/>
            <c:errValType val="cust"/>
            <c:noEndCap val="0"/>
            <c:plus>
              <c:numRef>
                <c:f>Feuil1!$C$5:$C$6</c:f>
                <c:numCache>
                  <c:formatCode>General</c:formatCode>
                  <c:ptCount val="2"/>
                  <c:pt idx="0">
                    <c:v>2.98</c:v>
                  </c:pt>
                  <c:pt idx="1">
                    <c:v>0.54</c:v>
                  </c:pt>
                </c:numCache>
              </c:numRef>
            </c:plus>
            <c:minus>
              <c:numRef>
                <c:f>Feuil1!$C$5:$C$6</c:f>
                <c:numCache>
                  <c:formatCode>General</c:formatCode>
                  <c:ptCount val="2"/>
                  <c:pt idx="0">
                    <c:v>2.98</c:v>
                  </c:pt>
                  <c:pt idx="1">
                    <c:v>0.54</c:v>
                  </c:pt>
                </c:numCache>
              </c:numRef>
            </c:minus>
            <c:spPr>
              <a:noFill/>
              <a:ln w="9525" cap="flat" cmpd="sng" algn="ctr">
                <a:solidFill>
                  <a:schemeClr val="tx1">
                    <a:lumMod val="65000"/>
                    <a:lumOff val="35000"/>
                  </a:schemeClr>
                </a:solidFill>
                <a:round/>
              </a:ln>
              <a:effectLst/>
            </c:spPr>
          </c:errBars>
          <c:cat>
            <c:strRef>
              <c:f>Feuil1!$B$3:$B$4</c:f>
              <c:strCache>
                <c:ptCount val="2"/>
                <c:pt idx="0">
                  <c:v>Peau non traitée</c:v>
                </c:pt>
                <c:pt idx="1">
                  <c:v>Complexe actif</c:v>
                </c:pt>
              </c:strCache>
            </c:strRef>
          </c:cat>
          <c:val>
            <c:numRef>
              <c:f>Feuil1!$C$3:$C$4</c:f>
              <c:numCache>
                <c:formatCode>General</c:formatCode>
                <c:ptCount val="2"/>
                <c:pt idx="0">
                  <c:v>27.11</c:v>
                </c:pt>
                <c:pt idx="1">
                  <c:v>42.77</c:v>
                </c:pt>
              </c:numCache>
            </c:numRef>
          </c:val>
          <c:extLst>
            <c:ext xmlns:c16="http://schemas.microsoft.com/office/drawing/2014/chart" uri="{C3380CC4-5D6E-409C-BE32-E72D297353CC}">
              <c16:uniqueId val="{00000000-BDA8-46CE-A0E1-385F4BC729BB}"/>
            </c:ext>
          </c:extLst>
        </c:ser>
        <c:ser>
          <c:idx val="1"/>
          <c:order val="1"/>
          <c:tx>
            <c:strRef>
              <c:f>Feuil1!$D$2</c:f>
              <c:strCache>
                <c:ptCount val="1"/>
                <c:pt idx="0">
                  <c:v>J7</c:v>
                </c:pt>
              </c:strCache>
            </c:strRef>
          </c:tx>
          <c:spPr>
            <a:solidFill>
              <a:srgbClr val="198EA0"/>
            </a:solidFill>
            <a:ln>
              <a:noFill/>
            </a:ln>
            <a:effectLst/>
          </c:spPr>
          <c:invertIfNegative val="0"/>
          <c:errBars>
            <c:errBarType val="both"/>
            <c:errValType val="cust"/>
            <c:noEndCap val="0"/>
            <c:plus>
              <c:numRef>
                <c:f>Feuil1!$D$5:$D$6</c:f>
                <c:numCache>
                  <c:formatCode>General</c:formatCode>
                  <c:ptCount val="2"/>
                  <c:pt idx="0">
                    <c:v>4.03</c:v>
                  </c:pt>
                  <c:pt idx="1">
                    <c:v>1.53</c:v>
                  </c:pt>
                </c:numCache>
              </c:numRef>
            </c:plus>
            <c:minus>
              <c:numRef>
                <c:f>Feuil1!$D$5:$D$6</c:f>
                <c:numCache>
                  <c:formatCode>General</c:formatCode>
                  <c:ptCount val="2"/>
                  <c:pt idx="0">
                    <c:v>4.03</c:v>
                  </c:pt>
                  <c:pt idx="1">
                    <c:v>1.53</c:v>
                  </c:pt>
                </c:numCache>
              </c:numRef>
            </c:minus>
            <c:spPr>
              <a:noFill/>
              <a:ln w="9525" cap="flat" cmpd="sng" algn="ctr">
                <a:solidFill>
                  <a:schemeClr val="tx1">
                    <a:lumMod val="65000"/>
                    <a:lumOff val="35000"/>
                  </a:schemeClr>
                </a:solidFill>
                <a:round/>
              </a:ln>
              <a:effectLst/>
            </c:spPr>
          </c:errBars>
          <c:cat>
            <c:strRef>
              <c:f>Feuil1!$B$3:$B$4</c:f>
              <c:strCache>
                <c:ptCount val="2"/>
                <c:pt idx="0">
                  <c:v>Peau non traitée</c:v>
                </c:pt>
                <c:pt idx="1">
                  <c:v>Complexe actif</c:v>
                </c:pt>
              </c:strCache>
            </c:strRef>
          </c:cat>
          <c:val>
            <c:numRef>
              <c:f>Feuil1!$D$3:$D$4</c:f>
              <c:numCache>
                <c:formatCode>General</c:formatCode>
                <c:ptCount val="2"/>
                <c:pt idx="0">
                  <c:v>37.630000000000003</c:v>
                </c:pt>
                <c:pt idx="1">
                  <c:v>30.5</c:v>
                </c:pt>
              </c:numCache>
            </c:numRef>
          </c:val>
          <c:extLst>
            <c:ext xmlns:c16="http://schemas.microsoft.com/office/drawing/2014/chart" uri="{C3380CC4-5D6E-409C-BE32-E72D297353CC}">
              <c16:uniqueId val="{00000001-BDA8-46CE-A0E1-385F4BC729BB}"/>
            </c:ext>
          </c:extLst>
        </c:ser>
        <c:ser>
          <c:idx val="2"/>
          <c:order val="2"/>
          <c:tx>
            <c:strRef>
              <c:f>Feuil1!$E$2</c:f>
              <c:strCache>
                <c:ptCount val="1"/>
                <c:pt idx="0">
                  <c:v>J14</c:v>
                </c:pt>
              </c:strCache>
            </c:strRef>
          </c:tx>
          <c:spPr>
            <a:solidFill>
              <a:srgbClr val="FFCC00"/>
            </a:solidFill>
            <a:ln>
              <a:noFill/>
            </a:ln>
            <a:effectLst/>
          </c:spPr>
          <c:invertIfNegative val="0"/>
          <c:errBars>
            <c:errBarType val="both"/>
            <c:errValType val="cust"/>
            <c:noEndCap val="0"/>
            <c:plus>
              <c:numRef>
                <c:f>Feuil1!$E$5:$E$6</c:f>
                <c:numCache>
                  <c:formatCode>General</c:formatCode>
                  <c:ptCount val="2"/>
                  <c:pt idx="0">
                    <c:v>1.41</c:v>
                  </c:pt>
                  <c:pt idx="1">
                    <c:v>2.97</c:v>
                  </c:pt>
                </c:numCache>
              </c:numRef>
            </c:plus>
            <c:minus>
              <c:numRef>
                <c:f>Feuil1!$E$5:$E$6</c:f>
                <c:numCache>
                  <c:formatCode>General</c:formatCode>
                  <c:ptCount val="2"/>
                  <c:pt idx="0">
                    <c:v>1.41</c:v>
                  </c:pt>
                  <c:pt idx="1">
                    <c:v>2.97</c:v>
                  </c:pt>
                </c:numCache>
              </c:numRef>
            </c:minus>
            <c:spPr>
              <a:noFill/>
              <a:ln w="9525" cap="flat" cmpd="sng" algn="ctr">
                <a:solidFill>
                  <a:schemeClr val="tx1">
                    <a:lumMod val="65000"/>
                    <a:lumOff val="35000"/>
                  </a:schemeClr>
                </a:solidFill>
                <a:round/>
              </a:ln>
              <a:effectLst/>
            </c:spPr>
          </c:errBars>
          <c:cat>
            <c:strRef>
              <c:f>Feuil1!$B$3:$B$4</c:f>
              <c:strCache>
                <c:ptCount val="2"/>
                <c:pt idx="0">
                  <c:v>Peau non traitée</c:v>
                </c:pt>
                <c:pt idx="1">
                  <c:v>Complexe actif</c:v>
                </c:pt>
              </c:strCache>
            </c:strRef>
          </c:cat>
          <c:val>
            <c:numRef>
              <c:f>Feuil1!$E$3:$E$4</c:f>
              <c:numCache>
                <c:formatCode>General</c:formatCode>
                <c:ptCount val="2"/>
                <c:pt idx="0">
                  <c:v>52.06</c:v>
                </c:pt>
                <c:pt idx="1">
                  <c:v>40.56</c:v>
                </c:pt>
              </c:numCache>
            </c:numRef>
          </c:val>
          <c:extLst>
            <c:ext xmlns:c16="http://schemas.microsoft.com/office/drawing/2014/chart" uri="{C3380CC4-5D6E-409C-BE32-E72D297353CC}">
              <c16:uniqueId val="{00000002-BDA8-46CE-A0E1-385F4BC729BB}"/>
            </c:ext>
          </c:extLst>
        </c:ser>
        <c:dLbls>
          <c:showLegendKey val="0"/>
          <c:showVal val="0"/>
          <c:showCatName val="0"/>
          <c:showSerName val="0"/>
          <c:showPercent val="0"/>
          <c:showBubbleSize val="0"/>
        </c:dLbls>
        <c:gapWidth val="219"/>
        <c:overlap val="-27"/>
        <c:axId val="1869886448"/>
        <c:axId val="1417457328"/>
      </c:barChart>
      <c:catAx>
        <c:axId val="18698864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417457328"/>
        <c:crosses val="autoZero"/>
        <c:auto val="1"/>
        <c:lblAlgn val="ctr"/>
        <c:lblOffset val="100"/>
        <c:noMultiLvlLbl val="0"/>
      </c:catAx>
      <c:valAx>
        <c:axId val="1417457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r>
                  <a:rPr lang="fr-FR">
                    <a:solidFill>
                      <a:schemeClr val="tx1"/>
                    </a:solidFill>
                  </a:rPr>
                  <a:t>Supercifie (pixel/µm)</a:t>
                </a:r>
              </a:p>
            </c:rich>
          </c:tx>
          <c:layout>
            <c:manualLayout>
              <c:xMode val="edge"/>
              <c:yMode val="edge"/>
              <c:x val="0"/>
              <c:y val="0.13337377447614593"/>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869886448"/>
        <c:crosses val="autoZero"/>
        <c:crossBetween val="between"/>
      </c:valAx>
      <c:spPr>
        <a:noFill/>
        <a:ln>
          <a:noFill/>
        </a:ln>
        <a:effectLst/>
      </c:spPr>
    </c:plotArea>
    <c:legend>
      <c:legendPos val="b"/>
      <c:layout>
        <c:manualLayout>
          <c:xMode val="edge"/>
          <c:yMode val="edge"/>
          <c:x val="0.30405771114731756"/>
          <c:y val="0.91522047786623628"/>
          <c:w val="0.44156009673719754"/>
          <c:h val="8.225195070797872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solidFill>
      <a:schemeClr val="bg1"/>
    </a:solidFill>
    <a:ln w="9525" cap="flat" cmpd="sng" algn="ctr">
      <a:noFill/>
      <a:round/>
    </a:ln>
    <a:effectLst/>
  </c:spPr>
  <c:txPr>
    <a:bodyPr/>
    <a:lstStyle/>
    <a:p>
      <a:pPr>
        <a:defRPr sz="2400">
          <a:latin typeface="Arial" panose="020B0604020202020204" pitchFamily="34" charset="0"/>
          <a:cs typeface="Arial" panose="020B060402020202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Arial" panose="020B0604020202020204" pitchFamily="34" charset="0"/>
                <a:ea typeface="+mn-ea"/>
                <a:cs typeface="Arial" panose="020B0604020202020204" pitchFamily="34" charset="0"/>
              </a:defRPr>
            </a:pPr>
            <a:r>
              <a:rPr lang="fr-FR"/>
              <a:t>Différenciation épidermique</a:t>
            </a:r>
          </a:p>
        </c:rich>
      </c:tx>
      <c:layout>
        <c:manualLayout>
          <c:xMode val="edge"/>
          <c:yMode val="edge"/>
          <c:x val="0.35374883188571682"/>
          <c:y val="1.5872289972899739E-3"/>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Arial" panose="020B0604020202020204" pitchFamily="34" charset="0"/>
              <a:ea typeface="+mn-ea"/>
              <a:cs typeface="Arial" panose="020B0604020202020204" pitchFamily="34" charset="0"/>
            </a:defRPr>
          </a:pPr>
          <a:endParaRPr lang="fr-FR"/>
        </a:p>
      </c:txPr>
    </c:title>
    <c:autoTitleDeleted val="0"/>
    <c:plotArea>
      <c:layout>
        <c:manualLayout>
          <c:layoutTarget val="inner"/>
          <c:xMode val="edge"/>
          <c:yMode val="edge"/>
          <c:x val="0.10660855935091676"/>
          <c:y val="0.13343836805555556"/>
          <c:w val="0.88042514596131016"/>
          <c:h val="0.60941163194444448"/>
        </c:manualLayout>
      </c:layout>
      <c:barChart>
        <c:barDir val="col"/>
        <c:grouping val="clustered"/>
        <c:varyColors val="0"/>
        <c:ser>
          <c:idx val="0"/>
          <c:order val="0"/>
          <c:tx>
            <c:strRef>
              <c:f>Feuil1!$I$2</c:f>
              <c:strCache>
                <c:ptCount val="1"/>
                <c:pt idx="0">
                  <c:v>J4</c:v>
                </c:pt>
              </c:strCache>
            </c:strRef>
          </c:tx>
          <c:spPr>
            <a:solidFill>
              <a:srgbClr val="00455E"/>
            </a:solidFill>
            <a:ln>
              <a:noFill/>
            </a:ln>
            <a:effectLst/>
          </c:spPr>
          <c:invertIfNegative val="0"/>
          <c:errBars>
            <c:errBarType val="plus"/>
            <c:errValType val="cust"/>
            <c:noEndCap val="0"/>
            <c:plus>
              <c:numRef>
                <c:f>Feuil1!$I$7:$I$10</c:f>
                <c:numCache>
                  <c:formatCode>General</c:formatCode>
                  <c:ptCount val="4"/>
                  <c:pt idx="0">
                    <c:v>0.03</c:v>
                  </c:pt>
                  <c:pt idx="1">
                    <c:v>0.12</c:v>
                  </c:pt>
                  <c:pt idx="2">
                    <c:v>0.01</c:v>
                  </c:pt>
                  <c:pt idx="3">
                    <c:v>0.28999999999999998</c:v>
                  </c:pt>
                </c:numCache>
              </c:numRef>
            </c:plus>
            <c:minus>
              <c:numRef>
                <c:f>Feuil1!$I$7:$I$10</c:f>
                <c:numCache>
                  <c:formatCode>General</c:formatCode>
                  <c:ptCount val="4"/>
                  <c:pt idx="0">
                    <c:v>0.03</c:v>
                  </c:pt>
                  <c:pt idx="1">
                    <c:v>0.12</c:v>
                  </c:pt>
                  <c:pt idx="2">
                    <c:v>0.01</c:v>
                  </c:pt>
                  <c:pt idx="3">
                    <c:v>0.28999999999999998</c:v>
                  </c:pt>
                </c:numCache>
              </c:numRef>
            </c:minus>
            <c:spPr>
              <a:noFill/>
              <a:ln w="9525" cap="flat" cmpd="sng" algn="ctr">
                <a:solidFill>
                  <a:schemeClr val="tx1">
                    <a:lumMod val="65000"/>
                    <a:lumOff val="35000"/>
                  </a:schemeClr>
                </a:solidFill>
                <a:round/>
              </a:ln>
              <a:effectLst/>
            </c:spPr>
          </c:errBars>
          <c:cat>
            <c:multiLvlStrRef>
              <c:f>Feuil1!$G$3:$H$6</c:f>
              <c:multiLvlStrCache>
                <c:ptCount val="4"/>
                <c:lvl>
                  <c:pt idx="0">
                    <c:v>Peau non traitée</c:v>
                  </c:pt>
                  <c:pt idx="1">
                    <c:v>Complexe actif</c:v>
                  </c:pt>
                  <c:pt idx="2">
                    <c:v>Peau non traitée</c:v>
                  </c:pt>
                  <c:pt idx="3">
                    <c:v>Complexe actif</c:v>
                  </c:pt>
                </c:lvl>
                <c:lvl>
                  <c:pt idx="0">
                    <c:v>Loricrine</c:v>
                  </c:pt>
                  <c:pt idx="2">
                    <c:v>CD44</c:v>
                  </c:pt>
                </c:lvl>
              </c:multiLvlStrCache>
            </c:multiLvlStrRef>
          </c:cat>
          <c:val>
            <c:numRef>
              <c:f>Feuil1!$I$3:$I$6</c:f>
              <c:numCache>
                <c:formatCode>General</c:formatCode>
                <c:ptCount val="4"/>
                <c:pt idx="0">
                  <c:v>1.55</c:v>
                </c:pt>
                <c:pt idx="1">
                  <c:v>2.2999999999999998</c:v>
                </c:pt>
                <c:pt idx="2">
                  <c:v>1.51</c:v>
                </c:pt>
                <c:pt idx="3">
                  <c:v>3.4</c:v>
                </c:pt>
              </c:numCache>
            </c:numRef>
          </c:val>
          <c:extLst>
            <c:ext xmlns:c16="http://schemas.microsoft.com/office/drawing/2014/chart" uri="{C3380CC4-5D6E-409C-BE32-E72D297353CC}">
              <c16:uniqueId val="{00000000-4C3B-4DED-8873-CEBEA8F80466}"/>
            </c:ext>
          </c:extLst>
        </c:ser>
        <c:ser>
          <c:idx val="1"/>
          <c:order val="1"/>
          <c:tx>
            <c:strRef>
              <c:f>Feuil1!$J$2</c:f>
              <c:strCache>
                <c:ptCount val="1"/>
                <c:pt idx="0">
                  <c:v>J7</c:v>
                </c:pt>
              </c:strCache>
            </c:strRef>
          </c:tx>
          <c:spPr>
            <a:solidFill>
              <a:srgbClr val="198EA0"/>
            </a:solidFill>
            <a:ln>
              <a:noFill/>
            </a:ln>
            <a:effectLst/>
          </c:spPr>
          <c:invertIfNegative val="0"/>
          <c:errBars>
            <c:errBarType val="both"/>
            <c:errValType val="cust"/>
            <c:noEndCap val="0"/>
            <c:plus>
              <c:numRef>
                <c:f>Feuil1!$J$7:$J$10</c:f>
                <c:numCache>
                  <c:formatCode>General</c:formatCode>
                  <c:ptCount val="4"/>
                  <c:pt idx="0">
                    <c:v>0.01</c:v>
                  </c:pt>
                  <c:pt idx="1">
                    <c:v>0.52</c:v>
                  </c:pt>
                  <c:pt idx="2">
                    <c:v>0.13</c:v>
                  </c:pt>
                  <c:pt idx="3">
                    <c:v>0.28999999999999998</c:v>
                  </c:pt>
                </c:numCache>
              </c:numRef>
            </c:plus>
            <c:minus>
              <c:numRef>
                <c:f>Feuil1!$J$7:$J$10</c:f>
                <c:numCache>
                  <c:formatCode>General</c:formatCode>
                  <c:ptCount val="4"/>
                  <c:pt idx="0">
                    <c:v>0.01</c:v>
                  </c:pt>
                  <c:pt idx="1">
                    <c:v>0.52</c:v>
                  </c:pt>
                  <c:pt idx="2">
                    <c:v>0.13</c:v>
                  </c:pt>
                  <c:pt idx="3">
                    <c:v>0.28999999999999998</c:v>
                  </c:pt>
                </c:numCache>
              </c:numRef>
            </c:minus>
            <c:spPr>
              <a:noFill/>
              <a:ln w="9525" cap="flat" cmpd="sng" algn="ctr">
                <a:solidFill>
                  <a:schemeClr val="tx1">
                    <a:lumMod val="65000"/>
                    <a:lumOff val="35000"/>
                  </a:schemeClr>
                </a:solidFill>
                <a:round/>
              </a:ln>
              <a:effectLst/>
            </c:spPr>
          </c:errBars>
          <c:cat>
            <c:multiLvlStrRef>
              <c:f>Feuil1!$G$3:$H$6</c:f>
              <c:multiLvlStrCache>
                <c:ptCount val="4"/>
                <c:lvl>
                  <c:pt idx="0">
                    <c:v>Peau non traitée</c:v>
                  </c:pt>
                  <c:pt idx="1">
                    <c:v>Complexe actif</c:v>
                  </c:pt>
                  <c:pt idx="2">
                    <c:v>Peau non traitée</c:v>
                  </c:pt>
                  <c:pt idx="3">
                    <c:v>Complexe actif</c:v>
                  </c:pt>
                </c:lvl>
                <c:lvl>
                  <c:pt idx="0">
                    <c:v>Loricrine</c:v>
                  </c:pt>
                  <c:pt idx="2">
                    <c:v>CD44</c:v>
                  </c:pt>
                </c:lvl>
              </c:multiLvlStrCache>
            </c:multiLvlStrRef>
          </c:cat>
          <c:val>
            <c:numRef>
              <c:f>Feuil1!$J$3:$J$6</c:f>
              <c:numCache>
                <c:formatCode>General</c:formatCode>
                <c:ptCount val="4"/>
                <c:pt idx="0">
                  <c:v>3.33</c:v>
                </c:pt>
                <c:pt idx="1">
                  <c:v>4.5999999999999996</c:v>
                </c:pt>
                <c:pt idx="2">
                  <c:v>3.92</c:v>
                </c:pt>
                <c:pt idx="3">
                  <c:v>9.19</c:v>
                </c:pt>
              </c:numCache>
            </c:numRef>
          </c:val>
          <c:extLst>
            <c:ext xmlns:c16="http://schemas.microsoft.com/office/drawing/2014/chart" uri="{C3380CC4-5D6E-409C-BE32-E72D297353CC}">
              <c16:uniqueId val="{00000001-4C3B-4DED-8873-CEBEA8F80466}"/>
            </c:ext>
          </c:extLst>
        </c:ser>
        <c:ser>
          <c:idx val="2"/>
          <c:order val="2"/>
          <c:tx>
            <c:strRef>
              <c:f>Feuil1!$K$2</c:f>
              <c:strCache>
                <c:ptCount val="1"/>
                <c:pt idx="0">
                  <c:v>J14</c:v>
                </c:pt>
              </c:strCache>
            </c:strRef>
          </c:tx>
          <c:spPr>
            <a:solidFill>
              <a:srgbClr val="FFCC00"/>
            </a:solidFill>
            <a:ln>
              <a:noFill/>
            </a:ln>
            <a:effectLst/>
          </c:spPr>
          <c:invertIfNegative val="0"/>
          <c:errBars>
            <c:errBarType val="both"/>
            <c:errValType val="cust"/>
            <c:noEndCap val="0"/>
            <c:plus>
              <c:numRef>
                <c:f>Feuil1!$K$7:$K$10</c:f>
                <c:numCache>
                  <c:formatCode>General</c:formatCode>
                  <c:ptCount val="4"/>
                  <c:pt idx="0">
                    <c:v>0.18</c:v>
                  </c:pt>
                  <c:pt idx="1">
                    <c:v>0.13</c:v>
                  </c:pt>
                  <c:pt idx="2">
                    <c:v>0.13</c:v>
                  </c:pt>
                  <c:pt idx="3">
                    <c:v>0.24</c:v>
                  </c:pt>
                </c:numCache>
              </c:numRef>
            </c:plus>
            <c:minus>
              <c:numRef>
                <c:f>Feuil1!$K$7:$K$10</c:f>
                <c:numCache>
                  <c:formatCode>General</c:formatCode>
                  <c:ptCount val="4"/>
                  <c:pt idx="0">
                    <c:v>0.18</c:v>
                  </c:pt>
                  <c:pt idx="1">
                    <c:v>0.13</c:v>
                  </c:pt>
                  <c:pt idx="2">
                    <c:v>0.13</c:v>
                  </c:pt>
                  <c:pt idx="3">
                    <c:v>0.24</c:v>
                  </c:pt>
                </c:numCache>
              </c:numRef>
            </c:minus>
            <c:spPr>
              <a:noFill/>
              <a:ln w="9525" cap="flat" cmpd="sng" algn="ctr">
                <a:solidFill>
                  <a:schemeClr val="tx1">
                    <a:lumMod val="65000"/>
                    <a:lumOff val="35000"/>
                  </a:schemeClr>
                </a:solidFill>
                <a:round/>
              </a:ln>
              <a:effectLst/>
            </c:spPr>
          </c:errBars>
          <c:cat>
            <c:multiLvlStrRef>
              <c:f>Feuil1!$G$3:$H$6</c:f>
              <c:multiLvlStrCache>
                <c:ptCount val="4"/>
                <c:lvl>
                  <c:pt idx="0">
                    <c:v>Peau non traitée</c:v>
                  </c:pt>
                  <c:pt idx="1">
                    <c:v>Complexe actif</c:v>
                  </c:pt>
                  <c:pt idx="2">
                    <c:v>Peau non traitée</c:v>
                  </c:pt>
                  <c:pt idx="3">
                    <c:v>Complexe actif</c:v>
                  </c:pt>
                </c:lvl>
                <c:lvl>
                  <c:pt idx="0">
                    <c:v>Loricrine</c:v>
                  </c:pt>
                  <c:pt idx="2">
                    <c:v>CD44</c:v>
                  </c:pt>
                </c:lvl>
              </c:multiLvlStrCache>
            </c:multiLvlStrRef>
          </c:cat>
          <c:val>
            <c:numRef>
              <c:f>Feuil1!$K$3:$K$6</c:f>
              <c:numCache>
                <c:formatCode>General</c:formatCode>
                <c:ptCount val="4"/>
                <c:pt idx="0">
                  <c:v>13.65</c:v>
                </c:pt>
                <c:pt idx="1">
                  <c:v>13.4</c:v>
                </c:pt>
                <c:pt idx="2">
                  <c:v>9.7799999999999994</c:v>
                </c:pt>
                <c:pt idx="3">
                  <c:v>11.67</c:v>
                </c:pt>
              </c:numCache>
            </c:numRef>
          </c:val>
          <c:extLst>
            <c:ext xmlns:c16="http://schemas.microsoft.com/office/drawing/2014/chart" uri="{C3380CC4-5D6E-409C-BE32-E72D297353CC}">
              <c16:uniqueId val="{00000002-4C3B-4DED-8873-CEBEA8F80466}"/>
            </c:ext>
          </c:extLst>
        </c:ser>
        <c:dLbls>
          <c:showLegendKey val="0"/>
          <c:showVal val="0"/>
          <c:showCatName val="0"/>
          <c:showSerName val="0"/>
          <c:showPercent val="0"/>
          <c:showBubbleSize val="0"/>
        </c:dLbls>
        <c:gapWidth val="219"/>
        <c:overlap val="-27"/>
        <c:axId val="1277216384"/>
        <c:axId val="1275121632"/>
      </c:barChart>
      <c:catAx>
        <c:axId val="127721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275121632"/>
        <c:crosses val="autoZero"/>
        <c:auto val="1"/>
        <c:lblAlgn val="ctr"/>
        <c:lblOffset val="100"/>
        <c:noMultiLvlLbl val="0"/>
      </c:catAx>
      <c:valAx>
        <c:axId val="1275121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r>
                  <a:rPr lang="fr-FR"/>
                  <a:t>Surface (pixel/µm)</a:t>
                </a:r>
              </a:p>
            </c:rich>
          </c:tx>
          <c:layout>
            <c:manualLayout>
              <c:xMode val="edge"/>
              <c:yMode val="edge"/>
              <c:x val="3.1219500629538844E-3"/>
              <c:y val="0.18508628957168627"/>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277216384"/>
        <c:crosses val="autoZero"/>
        <c:crossBetween val="between"/>
      </c:valAx>
      <c:spPr>
        <a:noFill/>
        <a:ln>
          <a:noFill/>
        </a:ln>
        <a:effectLst/>
      </c:spPr>
    </c:plotArea>
    <c:legend>
      <c:legendPos val="b"/>
      <c:layout>
        <c:manualLayout>
          <c:xMode val="edge"/>
          <c:yMode val="edge"/>
          <c:x val="0.42218348318669757"/>
          <c:y val="0.92800989583333338"/>
          <c:w val="0.24533333816274638"/>
          <c:h val="7.0000338753387528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solidFill>
      <a:schemeClr val="bg1"/>
    </a:solidFill>
    <a:ln w="9525" cap="flat" cmpd="sng" algn="ctr">
      <a:noFill/>
      <a:round/>
    </a:ln>
    <a:effectLst/>
  </c:spPr>
  <c:txPr>
    <a:bodyPr/>
    <a:lstStyle/>
    <a:p>
      <a:pPr>
        <a:defRPr sz="2400">
          <a:solidFill>
            <a:schemeClr val="tx1"/>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Arial" panose="020B0604020202020204" pitchFamily="34" charset="0"/>
                <a:ea typeface="+mn-ea"/>
                <a:cs typeface="Arial" panose="020B0604020202020204" pitchFamily="34" charset="0"/>
              </a:defRPr>
            </a:pPr>
            <a:r>
              <a:rPr lang="fr-FR">
                <a:solidFill>
                  <a:schemeClr val="tx1"/>
                </a:solidFill>
              </a:rPr>
              <a:t>Jonction dermo-épidermique</a:t>
            </a:r>
          </a:p>
        </c:rich>
      </c:tx>
      <c:layout>
        <c:manualLayout>
          <c:xMode val="edge"/>
          <c:yMode val="edge"/>
          <c:x val="0.33841294075114231"/>
          <c:y val="0"/>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Arial" panose="020B0604020202020204" pitchFamily="34" charset="0"/>
              <a:ea typeface="+mn-ea"/>
              <a:cs typeface="Arial" panose="020B0604020202020204" pitchFamily="34" charset="0"/>
            </a:defRPr>
          </a:pPr>
          <a:endParaRPr lang="fr-FR"/>
        </a:p>
      </c:txPr>
    </c:title>
    <c:autoTitleDeleted val="0"/>
    <c:plotArea>
      <c:layout>
        <c:manualLayout>
          <c:layoutTarget val="inner"/>
          <c:xMode val="edge"/>
          <c:yMode val="edge"/>
          <c:x val="0.11367023118826881"/>
          <c:y val="0.13002430454112765"/>
          <c:w val="0.85966191706992423"/>
          <c:h val="0.60581684027777782"/>
        </c:manualLayout>
      </c:layout>
      <c:barChart>
        <c:barDir val="col"/>
        <c:grouping val="clustered"/>
        <c:varyColors val="0"/>
        <c:ser>
          <c:idx val="0"/>
          <c:order val="0"/>
          <c:tx>
            <c:strRef>
              <c:f>Feuil1!$P$2</c:f>
              <c:strCache>
                <c:ptCount val="1"/>
                <c:pt idx="0">
                  <c:v>J4</c:v>
                </c:pt>
              </c:strCache>
            </c:strRef>
          </c:tx>
          <c:spPr>
            <a:solidFill>
              <a:srgbClr val="00455E"/>
            </a:solidFill>
            <a:ln>
              <a:noFill/>
            </a:ln>
            <a:effectLst/>
          </c:spPr>
          <c:invertIfNegative val="0"/>
          <c:errBars>
            <c:errBarType val="both"/>
            <c:errValType val="cust"/>
            <c:noEndCap val="0"/>
            <c:plus>
              <c:numRef>
                <c:f>Feuil1!$P$7:$P$10</c:f>
                <c:numCache>
                  <c:formatCode>General</c:formatCode>
                  <c:ptCount val="4"/>
                  <c:pt idx="0">
                    <c:v>0</c:v>
                  </c:pt>
                  <c:pt idx="1">
                    <c:v>0.04</c:v>
                  </c:pt>
                  <c:pt idx="2">
                    <c:v>0.05</c:v>
                  </c:pt>
                  <c:pt idx="3">
                    <c:v>0.17</c:v>
                  </c:pt>
                </c:numCache>
              </c:numRef>
            </c:plus>
            <c:minus>
              <c:numRef>
                <c:f>Feuil1!$P$7:$P$10</c:f>
                <c:numCache>
                  <c:formatCode>General</c:formatCode>
                  <c:ptCount val="4"/>
                  <c:pt idx="0">
                    <c:v>0</c:v>
                  </c:pt>
                  <c:pt idx="1">
                    <c:v>0.04</c:v>
                  </c:pt>
                  <c:pt idx="2">
                    <c:v>0.05</c:v>
                  </c:pt>
                  <c:pt idx="3">
                    <c:v>0.17</c:v>
                  </c:pt>
                </c:numCache>
              </c:numRef>
            </c:minus>
            <c:spPr>
              <a:noFill/>
              <a:ln w="9525" cap="flat" cmpd="sng" algn="ctr">
                <a:solidFill>
                  <a:schemeClr val="tx1">
                    <a:lumMod val="65000"/>
                    <a:lumOff val="35000"/>
                  </a:schemeClr>
                </a:solidFill>
                <a:round/>
              </a:ln>
              <a:effectLst/>
            </c:spPr>
          </c:errBars>
          <c:cat>
            <c:multiLvlStrRef>
              <c:f>Feuil1!$N$3:$O$6</c:f>
              <c:multiLvlStrCache>
                <c:ptCount val="4"/>
                <c:lvl>
                  <c:pt idx="0">
                    <c:v>Peau non traitée</c:v>
                  </c:pt>
                  <c:pt idx="1">
                    <c:v>Complexe actif</c:v>
                  </c:pt>
                  <c:pt idx="2">
                    <c:v>Peau non traitée</c:v>
                  </c:pt>
                  <c:pt idx="3">
                    <c:v>Complexe actif</c:v>
                  </c:pt>
                </c:lvl>
                <c:lvl>
                  <c:pt idx="0">
                    <c:v>Collagène VII</c:v>
                  </c:pt>
                  <c:pt idx="2">
                    <c:v>Collagène XVII</c:v>
                  </c:pt>
                </c:lvl>
              </c:multiLvlStrCache>
            </c:multiLvlStrRef>
          </c:cat>
          <c:val>
            <c:numRef>
              <c:f>Feuil1!$P$3:$P$6</c:f>
              <c:numCache>
                <c:formatCode>General</c:formatCode>
                <c:ptCount val="4"/>
                <c:pt idx="0">
                  <c:v>0.41</c:v>
                </c:pt>
                <c:pt idx="1">
                  <c:v>1.07</c:v>
                </c:pt>
                <c:pt idx="2">
                  <c:v>1.58</c:v>
                </c:pt>
                <c:pt idx="3">
                  <c:v>3.93</c:v>
                </c:pt>
              </c:numCache>
            </c:numRef>
          </c:val>
          <c:extLst>
            <c:ext xmlns:c16="http://schemas.microsoft.com/office/drawing/2014/chart" uri="{C3380CC4-5D6E-409C-BE32-E72D297353CC}">
              <c16:uniqueId val="{00000000-DCC7-4E45-B11A-611AD3E9D490}"/>
            </c:ext>
          </c:extLst>
        </c:ser>
        <c:ser>
          <c:idx val="1"/>
          <c:order val="1"/>
          <c:tx>
            <c:strRef>
              <c:f>Feuil1!$Q$2</c:f>
              <c:strCache>
                <c:ptCount val="1"/>
                <c:pt idx="0">
                  <c:v>J7</c:v>
                </c:pt>
              </c:strCache>
            </c:strRef>
          </c:tx>
          <c:spPr>
            <a:solidFill>
              <a:srgbClr val="198EA0"/>
            </a:solidFill>
            <a:ln>
              <a:noFill/>
            </a:ln>
            <a:effectLst/>
          </c:spPr>
          <c:invertIfNegative val="0"/>
          <c:errBars>
            <c:errBarType val="both"/>
            <c:errValType val="cust"/>
            <c:noEndCap val="0"/>
            <c:plus>
              <c:numRef>
                <c:f>Feuil1!$Q$7:$Q$10</c:f>
                <c:numCache>
                  <c:formatCode>General</c:formatCode>
                  <c:ptCount val="4"/>
                  <c:pt idx="0">
                    <c:v>0</c:v>
                  </c:pt>
                  <c:pt idx="1">
                    <c:v>0.08</c:v>
                  </c:pt>
                  <c:pt idx="2">
                    <c:v>0.26</c:v>
                  </c:pt>
                  <c:pt idx="3">
                    <c:v>0.03</c:v>
                  </c:pt>
                </c:numCache>
              </c:numRef>
            </c:plus>
            <c:minus>
              <c:numRef>
                <c:f>Feuil1!$Q$7:$Q$10</c:f>
                <c:numCache>
                  <c:formatCode>General</c:formatCode>
                  <c:ptCount val="4"/>
                  <c:pt idx="0">
                    <c:v>0</c:v>
                  </c:pt>
                  <c:pt idx="1">
                    <c:v>0.08</c:v>
                  </c:pt>
                  <c:pt idx="2">
                    <c:v>0.26</c:v>
                  </c:pt>
                  <c:pt idx="3">
                    <c:v>0.03</c:v>
                  </c:pt>
                </c:numCache>
              </c:numRef>
            </c:minus>
            <c:spPr>
              <a:noFill/>
              <a:ln w="9525" cap="flat" cmpd="sng" algn="ctr">
                <a:solidFill>
                  <a:schemeClr val="tx1">
                    <a:lumMod val="65000"/>
                    <a:lumOff val="35000"/>
                  </a:schemeClr>
                </a:solidFill>
                <a:round/>
              </a:ln>
              <a:effectLst/>
            </c:spPr>
          </c:errBars>
          <c:cat>
            <c:multiLvlStrRef>
              <c:f>Feuil1!$N$3:$O$6</c:f>
              <c:multiLvlStrCache>
                <c:ptCount val="4"/>
                <c:lvl>
                  <c:pt idx="0">
                    <c:v>Peau non traitée</c:v>
                  </c:pt>
                  <c:pt idx="1">
                    <c:v>Complexe actif</c:v>
                  </c:pt>
                  <c:pt idx="2">
                    <c:v>Peau non traitée</c:v>
                  </c:pt>
                  <c:pt idx="3">
                    <c:v>Complexe actif</c:v>
                  </c:pt>
                </c:lvl>
                <c:lvl>
                  <c:pt idx="0">
                    <c:v>Collagène VII</c:v>
                  </c:pt>
                  <c:pt idx="2">
                    <c:v>Collagène XVII</c:v>
                  </c:pt>
                </c:lvl>
              </c:multiLvlStrCache>
            </c:multiLvlStrRef>
          </c:cat>
          <c:val>
            <c:numRef>
              <c:f>Feuil1!$Q$3:$Q$6</c:f>
              <c:numCache>
                <c:formatCode>General</c:formatCode>
                <c:ptCount val="4"/>
                <c:pt idx="0">
                  <c:v>1.32</c:v>
                </c:pt>
                <c:pt idx="1">
                  <c:v>2.19</c:v>
                </c:pt>
                <c:pt idx="2">
                  <c:v>4.66</c:v>
                </c:pt>
                <c:pt idx="3">
                  <c:v>5.2</c:v>
                </c:pt>
              </c:numCache>
            </c:numRef>
          </c:val>
          <c:extLst>
            <c:ext xmlns:c16="http://schemas.microsoft.com/office/drawing/2014/chart" uri="{C3380CC4-5D6E-409C-BE32-E72D297353CC}">
              <c16:uniqueId val="{00000001-DCC7-4E45-B11A-611AD3E9D490}"/>
            </c:ext>
          </c:extLst>
        </c:ser>
        <c:ser>
          <c:idx val="2"/>
          <c:order val="2"/>
          <c:tx>
            <c:strRef>
              <c:f>Feuil1!$R$2</c:f>
              <c:strCache>
                <c:ptCount val="1"/>
                <c:pt idx="0">
                  <c:v>J14</c:v>
                </c:pt>
              </c:strCache>
            </c:strRef>
          </c:tx>
          <c:spPr>
            <a:solidFill>
              <a:srgbClr val="FFCC00"/>
            </a:solidFill>
            <a:ln>
              <a:noFill/>
            </a:ln>
            <a:effectLst/>
          </c:spPr>
          <c:invertIfNegative val="0"/>
          <c:errBars>
            <c:errBarType val="both"/>
            <c:errValType val="cust"/>
            <c:noEndCap val="0"/>
            <c:plus>
              <c:numRef>
                <c:f>Feuil1!$R$7:$R$10</c:f>
                <c:numCache>
                  <c:formatCode>General</c:formatCode>
                  <c:ptCount val="4"/>
                  <c:pt idx="0">
                    <c:v>0.15</c:v>
                  </c:pt>
                  <c:pt idx="1">
                    <c:v>0.06</c:v>
                  </c:pt>
                  <c:pt idx="2">
                    <c:v>0.31</c:v>
                  </c:pt>
                  <c:pt idx="3">
                    <c:v>0.15</c:v>
                  </c:pt>
                </c:numCache>
              </c:numRef>
            </c:plus>
            <c:minus>
              <c:numRef>
                <c:f>Feuil1!$R$7:$R$10</c:f>
                <c:numCache>
                  <c:formatCode>General</c:formatCode>
                  <c:ptCount val="4"/>
                  <c:pt idx="0">
                    <c:v>0.15</c:v>
                  </c:pt>
                  <c:pt idx="1">
                    <c:v>0.06</c:v>
                  </c:pt>
                  <c:pt idx="2">
                    <c:v>0.31</c:v>
                  </c:pt>
                  <c:pt idx="3">
                    <c:v>0.15</c:v>
                  </c:pt>
                </c:numCache>
              </c:numRef>
            </c:minus>
            <c:spPr>
              <a:noFill/>
              <a:ln w="9525" cap="flat" cmpd="sng" algn="ctr">
                <a:solidFill>
                  <a:schemeClr val="tx1">
                    <a:lumMod val="65000"/>
                    <a:lumOff val="35000"/>
                  </a:schemeClr>
                </a:solidFill>
                <a:round/>
              </a:ln>
              <a:effectLst/>
            </c:spPr>
          </c:errBars>
          <c:cat>
            <c:multiLvlStrRef>
              <c:f>Feuil1!$N$3:$O$6</c:f>
              <c:multiLvlStrCache>
                <c:ptCount val="4"/>
                <c:lvl>
                  <c:pt idx="0">
                    <c:v>Peau non traitée</c:v>
                  </c:pt>
                  <c:pt idx="1">
                    <c:v>Complexe actif</c:v>
                  </c:pt>
                  <c:pt idx="2">
                    <c:v>Peau non traitée</c:v>
                  </c:pt>
                  <c:pt idx="3">
                    <c:v>Complexe actif</c:v>
                  </c:pt>
                </c:lvl>
                <c:lvl>
                  <c:pt idx="0">
                    <c:v>Collagène VII</c:v>
                  </c:pt>
                  <c:pt idx="2">
                    <c:v>Collagène XVII</c:v>
                  </c:pt>
                </c:lvl>
              </c:multiLvlStrCache>
            </c:multiLvlStrRef>
          </c:cat>
          <c:val>
            <c:numRef>
              <c:f>Feuil1!$R$3:$R$6</c:f>
              <c:numCache>
                <c:formatCode>General</c:formatCode>
                <c:ptCount val="4"/>
                <c:pt idx="0">
                  <c:v>1.84</c:v>
                </c:pt>
                <c:pt idx="1">
                  <c:v>1.76</c:v>
                </c:pt>
                <c:pt idx="2">
                  <c:v>4.3600000000000003</c:v>
                </c:pt>
                <c:pt idx="3">
                  <c:v>4.38</c:v>
                </c:pt>
              </c:numCache>
            </c:numRef>
          </c:val>
          <c:extLst>
            <c:ext xmlns:c16="http://schemas.microsoft.com/office/drawing/2014/chart" uri="{C3380CC4-5D6E-409C-BE32-E72D297353CC}">
              <c16:uniqueId val="{00000002-DCC7-4E45-B11A-611AD3E9D490}"/>
            </c:ext>
          </c:extLst>
        </c:ser>
        <c:dLbls>
          <c:showLegendKey val="0"/>
          <c:showVal val="0"/>
          <c:showCatName val="0"/>
          <c:showSerName val="0"/>
          <c:showPercent val="0"/>
          <c:showBubbleSize val="0"/>
        </c:dLbls>
        <c:gapWidth val="219"/>
        <c:overlap val="-27"/>
        <c:axId val="1419666384"/>
        <c:axId val="1417440048"/>
      </c:barChart>
      <c:catAx>
        <c:axId val="141966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417440048"/>
        <c:crosses val="autoZero"/>
        <c:auto val="1"/>
        <c:lblAlgn val="ctr"/>
        <c:lblOffset val="100"/>
        <c:noMultiLvlLbl val="0"/>
      </c:catAx>
      <c:valAx>
        <c:axId val="141744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r>
                  <a:rPr lang="fr-FR">
                    <a:solidFill>
                      <a:schemeClr val="tx1"/>
                    </a:solidFill>
                  </a:rPr>
                  <a:t>Surface (pixel/µm)</a:t>
                </a:r>
              </a:p>
            </c:rich>
          </c:tx>
          <c:layout>
            <c:manualLayout>
              <c:xMode val="edge"/>
              <c:yMode val="edge"/>
              <c:x val="1.9444444444444445E-2"/>
              <c:y val="0.16766951006124234"/>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419666384"/>
        <c:crosses val="autoZero"/>
        <c:crossBetween val="between"/>
      </c:valAx>
      <c:spPr>
        <a:noFill/>
        <a:ln>
          <a:noFill/>
        </a:ln>
        <a:effectLst/>
      </c:spPr>
    </c:plotArea>
    <c:legend>
      <c:legendPos val="b"/>
      <c:layout>
        <c:manualLayout>
          <c:xMode val="edge"/>
          <c:yMode val="edge"/>
          <c:x val="0.4214471602923201"/>
          <c:y val="0.92824965277777782"/>
          <c:w val="0.26280599195845816"/>
          <c:h val="6.5312269617251534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solidFill>
      <a:schemeClr val="bg1"/>
    </a:solidFill>
    <a:ln w="9525" cap="flat" cmpd="sng" algn="ctr">
      <a:noFill/>
      <a:round/>
    </a:ln>
    <a:effectLst/>
  </c:spPr>
  <c:txPr>
    <a:bodyPr/>
    <a:lstStyle/>
    <a:p>
      <a:pPr>
        <a:defRPr sz="2400">
          <a:latin typeface="Arial" panose="020B0604020202020204" pitchFamily="34" charset="0"/>
          <a:cs typeface="Arial" panose="020B0604020202020204" pitchFamily="34" charset="0"/>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Arial" panose="020B0604020202020204" pitchFamily="34" charset="0"/>
                <a:ea typeface="+mn-ea"/>
                <a:cs typeface="Arial" panose="020B0604020202020204" pitchFamily="34" charset="0"/>
              </a:defRPr>
            </a:pPr>
            <a:r>
              <a:rPr lang="fr-FR">
                <a:solidFill>
                  <a:schemeClr val="tx1"/>
                </a:solidFill>
              </a:rPr>
              <a:t>Collagène III</a:t>
            </a:r>
          </a:p>
        </c:rich>
      </c:tx>
      <c:layout>
        <c:manualLayout>
          <c:xMode val="edge"/>
          <c:yMode val="edge"/>
          <c:x val="0.38147756024512625"/>
          <c:y val="1.3170023518352518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Arial" panose="020B0604020202020204" pitchFamily="34" charset="0"/>
              <a:ea typeface="+mn-ea"/>
              <a:cs typeface="Arial" panose="020B0604020202020204" pitchFamily="34" charset="0"/>
            </a:defRPr>
          </a:pPr>
          <a:endParaRPr lang="fr-FR"/>
        </a:p>
      </c:txPr>
    </c:title>
    <c:autoTitleDeleted val="0"/>
    <c:plotArea>
      <c:layout>
        <c:manualLayout>
          <c:layoutTarget val="inner"/>
          <c:xMode val="edge"/>
          <c:yMode val="edge"/>
          <c:x val="0.20840464567856745"/>
          <c:y val="0.1457977586713313"/>
          <c:w val="0.76732164558022153"/>
          <c:h val="0.66298940972222209"/>
        </c:manualLayout>
      </c:layout>
      <c:barChart>
        <c:barDir val="col"/>
        <c:grouping val="clustered"/>
        <c:varyColors val="0"/>
        <c:ser>
          <c:idx val="0"/>
          <c:order val="0"/>
          <c:tx>
            <c:strRef>
              <c:f>Feuil1!$V$2</c:f>
              <c:strCache>
                <c:ptCount val="1"/>
                <c:pt idx="0">
                  <c:v>J4</c:v>
                </c:pt>
              </c:strCache>
            </c:strRef>
          </c:tx>
          <c:spPr>
            <a:solidFill>
              <a:srgbClr val="00455E"/>
            </a:solidFill>
            <a:ln>
              <a:noFill/>
            </a:ln>
            <a:effectLst/>
          </c:spPr>
          <c:invertIfNegative val="0"/>
          <c:errBars>
            <c:errBarType val="both"/>
            <c:errValType val="cust"/>
            <c:noEndCap val="0"/>
            <c:plus>
              <c:numRef>
                <c:f>Feuil1!$V$5:$V$6</c:f>
                <c:numCache>
                  <c:formatCode>General</c:formatCode>
                  <c:ptCount val="2"/>
                  <c:pt idx="0">
                    <c:v>0.19</c:v>
                  </c:pt>
                  <c:pt idx="1">
                    <c:v>1.78</c:v>
                  </c:pt>
                </c:numCache>
              </c:numRef>
            </c:plus>
            <c:minus>
              <c:numRef>
                <c:f>Feuil1!$V$5:$V$6</c:f>
                <c:numCache>
                  <c:formatCode>General</c:formatCode>
                  <c:ptCount val="2"/>
                  <c:pt idx="0">
                    <c:v>0.19</c:v>
                  </c:pt>
                  <c:pt idx="1">
                    <c:v>1.78</c:v>
                  </c:pt>
                </c:numCache>
              </c:numRef>
            </c:minus>
            <c:spPr>
              <a:noFill/>
              <a:ln w="9525" cap="flat" cmpd="sng" algn="ctr">
                <a:solidFill>
                  <a:schemeClr val="tx1">
                    <a:lumMod val="65000"/>
                    <a:lumOff val="35000"/>
                  </a:schemeClr>
                </a:solidFill>
                <a:round/>
              </a:ln>
              <a:effectLst/>
            </c:spPr>
          </c:errBars>
          <c:cat>
            <c:strRef>
              <c:f>Feuil1!$U$3:$U$4</c:f>
              <c:strCache>
                <c:ptCount val="2"/>
                <c:pt idx="0">
                  <c:v>Peau non traitée</c:v>
                </c:pt>
                <c:pt idx="1">
                  <c:v>Complexe actif</c:v>
                </c:pt>
              </c:strCache>
            </c:strRef>
          </c:cat>
          <c:val>
            <c:numRef>
              <c:f>Feuil1!$V$3:$V$4</c:f>
              <c:numCache>
                <c:formatCode>General</c:formatCode>
                <c:ptCount val="2"/>
                <c:pt idx="0">
                  <c:v>1.06</c:v>
                </c:pt>
                <c:pt idx="1">
                  <c:v>9.82</c:v>
                </c:pt>
              </c:numCache>
            </c:numRef>
          </c:val>
          <c:extLst>
            <c:ext xmlns:c16="http://schemas.microsoft.com/office/drawing/2014/chart" uri="{C3380CC4-5D6E-409C-BE32-E72D297353CC}">
              <c16:uniqueId val="{00000000-4868-4B16-88AA-ADA12939A1F5}"/>
            </c:ext>
          </c:extLst>
        </c:ser>
        <c:ser>
          <c:idx val="1"/>
          <c:order val="1"/>
          <c:tx>
            <c:strRef>
              <c:f>Feuil1!$W$2</c:f>
              <c:strCache>
                <c:ptCount val="1"/>
                <c:pt idx="0">
                  <c:v>J7</c:v>
                </c:pt>
              </c:strCache>
            </c:strRef>
          </c:tx>
          <c:spPr>
            <a:solidFill>
              <a:srgbClr val="198EA0"/>
            </a:solidFill>
            <a:ln>
              <a:noFill/>
            </a:ln>
            <a:effectLst/>
          </c:spPr>
          <c:invertIfNegative val="0"/>
          <c:errBars>
            <c:errBarType val="both"/>
            <c:errValType val="cust"/>
            <c:noEndCap val="0"/>
            <c:plus>
              <c:numRef>
                <c:f>Feuil1!$W$5:$W$6</c:f>
                <c:numCache>
                  <c:formatCode>General</c:formatCode>
                  <c:ptCount val="2"/>
                  <c:pt idx="0">
                    <c:v>0.09</c:v>
                  </c:pt>
                  <c:pt idx="1">
                    <c:v>0.76</c:v>
                  </c:pt>
                </c:numCache>
              </c:numRef>
            </c:plus>
            <c:minus>
              <c:numRef>
                <c:f>Feuil1!$W$5:$W$6</c:f>
                <c:numCache>
                  <c:formatCode>General</c:formatCode>
                  <c:ptCount val="2"/>
                  <c:pt idx="0">
                    <c:v>0.09</c:v>
                  </c:pt>
                  <c:pt idx="1">
                    <c:v>0.76</c:v>
                  </c:pt>
                </c:numCache>
              </c:numRef>
            </c:minus>
            <c:spPr>
              <a:noFill/>
              <a:ln w="9525" cap="flat" cmpd="sng" algn="ctr">
                <a:solidFill>
                  <a:schemeClr val="tx1">
                    <a:lumMod val="65000"/>
                    <a:lumOff val="35000"/>
                  </a:schemeClr>
                </a:solidFill>
                <a:round/>
              </a:ln>
              <a:effectLst/>
            </c:spPr>
          </c:errBars>
          <c:cat>
            <c:strRef>
              <c:f>Feuil1!$U$3:$U$4</c:f>
              <c:strCache>
                <c:ptCount val="2"/>
                <c:pt idx="0">
                  <c:v>Peau non traitée</c:v>
                </c:pt>
                <c:pt idx="1">
                  <c:v>Complexe actif</c:v>
                </c:pt>
              </c:strCache>
            </c:strRef>
          </c:cat>
          <c:val>
            <c:numRef>
              <c:f>Feuil1!$W$3:$W$4</c:f>
              <c:numCache>
                <c:formatCode>General</c:formatCode>
                <c:ptCount val="2"/>
                <c:pt idx="0">
                  <c:v>7.04</c:v>
                </c:pt>
                <c:pt idx="1">
                  <c:v>13.72</c:v>
                </c:pt>
              </c:numCache>
            </c:numRef>
          </c:val>
          <c:extLst>
            <c:ext xmlns:c16="http://schemas.microsoft.com/office/drawing/2014/chart" uri="{C3380CC4-5D6E-409C-BE32-E72D297353CC}">
              <c16:uniqueId val="{00000001-4868-4B16-88AA-ADA12939A1F5}"/>
            </c:ext>
          </c:extLst>
        </c:ser>
        <c:ser>
          <c:idx val="2"/>
          <c:order val="2"/>
          <c:tx>
            <c:strRef>
              <c:f>Feuil1!$X$2</c:f>
              <c:strCache>
                <c:ptCount val="1"/>
                <c:pt idx="0">
                  <c:v>J14</c:v>
                </c:pt>
              </c:strCache>
            </c:strRef>
          </c:tx>
          <c:spPr>
            <a:solidFill>
              <a:srgbClr val="FFCC00"/>
            </a:solidFill>
            <a:ln>
              <a:noFill/>
            </a:ln>
            <a:effectLst/>
          </c:spPr>
          <c:invertIfNegative val="0"/>
          <c:errBars>
            <c:errBarType val="both"/>
            <c:errValType val="cust"/>
            <c:noEndCap val="0"/>
            <c:plus>
              <c:numRef>
                <c:f>Feuil1!$X$5:$X$6</c:f>
                <c:numCache>
                  <c:formatCode>General</c:formatCode>
                  <c:ptCount val="2"/>
                  <c:pt idx="0">
                    <c:v>0.39</c:v>
                  </c:pt>
                  <c:pt idx="1">
                    <c:v>3.36</c:v>
                  </c:pt>
                </c:numCache>
              </c:numRef>
            </c:plus>
            <c:minus>
              <c:numRef>
                <c:f>Feuil1!$X$5:$X$6</c:f>
                <c:numCache>
                  <c:formatCode>General</c:formatCode>
                  <c:ptCount val="2"/>
                  <c:pt idx="0">
                    <c:v>0.39</c:v>
                  </c:pt>
                  <c:pt idx="1">
                    <c:v>3.36</c:v>
                  </c:pt>
                </c:numCache>
              </c:numRef>
            </c:minus>
            <c:spPr>
              <a:noFill/>
              <a:ln w="9525" cap="flat" cmpd="sng" algn="ctr">
                <a:solidFill>
                  <a:schemeClr val="tx1">
                    <a:lumMod val="65000"/>
                    <a:lumOff val="35000"/>
                  </a:schemeClr>
                </a:solidFill>
                <a:round/>
              </a:ln>
              <a:effectLst/>
            </c:spPr>
          </c:errBars>
          <c:cat>
            <c:strRef>
              <c:f>Feuil1!$U$3:$U$4</c:f>
              <c:strCache>
                <c:ptCount val="2"/>
                <c:pt idx="0">
                  <c:v>Peau non traitée</c:v>
                </c:pt>
                <c:pt idx="1">
                  <c:v>Complexe actif</c:v>
                </c:pt>
              </c:strCache>
            </c:strRef>
          </c:cat>
          <c:val>
            <c:numRef>
              <c:f>Feuil1!$X$3:$X$4</c:f>
              <c:numCache>
                <c:formatCode>General</c:formatCode>
                <c:ptCount val="2"/>
                <c:pt idx="0">
                  <c:v>24.88</c:v>
                </c:pt>
                <c:pt idx="1">
                  <c:v>24.91</c:v>
                </c:pt>
              </c:numCache>
            </c:numRef>
          </c:val>
          <c:extLst>
            <c:ext xmlns:c16="http://schemas.microsoft.com/office/drawing/2014/chart" uri="{C3380CC4-5D6E-409C-BE32-E72D297353CC}">
              <c16:uniqueId val="{00000002-4868-4B16-88AA-ADA12939A1F5}"/>
            </c:ext>
          </c:extLst>
        </c:ser>
        <c:dLbls>
          <c:showLegendKey val="0"/>
          <c:showVal val="0"/>
          <c:showCatName val="0"/>
          <c:showSerName val="0"/>
          <c:showPercent val="0"/>
          <c:showBubbleSize val="0"/>
        </c:dLbls>
        <c:gapWidth val="219"/>
        <c:overlap val="-27"/>
        <c:axId val="1869886448"/>
        <c:axId val="1417457328"/>
      </c:barChart>
      <c:catAx>
        <c:axId val="18698864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417457328"/>
        <c:crosses val="autoZero"/>
        <c:auto val="1"/>
        <c:lblAlgn val="ctr"/>
        <c:lblOffset val="100"/>
        <c:noMultiLvlLbl val="0"/>
      </c:catAx>
      <c:valAx>
        <c:axId val="1417457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r>
                  <a:rPr lang="fr-FR">
                    <a:solidFill>
                      <a:schemeClr val="tx1"/>
                    </a:solidFill>
                  </a:rPr>
                  <a:t>Surface (pixel/µm)</a:t>
                </a:r>
              </a:p>
            </c:rich>
          </c:tx>
          <c:layout>
            <c:manualLayout>
              <c:xMode val="edge"/>
              <c:yMode val="edge"/>
              <c:x val="6.6201023839666329E-3"/>
              <c:y val="0.178087282650493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869886448"/>
        <c:crosses val="autoZero"/>
        <c:crossBetween val="between"/>
      </c:valAx>
      <c:spPr>
        <a:noFill/>
        <a:ln>
          <a:noFill/>
        </a:ln>
        <a:effectLst/>
      </c:spPr>
    </c:plotArea>
    <c:legend>
      <c:legendPos val="b"/>
      <c:layout>
        <c:manualLayout>
          <c:xMode val="edge"/>
          <c:yMode val="edge"/>
          <c:x val="0.37701570858218236"/>
          <c:y val="0.92977083333333332"/>
          <c:w val="0.42546023984984888"/>
          <c:h val="6.5580674486864013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solidFill>
      <a:schemeClr val="bg1"/>
    </a:solidFill>
    <a:ln w="9525" cap="flat" cmpd="sng" algn="ctr">
      <a:noFill/>
      <a:round/>
    </a:ln>
    <a:effectLst/>
  </c:spPr>
  <c:txPr>
    <a:bodyPr/>
    <a:lstStyle/>
    <a:p>
      <a:pPr>
        <a:defRPr sz="2400">
          <a:latin typeface="Arial" panose="020B0604020202020204" pitchFamily="34" charset="0"/>
          <a:cs typeface="Arial" panose="020B0604020202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fr-FR"/>
              <a:t>Modifiez le style du titre</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566F25D-99BC-4FBD-890E-635805556459}"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FBC5973-CB46-47F0-85C5-86D22FEFA2A5}" type="slidenum">
              <a:rPr lang="fr-FR" smtClean="0"/>
              <a:t>‹N°›</a:t>
            </a:fld>
            <a:endParaRPr lang="fr-FR"/>
          </a:p>
        </p:txBody>
      </p:sp>
    </p:spTree>
    <p:extLst>
      <p:ext uri="{BB962C8B-B14F-4D97-AF65-F5344CB8AC3E}">
        <p14:creationId xmlns:p14="http://schemas.microsoft.com/office/powerpoint/2010/main" val="269352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66F25D-99BC-4FBD-890E-635805556459}"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FBC5973-CB46-47F0-85C5-86D22FEFA2A5}" type="slidenum">
              <a:rPr lang="fr-FR" smtClean="0"/>
              <a:t>‹N°›</a:t>
            </a:fld>
            <a:endParaRPr lang="fr-FR"/>
          </a:p>
        </p:txBody>
      </p:sp>
    </p:spTree>
    <p:extLst>
      <p:ext uri="{BB962C8B-B14F-4D97-AF65-F5344CB8AC3E}">
        <p14:creationId xmlns:p14="http://schemas.microsoft.com/office/powerpoint/2010/main" val="363914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66F25D-99BC-4FBD-890E-635805556459}"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FBC5973-CB46-47F0-85C5-86D22FEFA2A5}" type="slidenum">
              <a:rPr lang="fr-FR" smtClean="0"/>
              <a:t>‹N°›</a:t>
            </a:fld>
            <a:endParaRPr lang="fr-FR"/>
          </a:p>
        </p:txBody>
      </p:sp>
    </p:spTree>
    <p:extLst>
      <p:ext uri="{BB962C8B-B14F-4D97-AF65-F5344CB8AC3E}">
        <p14:creationId xmlns:p14="http://schemas.microsoft.com/office/powerpoint/2010/main" val="270067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66F25D-99BC-4FBD-890E-635805556459}"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FBC5973-CB46-47F0-85C5-86D22FEFA2A5}" type="slidenum">
              <a:rPr lang="fr-FR" smtClean="0"/>
              <a:t>‹N°›</a:t>
            </a:fld>
            <a:endParaRPr lang="fr-FR"/>
          </a:p>
        </p:txBody>
      </p:sp>
    </p:spTree>
    <p:extLst>
      <p:ext uri="{BB962C8B-B14F-4D97-AF65-F5344CB8AC3E}">
        <p14:creationId xmlns:p14="http://schemas.microsoft.com/office/powerpoint/2010/main" val="1150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fr-FR"/>
              <a:t>Modifiez le style du titre</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566F25D-99BC-4FBD-890E-635805556459}" type="datetimeFigureOut">
              <a:rPr lang="fr-FR" smtClean="0"/>
              <a:t>16/10/2024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FBC5973-CB46-47F0-85C5-86D22FEFA2A5}" type="slidenum">
              <a:rPr lang="fr-FR" smtClean="0"/>
              <a:t>‹N°›</a:t>
            </a:fld>
            <a:endParaRPr lang="fr-FR"/>
          </a:p>
        </p:txBody>
      </p:sp>
    </p:spTree>
    <p:extLst>
      <p:ext uri="{BB962C8B-B14F-4D97-AF65-F5344CB8AC3E}">
        <p14:creationId xmlns:p14="http://schemas.microsoft.com/office/powerpoint/2010/main" val="282665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566F25D-99BC-4FBD-890E-635805556459}" type="datetimeFigureOut">
              <a:rPr lang="fr-FR" smtClean="0"/>
              <a:t>16/10/2024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FBC5973-CB46-47F0-85C5-86D22FEFA2A5}" type="slidenum">
              <a:rPr lang="fr-FR" smtClean="0"/>
              <a:t>‹N°›</a:t>
            </a:fld>
            <a:endParaRPr lang="fr-FR"/>
          </a:p>
        </p:txBody>
      </p:sp>
    </p:spTree>
    <p:extLst>
      <p:ext uri="{BB962C8B-B14F-4D97-AF65-F5344CB8AC3E}">
        <p14:creationId xmlns:p14="http://schemas.microsoft.com/office/powerpoint/2010/main" val="107706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fr-FR"/>
              <a:t>Modifiez le style du titre</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fr-FR"/>
              <a:t>Cliquez pour modifier les styles du texte du masque</a:t>
            </a:r>
          </a:p>
        </p:txBody>
      </p:sp>
      <p:sp>
        <p:nvSpPr>
          <p:cNvPr id="4" name="Content Placeholder 3"/>
          <p:cNvSpPr>
            <a:spLocks noGrp="1"/>
          </p:cNvSpPr>
          <p:nvPr>
            <p:ph sz="half" idx="2"/>
          </p:nvPr>
        </p:nvSpPr>
        <p:spPr>
          <a:xfrm>
            <a:off x="1735783" y="13149904"/>
            <a:ext cx="10660769" cy="193415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fr-FR"/>
              <a:t>Cliquez pour modifier les styles du texte du masque</a:t>
            </a:r>
          </a:p>
        </p:txBody>
      </p:sp>
      <p:sp>
        <p:nvSpPr>
          <p:cNvPr id="6" name="Content Placeholder 5"/>
          <p:cNvSpPr>
            <a:spLocks noGrp="1"/>
          </p:cNvSpPr>
          <p:nvPr>
            <p:ph sz="quarter" idx="4"/>
          </p:nvPr>
        </p:nvSpPr>
        <p:spPr>
          <a:xfrm>
            <a:off x="12757489" y="13149904"/>
            <a:ext cx="10713272" cy="193415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566F25D-99BC-4FBD-890E-635805556459}" type="datetimeFigureOut">
              <a:rPr lang="fr-FR" smtClean="0"/>
              <a:t>16/10/2024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FBC5973-CB46-47F0-85C5-86D22FEFA2A5}" type="slidenum">
              <a:rPr lang="fr-FR" smtClean="0"/>
              <a:t>‹N°›</a:t>
            </a:fld>
            <a:endParaRPr lang="fr-FR"/>
          </a:p>
        </p:txBody>
      </p:sp>
    </p:spTree>
    <p:extLst>
      <p:ext uri="{BB962C8B-B14F-4D97-AF65-F5344CB8AC3E}">
        <p14:creationId xmlns:p14="http://schemas.microsoft.com/office/powerpoint/2010/main" val="264950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566F25D-99BC-4FBD-890E-635805556459}" type="datetimeFigureOut">
              <a:rPr lang="fr-FR" smtClean="0"/>
              <a:t>16/10/2024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FBC5973-CB46-47F0-85C5-86D22FEFA2A5}" type="slidenum">
              <a:rPr lang="fr-FR" smtClean="0"/>
              <a:t>‹N°›</a:t>
            </a:fld>
            <a:endParaRPr lang="fr-FR"/>
          </a:p>
        </p:txBody>
      </p:sp>
    </p:spTree>
    <p:extLst>
      <p:ext uri="{BB962C8B-B14F-4D97-AF65-F5344CB8AC3E}">
        <p14:creationId xmlns:p14="http://schemas.microsoft.com/office/powerpoint/2010/main" val="201708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6F25D-99BC-4FBD-890E-635805556459}" type="datetimeFigureOut">
              <a:rPr lang="fr-FR" smtClean="0"/>
              <a:t>16/10/2024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FBC5973-CB46-47F0-85C5-86D22FEFA2A5}" type="slidenum">
              <a:rPr lang="fr-FR" smtClean="0"/>
              <a:t>‹N°›</a:t>
            </a:fld>
            <a:endParaRPr lang="fr-FR"/>
          </a:p>
        </p:txBody>
      </p:sp>
    </p:spTree>
    <p:extLst>
      <p:ext uri="{BB962C8B-B14F-4D97-AF65-F5344CB8AC3E}">
        <p14:creationId xmlns:p14="http://schemas.microsoft.com/office/powerpoint/2010/main" val="131668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fr-FR"/>
              <a:t>Modifiez le style du titre</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566F25D-99BC-4FBD-890E-635805556459}" type="datetimeFigureOut">
              <a:rPr lang="fr-FR" smtClean="0"/>
              <a:t>16/10/2024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FBC5973-CB46-47F0-85C5-86D22FEFA2A5}" type="slidenum">
              <a:rPr lang="fr-FR" smtClean="0"/>
              <a:t>‹N°›</a:t>
            </a:fld>
            <a:endParaRPr lang="fr-FR"/>
          </a:p>
        </p:txBody>
      </p:sp>
    </p:spTree>
    <p:extLst>
      <p:ext uri="{BB962C8B-B14F-4D97-AF65-F5344CB8AC3E}">
        <p14:creationId xmlns:p14="http://schemas.microsoft.com/office/powerpoint/2010/main" val="281837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fr-FR"/>
              <a:t>Modifiez le style du titre</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fr-FR"/>
              <a:t>Cliquez sur l'icône pour ajouter une image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566F25D-99BC-4FBD-890E-635805556459}" type="datetimeFigureOut">
              <a:rPr lang="fr-FR" smtClean="0"/>
              <a:t>16/10/2024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FBC5973-CB46-47F0-85C5-86D22FEFA2A5}" type="slidenum">
              <a:rPr lang="fr-FR" smtClean="0"/>
              <a:t>‹N°›</a:t>
            </a:fld>
            <a:endParaRPr lang="fr-FR"/>
          </a:p>
        </p:txBody>
      </p:sp>
    </p:spTree>
    <p:extLst>
      <p:ext uri="{BB962C8B-B14F-4D97-AF65-F5344CB8AC3E}">
        <p14:creationId xmlns:p14="http://schemas.microsoft.com/office/powerpoint/2010/main" val="393461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E566F25D-99BC-4FBD-890E-635805556459}" type="datetimeFigureOut">
              <a:rPr lang="fr-FR" smtClean="0"/>
              <a:t>16/10/2024</a:t>
            </a:fld>
            <a:endParaRPr lang="fr-FR"/>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5FBC5973-CB46-47F0-85C5-86D22FEFA2A5}" type="slidenum">
              <a:rPr lang="fr-FR" smtClean="0"/>
              <a:t>‹N°›</a:t>
            </a:fld>
            <a:endParaRPr lang="fr-FR"/>
          </a:p>
        </p:txBody>
      </p:sp>
    </p:spTree>
    <p:extLst>
      <p:ext uri="{BB962C8B-B14F-4D97-AF65-F5344CB8AC3E}">
        <p14:creationId xmlns:p14="http://schemas.microsoft.com/office/powerpoint/2010/main" val="40312873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chart" Target="../charts/chart2.xml"/><Relationship Id="rId10" Type="http://schemas.openxmlformats.org/officeDocument/2006/relationships/image" Target="../media/image4.png"/><Relationship Id="rId4" Type="http://schemas.openxmlformats.org/officeDocument/2006/relationships/chart" Target="../charts/chart1.xml"/><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7">
            <a:extLst>
              <a:ext uri="{FF2B5EF4-FFF2-40B4-BE49-F238E27FC236}">
                <a16:creationId xmlns:a16="http://schemas.microsoft.com/office/drawing/2014/main" id="{9B582A68-A395-ABAC-C826-91EB67EACC6D}"/>
              </a:ext>
            </a:extLst>
          </p:cNvPr>
          <p:cNvGrpSpPr>
            <a:grpSpLocks/>
          </p:cNvGrpSpPr>
          <p:nvPr/>
        </p:nvGrpSpPr>
        <p:grpSpPr bwMode="auto">
          <a:xfrm>
            <a:off x="457199" y="13186616"/>
            <a:ext cx="24269700" cy="18614211"/>
            <a:chOff x="1647930" y="1374981"/>
            <a:chExt cx="2919594" cy="477683"/>
          </a:xfrm>
        </p:grpSpPr>
        <p:sp>
          <p:nvSpPr>
            <p:cNvPr id="16" name="Zone de texte 2">
              <a:extLst>
                <a:ext uri="{FF2B5EF4-FFF2-40B4-BE49-F238E27FC236}">
                  <a16:creationId xmlns:a16="http://schemas.microsoft.com/office/drawing/2014/main" id="{CD96EBEF-8857-99A7-96C7-390599C3ED03}"/>
                </a:ext>
              </a:extLst>
            </p:cNvPr>
            <p:cNvSpPr txBox="1">
              <a:spLocks noChangeArrowheads="1"/>
            </p:cNvSpPr>
            <p:nvPr/>
          </p:nvSpPr>
          <p:spPr bwMode="auto">
            <a:xfrm>
              <a:off x="1649029" y="1374981"/>
              <a:ext cx="2918495" cy="477683"/>
            </a:xfrm>
            <a:prstGeom prst="rect">
              <a:avLst/>
            </a:prstGeom>
            <a:noFill/>
            <a:ln w="9525">
              <a:solidFill>
                <a:srgbClr val="00455E"/>
              </a:solidFill>
              <a:miter lim="800000"/>
              <a:headEnd/>
              <a:tailEnd/>
            </a:ln>
          </p:spPr>
          <p:txBody>
            <a:bodyPr lIns="40423" tIns="20212" rIns="40423" bIns="20212">
              <a:normAutofit/>
            </a:bodyPr>
            <a:lstStyle/>
            <a:p>
              <a:pPr algn="just">
                <a:lnSpc>
                  <a:spcPct val="115000"/>
                </a:lnSpc>
                <a:spcBef>
                  <a:spcPts val="531"/>
                </a:spcBef>
                <a:spcAft>
                  <a:spcPts val="442"/>
                </a:spcAft>
                <a:defRPr/>
              </a:pPr>
              <a:r>
                <a:rPr lang="fr-FR" sz="486">
                  <a:latin typeface="Calibri"/>
                  <a:ea typeface="Calibri"/>
                  <a:cs typeface="Times New Roman"/>
                </a:rPr>
                <a:t> </a:t>
              </a:r>
            </a:p>
          </p:txBody>
        </p:sp>
        <p:sp>
          <p:nvSpPr>
            <p:cNvPr id="17" name="Rectangle 16">
              <a:extLst>
                <a:ext uri="{FF2B5EF4-FFF2-40B4-BE49-F238E27FC236}">
                  <a16:creationId xmlns:a16="http://schemas.microsoft.com/office/drawing/2014/main" id="{4F1EFD28-DF2C-473C-6B8B-3E8DD2ED72C8}"/>
                </a:ext>
              </a:extLst>
            </p:cNvPr>
            <p:cNvSpPr/>
            <p:nvPr/>
          </p:nvSpPr>
          <p:spPr>
            <a:xfrm>
              <a:off x="1647930" y="1375323"/>
              <a:ext cx="2919594" cy="18904"/>
            </a:xfrm>
            <a:prstGeom prst="rect">
              <a:avLst/>
            </a:prstGeom>
            <a:solidFill>
              <a:srgbClr val="00455E"/>
            </a:solidFill>
            <a:ln w="12700">
              <a:solidFill>
                <a:srgbClr val="00455E"/>
              </a:solidFill>
            </a:ln>
          </p:spPr>
          <p:style>
            <a:lnRef idx="2">
              <a:schemeClr val="accent1">
                <a:shade val="50000"/>
              </a:schemeClr>
            </a:lnRef>
            <a:fillRef idx="1">
              <a:schemeClr val="accent1"/>
            </a:fillRef>
            <a:effectRef idx="0">
              <a:schemeClr val="accent1"/>
            </a:effectRef>
            <a:fontRef idx="minor">
              <a:schemeClr val="lt1"/>
            </a:fontRef>
          </p:style>
          <p:txBody>
            <a:bodyPr lIns="40423" tIns="20212" rIns="40423" bIns="20212" anchor="ctr">
              <a:normAutofit fontScale="92500" lnSpcReduction="10000"/>
            </a:bodyPr>
            <a:lstStyle/>
            <a:p>
              <a:pPr algn="ctr">
                <a:lnSpc>
                  <a:spcPct val="115000"/>
                </a:lnSpc>
                <a:spcAft>
                  <a:spcPts val="442"/>
                </a:spcAft>
                <a:defRPr/>
              </a:pPr>
              <a:r>
                <a:rPr lang="fr-FR" sz="5000" b="1">
                  <a:latin typeface="Arial" panose="020B0604020202020204" pitchFamily="34" charset="0"/>
                  <a:ea typeface="Calibri"/>
                  <a:cs typeface="Arial" panose="020B0604020202020204" pitchFamily="34" charset="0"/>
                </a:rPr>
                <a:t>RÉSULTATS ET DISCUSSION</a:t>
              </a:r>
            </a:p>
          </p:txBody>
        </p:sp>
      </p:grpSp>
      <p:sp>
        <p:nvSpPr>
          <p:cNvPr id="4" name="Rectangle à coins arrondis 3">
            <a:extLst>
              <a:ext uri="{FF2B5EF4-FFF2-40B4-BE49-F238E27FC236}">
                <a16:creationId xmlns:a16="http://schemas.microsoft.com/office/drawing/2014/main" id="{2FC51FF0-7385-09EA-4F4F-E770D6B373C1}"/>
              </a:ext>
            </a:extLst>
          </p:cNvPr>
          <p:cNvSpPr/>
          <p:nvPr/>
        </p:nvSpPr>
        <p:spPr>
          <a:xfrm>
            <a:off x="457200" y="494761"/>
            <a:ext cx="24269700" cy="2866931"/>
          </a:xfrm>
          <a:prstGeom prst="roundRect">
            <a:avLst/>
          </a:prstGeom>
          <a:solidFill>
            <a:srgbClr val="00455E"/>
          </a:solidFill>
          <a:ln w="12700">
            <a:solidFill>
              <a:srgbClr val="00455E"/>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lnSpc>
                <a:spcPct val="120000"/>
              </a:lnSpc>
              <a:defRPr/>
            </a:pPr>
            <a:r>
              <a:rPr lang="fr-FR" sz="5400" b="1" cap="all" dirty="0">
                <a:solidFill>
                  <a:srgbClr val="FFFFFF"/>
                </a:solidFill>
                <a:latin typeface="Arial" panose="020B0604020202020204" pitchFamily="34" charset="0"/>
                <a:cs typeface="Arial" panose="020B0604020202020204" pitchFamily="34" charset="0"/>
              </a:rPr>
              <a:t>IMPROVEMENT OF SKIN WOUND CLOSURE AND QUALITY OF WOUND HEALING WITH A NEW ECOBIOLOGICAL ACTIVE COMPLEX USING A SCAFFOLD-FREE 3D SKIN </a:t>
            </a:r>
            <a:r>
              <a:rPr lang="fr-FR" sz="5400" b="1" cap="all">
                <a:solidFill>
                  <a:srgbClr val="FFFFFF"/>
                </a:solidFill>
                <a:latin typeface="Arial" panose="020B0604020202020204" pitchFamily="34" charset="0"/>
                <a:cs typeface="Arial" panose="020B0604020202020204" pitchFamily="34" charset="0"/>
              </a:rPr>
              <a:t>EQUIVALENT </a:t>
            </a:r>
            <a:br>
              <a:rPr lang="fr-FR" sz="5400" b="1" cap="all">
                <a:solidFill>
                  <a:srgbClr val="FFFFFF"/>
                </a:solidFill>
                <a:latin typeface="Arial" panose="020B0604020202020204" pitchFamily="34" charset="0"/>
                <a:cs typeface="Arial" panose="020B0604020202020204" pitchFamily="34" charset="0"/>
              </a:rPr>
            </a:br>
            <a:r>
              <a:rPr lang="fr-FR" sz="5400" b="1" cap="all">
                <a:solidFill>
                  <a:srgbClr val="FFFFFF"/>
                </a:solidFill>
                <a:latin typeface="Arial" panose="020B0604020202020204" pitchFamily="34" charset="0"/>
                <a:cs typeface="Arial" panose="020B0604020202020204" pitchFamily="34" charset="0"/>
              </a:rPr>
              <a:t>(</a:t>
            </a:r>
            <a:r>
              <a:rPr lang="fr-FR" sz="5400" b="1" cap="all" dirty="0">
                <a:solidFill>
                  <a:srgbClr val="FFFFFF"/>
                </a:solidFill>
                <a:latin typeface="Arial" panose="020B0604020202020204" pitchFamily="34" charset="0"/>
                <a:cs typeface="Arial" panose="020B0604020202020204" pitchFamily="34" charset="0"/>
              </a:rPr>
              <a:t>AMÉLIORATION DE LA FERMETURE DES PLAIES ET DE LA QUALITÉ DE LA CICATRISATION AVEC UN NOUVEAU COMPLEXE ACTIF ÉCOBIOLOGIQUE À L’AIDE D’UN MODÈLE 3D DE PEAU ÉQUIVALENT SANS ÉCHAFAUDAGE) </a:t>
            </a:r>
          </a:p>
        </p:txBody>
      </p:sp>
      <p:sp>
        <p:nvSpPr>
          <p:cNvPr id="5" name="Rectangle 6">
            <a:extLst>
              <a:ext uri="{FF2B5EF4-FFF2-40B4-BE49-F238E27FC236}">
                <a16:creationId xmlns:a16="http://schemas.microsoft.com/office/drawing/2014/main" id="{00BD133E-F58A-2EB6-D8F7-DECE39C7B913}"/>
              </a:ext>
            </a:extLst>
          </p:cNvPr>
          <p:cNvSpPr>
            <a:spLocks noChangeArrowheads="1"/>
          </p:cNvSpPr>
          <p:nvPr/>
        </p:nvSpPr>
        <p:spPr bwMode="auto">
          <a:xfrm>
            <a:off x="457199" y="3571204"/>
            <a:ext cx="24269701"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spcAft>
                <a:spcPts val="708"/>
              </a:spcAft>
            </a:pPr>
            <a:r>
              <a:rPr lang="fr-FR" sz="3200" b="1">
                <a:latin typeface="Arial" panose="020B0604020202020204" pitchFamily="34" charset="0"/>
              </a:rPr>
              <a:t>S. Callejon</a:t>
            </a:r>
            <a:r>
              <a:rPr lang="fr-FR" sz="3200" b="1" baseline="30000">
                <a:latin typeface="Arial" panose="020B0604020202020204" pitchFamily="34" charset="0"/>
              </a:rPr>
              <a:t>1,2</a:t>
            </a:r>
            <a:r>
              <a:rPr lang="fr-FR" sz="3200" b="1">
                <a:latin typeface="Arial" panose="020B0604020202020204" pitchFamily="34" charset="0"/>
              </a:rPr>
              <a:t>, K. Laho</a:t>
            </a:r>
            <a:r>
              <a:rPr lang="fr-FR" sz="3200" b="1" baseline="30000">
                <a:latin typeface="Arial" panose="020B0604020202020204" pitchFamily="34" charset="0"/>
              </a:rPr>
              <a:t>3</a:t>
            </a:r>
            <a:r>
              <a:rPr lang="fr-FR" sz="3200" b="1">
                <a:latin typeface="Arial" panose="020B0604020202020204" pitchFamily="34" charset="0"/>
              </a:rPr>
              <a:t>, M.-O. Chaffois</a:t>
            </a:r>
            <a:r>
              <a:rPr lang="fr-FR" sz="3200" b="1" baseline="30000">
                <a:latin typeface="Arial" panose="020B0604020202020204" pitchFamily="34" charset="0"/>
              </a:rPr>
              <a:t>3</a:t>
            </a:r>
            <a:r>
              <a:rPr lang="fr-FR" sz="3200" b="1">
                <a:latin typeface="Arial" panose="020B0604020202020204" pitchFamily="34" charset="0"/>
              </a:rPr>
              <a:t>, N. Remoué</a:t>
            </a:r>
            <a:r>
              <a:rPr lang="fr-FR" sz="3200" b="1" baseline="30000">
                <a:latin typeface="Arial" panose="020B0604020202020204" pitchFamily="34" charset="0"/>
              </a:rPr>
              <a:t>2</a:t>
            </a:r>
            <a:r>
              <a:rPr lang="fr-FR" sz="3200" b="1">
                <a:latin typeface="Arial" panose="020B0604020202020204" pitchFamily="34" charset="0"/>
              </a:rPr>
              <a:t>, E. Valin</a:t>
            </a:r>
            <a:r>
              <a:rPr lang="fr-FR" sz="3200" b="1" baseline="30000">
                <a:latin typeface="Arial" panose="020B0604020202020204" pitchFamily="34" charset="0"/>
              </a:rPr>
              <a:t>2</a:t>
            </a:r>
            <a:r>
              <a:rPr lang="fr-FR" sz="3200" b="1">
                <a:latin typeface="Arial" panose="020B0604020202020204" pitchFamily="34" charset="0"/>
              </a:rPr>
              <a:t>, A. Thépot</a:t>
            </a:r>
            <a:r>
              <a:rPr lang="fr-FR" sz="3200" b="1" baseline="30000">
                <a:latin typeface="Arial" panose="020B0604020202020204" pitchFamily="34" charset="0"/>
              </a:rPr>
              <a:t>3</a:t>
            </a:r>
            <a:r>
              <a:rPr lang="fr-FR" sz="3200" b="1">
                <a:latin typeface="Arial" panose="020B0604020202020204" pitchFamily="34" charset="0"/>
              </a:rPr>
              <a:t>, M. Dos Santos</a:t>
            </a:r>
            <a:r>
              <a:rPr lang="fr-FR" sz="3200" b="1" baseline="30000">
                <a:latin typeface="Arial" panose="020B0604020202020204" pitchFamily="34" charset="0"/>
              </a:rPr>
              <a:t>3</a:t>
            </a:r>
            <a:r>
              <a:rPr lang="fr-FR" sz="3200" b="1">
                <a:latin typeface="Arial" panose="020B0604020202020204" pitchFamily="34" charset="0"/>
              </a:rPr>
              <a:t>,</a:t>
            </a:r>
            <a:r>
              <a:rPr lang="fr-FR" sz="3200" b="1" baseline="30000">
                <a:latin typeface="Arial" panose="020B0604020202020204" pitchFamily="34" charset="0"/>
              </a:rPr>
              <a:t> </a:t>
            </a:r>
            <a:r>
              <a:rPr lang="fr-FR" sz="3200" b="1">
                <a:latin typeface="Arial" panose="020B0604020202020204" pitchFamily="34" charset="0"/>
              </a:rPr>
              <a:t>S. Trompezinski</a:t>
            </a:r>
            <a:r>
              <a:rPr lang="fr-FR" sz="3200" b="1" baseline="30000">
                <a:latin typeface="Arial" panose="020B0604020202020204" pitchFamily="34" charset="0"/>
              </a:rPr>
              <a:t>1,2</a:t>
            </a:r>
            <a:r>
              <a:rPr lang="fr-FR" sz="3200" b="1">
                <a:latin typeface="Arial" panose="020B0604020202020204" pitchFamily="34" charset="0"/>
              </a:rPr>
              <a:t>, C. Graizeau</a:t>
            </a:r>
            <a:r>
              <a:rPr lang="fr-FR" sz="3200" b="1" baseline="30000">
                <a:latin typeface="Arial" panose="020B0604020202020204" pitchFamily="34" charset="0"/>
              </a:rPr>
              <a:t>1,2</a:t>
            </a:r>
          </a:p>
          <a:p>
            <a:pPr>
              <a:spcAft>
                <a:spcPts val="708"/>
              </a:spcAft>
            </a:pPr>
            <a:r>
              <a:rPr lang="fr-FR" sz="2400" i="1" baseline="30000">
                <a:latin typeface="Arial" panose="020B0604020202020204" pitchFamily="34" charset="0"/>
              </a:rPr>
              <a:t>1 </a:t>
            </a:r>
            <a:r>
              <a:rPr lang="fr-FR" sz="2400" i="1">
                <a:latin typeface="Arial" panose="020B0604020202020204" pitchFamily="34" charset="0"/>
              </a:rPr>
              <a:t>NAOS Institute of Life Science, Aix-en-Provence, France</a:t>
            </a:r>
          </a:p>
          <a:p>
            <a:pPr>
              <a:spcAft>
                <a:spcPts val="708"/>
              </a:spcAft>
            </a:pPr>
            <a:r>
              <a:rPr lang="fr-FR" sz="2400" i="1" baseline="30000">
                <a:latin typeface="Arial" panose="020B0604020202020204" pitchFamily="34" charset="0"/>
              </a:rPr>
              <a:t>2 </a:t>
            </a:r>
            <a:r>
              <a:rPr lang="fr-FR" sz="2400" i="1">
                <a:latin typeface="Arial" panose="020B0604020202020204" pitchFamily="34" charset="0"/>
              </a:rPr>
              <a:t>Groupe NAOS, Département Recherche et Développement, Aix-en-Provence, France</a:t>
            </a:r>
          </a:p>
          <a:p>
            <a:r>
              <a:rPr lang="fr-FR" sz="2400" i="1" baseline="30000">
                <a:latin typeface="Arial" panose="020B0604020202020204" pitchFamily="34" charset="0"/>
              </a:rPr>
              <a:t>3 </a:t>
            </a:r>
            <a:r>
              <a:rPr lang="fr-FR" sz="2400" i="1">
                <a:latin typeface="Arial" panose="020B0604020202020204" pitchFamily="34" charset="0"/>
              </a:rPr>
              <a:t>LabSkin Creations, Hôpital Edouard Herriot, Lyon, France</a:t>
            </a:r>
          </a:p>
        </p:txBody>
      </p:sp>
      <p:grpSp>
        <p:nvGrpSpPr>
          <p:cNvPr id="10" name="Groupe 7">
            <a:extLst>
              <a:ext uri="{FF2B5EF4-FFF2-40B4-BE49-F238E27FC236}">
                <a16:creationId xmlns:a16="http://schemas.microsoft.com/office/drawing/2014/main" id="{5BA065F2-1C6E-7CB0-5ADF-D8A16983FF43}"/>
              </a:ext>
            </a:extLst>
          </p:cNvPr>
          <p:cNvGrpSpPr>
            <a:grpSpLocks/>
          </p:cNvGrpSpPr>
          <p:nvPr/>
        </p:nvGrpSpPr>
        <p:grpSpPr bwMode="auto">
          <a:xfrm>
            <a:off x="457199" y="8809012"/>
            <a:ext cx="24235075" cy="4011732"/>
            <a:chOff x="524699" y="1376315"/>
            <a:chExt cx="2929962" cy="494521"/>
          </a:xfrm>
        </p:grpSpPr>
        <p:sp>
          <p:nvSpPr>
            <p:cNvPr id="11" name="Zone de texte 2">
              <a:extLst>
                <a:ext uri="{FF2B5EF4-FFF2-40B4-BE49-F238E27FC236}">
                  <a16:creationId xmlns:a16="http://schemas.microsoft.com/office/drawing/2014/main" id="{D3001737-5166-139D-4BE9-AD1BA5E47A44}"/>
                </a:ext>
              </a:extLst>
            </p:cNvPr>
            <p:cNvSpPr txBox="1">
              <a:spLocks noChangeArrowheads="1"/>
            </p:cNvSpPr>
            <p:nvPr/>
          </p:nvSpPr>
          <p:spPr bwMode="auto">
            <a:xfrm>
              <a:off x="525363" y="1447262"/>
              <a:ext cx="2925782" cy="423574"/>
            </a:xfrm>
            <a:prstGeom prst="rect">
              <a:avLst/>
            </a:prstGeom>
            <a:noFill/>
            <a:ln w="9525">
              <a:solidFill>
                <a:srgbClr val="00455E"/>
              </a:solidFill>
              <a:miter lim="800000"/>
              <a:headEnd/>
              <a:tailEnd/>
            </a:ln>
          </p:spPr>
          <p:txBody>
            <a:bodyPr lIns="40423" tIns="20212" rIns="40423" bIns="20212">
              <a:normAutofit/>
            </a:bodyPr>
            <a:lstStyle/>
            <a:p>
              <a:pPr algn="just">
                <a:lnSpc>
                  <a:spcPct val="115000"/>
                </a:lnSpc>
                <a:spcBef>
                  <a:spcPts val="531"/>
                </a:spcBef>
                <a:spcAft>
                  <a:spcPts val="442"/>
                </a:spcAft>
                <a:defRPr/>
              </a:pPr>
              <a:r>
                <a:rPr lang="fr-FR" sz="486">
                  <a:latin typeface="Calibri"/>
                  <a:ea typeface="Calibri"/>
                  <a:cs typeface="Times New Roman"/>
                </a:rPr>
                <a:t> </a:t>
              </a:r>
            </a:p>
          </p:txBody>
        </p:sp>
        <p:sp>
          <p:nvSpPr>
            <p:cNvPr id="12" name="Rectangle 11">
              <a:extLst>
                <a:ext uri="{FF2B5EF4-FFF2-40B4-BE49-F238E27FC236}">
                  <a16:creationId xmlns:a16="http://schemas.microsoft.com/office/drawing/2014/main" id="{FFED3BE7-116A-C564-4EB5-F2FD0A648A36}"/>
                </a:ext>
              </a:extLst>
            </p:cNvPr>
            <p:cNvSpPr/>
            <p:nvPr/>
          </p:nvSpPr>
          <p:spPr>
            <a:xfrm>
              <a:off x="524699" y="1376315"/>
              <a:ext cx="2929962" cy="97021"/>
            </a:xfrm>
            <a:prstGeom prst="rect">
              <a:avLst/>
            </a:prstGeom>
            <a:solidFill>
              <a:srgbClr val="00455E"/>
            </a:solidFill>
            <a:ln w="12700">
              <a:solidFill>
                <a:srgbClr val="00455E"/>
              </a:solidFill>
            </a:ln>
          </p:spPr>
          <p:style>
            <a:lnRef idx="2">
              <a:schemeClr val="accent1">
                <a:shade val="50000"/>
              </a:schemeClr>
            </a:lnRef>
            <a:fillRef idx="1">
              <a:schemeClr val="accent1"/>
            </a:fillRef>
            <a:effectRef idx="0">
              <a:schemeClr val="accent1"/>
            </a:effectRef>
            <a:fontRef idx="minor">
              <a:schemeClr val="lt1"/>
            </a:fontRef>
          </p:style>
          <p:txBody>
            <a:bodyPr lIns="40423" tIns="20212" rIns="40423" bIns="20212" anchor="ctr">
              <a:normAutofit lnSpcReduction="10000"/>
            </a:bodyPr>
            <a:lstStyle/>
            <a:p>
              <a:pPr algn="ctr">
                <a:lnSpc>
                  <a:spcPct val="115000"/>
                </a:lnSpc>
                <a:spcAft>
                  <a:spcPts val="442"/>
                </a:spcAft>
                <a:defRPr/>
              </a:pPr>
              <a:r>
                <a:rPr lang="fr-FR" sz="5000" b="1">
                  <a:latin typeface="Arial" panose="020B0604020202020204" pitchFamily="34" charset="0"/>
                  <a:ea typeface="Calibri"/>
                  <a:cs typeface="Arial" panose="020B0604020202020204" pitchFamily="34" charset="0"/>
                </a:rPr>
                <a:t>MATÉRIELS ET MÉTHODOLOGIE</a:t>
              </a:r>
            </a:p>
          </p:txBody>
        </p:sp>
      </p:grpSp>
      <p:sp>
        <p:nvSpPr>
          <p:cNvPr id="14" name="ZoneTexte 13">
            <a:extLst>
              <a:ext uri="{FF2B5EF4-FFF2-40B4-BE49-F238E27FC236}">
                <a16:creationId xmlns:a16="http://schemas.microsoft.com/office/drawing/2014/main" id="{B000B437-C32A-0132-F1B3-E59BB789A3C3}"/>
              </a:ext>
            </a:extLst>
          </p:cNvPr>
          <p:cNvSpPr txBox="1"/>
          <p:nvPr/>
        </p:nvSpPr>
        <p:spPr>
          <a:xfrm>
            <a:off x="632964" y="9729405"/>
            <a:ext cx="23904203" cy="3046988"/>
          </a:xfrm>
          <a:prstGeom prst="rect">
            <a:avLst/>
          </a:prstGeom>
          <a:noFill/>
        </p:spPr>
        <p:txBody>
          <a:bodyPr wrap="square">
            <a:normAutofit fontScale="92500" lnSpcReduction="10000"/>
          </a:bodyPr>
          <a:lstStyle/>
          <a:p>
            <a:pPr algn="just"/>
            <a:r>
              <a:rPr lang="fr-FR" sz="3200">
                <a:latin typeface="Arial" panose="020B0604020202020204" pitchFamily="34" charset="0"/>
                <a:ea typeface="Calibri" panose="020F0502020204030204" pitchFamily="34" charset="0"/>
                <a:cs typeface="Arial" panose="020B0604020202020204" pitchFamily="34" charset="0"/>
              </a:rPr>
              <a:t>L’efficacité de ce nouveau complexe actif breveté (demande de brevet déposée) a été évaluée à l’aide d’un modèle 3D unique de cicatrisation équivalent à deux couches. Ce modèle est entièrement constitué de fibroblastes humains intégrés dans leur propre matrice extracellulaire, sur lesquels des cellules épidermiques ont été ensemencées. Après la formation d’un épiderme complet, ce modèle 3D de peau équivalent sans échafaudage a été blessé à l’aide d’un poinçon de biopsie, créant une plaie de 3 mm qui atteignait l’épiderme et le derme. Le complexe actif a ensuite été appliqué localement pendant 14 jours. La région blessée a été examinée pendant une période maximale de 14 jours (J14) au niveau de la ré-épithélialisation et du remodelage dermique en utilisant l’analyse histologique et immunohistologique. Des analyses statistiques ont été réalisées à l’aide de tests de Student appariés.</a:t>
            </a:r>
          </a:p>
        </p:txBody>
      </p:sp>
      <p:grpSp>
        <p:nvGrpSpPr>
          <p:cNvPr id="18" name="Groupe 7">
            <a:extLst>
              <a:ext uri="{FF2B5EF4-FFF2-40B4-BE49-F238E27FC236}">
                <a16:creationId xmlns:a16="http://schemas.microsoft.com/office/drawing/2014/main" id="{65A93317-92B0-034A-F32B-768951AF942A}"/>
              </a:ext>
            </a:extLst>
          </p:cNvPr>
          <p:cNvGrpSpPr>
            <a:grpSpLocks/>
          </p:cNvGrpSpPr>
          <p:nvPr/>
        </p:nvGrpSpPr>
        <p:grpSpPr bwMode="auto">
          <a:xfrm>
            <a:off x="466335" y="31994711"/>
            <a:ext cx="24260565" cy="2708711"/>
            <a:chOff x="524699" y="1376315"/>
            <a:chExt cx="2919159" cy="464846"/>
          </a:xfrm>
        </p:grpSpPr>
        <p:sp>
          <p:nvSpPr>
            <p:cNvPr id="19" name="Zone de texte 2">
              <a:extLst>
                <a:ext uri="{FF2B5EF4-FFF2-40B4-BE49-F238E27FC236}">
                  <a16:creationId xmlns:a16="http://schemas.microsoft.com/office/drawing/2014/main" id="{EE97DB08-73B8-8AF1-504C-623FFB120A8A}"/>
                </a:ext>
              </a:extLst>
            </p:cNvPr>
            <p:cNvSpPr txBox="1">
              <a:spLocks noChangeArrowheads="1"/>
            </p:cNvSpPr>
            <p:nvPr/>
          </p:nvSpPr>
          <p:spPr bwMode="auto">
            <a:xfrm>
              <a:off x="525363" y="1447262"/>
              <a:ext cx="2918495" cy="393899"/>
            </a:xfrm>
            <a:prstGeom prst="rect">
              <a:avLst/>
            </a:prstGeom>
            <a:noFill/>
            <a:ln w="9525">
              <a:solidFill>
                <a:srgbClr val="00455E"/>
              </a:solidFill>
              <a:miter lim="800000"/>
              <a:headEnd/>
              <a:tailEnd/>
            </a:ln>
          </p:spPr>
          <p:txBody>
            <a:bodyPr lIns="40423" tIns="20212" rIns="40423" bIns="20212">
              <a:normAutofit/>
            </a:bodyPr>
            <a:lstStyle/>
            <a:p>
              <a:pPr algn="just">
                <a:lnSpc>
                  <a:spcPct val="115000"/>
                </a:lnSpc>
                <a:spcBef>
                  <a:spcPts val="531"/>
                </a:spcBef>
                <a:spcAft>
                  <a:spcPts val="442"/>
                </a:spcAft>
                <a:defRPr/>
              </a:pPr>
              <a:r>
                <a:rPr lang="fr-FR" sz="486">
                  <a:latin typeface="Calibri"/>
                  <a:ea typeface="Calibri"/>
                  <a:cs typeface="Times New Roman"/>
                </a:rPr>
                <a:t> </a:t>
              </a:r>
            </a:p>
          </p:txBody>
        </p:sp>
        <p:sp>
          <p:nvSpPr>
            <p:cNvPr id="20" name="Rectangle 19">
              <a:extLst>
                <a:ext uri="{FF2B5EF4-FFF2-40B4-BE49-F238E27FC236}">
                  <a16:creationId xmlns:a16="http://schemas.microsoft.com/office/drawing/2014/main" id="{FEBF3049-E5E5-2A3C-E930-298441509F6D}"/>
                </a:ext>
              </a:extLst>
            </p:cNvPr>
            <p:cNvSpPr/>
            <p:nvPr/>
          </p:nvSpPr>
          <p:spPr>
            <a:xfrm>
              <a:off x="524699" y="1376315"/>
              <a:ext cx="2919159" cy="143637"/>
            </a:xfrm>
            <a:prstGeom prst="rect">
              <a:avLst/>
            </a:prstGeom>
            <a:solidFill>
              <a:srgbClr val="00455E"/>
            </a:solidFill>
            <a:ln w="12700">
              <a:solidFill>
                <a:srgbClr val="00455E"/>
              </a:solidFill>
            </a:ln>
          </p:spPr>
          <p:style>
            <a:lnRef idx="2">
              <a:schemeClr val="accent1">
                <a:shade val="50000"/>
              </a:schemeClr>
            </a:lnRef>
            <a:fillRef idx="1">
              <a:schemeClr val="accent1"/>
            </a:fillRef>
            <a:effectRef idx="0">
              <a:schemeClr val="accent1"/>
            </a:effectRef>
            <a:fontRef idx="minor">
              <a:schemeClr val="lt1"/>
            </a:fontRef>
          </p:style>
          <p:txBody>
            <a:bodyPr lIns="40423" tIns="20212" rIns="40423" bIns="20212" anchor="ctr">
              <a:normAutofit lnSpcReduction="10000"/>
            </a:bodyPr>
            <a:lstStyle/>
            <a:p>
              <a:pPr algn="ctr">
                <a:lnSpc>
                  <a:spcPct val="115000"/>
                </a:lnSpc>
                <a:spcAft>
                  <a:spcPts val="442"/>
                </a:spcAft>
                <a:defRPr/>
              </a:pPr>
              <a:r>
                <a:rPr lang="fr-FR" sz="5000" b="1">
                  <a:latin typeface="Arial" panose="020B0604020202020204" pitchFamily="34" charset="0"/>
                  <a:ea typeface="Calibri"/>
                  <a:cs typeface="Arial" panose="020B0604020202020204" pitchFamily="34" charset="0"/>
                </a:rPr>
                <a:t>CONCLUSION</a:t>
              </a:r>
            </a:p>
          </p:txBody>
        </p:sp>
      </p:grpSp>
      <p:sp>
        <p:nvSpPr>
          <p:cNvPr id="22" name="ZoneTexte 21">
            <a:extLst>
              <a:ext uri="{FF2B5EF4-FFF2-40B4-BE49-F238E27FC236}">
                <a16:creationId xmlns:a16="http://schemas.microsoft.com/office/drawing/2014/main" id="{AD14FD91-1D20-0A24-0122-B1FD024FBACE}"/>
              </a:ext>
            </a:extLst>
          </p:cNvPr>
          <p:cNvSpPr txBox="1"/>
          <p:nvPr/>
        </p:nvSpPr>
        <p:spPr>
          <a:xfrm>
            <a:off x="556581" y="32967610"/>
            <a:ext cx="23830302" cy="1569660"/>
          </a:xfrm>
          <a:prstGeom prst="rect">
            <a:avLst/>
          </a:prstGeom>
          <a:noFill/>
        </p:spPr>
        <p:txBody>
          <a:bodyPr wrap="square">
            <a:normAutofit fontScale="92500" lnSpcReduction="20000"/>
          </a:bodyPr>
          <a:lstStyle/>
          <a:p>
            <a:pPr algn="just"/>
            <a:r>
              <a:rPr lang="fr-FR" sz="3200" b="1">
                <a:latin typeface="Arial" panose="020B0604020202020204" pitchFamily="34" charset="0"/>
                <a:ea typeface="Calibri" panose="020F0502020204030204" pitchFamily="34" charset="0"/>
                <a:cs typeface="Arial" panose="020B0604020202020204" pitchFamily="34" charset="0"/>
              </a:rPr>
              <a:t>Ainsi, cette étude a démontré un effet bénéfique du complexe actif sur le processus de cicatrisation des plaies, notamment la ré-épithélialisation, aboutissant à une amélioration de la vitesse et de la qualité de la cicatrisation des plaies. Une évaluation </a:t>
            </a:r>
            <a:r>
              <a:rPr lang="fr-FR" sz="3200" b="1" i="1">
                <a:latin typeface="Arial" panose="020B0604020202020204" pitchFamily="34" charset="0"/>
                <a:ea typeface="Calibri" panose="020F0502020204030204" pitchFamily="34" charset="0"/>
                <a:cs typeface="Arial" panose="020B0604020202020204" pitchFamily="34" charset="0"/>
              </a:rPr>
              <a:t>in vivo</a:t>
            </a:r>
            <a:r>
              <a:rPr lang="fr-FR" sz="3200" b="1">
                <a:latin typeface="Arial" panose="020B0604020202020204" pitchFamily="34" charset="0"/>
                <a:ea typeface="Calibri" panose="020F0502020204030204" pitchFamily="34" charset="0"/>
                <a:cs typeface="Arial" panose="020B0604020202020204" pitchFamily="34" charset="0"/>
              </a:rPr>
              <a:t> en cours d’une crème contenant ce complexe actif montre des résultats préliminaires prometteurs dans la prévention des cicatrices.</a:t>
            </a:r>
          </a:p>
        </p:txBody>
      </p:sp>
      <p:sp>
        <p:nvSpPr>
          <p:cNvPr id="44" name="ZoneTexte 21">
            <a:extLst>
              <a:ext uri="{FF2B5EF4-FFF2-40B4-BE49-F238E27FC236}">
                <a16:creationId xmlns:a16="http://schemas.microsoft.com/office/drawing/2014/main" id="{054ADCAA-F79C-18AA-5578-D2D670EBAC6D}"/>
              </a:ext>
            </a:extLst>
          </p:cNvPr>
          <p:cNvSpPr txBox="1">
            <a:spLocks noChangeArrowheads="1"/>
          </p:cNvSpPr>
          <p:nvPr/>
        </p:nvSpPr>
        <p:spPr bwMode="auto">
          <a:xfrm>
            <a:off x="8151789" y="34956683"/>
            <a:ext cx="7912850"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ormAutofit/>
          </a:bodyPr>
          <a:lstStyle>
            <a:lvl1pPr defTabSz="4652963">
              <a:spcBef>
                <a:spcPct val="20000"/>
              </a:spcBef>
              <a:buFont typeface="Arial" panose="020B0604020202020204" pitchFamily="34" charset="0"/>
              <a:buChar char="•"/>
              <a:defRPr sz="2200">
                <a:solidFill>
                  <a:schemeClr val="tx1"/>
                </a:solidFill>
                <a:latin typeface="Calibri" panose="020F0502020204030204" pitchFamily="34" charset="0"/>
              </a:defRPr>
            </a:lvl1pPr>
            <a:lvl2pPr marL="2325688" indent="-285750" defTabSz="4652963">
              <a:spcBef>
                <a:spcPct val="20000"/>
              </a:spcBef>
              <a:buFont typeface="Arial" panose="020B0604020202020204" pitchFamily="34" charset="0"/>
              <a:buChar char="–"/>
              <a:defRPr sz="1900">
                <a:solidFill>
                  <a:schemeClr val="tx1"/>
                </a:solidFill>
                <a:latin typeface="Calibri" panose="020F0502020204030204" pitchFamily="34" charset="0"/>
              </a:defRPr>
            </a:lvl2pPr>
            <a:lvl3pPr marL="4652963" indent="-228600" defTabSz="4652963">
              <a:spcBef>
                <a:spcPct val="20000"/>
              </a:spcBef>
              <a:buFont typeface="Arial" panose="020B0604020202020204" pitchFamily="34" charset="0"/>
              <a:buChar char="•"/>
              <a:defRPr sz="1600">
                <a:solidFill>
                  <a:schemeClr val="tx1"/>
                </a:solidFill>
                <a:latin typeface="Calibri" panose="020F0502020204030204" pitchFamily="34" charset="0"/>
              </a:defRPr>
            </a:lvl3pPr>
            <a:lvl4pPr marL="6980238" indent="-228600" defTabSz="4652963">
              <a:spcBef>
                <a:spcPct val="20000"/>
              </a:spcBef>
              <a:buFont typeface="Arial" panose="020B0604020202020204" pitchFamily="34" charset="0"/>
              <a:buChar char="–"/>
              <a:defRPr sz="1400">
                <a:solidFill>
                  <a:schemeClr val="tx1"/>
                </a:solidFill>
                <a:latin typeface="Calibri" panose="020F0502020204030204" pitchFamily="34" charset="0"/>
              </a:defRPr>
            </a:lvl4pPr>
            <a:lvl5pPr marL="9305925" indent="-228600" defTabSz="4652963">
              <a:spcBef>
                <a:spcPct val="20000"/>
              </a:spcBef>
              <a:buFont typeface="Arial" panose="020B0604020202020204" pitchFamily="34" charset="0"/>
              <a:buChar char="»"/>
              <a:defRPr sz="1400">
                <a:solidFill>
                  <a:schemeClr val="tx1"/>
                </a:solidFill>
                <a:latin typeface="Calibri" panose="020F0502020204030204" pitchFamily="34" charset="0"/>
              </a:defRPr>
            </a:lvl5pPr>
            <a:lvl6pPr marL="9763125" indent="-228600" defTabSz="465296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10220325" indent="-228600" defTabSz="465296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10677525" indent="-228600" defTabSz="465296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11134725" indent="-228600" defTabSz="465296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a:spcBef>
                <a:spcPct val="0"/>
              </a:spcBef>
              <a:buNone/>
            </a:pPr>
            <a:r>
              <a:rPr lang="fr-FR" sz="2667">
                <a:latin typeface="Arial" panose="020B0604020202020204" pitchFamily="34" charset="0"/>
                <a:cs typeface="Arial" panose="020B0604020202020204" pitchFamily="34" charset="0"/>
              </a:rPr>
              <a:t>Réunion annuelle de la Société européenne de réparation tissulaire 2023, Coimbra (Portugal)</a:t>
            </a:r>
          </a:p>
        </p:txBody>
      </p:sp>
      <p:pic>
        <p:nvPicPr>
          <p:cNvPr id="46" name="Image 45">
            <a:extLst>
              <a:ext uri="{FF2B5EF4-FFF2-40B4-BE49-F238E27FC236}">
                <a16:creationId xmlns:a16="http://schemas.microsoft.com/office/drawing/2014/main" id="{A803E776-059B-FEA9-B4BD-F9AD20C1DB4E}"/>
              </a:ext>
            </a:extLst>
          </p:cNvPr>
          <p:cNvPicPr>
            <a:picLocks noChangeAspect="1"/>
          </p:cNvPicPr>
          <p:nvPr/>
        </p:nvPicPr>
        <p:blipFill>
          <a:blip r:embed="rId3"/>
          <a:stretch>
            <a:fillRect/>
          </a:stretch>
        </p:blipFill>
        <p:spPr>
          <a:xfrm>
            <a:off x="17561614" y="34728083"/>
            <a:ext cx="7295352" cy="1102432"/>
          </a:xfrm>
          <a:prstGeom prst="rect">
            <a:avLst/>
          </a:prstGeom>
        </p:spPr>
      </p:pic>
      <p:grpSp>
        <p:nvGrpSpPr>
          <p:cNvPr id="13" name="Groupe 7">
            <a:extLst>
              <a:ext uri="{FF2B5EF4-FFF2-40B4-BE49-F238E27FC236}">
                <a16:creationId xmlns:a16="http://schemas.microsoft.com/office/drawing/2014/main" id="{070109E4-D8A1-9FC4-00E7-8F454768CBAC}"/>
              </a:ext>
            </a:extLst>
          </p:cNvPr>
          <p:cNvGrpSpPr>
            <a:grpSpLocks/>
          </p:cNvGrpSpPr>
          <p:nvPr/>
        </p:nvGrpSpPr>
        <p:grpSpPr bwMode="auto">
          <a:xfrm>
            <a:off x="457200" y="5712364"/>
            <a:ext cx="24240576" cy="2801473"/>
            <a:chOff x="524699" y="1376315"/>
            <a:chExt cx="2926446" cy="494521"/>
          </a:xfrm>
        </p:grpSpPr>
        <p:sp>
          <p:nvSpPr>
            <p:cNvPr id="21" name="Zone de texte 2">
              <a:extLst>
                <a:ext uri="{FF2B5EF4-FFF2-40B4-BE49-F238E27FC236}">
                  <a16:creationId xmlns:a16="http://schemas.microsoft.com/office/drawing/2014/main" id="{00945BC9-19D6-4B85-1616-4DEF53BDFB18}"/>
                </a:ext>
              </a:extLst>
            </p:cNvPr>
            <p:cNvSpPr txBox="1">
              <a:spLocks noChangeArrowheads="1"/>
            </p:cNvSpPr>
            <p:nvPr/>
          </p:nvSpPr>
          <p:spPr bwMode="auto">
            <a:xfrm>
              <a:off x="525363" y="1447262"/>
              <a:ext cx="2925782" cy="423574"/>
            </a:xfrm>
            <a:prstGeom prst="rect">
              <a:avLst/>
            </a:prstGeom>
            <a:noFill/>
            <a:ln w="9525">
              <a:solidFill>
                <a:srgbClr val="00455E"/>
              </a:solidFill>
              <a:miter lim="800000"/>
              <a:headEnd/>
              <a:tailEnd/>
            </a:ln>
          </p:spPr>
          <p:txBody>
            <a:bodyPr lIns="40423" tIns="20212" rIns="40423" bIns="20212">
              <a:normAutofit/>
            </a:bodyPr>
            <a:lstStyle/>
            <a:p>
              <a:pPr algn="just">
                <a:lnSpc>
                  <a:spcPct val="115000"/>
                </a:lnSpc>
                <a:spcBef>
                  <a:spcPts val="531"/>
                </a:spcBef>
                <a:spcAft>
                  <a:spcPts val="442"/>
                </a:spcAft>
                <a:defRPr/>
              </a:pPr>
              <a:r>
                <a:rPr lang="fr-FR" sz="486">
                  <a:latin typeface="Calibri"/>
                  <a:ea typeface="Calibri"/>
                  <a:cs typeface="Times New Roman"/>
                </a:rPr>
                <a:t> </a:t>
              </a:r>
            </a:p>
          </p:txBody>
        </p:sp>
        <p:sp>
          <p:nvSpPr>
            <p:cNvPr id="23" name="Rectangle 22">
              <a:extLst>
                <a:ext uri="{FF2B5EF4-FFF2-40B4-BE49-F238E27FC236}">
                  <a16:creationId xmlns:a16="http://schemas.microsoft.com/office/drawing/2014/main" id="{D95E3D9C-DF80-C577-FD3B-267A4F6A8809}"/>
                </a:ext>
              </a:extLst>
            </p:cNvPr>
            <p:cNvSpPr/>
            <p:nvPr/>
          </p:nvSpPr>
          <p:spPr>
            <a:xfrm>
              <a:off x="524699" y="1376315"/>
              <a:ext cx="2925782" cy="118872"/>
            </a:xfrm>
            <a:prstGeom prst="rect">
              <a:avLst/>
            </a:prstGeom>
            <a:solidFill>
              <a:srgbClr val="00455E"/>
            </a:solidFill>
            <a:ln w="12700">
              <a:solidFill>
                <a:srgbClr val="00455E"/>
              </a:solidFill>
            </a:ln>
          </p:spPr>
          <p:style>
            <a:lnRef idx="2">
              <a:schemeClr val="accent1">
                <a:shade val="50000"/>
              </a:schemeClr>
            </a:lnRef>
            <a:fillRef idx="1">
              <a:schemeClr val="accent1"/>
            </a:fillRef>
            <a:effectRef idx="0">
              <a:schemeClr val="accent1"/>
            </a:effectRef>
            <a:fontRef idx="minor">
              <a:schemeClr val="lt1"/>
            </a:fontRef>
          </p:style>
          <p:txBody>
            <a:bodyPr lIns="40423" tIns="20212" rIns="40423" bIns="20212" anchor="ctr">
              <a:normAutofit fontScale="85000" lnSpcReduction="10000"/>
            </a:bodyPr>
            <a:lstStyle/>
            <a:p>
              <a:pPr algn="ctr">
                <a:lnSpc>
                  <a:spcPct val="115000"/>
                </a:lnSpc>
                <a:spcAft>
                  <a:spcPts val="442"/>
                </a:spcAft>
                <a:defRPr/>
              </a:pPr>
              <a:r>
                <a:rPr lang="fr-FR" sz="4800" b="1">
                  <a:latin typeface="Arial" panose="020B0604020202020204" pitchFamily="34" charset="0"/>
                  <a:ea typeface="Calibri"/>
                  <a:cs typeface="Arial" panose="020B0604020202020204" pitchFamily="34" charset="0"/>
                </a:rPr>
                <a:t>INTRODUCTION</a:t>
              </a:r>
            </a:p>
          </p:txBody>
        </p:sp>
      </p:grpSp>
      <p:sp>
        <p:nvSpPr>
          <p:cNvPr id="24" name="ZoneTexte 23">
            <a:extLst>
              <a:ext uri="{FF2B5EF4-FFF2-40B4-BE49-F238E27FC236}">
                <a16:creationId xmlns:a16="http://schemas.microsoft.com/office/drawing/2014/main" id="{70BE51CC-BF2D-F65C-D9B1-0063320FE57B}"/>
              </a:ext>
            </a:extLst>
          </p:cNvPr>
          <p:cNvSpPr txBox="1"/>
          <p:nvPr/>
        </p:nvSpPr>
        <p:spPr>
          <a:xfrm>
            <a:off x="556581" y="6441590"/>
            <a:ext cx="23980586" cy="2062103"/>
          </a:xfrm>
          <a:prstGeom prst="rect">
            <a:avLst/>
          </a:prstGeom>
          <a:noFill/>
        </p:spPr>
        <p:txBody>
          <a:bodyPr wrap="square">
            <a:normAutofit fontScale="92500"/>
          </a:bodyPr>
          <a:lstStyle/>
          <a:p>
            <a:pPr algn="just"/>
            <a:r>
              <a:rPr lang="fr-FR" sz="3200">
                <a:latin typeface="Arial" panose="020B0604020202020204" pitchFamily="34" charset="0"/>
                <a:ea typeface="Calibri" panose="020F0502020204030204" pitchFamily="34" charset="0"/>
                <a:cs typeface="Arial" panose="020B0604020202020204" pitchFamily="34" charset="0"/>
              </a:rPr>
              <a:t>La restauration de la peau après une blessure est cruciale pour la vie et son altération peut entraîner une cicatrice persistante. Nous avons développé un complexe actif, composé de 3 ingrédients bio-inspirés de composants naturellement présents dans la peau, afin de restaurer et d’optimiser le processus naturel de cicatrisation de la peau conformément à l’approche écobiologique. L’écobiologie considère la peau comme un écosystème vivant en interface avec son environnement et préservant sa biologie naturelle pour agir durablement. </a:t>
            </a:r>
          </a:p>
        </p:txBody>
      </p:sp>
      <p:sp>
        <p:nvSpPr>
          <p:cNvPr id="61" name="Zone de texte 47">
            <a:extLst>
              <a:ext uri="{FF2B5EF4-FFF2-40B4-BE49-F238E27FC236}">
                <a16:creationId xmlns:a16="http://schemas.microsoft.com/office/drawing/2014/main" id="{6536400E-901D-51C9-8F17-017A7DE2ED56}"/>
              </a:ext>
            </a:extLst>
          </p:cNvPr>
          <p:cNvSpPr txBox="1"/>
          <p:nvPr/>
        </p:nvSpPr>
        <p:spPr>
          <a:xfrm>
            <a:off x="747712" y="14129775"/>
            <a:ext cx="23688000" cy="492443"/>
          </a:xfrm>
          <a:prstGeom prst="rect">
            <a:avLst/>
          </a:prstGeom>
          <a:solidFill>
            <a:srgbClr val="FAE927"/>
          </a:solid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000"/>
              </a:spcBef>
            </a:pPr>
            <a:r>
              <a:rPr lang="fr-FR" sz="3200" b="1">
                <a:latin typeface="Arial" panose="020B0604020202020204" pitchFamily="34" charset="0"/>
                <a:ea typeface="Times New Roman" panose="02020603050405020304" pitchFamily="18" charset="0"/>
                <a:cs typeface="Arial" panose="020B0604020202020204" pitchFamily="34" charset="0"/>
              </a:rPr>
              <a:t>Régénération épidermique avancée</a:t>
            </a:r>
          </a:p>
        </p:txBody>
      </p:sp>
      <p:sp>
        <p:nvSpPr>
          <p:cNvPr id="33" name="ZoneTexte 32">
            <a:extLst>
              <a:ext uri="{FF2B5EF4-FFF2-40B4-BE49-F238E27FC236}">
                <a16:creationId xmlns:a16="http://schemas.microsoft.com/office/drawing/2014/main" id="{DF143CEE-291E-9734-B6D8-21DC4634B564}"/>
              </a:ext>
            </a:extLst>
          </p:cNvPr>
          <p:cNvSpPr txBox="1"/>
          <p:nvPr/>
        </p:nvSpPr>
        <p:spPr>
          <a:xfrm>
            <a:off x="17518380" y="28273549"/>
            <a:ext cx="6632890" cy="3046988"/>
          </a:xfrm>
          <a:prstGeom prst="rect">
            <a:avLst/>
          </a:prstGeom>
          <a:noFill/>
        </p:spPr>
        <p:txBody>
          <a:bodyPr wrap="square">
            <a:normAutofit fontScale="92500"/>
          </a:bodyPr>
          <a:lstStyle/>
          <a:p>
            <a:pPr marL="457200" indent="-457200" algn="ctr">
              <a:buFont typeface="Wingdings" panose="05000000000000000000" pitchFamily="2" charset="2"/>
              <a:buChar char="Ø"/>
            </a:pPr>
            <a:r>
              <a:rPr lang="fr-FR" sz="2400">
                <a:latin typeface="Arial" panose="020B0604020202020204" pitchFamily="34" charset="0"/>
                <a:cs typeface="Arial" panose="020B0604020202020204" pitchFamily="34" charset="0"/>
              </a:rPr>
              <a:t>La peau lésée traitée avec le complexe actif a montré une </a:t>
            </a:r>
            <a:r>
              <a:rPr lang="fr-FR" sz="2400" b="1">
                <a:latin typeface="Arial" panose="020B0604020202020204" pitchFamily="34" charset="0"/>
                <a:cs typeface="Arial" panose="020B0604020202020204" pitchFamily="34" charset="0"/>
              </a:rPr>
              <a:t>ré-épithélialisation complète de la plaie au Jour 14</a:t>
            </a:r>
            <a:r>
              <a:rPr lang="fr-FR" sz="2400">
                <a:latin typeface="Arial" panose="020B0604020202020204" pitchFamily="34" charset="0"/>
                <a:cs typeface="Arial" panose="020B0604020202020204" pitchFamily="34" charset="0"/>
              </a:rPr>
              <a:t>, donnant lieu à un épiderme contigu et bien organisé, </a:t>
            </a:r>
            <a:r>
              <a:rPr lang="fr-FR" sz="2400" b="1">
                <a:latin typeface="Arial" panose="020B0604020202020204" pitchFamily="34" charset="0"/>
                <a:cs typeface="Arial" panose="020B0604020202020204" pitchFamily="34" charset="0"/>
              </a:rPr>
              <a:t>entièrement stratifié</a:t>
            </a:r>
            <a:r>
              <a:rPr lang="fr-FR" sz="2400">
                <a:latin typeface="Arial" panose="020B0604020202020204" pitchFamily="34" charset="0"/>
                <a:cs typeface="Arial" panose="020B0604020202020204" pitchFamily="34" charset="0"/>
              </a:rPr>
              <a:t> comprenant une couche cornée différenciée en phase terminale, contrairement à la peau lésée non traitée qui était encore à un stade immature.</a:t>
            </a:r>
          </a:p>
        </p:txBody>
      </p:sp>
      <p:grpSp>
        <p:nvGrpSpPr>
          <p:cNvPr id="78" name="Groupe 77">
            <a:extLst>
              <a:ext uri="{FF2B5EF4-FFF2-40B4-BE49-F238E27FC236}">
                <a16:creationId xmlns:a16="http://schemas.microsoft.com/office/drawing/2014/main" id="{3B1A851F-1382-787F-0E38-954834951385}"/>
              </a:ext>
            </a:extLst>
          </p:cNvPr>
          <p:cNvGrpSpPr>
            <a:grpSpLocks noChangeAspect="1"/>
          </p:cNvGrpSpPr>
          <p:nvPr/>
        </p:nvGrpSpPr>
        <p:grpSpPr>
          <a:xfrm>
            <a:off x="1438062" y="14999185"/>
            <a:ext cx="6620298" cy="5760000"/>
            <a:chOff x="898804" y="14938225"/>
            <a:chExt cx="6924664" cy="6024814"/>
          </a:xfrm>
        </p:grpSpPr>
        <p:graphicFrame>
          <p:nvGraphicFramePr>
            <p:cNvPr id="9" name="Graphique 8">
              <a:extLst>
                <a:ext uri="{FF2B5EF4-FFF2-40B4-BE49-F238E27FC236}">
                  <a16:creationId xmlns:a16="http://schemas.microsoft.com/office/drawing/2014/main" id="{FE98E38C-4CF6-92F4-4493-5369AA66E242}"/>
                </a:ext>
              </a:extLst>
            </p:cNvPr>
            <p:cNvGraphicFramePr>
              <a:graphicFrameLocks/>
            </p:cNvGraphicFramePr>
            <p:nvPr>
              <p:extLst>
                <p:ext uri="{D42A27DB-BD31-4B8C-83A1-F6EECF244321}">
                  <p14:modId xmlns:p14="http://schemas.microsoft.com/office/powerpoint/2010/main" val="1000420872"/>
                </p:ext>
              </p:extLst>
            </p:nvPr>
          </p:nvGraphicFramePr>
          <p:xfrm>
            <a:off x="898804" y="14938225"/>
            <a:ext cx="6924664" cy="6024814"/>
          </p:xfrm>
          <a:graphic>
            <a:graphicData uri="http://schemas.openxmlformats.org/drawingml/2006/chart">
              <c:chart xmlns:c="http://schemas.openxmlformats.org/drawingml/2006/chart" xmlns:r="http://schemas.openxmlformats.org/officeDocument/2006/relationships" r:id="rId4"/>
            </a:graphicData>
          </a:graphic>
        </p:graphicFrame>
        <p:cxnSp>
          <p:nvCxnSpPr>
            <p:cNvPr id="38" name="Connecteur droit 37">
              <a:extLst>
                <a:ext uri="{FF2B5EF4-FFF2-40B4-BE49-F238E27FC236}">
                  <a16:creationId xmlns:a16="http://schemas.microsoft.com/office/drawing/2014/main" id="{C2C2A634-253D-EFDB-5EFF-ADBC3939A5CC}"/>
                </a:ext>
              </a:extLst>
            </p:cNvPr>
            <p:cNvCxnSpPr>
              <a:cxnSpLocks/>
            </p:cNvCxnSpPr>
            <p:nvPr/>
          </p:nvCxnSpPr>
          <p:spPr>
            <a:xfrm flipV="1">
              <a:off x="2832847" y="15952992"/>
              <a:ext cx="2716044" cy="7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78F55E76-F4D2-9DF8-8732-B1E2C385D681}"/>
                </a:ext>
              </a:extLst>
            </p:cNvPr>
            <p:cNvSpPr txBox="1"/>
            <p:nvPr/>
          </p:nvSpPr>
          <p:spPr>
            <a:xfrm>
              <a:off x="3636291" y="15530320"/>
              <a:ext cx="1596156" cy="482890"/>
            </a:xfrm>
            <a:prstGeom prst="rect">
              <a:avLst/>
            </a:prstGeom>
            <a:noFill/>
          </p:spPr>
          <p:txBody>
            <a:bodyPr wrap="square" rtlCol="0">
              <a:normAutofit/>
            </a:bodyPr>
            <a:lstStyle/>
            <a:p>
              <a:r>
                <a:rPr lang="fr-FR" sz="2400" b="1">
                  <a:latin typeface="Arial" panose="020B0604020202020204" pitchFamily="34" charset="0"/>
                  <a:cs typeface="Arial" panose="020B0604020202020204" pitchFamily="34" charset="0"/>
                </a:rPr>
                <a:t>+58 %</a:t>
              </a:r>
            </a:p>
          </p:txBody>
        </p:sp>
      </p:grpSp>
      <p:grpSp>
        <p:nvGrpSpPr>
          <p:cNvPr id="79" name="Groupe 78">
            <a:extLst>
              <a:ext uri="{FF2B5EF4-FFF2-40B4-BE49-F238E27FC236}">
                <a16:creationId xmlns:a16="http://schemas.microsoft.com/office/drawing/2014/main" id="{B61FCB7D-453A-53D2-169D-948096F6AE62}"/>
              </a:ext>
            </a:extLst>
          </p:cNvPr>
          <p:cNvGrpSpPr>
            <a:grpSpLocks noChangeAspect="1"/>
          </p:cNvGrpSpPr>
          <p:nvPr/>
        </p:nvGrpSpPr>
        <p:grpSpPr>
          <a:xfrm>
            <a:off x="9006871" y="15012688"/>
            <a:ext cx="10774088" cy="5760000"/>
            <a:chOff x="8371189" y="14763007"/>
            <a:chExt cx="11445740" cy="6119076"/>
          </a:xfrm>
        </p:grpSpPr>
        <p:graphicFrame>
          <p:nvGraphicFramePr>
            <p:cNvPr id="25" name="Graphique 24">
              <a:extLst>
                <a:ext uri="{FF2B5EF4-FFF2-40B4-BE49-F238E27FC236}">
                  <a16:creationId xmlns:a16="http://schemas.microsoft.com/office/drawing/2014/main" id="{9176BD5F-1545-BF64-FDBA-FC8E80DE6E7C}"/>
                </a:ext>
              </a:extLst>
            </p:cNvPr>
            <p:cNvGraphicFramePr>
              <a:graphicFrameLocks/>
            </p:cNvGraphicFramePr>
            <p:nvPr>
              <p:extLst>
                <p:ext uri="{D42A27DB-BD31-4B8C-83A1-F6EECF244321}">
                  <p14:modId xmlns:p14="http://schemas.microsoft.com/office/powerpoint/2010/main" val="2575149134"/>
                </p:ext>
              </p:extLst>
            </p:nvPr>
          </p:nvGraphicFramePr>
          <p:xfrm>
            <a:off x="8371189" y="14763007"/>
            <a:ext cx="11445740" cy="6119076"/>
          </p:xfrm>
          <a:graphic>
            <a:graphicData uri="http://schemas.openxmlformats.org/drawingml/2006/chart">
              <c:chart xmlns:c="http://schemas.openxmlformats.org/drawingml/2006/chart" xmlns:r="http://schemas.openxmlformats.org/officeDocument/2006/relationships" r:id="rId5"/>
            </a:graphicData>
          </a:graphic>
        </p:graphicFrame>
        <p:cxnSp>
          <p:nvCxnSpPr>
            <p:cNvPr id="49" name="Connecteur droit 48">
              <a:extLst>
                <a:ext uri="{FF2B5EF4-FFF2-40B4-BE49-F238E27FC236}">
                  <a16:creationId xmlns:a16="http://schemas.microsoft.com/office/drawing/2014/main" id="{BB719399-9848-4D58-9D2B-9C88158EFD49}"/>
                </a:ext>
              </a:extLst>
            </p:cNvPr>
            <p:cNvCxnSpPr>
              <a:cxnSpLocks/>
            </p:cNvCxnSpPr>
            <p:nvPr/>
          </p:nvCxnSpPr>
          <p:spPr>
            <a:xfrm>
              <a:off x="10109532" y="15982345"/>
              <a:ext cx="236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B25BF5D5-B547-9D0C-2563-53A90A7EA117}"/>
                </a:ext>
              </a:extLst>
            </p:cNvPr>
            <p:cNvSpPr txBox="1"/>
            <p:nvPr/>
          </p:nvSpPr>
          <p:spPr>
            <a:xfrm>
              <a:off x="10635942" y="15604588"/>
              <a:ext cx="1665575" cy="490445"/>
            </a:xfrm>
            <a:prstGeom prst="rect">
              <a:avLst/>
            </a:prstGeom>
            <a:noFill/>
          </p:spPr>
          <p:txBody>
            <a:bodyPr wrap="square" rtlCol="0">
              <a:normAutofit/>
            </a:bodyPr>
            <a:lstStyle/>
            <a:p>
              <a:r>
                <a:rPr lang="fr-FR" sz="2400" b="1">
                  <a:latin typeface="Arial" panose="020B0604020202020204" pitchFamily="34" charset="0"/>
                  <a:cs typeface="Arial" panose="020B0604020202020204" pitchFamily="34" charset="0"/>
                </a:rPr>
                <a:t>+48 % </a:t>
              </a:r>
            </a:p>
          </p:txBody>
        </p:sp>
        <p:sp>
          <p:nvSpPr>
            <p:cNvPr id="52" name="ZoneTexte 51">
              <a:extLst>
                <a:ext uri="{FF2B5EF4-FFF2-40B4-BE49-F238E27FC236}">
                  <a16:creationId xmlns:a16="http://schemas.microsoft.com/office/drawing/2014/main" id="{98589E9C-702D-CBCC-8F1C-25F2477CC360}"/>
                </a:ext>
              </a:extLst>
            </p:cNvPr>
            <p:cNvSpPr txBox="1"/>
            <p:nvPr/>
          </p:nvSpPr>
          <p:spPr>
            <a:xfrm>
              <a:off x="11834648" y="15285547"/>
              <a:ext cx="457200" cy="490445"/>
            </a:xfrm>
            <a:prstGeom prst="rect">
              <a:avLst/>
            </a:prstGeom>
            <a:noFill/>
          </p:spPr>
          <p:txBody>
            <a:bodyPr wrap="square" rtlCol="0">
              <a:normAutofit/>
            </a:bodyPr>
            <a:lstStyle/>
            <a:p>
              <a:endParaRPr lang="fr-FR" sz="2400" b="1" dirty="0">
                <a:latin typeface="Arial" panose="020B0604020202020204" pitchFamily="34" charset="0"/>
                <a:cs typeface="Arial" panose="020B0604020202020204" pitchFamily="34" charset="0"/>
              </a:endParaRPr>
            </a:p>
          </p:txBody>
        </p:sp>
        <p:cxnSp>
          <p:nvCxnSpPr>
            <p:cNvPr id="53" name="Connecteur droit 52">
              <a:extLst>
                <a:ext uri="{FF2B5EF4-FFF2-40B4-BE49-F238E27FC236}">
                  <a16:creationId xmlns:a16="http://schemas.microsoft.com/office/drawing/2014/main" id="{A2F75608-4A94-A415-7CF6-6C19EDDD9705}"/>
                </a:ext>
              </a:extLst>
            </p:cNvPr>
            <p:cNvCxnSpPr>
              <a:cxnSpLocks/>
            </p:cNvCxnSpPr>
            <p:nvPr/>
          </p:nvCxnSpPr>
          <p:spPr>
            <a:xfrm>
              <a:off x="15336070" y="16712275"/>
              <a:ext cx="22488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ZoneTexte 54">
              <a:extLst>
                <a:ext uri="{FF2B5EF4-FFF2-40B4-BE49-F238E27FC236}">
                  <a16:creationId xmlns:a16="http://schemas.microsoft.com/office/drawing/2014/main" id="{EC26442E-415B-9503-791C-D56F9ADDFDC5}"/>
                </a:ext>
              </a:extLst>
            </p:cNvPr>
            <p:cNvSpPr txBox="1"/>
            <p:nvPr/>
          </p:nvSpPr>
          <p:spPr>
            <a:xfrm>
              <a:off x="15848977" y="16307786"/>
              <a:ext cx="2013503" cy="490445"/>
            </a:xfrm>
            <a:prstGeom prst="rect">
              <a:avLst/>
            </a:prstGeom>
            <a:noFill/>
          </p:spPr>
          <p:txBody>
            <a:bodyPr wrap="square" rtlCol="0">
              <a:normAutofit/>
            </a:bodyPr>
            <a:lstStyle/>
            <a:p>
              <a:r>
                <a:rPr lang="fr-FR" sz="2400" b="1">
                  <a:latin typeface="Arial" panose="020B0604020202020204" pitchFamily="34" charset="0"/>
                  <a:cs typeface="Arial" panose="020B0604020202020204" pitchFamily="34" charset="0"/>
                </a:rPr>
                <a:t>+125 % </a:t>
              </a:r>
            </a:p>
          </p:txBody>
        </p:sp>
        <p:cxnSp>
          <p:nvCxnSpPr>
            <p:cNvPr id="57" name="Connecteur droit 56">
              <a:extLst>
                <a:ext uri="{FF2B5EF4-FFF2-40B4-BE49-F238E27FC236}">
                  <a16:creationId xmlns:a16="http://schemas.microsoft.com/office/drawing/2014/main" id="{E6068654-3CAD-0883-980B-B2DD21B1E889}"/>
                </a:ext>
              </a:extLst>
            </p:cNvPr>
            <p:cNvCxnSpPr>
              <a:cxnSpLocks/>
            </p:cNvCxnSpPr>
            <p:nvPr/>
          </p:nvCxnSpPr>
          <p:spPr>
            <a:xfrm>
              <a:off x="15848977" y="16213858"/>
              <a:ext cx="25444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40279531-95BB-0074-7304-DA1341A1F14C}"/>
                </a:ext>
              </a:extLst>
            </p:cNvPr>
            <p:cNvSpPr txBox="1"/>
            <p:nvPr/>
          </p:nvSpPr>
          <p:spPr>
            <a:xfrm>
              <a:off x="17136358" y="15936798"/>
              <a:ext cx="806696" cy="490445"/>
            </a:xfrm>
            <a:prstGeom prst="rect">
              <a:avLst/>
            </a:prstGeom>
            <a:noFill/>
          </p:spPr>
          <p:txBody>
            <a:bodyPr wrap="square" rtlCol="0">
              <a:normAutofit/>
            </a:bodyPr>
            <a:lstStyle/>
            <a:p>
              <a:r>
                <a:rPr lang="fr-FR" sz="2400" b="1">
                  <a:latin typeface="Arial" panose="020B0604020202020204" pitchFamily="34" charset="0"/>
                  <a:cs typeface="Arial" panose="020B0604020202020204" pitchFamily="34" charset="0"/>
                </a:rPr>
                <a:t>*</a:t>
              </a:r>
            </a:p>
          </p:txBody>
        </p:sp>
        <p:sp>
          <p:nvSpPr>
            <p:cNvPr id="63" name="ZoneTexte 62">
              <a:extLst>
                <a:ext uri="{FF2B5EF4-FFF2-40B4-BE49-F238E27FC236}">
                  <a16:creationId xmlns:a16="http://schemas.microsoft.com/office/drawing/2014/main" id="{472ADB41-5CD0-9A28-1D48-87FA70F5300E}"/>
                </a:ext>
              </a:extLst>
            </p:cNvPr>
            <p:cNvSpPr txBox="1"/>
            <p:nvPr/>
          </p:nvSpPr>
          <p:spPr>
            <a:xfrm>
              <a:off x="17476184" y="15550717"/>
              <a:ext cx="899204" cy="490445"/>
            </a:xfrm>
            <a:prstGeom prst="rect">
              <a:avLst/>
            </a:prstGeom>
            <a:noFill/>
          </p:spPr>
          <p:txBody>
            <a:bodyPr wrap="square" rtlCol="0">
              <a:normAutofit/>
            </a:bodyPr>
            <a:lstStyle/>
            <a:p>
              <a:endParaRPr lang="fr-FR" sz="2400" b="1" dirty="0">
                <a:latin typeface="Arial" panose="020B0604020202020204" pitchFamily="34" charset="0"/>
                <a:cs typeface="Arial" panose="020B0604020202020204" pitchFamily="34" charset="0"/>
              </a:endParaRPr>
            </a:p>
          </p:txBody>
        </p:sp>
      </p:grpSp>
      <p:sp>
        <p:nvSpPr>
          <p:cNvPr id="26" name="Zone de texte 47">
            <a:extLst>
              <a:ext uri="{FF2B5EF4-FFF2-40B4-BE49-F238E27FC236}">
                <a16:creationId xmlns:a16="http://schemas.microsoft.com/office/drawing/2014/main" id="{03F31463-74A5-B6FB-92F4-93881110E9DD}"/>
              </a:ext>
            </a:extLst>
          </p:cNvPr>
          <p:cNvSpPr txBox="1"/>
          <p:nvPr/>
        </p:nvSpPr>
        <p:spPr>
          <a:xfrm>
            <a:off x="4055226" y="20871430"/>
            <a:ext cx="15738222" cy="738664"/>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marL="457200" indent="-457200" algn="ctr">
              <a:spcBef>
                <a:spcPts val="1000"/>
              </a:spcBef>
              <a:buFont typeface="Wingdings" panose="05000000000000000000" pitchFamily="2" charset="2"/>
              <a:buChar char="Ø"/>
            </a:pPr>
            <a:r>
              <a:rPr lang="fr-FR" sz="2400">
                <a:latin typeface="Arial" panose="020B0604020202020204" pitchFamily="34" charset="0"/>
                <a:ea typeface="Times New Roman" panose="02020603050405020304" pitchFamily="18" charset="0"/>
                <a:cs typeface="Arial" panose="020B0604020202020204" pitchFamily="34" charset="0"/>
              </a:rPr>
              <a:t>Amélioration de la prolifération et de la différenciation des kératinocytes à partir du Jour 4 avec le complexe actif par rapport aux peaux non traitées, ce qui a contribué à une </a:t>
            </a:r>
            <a:r>
              <a:rPr lang="fr-FR" sz="2400" b="1">
                <a:latin typeface="Arial" panose="020B0604020202020204" pitchFamily="34" charset="0"/>
                <a:ea typeface="Times New Roman" panose="02020603050405020304" pitchFamily="18" charset="0"/>
                <a:cs typeface="Arial" panose="020B0604020202020204" pitchFamily="34" charset="0"/>
              </a:rPr>
              <a:t>meilleure fermeture de l’épiderme</a:t>
            </a:r>
            <a:r>
              <a:rPr lang="fr-FR" sz="2400">
                <a:latin typeface="Arial" panose="020B0604020202020204" pitchFamily="34" charset="0"/>
                <a:ea typeface="Times New Roman" panose="02020603050405020304" pitchFamily="18" charset="0"/>
                <a:cs typeface="Arial" panose="020B0604020202020204" pitchFamily="34" charset="0"/>
              </a:rPr>
              <a:t> au Jour 7.</a:t>
            </a:r>
          </a:p>
        </p:txBody>
      </p:sp>
      <p:grpSp>
        <p:nvGrpSpPr>
          <p:cNvPr id="2" name="Groupe 1">
            <a:extLst>
              <a:ext uri="{FF2B5EF4-FFF2-40B4-BE49-F238E27FC236}">
                <a16:creationId xmlns:a16="http://schemas.microsoft.com/office/drawing/2014/main" id="{6E9AAE51-29A8-DDE5-77C7-62F556EC60A1}"/>
              </a:ext>
            </a:extLst>
          </p:cNvPr>
          <p:cNvGrpSpPr/>
          <p:nvPr/>
        </p:nvGrpSpPr>
        <p:grpSpPr>
          <a:xfrm>
            <a:off x="20984183" y="15137588"/>
            <a:ext cx="2841910" cy="2884710"/>
            <a:chOff x="21075516" y="15178467"/>
            <a:chExt cx="2841910" cy="2884710"/>
          </a:xfrm>
        </p:grpSpPr>
        <p:pic>
          <p:nvPicPr>
            <p:cNvPr id="6" name="Image 5">
              <a:extLst>
                <a:ext uri="{FF2B5EF4-FFF2-40B4-BE49-F238E27FC236}">
                  <a16:creationId xmlns:a16="http://schemas.microsoft.com/office/drawing/2014/main" id="{5A5CFD65-9BD0-1031-5188-B3678B952F2B}"/>
                </a:ext>
              </a:extLst>
            </p:cNvPr>
            <p:cNvPicPr>
              <a:picLocks noChangeAspect="1"/>
            </p:cNvPicPr>
            <p:nvPr/>
          </p:nvPicPr>
          <p:blipFill>
            <a:blip r:embed="rId6"/>
            <a:stretch>
              <a:fillRect/>
            </a:stretch>
          </p:blipFill>
          <p:spPr>
            <a:xfrm>
              <a:off x="21075516" y="15178467"/>
              <a:ext cx="2841910" cy="2884710"/>
            </a:xfrm>
            <a:prstGeom prst="rect">
              <a:avLst/>
            </a:prstGeom>
          </p:spPr>
        </p:pic>
        <p:sp>
          <p:nvSpPr>
            <p:cNvPr id="32" name="Zone de texte 47">
              <a:extLst>
                <a:ext uri="{FF2B5EF4-FFF2-40B4-BE49-F238E27FC236}">
                  <a16:creationId xmlns:a16="http://schemas.microsoft.com/office/drawing/2014/main" id="{548ED7DB-34C1-830D-E60A-3904BCB0FFA0}"/>
                </a:ext>
              </a:extLst>
            </p:cNvPr>
            <p:cNvSpPr txBox="1"/>
            <p:nvPr/>
          </p:nvSpPr>
          <p:spPr>
            <a:xfrm>
              <a:off x="21827579" y="16051577"/>
              <a:ext cx="1203692" cy="553998"/>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just">
                <a:spcBef>
                  <a:spcPts val="1000"/>
                </a:spcBef>
              </a:pPr>
              <a:r>
                <a:rPr lang="fr-FR" sz="3600" b="1">
                  <a:solidFill>
                    <a:schemeClr val="bg1"/>
                  </a:solidFill>
                  <a:latin typeface="Arial" panose="020B0604020202020204" pitchFamily="34" charset="0"/>
                  <a:ea typeface="Times New Roman" panose="02020603050405020304" pitchFamily="18" charset="0"/>
                  <a:cs typeface="Arial" panose="020B0604020202020204" pitchFamily="34" charset="0"/>
                </a:rPr>
                <a:t>-48 %</a:t>
              </a:r>
            </a:p>
          </p:txBody>
        </p:sp>
        <p:sp>
          <p:nvSpPr>
            <p:cNvPr id="48" name="Zone de texte 47">
              <a:extLst>
                <a:ext uri="{FF2B5EF4-FFF2-40B4-BE49-F238E27FC236}">
                  <a16:creationId xmlns:a16="http://schemas.microsoft.com/office/drawing/2014/main" id="{127E4217-6A27-07C0-B4C8-9F4D8F7A8C90}"/>
                </a:ext>
              </a:extLst>
            </p:cNvPr>
            <p:cNvSpPr txBox="1"/>
            <p:nvPr/>
          </p:nvSpPr>
          <p:spPr>
            <a:xfrm>
              <a:off x="21280235" y="15228887"/>
              <a:ext cx="2448000" cy="396000"/>
            </a:xfrm>
            <a:prstGeom prst="rect">
              <a:avLst/>
            </a:prstGeom>
            <a:solidFill>
              <a:srgbClr val="F8F8F8">
                <a:alpha val="45882"/>
              </a:srgbClr>
            </a:solidFill>
            <a:ln>
              <a:noFill/>
            </a:ln>
          </p:spPr>
          <p:txBody>
            <a:bodyPr rot="0" spcFirstLastPara="0" vert="horz" wrap="square" lIns="0" tIns="0" rIns="0" bIns="0" numCol="1" spcCol="0" rtlCol="0" fromWordArt="0" anchor="t" anchorCtr="0" forceAA="0" compatLnSpc="1">
              <a:prstTxWarp prst="textNoShape">
                <a:avLst/>
              </a:prstTxWarp>
              <a:normAutofit fontScale="92500"/>
            </a:bodyPr>
            <a:lstStyle>
              <a:defPPr>
                <a:defRPr lang="en-US"/>
              </a:defPPr>
              <a:lvl1pPr algn="ctr">
                <a:spcBef>
                  <a:spcPts val="1000"/>
                </a:spcBef>
                <a:defRPr sz="2600" b="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defRPr>
              </a:lvl1pPr>
            </a:lstStyle>
            <a:p>
              <a:r>
                <a:rPr lang="fr-FR"/>
                <a:t>Peau non traitée</a:t>
              </a:r>
            </a:p>
          </p:txBody>
        </p:sp>
      </p:grpSp>
      <p:sp>
        <p:nvSpPr>
          <p:cNvPr id="54" name="Zone de texte 47">
            <a:extLst>
              <a:ext uri="{FF2B5EF4-FFF2-40B4-BE49-F238E27FC236}">
                <a16:creationId xmlns:a16="http://schemas.microsoft.com/office/drawing/2014/main" id="{852C8FFF-117D-C488-563F-76CDDC1F90E4}"/>
              </a:ext>
            </a:extLst>
          </p:cNvPr>
          <p:cNvSpPr txBox="1"/>
          <p:nvPr/>
        </p:nvSpPr>
        <p:spPr>
          <a:xfrm>
            <a:off x="21836822" y="14732453"/>
            <a:ext cx="1203692" cy="369332"/>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000"/>
              </a:spcBef>
            </a:pPr>
            <a:r>
              <a:rPr lang="fr-FR" sz="2400" b="1">
                <a:latin typeface="Arial" panose="020B0604020202020204" pitchFamily="34" charset="0"/>
                <a:ea typeface="Times New Roman" panose="02020603050405020304" pitchFamily="18" charset="0"/>
                <a:cs typeface="Arial" panose="020B0604020202020204" pitchFamily="34" charset="0"/>
              </a:rPr>
              <a:t>Jour 7</a:t>
            </a:r>
          </a:p>
        </p:txBody>
      </p:sp>
      <p:grpSp>
        <p:nvGrpSpPr>
          <p:cNvPr id="59" name="Groupe 58">
            <a:extLst>
              <a:ext uri="{FF2B5EF4-FFF2-40B4-BE49-F238E27FC236}">
                <a16:creationId xmlns:a16="http://schemas.microsoft.com/office/drawing/2014/main" id="{2920035D-AB11-B21E-4A71-C06082E80955}"/>
              </a:ext>
            </a:extLst>
          </p:cNvPr>
          <p:cNvGrpSpPr/>
          <p:nvPr/>
        </p:nvGrpSpPr>
        <p:grpSpPr>
          <a:xfrm>
            <a:off x="21010696" y="18091016"/>
            <a:ext cx="2820510" cy="2884710"/>
            <a:chOff x="21102029" y="18131895"/>
            <a:chExt cx="2820510" cy="2884710"/>
          </a:xfrm>
        </p:grpSpPr>
        <p:pic>
          <p:nvPicPr>
            <p:cNvPr id="64" name="Image 63">
              <a:extLst>
                <a:ext uri="{FF2B5EF4-FFF2-40B4-BE49-F238E27FC236}">
                  <a16:creationId xmlns:a16="http://schemas.microsoft.com/office/drawing/2014/main" id="{D323DFCC-B20A-9640-A38B-2BFFFD71F9D7}"/>
                </a:ext>
              </a:extLst>
            </p:cNvPr>
            <p:cNvPicPr>
              <a:picLocks noChangeAspect="1"/>
            </p:cNvPicPr>
            <p:nvPr/>
          </p:nvPicPr>
          <p:blipFill>
            <a:blip r:embed="rId7"/>
            <a:stretch>
              <a:fillRect/>
            </a:stretch>
          </p:blipFill>
          <p:spPr>
            <a:xfrm>
              <a:off x="21102029" y="18131895"/>
              <a:ext cx="2820510" cy="2884710"/>
            </a:xfrm>
            <a:prstGeom prst="rect">
              <a:avLst/>
            </a:prstGeom>
          </p:spPr>
        </p:pic>
        <p:sp>
          <p:nvSpPr>
            <p:cNvPr id="65" name="Zone de texte 47">
              <a:extLst>
                <a:ext uri="{FF2B5EF4-FFF2-40B4-BE49-F238E27FC236}">
                  <a16:creationId xmlns:a16="http://schemas.microsoft.com/office/drawing/2014/main" id="{2647F13B-674A-7871-B5A0-76827B1479C8}"/>
                </a:ext>
              </a:extLst>
            </p:cNvPr>
            <p:cNvSpPr txBox="1"/>
            <p:nvPr/>
          </p:nvSpPr>
          <p:spPr>
            <a:xfrm>
              <a:off x="22183930" y="19263617"/>
              <a:ext cx="1308944" cy="553998"/>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just">
                <a:spcBef>
                  <a:spcPts val="1000"/>
                </a:spcBef>
              </a:pPr>
              <a:r>
                <a:rPr lang="fr-FR" sz="3600" b="1">
                  <a:solidFill>
                    <a:schemeClr val="bg1"/>
                  </a:solidFill>
                  <a:latin typeface="Arial" panose="020B0604020202020204" pitchFamily="34" charset="0"/>
                  <a:ea typeface="Times New Roman" panose="02020603050405020304" pitchFamily="18" charset="0"/>
                  <a:cs typeface="Arial" panose="020B0604020202020204" pitchFamily="34" charset="0"/>
                </a:rPr>
                <a:t>-90 %</a:t>
              </a:r>
            </a:p>
          </p:txBody>
        </p:sp>
        <p:sp>
          <p:nvSpPr>
            <p:cNvPr id="66" name="Zone de texte 47">
              <a:extLst>
                <a:ext uri="{FF2B5EF4-FFF2-40B4-BE49-F238E27FC236}">
                  <a16:creationId xmlns:a16="http://schemas.microsoft.com/office/drawing/2014/main" id="{B2B08536-BB80-2264-126D-8F0A89A09671}"/>
                </a:ext>
              </a:extLst>
            </p:cNvPr>
            <p:cNvSpPr txBox="1"/>
            <p:nvPr/>
          </p:nvSpPr>
          <p:spPr>
            <a:xfrm>
              <a:off x="21286874" y="18177093"/>
              <a:ext cx="2448000" cy="396000"/>
            </a:xfrm>
            <a:prstGeom prst="rect">
              <a:avLst/>
            </a:prstGeom>
            <a:solidFill>
              <a:srgbClr val="F8F8F8">
                <a:alpha val="45882"/>
              </a:srgbClr>
            </a:solidFill>
            <a:ln>
              <a:noFill/>
            </a:ln>
          </p:spPr>
          <p:txBody>
            <a:bodyPr rot="0" spcFirstLastPara="0" vert="horz" wrap="square" lIns="0" tIns="0" rIns="0" bIns="0" numCol="1" spcCol="0" rtlCol="0" fromWordArt="0" anchor="t" anchorCtr="0" forceAA="0" compatLnSpc="1">
              <a:prstTxWarp prst="textNoShape">
                <a:avLst/>
              </a:prstTxWarp>
              <a:normAutofit lnSpcReduction="10000"/>
            </a:bodyPr>
            <a:lstStyle/>
            <a:p>
              <a:pPr algn="ctr">
                <a:spcBef>
                  <a:spcPts val="1000"/>
                </a:spcBef>
              </a:pPr>
              <a:r>
                <a:rPr lang="fr-FR" sz="2600" b="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Complexe actif</a:t>
              </a:r>
            </a:p>
          </p:txBody>
        </p:sp>
      </p:grpSp>
      <p:sp>
        <p:nvSpPr>
          <p:cNvPr id="67" name="Rectangle 66">
            <a:extLst>
              <a:ext uri="{FF2B5EF4-FFF2-40B4-BE49-F238E27FC236}">
                <a16:creationId xmlns:a16="http://schemas.microsoft.com/office/drawing/2014/main" id="{DA9B335C-2EF4-F751-A43C-405990ECDB7C}"/>
              </a:ext>
            </a:extLst>
          </p:cNvPr>
          <p:cNvSpPr/>
          <p:nvPr/>
        </p:nvSpPr>
        <p:spPr>
          <a:xfrm>
            <a:off x="727602" y="14171179"/>
            <a:ext cx="23688000" cy="7524639"/>
          </a:xfrm>
          <a:prstGeom prst="rect">
            <a:avLst/>
          </a:prstGeom>
          <a:noFill/>
          <a:ln w="57150">
            <a:solidFill>
              <a:srgbClr val="FAE9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fr-FR"/>
          </a:p>
        </p:txBody>
      </p:sp>
      <p:grpSp>
        <p:nvGrpSpPr>
          <p:cNvPr id="98" name="Groupe 97">
            <a:extLst>
              <a:ext uri="{FF2B5EF4-FFF2-40B4-BE49-F238E27FC236}">
                <a16:creationId xmlns:a16="http://schemas.microsoft.com/office/drawing/2014/main" id="{0068325F-C4D0-984F-D6C5-9142C8299A11}"/>
              </a:ext>
            </a:extLst>
          </p:cNvPr>
          <p:cNvGrpSpPr/>
          <p:nvPr/>
        </p:nvGrpSpPr>
        <p:grpSpPr>
          <a:xfrm>
            <a:off x="687818" y="21963995"/>
            <a:ext cx="10309217" cy="9527264"/>
            <a:chOff x="687818" y="21963995"/>
            <a:chExt cx="10309217" cy="9527264"/>
          </a:xfrm>
        </p:grpSpPr>
        <p:grpSp>
          <p:nvGrpSpPr>
            <p:cNvPr id="80" name="Groupe 79">
              <a:extLst>
                <a:ext uri="{FF2B5EF4-FFF2-40B4-BE49-F238E27FC236}">
                  <a16:creationId xmlns:a16="http://schemas.microsoft.com/office/drawing/2014/main" id="{ED963494-0A13-AB20-AA59-4B8DD29D03AF}"/>
                </a:ext>
              </a:extLst>
            </p:cNvPr>
            <p:cNvGrpSpPr>
              <a:grpSpLocks noChangeAspect="1"/>
            </p:cNvGrpSpPr>
            <p:nvPr/>
          </p:nvGrpSpPr>
          <p:grpSpPr>
            <a:xfrm>
              <a:off x="687818" y="22815868"/>
              <a:ext cx="10309217" cy="6327785"/>
              <a:chOff x="687816" y="22745530"/>
              <a:chExt cx="11559011" cy="5911241"/>
            </a:xfrm>
          </p:grpSpPr>
          <p:graphicFrame>
            <p:nvGraphicFramePr>
              <p:cNvPr id="27" name="Graphique 26">
                <a:extLst>
                  <a:ext uri="{FF2B5EF4-FFF2-40B4-BE49-F238E27FC236}">
                    <a16:creationId xmlns:a16="http://schemas.microsoft.com/office/drawing/2014/main" id="{6682CCB0-D5B7-0B8D-103C-0AA604F88E59}"/>
                  </a:ext>
                </a:extLst>
              </p:cNvPr>
              <p:cNvGraphicFramePr>
                <a:graphicFrameLocks/>
              </p:cNvGraphicFramePr>
              <p:nvPr>
                <p:extLst>
                  <p:ext uri="{D42A27DB-BD31-4B8C-83A1-F6EECF244321}">
                    <p14:modId xmlns:p14="http://schemas.microsoft.com/office/powerpoint/2010/main" val="3213685295"/>
                  </p:ext>
                </p:extLst>
              </p:nvPr>
            </p:nvGraphicFramePr>
            <p:xfrm>
              <a:off x="687816" y="22745530"/>
              <a:ext cx="11559011" cy="5911241"/>
            </p:xfrm>
            <a:graphic>
              <a:graphicData uri="http://schemas.openxmlformats.org/drawingml/2006/chart">
                <c:chart xmlns:c="http://schemas.openxmlformats.org/drawingml/2006/chart" xmlns:r="http://schemas.openxmlformats.org/officeDocument/2006/relationships" r:id="rId8"/>
              </a:graphicData>
            </a:graphic>
          </p:graphicFrame>
          <p:cxnSp>
            <p:nvCxnSpPr>
              <p:cNvPr id="68" name="Connecteur droit 67">
                <a:extLst>
                  <a:ext uri="{FF2B5EF4-FFF2-40B4-BE49-F238E27FC236}">
                    <a16:creationId xmlns:a16="http://schemas.microsoft.com/office/drawing/2014/main" id="{414863FA-682E-5578-9829-6962749FBC4A}"/>
                  </a:ext>
                </a:extLst>
              </p:cNvPr>
              <p:cNvCxnSpPr>
                <a:cxnSpLocks/>
              </p:cNvCxnSpPr>
              <p:nvPr/>
            </p:nvCxnSpPr>
            <p:spPr>
              <a:xfrm>
                <a:off x="2661033" y="25872116"/>
                <a:ext cx="2560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ZoneTexte 68">
                <a:extLst>
                  <a:ext uri="{FF2B5EF4-FFF2-40B4-BE49-F238E27FC236}">
                    <a16:creationId xmlns:a16="http://schemas.microsoft.com/office/drawing/2014/main" id="{AB18FE78-0AFE-428E-34DE-C997260F000E}"/>
                  </a:ext>
                </a:extLst>
              </p:cNvPr>
              <p:cNvSpPr txBox="1"/>
              <p:nvPr/>
            </p:nvSpPr>
            <p:spPr>
              <a:xfrm>
                <a:off x="3139485" y="25469176"/>
                <a:ext cx="2129740" cy="431275"/>
              </a:xfrm>
              <a:prstGeom prst="rect">
                <a:avLst/>
              </a:prstGeom>
              <a:noFill/>
            </p:spPr>
            <p:txBody>
              <a:bodyPr wrap="square" rtlCol="0">
                <a:normAutofit/>
              </a:bodyPr>
              <a:lstStyle/>
              <a:p>
                <a:r>
                  <a:rPr lang="fr-FR" sz="2400" b="1">
                    <a:latin typeface="Arial" panose="020B0604020202020204" pitchFamily="34" charset="0"/>
                    <a:cs typeface="Arial" panose="020B0604020202020204" pitchFamily="34" charset="0"/>
                  </a:rPr>
                  <a:t>+160 %*</a:t>
                </a:r>
              </a:p>
            </p:txBody>
          </p:sp>
          <p:cxnSp>
            <p:nvCxnSpPr>
              <p:cNvPr id="70" name="Connecteur droit 69">
                <a:extLst>
                  <a:ext uri="{FF2B5EF4-FFF2-40B4-BE49-F238E27FC236}">
                    <a16:creationId xmlns:a16="http://schemas.microsoft.com/office/drawing/2014/main" id="{F562A5E9-71EF-69A8-74B0-4D787232E40E}"/>
                  </a:ext>
                </a:extLst>
              </p:cNvPr>
              <p:cNvCxnSpPr>
                <a:cxnSpLocks/>
              </p:cNvCxnSpPr>
              <p:nvPr/>
            </p:nvCxnSpPr>
            <p:spPr>
              <a:xfrm>
                <a:off x="3139798" y="25294243"/>
                <a:ext cx="25705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CDCD615D-15EA-F85E-F172-1E70957F4622}"/>
                  </a:ext>
                </a:extLst>
              </p:cNvPr>
              <p:cNvSpPr txBox="1"/>
              <p:nvPr/>
            </p:nvSpPr>
            <p:spPr>
              <a:xfrm>
                <a:off x="4333570" y="24948787"/>
                <a:ext cx="898026" cy="431275"/>
              </a:xfrm>
              <a:prstGeom prst="rect">
                <a:avLst/>
              </a:prstGeom>
              <a:noFill/>
            </p:spPr>
            <p:txBody>
              <a:bodyPr wrap="square" rtlCol="0">
                <a:normAutofit/>
              </a:bodyPr>
              <a:lstStyle/>
              <a:p>
                <a:r>
                  <a:rPr lang="fr-FR" sz="2400" b="1">
                    <a:latin typeface="Arial" panose="020B0604020202020204" pitchFamily="34" charset="0"/>
                    <a:cs typeface="Arial" panose="020B0604020202020204" pitchFamily="34" charset="0"/>
                  </a:rPr>
                  <a:t>*</a:t>
                </a:r>
              </a:p>
            </p:txBody>
          </p:sp>
          <p:cxnSp>
            <p:nvCxnSpPr>
              <p:cNvPr id="72" name="Connecteur droit 71">
                <a:extLst>
                  <a:ext uri="{FF2B5EF4-FFF2-40B4-BE49-F238E27FC236}">
                    <a16:creationId xmlns:a16="http://schemas.microsoft.com/office/drawing/2014/main" id="{01B556D3-0AE5-641D-29D1-8B87AB59E5C6}"/>
                  </a:ext>
                </a:extLst>
              </p:cNvPr>
              <p:cNvCxnSpPr>
                <a:cxnSpLocks/>
              </p:cNvCxnSpPr>
              <p:nvPr/>
            </p:nvCxnSpPr>
            <p:spPr>
              <a:xfrm>
                <a:off x="7664007" y="23867699"/>
                <a:ext cx="23513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C37A3718-A72C-BF32-57C1-4457DE8C0B48}"/>
                  </a:ext>
                </a:extLst>
              </p:cNvPr>
              <p:cNvSpPr txBox="1"/>
              <p:nvPr/>
            </p:nvSpPr>
            <p:spPr>
              <a:xfrm>
                <a:off x="8217068" y="23485260"/>
                <a:ext cx="1960169" cy="431275"/>
              </a:xfrm>
              <a:prstGeom prst="rect">
                <a:avLst/>
              </a:prstGeom>
              <a:noFill/>
            </p:spPr>
            <p:txBody>
              <a:bodyPr wrap="square" rtlCol="0">
                <a:normAutofit/>
              </a:bodyPr>
              <a:lstStyle/>
              <a:p>
                <a:r>
                  <a:rPr lang="fr-FR" sz="2400" b="1">
                    <a:latin typeface="Arial" panose="020B0604020202020204" pitchFamily="34" charset="0"/>
                    <a:cs typeface="Arial" panose="020B0604020202020204" pitchFamily="34" charset="0"/>
                  </a:rPr>
                  <a:t>+150 %*</a:t>
                </a:r>
              </a:p>
            </p:txBody>
          </p:sp>
        </p:grpSp>
        <p:sp>
          <p:nvSpPr>
            <p:cNvPr id="28" name="Zone de texte 47">
              <a:extLst>
                <a:ext uri="{FF2B5EF4-FFF2-40B4-BE49-F238E27FC236}">
                  <a16:creationId xmlns:a16="http://schemas.microsoft.com/office/drawing/2014/main" id="{B66B404A-FB9F-5A28-E386-E3FD7179D4F0}"/>
                </a:ext>
              </a:extLst>
            </p:cNvPr>
            <p:cNvSpPr txBox="1"/>
            <p:nvPr/>
          </p:nvSpPr>
          <p:spPr>
            <a:xfrm>
              <a:off x="726831" y="21963995"/>
              <a:ext cx="10225512" cy="497420"/>
            </a:xfrm>
            <a:prstGeom prst="rect">
              <a:avLst/>
            </a:prstGeom>
            <a:solidFill>
              <a:srgbClr val="FAE927"/>
            </a:solid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000"/>
                </a:spcBef>
              </a:pPr>
              <a:r>
                <a:rPr lang="fr-FR" sz="3200" b="1">
                  <a:latin typeface="Arial" panose="020B0604020202020204" pitchFamily="34" charset="0"/>
                  <a:ea typeface="Times New Roman" panose="02020603050405020304" pitchFamily="18" charset="0"/>
                  <a:cs typeface="Arial" panose="020B0604020202020204" pitchFamily="34" charset="0"/>
                </a:rPr>
                <a:t>Amélioration de la structuration de la JDE</a:t>
              </a:r>
            </a:p>
          </p:txBody>
        </p:sp>
        <p:sp>
          <p:nvSpPr>
            <p:cNvPr id="30" name="ZoneTexte 29">
              <a:extLst>
                <a:ext uri="{FF2B5EF4-FFF2-40B4-BE49-F238E27FC236}">
                  <a16:creationId xmlns:a16="http://schemas.microsoft.com/office/drawing/2014/main" id="{530602C3-E6B4-C805-D2BF-5C496BA3AA9E}"/>
                </a:ext>
              </a:extLst>
            </p:cNvPr>
            <p:cNvSpPr txBox="1"/>
            <p:nvPr/>
          </p:nvSpPr>
          <p:spPr>
            <a:xfrm>
              <a:off x="871910" y="29532626"/>
              <a:ext cx="9771295" cy="1569660"/>
            </a:xfrm>
            <a:prstGeom prst="rect">
              <a:avLst/>
            </a:prstGeom>
            <a:noFill/>
          </p:spPr>
          <p:txBody>
            <a:bodyPr wrap="square">
              <a:normAutofit fontScale="92500" lnSpcReduction="20000"/>
            </a:bodyPr>
            <a:lstStyle/>
            <a:p>
              <a:pPr marL="457200" indent="-457200" algn="ctr">
                <a:buFont typeface="Wingdings" panose="05000000000000000000" pitchFamily="2" charset="2"/>
                <a:buChar char="Ø"/>
              </a:pPr>
              <a:r>
                <a:rPr lang="fr-FR" sz="2400">
                  <a:latin typeface="Arial" panose="020B0604020202020204" pitchFamily="34" charset="0"/>
                  <a:cs typeface="Arial" panose="020B0604020202020204" pitchFamily="34" charset="0"/>
                </a:rPr>
                <a:t>Les collagènes XVII et VII participent respectivement à la régénération de l’épiderme et à la cohésion tissulaire épiderme/derme. Leur augmentation à partir du Jour 4 avec le complexe actif par rapport aux peaux non traitées </a:t>
              </a:r>
              <a:r>
                <a:rPr lang="fr-FR" sz="2400" b="1">
                  <a:latin typeface="Arial" panose="020B0604020202020204" pitchFamily="34" charset="0"/>
                  <a:cs typeface="Arial" panose="020B0604020202020204" pitchFamily="34" charset="0"/>
                </a:rPr>
                <a:t>pourrait contribuer à une reconstruction épidermique avancée</a:t>
              </a:r>
              <a:r>
                <a:rPr lang="fr-FR" sz="2400">
                  <a:latin typeface="Arial" panose="020B0604020202020204" pitchFamily="34" charset="0"/>
                  <a:cs typeface="Arial" panose="020B0604020202020204" pitchFamily="34" charset="0"/>
                </a:rPr>
                <a:t>.</a:t>
              </a:r>
            </a:p>
          </p:txBody>
        </p:sp>
        <p:sp>
          <p:nvSpPr>
            <p:cNvPr id="88" name="Rectangle 87">
              <a:extLst>
                <a:ext uri="{FF2B5EF4-FFF2-40B4-BE49-F238E27FC236}">
                  <a16:creationId xmlns:a16="http://schemas.microsoft.com/office/drawing/2014/main" id="{3FE71DD8-FB83-45CB-E7E5-E785986FD83E}"/>
                </a:ext>
              </a:extLst>
            </p:cNvPr>
            <p:cNvSpPr/>
            <p:nvPr/>
          </p:nvSpPr>
          <p:spPr>
            <a:xfrm>
              <a:off x="740380" y="21970270"/>
              <a:ext cx="10212448" cy="9520989"/>
            </a:xfrm>
            <a:prstGeom prst="rect">
              <a:avLst/>
            </a:prstGeom>
            <a:noFill/>
            <a:ln w="57150">
              <a:solidFill>
                <a:srgbClr val="FAE9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fr-FR"/>
            </a:p>
          </p:txBody>
        </p:sp>
      </p:grpSp>
      <p:grpSp>
        <p:nvGrpSpPr>
          <p:cNvPr id="99" name="Groupe 98">
            <a:extLst>
              <a:ext uri="{FF2B5EF4-FFF2-40B4-BE49-F238E27FC236}">
                <a16:creationId xmlns:a16="http://schemas.microsoft.com/office/drawing/2014/main" id="{87BE53DC-9F80-5528-27D8-113AE8E9BADE}"/>
              </a:ext>
            </a:extLst>
          </p:cNvPr>
          <p:cNvGrpSpPr/>
          <p:nvPr/>
        </p:nvGrpSpPr>
        <p:grpSpPr>
          <a:xfrm>
            <a:off x="11218551" y="21966428"/>
            <a:ext cx="6086889" cy="9524831"/>
            <a:chOff x="11556830" y="21966427"/>
            <a:chExt cx="6086889" cy="9524831"/>
          </a:xfrm>
        </p:grpSpPr>
        <p:grpSp>
          <p:nvGrpSpPr>
            <p:cNvPr id="82" name="Groupe 81">
              <a:extLst>
                <a:ext uri="{FF2B5EF4-FFF2-40B4-BE49-F238E27FC236}">
                  <a16:creationId xmlns:a16="http://schemas.microsoft.com/office/drawing/2014/main" id="{E7E1343D-52E8-9FB0-1619-E19AC9025E47}"/>
                </a:ext>
              </a:extLst>
            </p:cNvPr>
            <p:cNvGrpSpPr/>
            <p:nvPr/>
          </p:nvGrpSpPr>
          <p:grpSpPr>
            <a:xfrm>
              <a:off x="11649062" y="22841540"/>
              <a:ext cx="5893473" cy="6488762"/>
              <a:chOff x="12569731" y="22535035"/>
              <a:chExt cx="6367984" cy="6816542"/>
            </a:xfrm>
          </p:grpSpPr>
          <p:graphicFrame>
            <p:nvGraphicFramePr>
              <p:cNvPr id="29" name="Graphique 28">
                <a:extLst>
                  <a:ext uri="{FF2B5EF4-FFF2-40B4-BE49-F238E27FC236}">
                    <a16:creationId xmlns:a16="http://schemas.microsoft.com/office/drawing/2014/main" id="{1C047D79-7147-4618-A99D-AF5ECF3FB321}"/>
                  </a:ext>
                </a:extLst>
              </p:cNvPr>
              <p:cNvGraphicFramePr>
                <a:graphicFrameLocks/>
              </p:cNvGraphicFramePr>
              <p:nvPr>
                <p:extLst>
                  <p:ext uri="{D42A27DB-BD31-4B8C-83A1-F6EECF244321}">
                    <p14:modId xmlns:p14="http://schemas.microsoft.com/office/powerpoint/2010/main" val="3586124452"/>
                  </p:ext>
                </p:extLst>
              </p:nvPr>
            </p:nvGraphicFramePr>
            <p:xfrm>
              <a:off x="12569731" y="22535035"/>
              <a:ext cx="6367984" cy="6816542"/>
            </p:xfrm>
            <a:graphic>
              <a:graphicData uri="http://schemas.openxmlformats.org/drawingml/2006/chart">
                <c:chart xmlns:c="http://schemas.openxmlformats.org/drawingml/2006/chart" xmlns:r="http://schemas.openxmlformats.org/officeDocument/2006/relationships" r:id="rId9"/>
              </a:graphicData>
            </a:graphic>
          </p:graphicFrame>
          <p:cxnSp>
            <p:nvCxnSpPr>
              <p:cNvPr id="41" name="Connecteur droit 40">
                <a:extLst>
                  <a:ext uri="{FF2B5EF4-FFF2-40B4-BE49-F238E27FC236}">
                    <a16:creationId xmlns:a16="http://schemas.microsoft.com/office/drawing/2014/main" id="{F143011D-02DA-5D02-E24E-D66DC37E7201}"/>
                  </a:ext>
                </a:extLst>
              </p:cNvPr>
              <p:cNvCxnSpPr>
                <a:cxnSpLocks/>
              </p:cNvCxnSpPr>
              <p:nvPr/>
            </p:nvCxnSpPr>
            <p:spPr>
              <a:xfrm>
                <a:off x="14653553" y="23989077"/>
                <a:ext cx="22764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50529E88-4824-DDC2-31F8-76EC7EDDBA18}"/>
                  </a:ext>
                </a:extLst>
              </p:cNvPr>
              <p:cNvSpPr txBox="1"/>
              <p:nvPr/>
            </p:nvSpPr>
            <p:spPr>
              <a:xfrm>
                <a:off x="15147208" y="23588051"/>
                <a:ext cx="2014026" cy="484986"/>
              </a:xfrm>
              <a:prstGeom prst="rect">
                <a:avLst/>
              </a:prstGeom>
              <a:noFill/>
            </p:spPr>
            <p:txBody>
              <a:bodyPr wrap="square" rtlCol="0">
                <a:normAutofit/>
              </a:bodyPr>
              <a:lstStyle/>
              <a:p>
                <a:r>
                  <a:rPr lang="fr-FR" sz="2400" b="1">
                    <a:latin typeface="Arial" panose="020B0604020202020204" pitchFamily="34" charset="0"/>
                    <a:cs typeface="Arial" panose="020B0604020202020204" pitchFamily="34" charset="0"/>
                  </a:rPr>
                  <a:t>+800 % </a:t>
                </a:r>
              </a:p>
            </p:txBody>
          </p:sp>
          <p:cxnSp>
            <p:nvCxnSpPr>
              <p:cNvPr id="43" name="Connecteur droit 42">
                <a:extLst>
                  <a:ext uri="{FF2B5EF4-FFF2-40B4-BE49-F238E27FC236}">
                    <a16:creationId xmlns:a16="http://schemas.microsoft.com/office/drawing/2014/main" id="{7DEF3E28-C0D2-A243-EC53-9AB04D91E329}"/>
                  </a:ext>
                </a:extLst>
              </p:cNvPr>
              <p:cNvCxnSpPr>
                <a:cxnSpLocks/>
              </p:cNvCxnSpPr>
              <p:nvPr/>
            </p:nvCxnSpPr>
            <p:spPr>
              <a:xfrm>
                <a:off x="15201986" y="23506580"/>
                <a:ext cx="22548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A56A29CC-135A-006A-CFA7-0DDF03D84804}"/>
                  </a:ext>
                </a:extLst>
              </p:cNvPr>
              <p:cNvSpPr txBox="1"/>
              <p:nvPr/>
            </p:nvSpPr>
            <p:spPr>
              <a:xfrm>
                <a:off x="16079635" y="23181221"/>
                <a:ext cx="457200" cy="461665"/>
              </a:xfrm>
              <a:prstGeom prst="rect">
                <a:avLst/>
              </a:prstGeom>
              <a:noFill/>
            </p:spPr>
            <p:txBody>
              <a:bodyPr wrap="square" rtlCol="0">
                <a:normAutofit lnSpcReduction="10000"/>
              </a:bodyPr>
              <a:lstStyle/>
              <a:p>
                <a:r>
                  <a:rPr lang="fr-FR" sz="2400" b="1">
                    <a:latin typeface="Arial" panose="020B0604020202020204" pitchFamily="34" charset="0"/>
                    <a:cs typeface="Arial" panose="020B0604020202020204" pitchFamily="34" charset="0"/>
                  </a:rPr>
                  <a:t>*</a:t>
                </a:r>
              </a:p>
            </p:txBody>
          </p:sp>
        </p:grpSp>
        <p:sp>
          <p:nvSpPr>
            <p:cNvPr id="31" name="Zone de texte 47">
              <a:extLst>
                <a:ext uri="{FF2B5EF4-FFF2-40B4-BE49-F238E27FC236}">
                  <a16:creationId xmlns:a16="http://schemas.microsoft.com/office/drawing/2014/main" id="{2E12AB43-9ED5-613E-566F-4950FC2F5733}"/>
                </a:ext>
              </a:extLst>
            </p:cNvPr>
            <p:cNvSpPr txBox="1"/>
            <p:nvPr/>
          </p:nvSpPr>
          <p:spPr>
            <a:xfrm>
              <a:off x="11556830" y="21966427"/>
              <a:ext cx="6086889" cy="492443"/>
            </a:xfrm>
            <a:prstGeom prst="rect">
              <a:avLst/>
            </a:prstGeom>
            <a:solidFill>
              <a:srgbClr val="FAE927"/>
            </a:solidFill>
            <a:ln>
              <a:noFill/>
            </a:ln>
          </p:spPr>
          <p:txBody>
            <a:bodyPr rot="0" spcFirstLastPara="0" vert="horz" wrap="square" lIns="0" tIns="0" rIns="0" bIns="0" numCol="1" spcCol="0" rtlCol="0" fromWordArt="0" anchor="t" anchorCtr="0" forceAA="0" compatLnSpc="1">
              <a:prstTxWarp prst="textNoShape">
                <a:avLst/>
              </a:prstTxWarp>
              <a:normAutofit fontScale="77500" lnSpcReduction="20000"/>
            </a:bodyPr>
            <a:lstStyle/>
            <a:p>
              <a:pPr algn="ctr">
                <a:spcBef>
                  <a:spcPts val="1000"/>
                </a:spcBef>
              </a:pPr>
              <a:r>
                <a:rPr lang="fr-FR" sz="3200" b="1">
                  <a:latin typeface="Arial" panose="020B0604020202020204" pitchFamily="34" charset="0"/>
                  <a:ea typeface="Times New Roman" panose="02020603050405020304" pitchFamily="18" charset="0"/>
                  <a:cs typeface="Arial" panose="020B0604020202020204" pitchFamily="34" charset="0"/>
                </a:rPr>
                <a:t>Amélioration de la réparation dermique</a:t>
              </a:r>
            </a:p>
          </p:txBody>
        </p:sp>
        <p:sp>
          <p:nvSpPr>
            <p:cNvPr id="89" name="Rectangle 88">
              <a:extLst>
                <a:ext uri="{FF2B5EF4-FFF2-40B4-BE49-F238E27FC236}">
                  <a16:creationId xmlns:a16="http://schemas.microsoft.com/office/drawing/2014/main" id="{28D397FC-F2D4-6913-55F5-BDB121733349}"/>
                </a:ext>
              </a:extLst>
            </p:cNvPr>
            <p:cNvSpPr/>
            <p:nvPr/>
          </p:nvSpPr>
          <p:spPr>
            <a:xfrm>
              <a:off x="11556831" y="21980123"/>
              <a:ext cx="6078311" cy="9511135"/>
            </a:xfrm>
            <a:prstGeom prst="rect">
              <a:avLst/>
            </a:prstGeom>
            <a:noFill/>
            <a:ln w="57150">
              <a:solidFill>
                <a:srgbClr val="FAE9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fr-FR"/>
            </a:p>
          </p:txBody>
        </p:sp>
        <p:sp>
          <p:nvSpPr>
            <p:cNvPr id="90" name="ZoneTexte 89">
              <a:extLst>
                <a:ext uri="{FF2B5EF4-FFF2-40B4-BE49-F238E27FC236}">
                  <a16:creationId xmlns:a16="http://schemas.microsoft.com/office/drawing/2014/main" id="{405A265D-31F4-B03D-F2F1-930A60252C11}"/>
                </a:ext>
              </a:extLst>
            </p:cNvPr>
            <p:cNvSpPr txBox="1"/>
            <p:nvPr/>
          </p:nvSpPr>
          <p:spPr>
            <a:xfrm>
              <a:off x="11640363" y="29336436"/>
              <a:ext cx="5893473" cy="1938992"/>
            </a:xfrm>
            <a:prstGeom prst="rect">
              <a:avLst/>
            </a:prstGeom>
            <a:noFill/>
          </p:spPr>
          <p:txBody>
            <a:bodyPr wrap="square">
              <a:normAutofit fontScale="85000" lnSpcReduction="10000"/>
            </a:bodyPr>
            <a:lstStyle/>
            <a:p>
              <a:pPr marL="457200" indent="-457200" algn="ctr">
                <a:buFont typeface="Wingdings" panose="05000000000000000000" pitchFamily="2" charset="2"/>
                <a:buChar char="Ø"/>
              </a:pPr>
              <a:r>
                <a:rPr lang="fr-FR" sz="2400">
                  <a:latin typeface="Arial" panose="020B0604020202020204" pitchFamily="34" charset="0"/>
                  <a:cs typeface="Arial" panose="020B0604020202020204" pitchFamily="34" charset="0"/>
                </a:rPr>
                <a:t>L’augmentation importante du collagène III à partir du Jour 4 avec le complexe actif par rapport aux peaux non traitées </a:t>
              </a:r>
              <a:r>
                <a:rPr lang="fr-FR" sz="2400" b="1">
                  <a:latin typeface="Arial" panose="020B0604020202020204" pitchFamily="34" charset="0"/>
                  <a:cs typeface="Arial" panose="020B0604020202020204" pitchFamily="34" charset="0"/>
                </a:rPr>
                <a:t>pourrait contribuer à l’amélioration du volume du derme et de la qualité de la peau nouvellement formée</a:t>
              </a:r>
              <a:r>
                <a:rPr lang="fr-FR" sz="2400">
                  <a:latin typeface="Arial" panose="020B0604020202020204" pitchFamily="34" charset="0"/>
                  <a:cs typeface="Arial" panose="020B0604020202020204" pitchFamily="34" charset="0"/>
                </a:rPr>
                <a:t>.</a:t>
              </a:r>
            </a:p>
          </p:txBody>
        </p:sp>
      </p:grpSp>
      <p:sp>
        <p:nvSpPr>
          <p:cNvPr id="93" name="Zone de texte 47">
            <a:extLst>
              <a:ext uri="{FF2B5EF4-FFF2-40B4-BE49-F238E27FC236}">
                <a16:creationId xmlns:a16="http://schemas.microsoft.com/office/drawing/2014/main" id="{29E44D0A-7B5B-C027-0590-0CA61503FA11}"/>
              </a:ext>
            </a:extLst>
          </p:cNvPr>
          <p:cNvSpPr txBox="1"/>
          <p:nvPr/>
        </p:nvSpPr>
        <p:spPr>
          <a:xfrm>
            <a:off x="17561614" y="21979184"/>
            <a:ext cx="6862687" cy="492443"/>
          </a:xfrm>
          <a:prstGeom prst="rect">
            <a:avLst/>
          </a:prstGeom>
          <a:solidFill>
            <a:srgbClr val="FAE927"/>
          </a:solidFill>
          <a:ln>
            <a:noFill/>
          </a:ln>
        </p:spPr>
        <p:txBody>
          <a:bodyPr rot="0" spcFirstLastPara="0" vert="horz" wrap="square" lIns="0" tIns="0" rIns="0" bIns="0" numCol="1" spcCol="0" rtlCol="0" fromWordArt="0" anchor="t" anchorCtr="0" forceAA="0" compatLnSpc="1">
            <a:prstTxWarp prst="textNoShape">
              <a:avLst/>
            </a:prstTxWarp>
            <a:normAutofit fontScale="70000" lnSpcReduction="20000"/>
          </a:bodyPr>
          <a:lstStyle/>
          <a:p>
            <a:pPr marL="457200" indent="-457200" algn="ctr">
              <a:spcBef>
                <a:spcPts val="1000"/>
              </a:spcBef>
              <a:buFont typeface="Wingdings" panose="05000000000000000000" pitchFamily="2" charset="2"/>
              <a:buChar char="Ø"/>
            </a:pPr>
            <a:r>
              <a:rPr lang="fr-FR" sz="3200" b="1">
                <a:latin typeface="Arial" panose="020B0604020202020204" pitchFamily="34" charset="0"/>
                <a:ea typeface="Times New Roman" panose="02020603050405020304" pitchFamily="18" charset="0"/>
                <a:cs typeface="Arial" panose="020B0604020202020204" pitchFamily="34" charset="0"/>
              </a:rPr>
              <a:t>Meilleure réparation cutanée à tous les niveaux</a:t>
            </a:r>
          </a:p>
        </p:txBody>
      </p:sp>
      <p:sp>
        <p:nvSpPr>
          <p:cNvPr id="94" name="Rectangle 93">
            <a:extLst>
              <a:ext uri="{FF2B5EF4-FFF2-40B4-BE49-F238E27FC236}">
                <a16:creationId xmlns:a16="http://schemas.microsoft.com/office/drawing/2014/main" id="{8E2E01A3-3482-4E59-411D-2C845ABEFB6D}"/>
              </a:ext>
            </a:extLst>
          </p:cNvPr>
          <p:cNvSpPr/>
          <p:nvPr/>
        </p:nvSpPr>
        <p:spPr>
          <a:xfrm>
            <a:off x="17562587" y="21992880"/>
            <a:ext cx="6853015" cy="9511135"/>
          </a:xfrm>
          <a:prstGeom prst="rect">
            <a:avLst/>
          </a:prstGeom>
          <a:noFill/>
          <a:ln w="57150">
            <a:solidFill>
              <a:srgbClr val="FAE9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fr-FR"/>
          </a:p>
        </p:txBody>
      </p:sp>
      <p:pic>
        <p:nvPicPr>
          <p:cNvPr id="7" name="Image 6" descr="Une image contenant texte, Police, Graphique, graphisme&#10;&#10;Description générée automatiquement">
            <a:extLst>
              <a:ext uri="{FF2B5EF4-FFF2-40B4-BE49-F238E27FC236}">
                <a16:creationId xmlns:a16="http://schemas.microsoft.com/office/drawing/2014/main" id="{A66F4141-51EF-0BE4-9EBB-598C8640B1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009" y="34956683"/>
            <a:ext cx="3385994" cy="677084"/>
          </a:xfrm>
          <a:prstGeom prst="rect">
            <a:avLst/>
          </a:prstGeom>
        </p:spPr>
      </p:pic>
      <p:pic>
        <p:nvPicPr>
          <p:cNvPr id="8" name="Image 7">
            <a:extLst>
              <a:ext uri="{FF2B5EF4-FFF2-40B4-BE49-F238E27FC236}">
                <a16:creationId xmlns:a16="http://schemas.microsoft.com/office/drawing/2014/main" id="{9B5C1991-38D6-90DE-128C-472288EF394A}"/>
              </a:ext>
            </a:extLst>
          </p:cNvPr>
          <p:cNvPicPr>
            <a:picLocks noChangeAspect="1"/>
          </p:cNvPicPr>
          <p:nvPr/>
        </p:nvPicPr>
        <p:blipFill>
          <a:blip r:embed="rId11"/>
          <a:stretch>
            <a:fillRect/>
          </a:stretch>
        </p:blipFill>
        <p:spPr>
          <a:xfrm>
            <a:off x="4663292" y="34994783"/>
            <a:ext cx="2724621" cy="544924"/>
          </a:xfrm>
          <a:prstGeom prst="rect">
            <a:avLst/>
          </a:prstGeom>
        </p:spPr>
      </p:pic>
      <p:grpSp>
        <p:nvGrpSpPr>
          <p:cNvPr id="34" name="Group 33">
            <a:extLst>
              <a:ext uri="{FF2B5EF4-FFF2-40B4-BE49-F238E27FC236}">
                <a16:creationId xmlns:a16="http://schemas.microsoft.com/office/drawing/2014/main" id="{188B1991-0D53-DEFF-4E5E-0DC07DBBE380}"/>
              </a:ext>
            </a:extLst>
          </p:cNvPr>
          <p:cNvGrpSpPr/>
          <p:nvPr/>
        </p:nvGrpSpPr>
        <p:grpSpPr>
          <a:xfrm>
            <a:off x="17602200" y="22765512"/>
            <a:ext cx="6723888" cy="4706112"/>
            <a:chOff x="17602200" y="22765512"/>
            <a:chExt cx="6723888" cy="4706112"/>
          </a:xfrm>
        </p:grpSpPr>
        <p:pic>
          <p:nvPicPr>
            <p:cNvPr id="35" name="Picture 34">
              <a:extLst>
                <a:ext uri="{FF2B5EF4-FFF2-40B4-BE49-F238E27FC236}">
                  <a16:creationId xmlns:a16="http://schemas.microsoft.com/office/drawing/2014/main" id="{3F05B820-DC55-7E29-853A-8A5072B34079}"/>
                </a:ext>
              </a:extLst>
            </p:cNvPr>
            <p:cNvPicPr>
              <a:picLocks noChangeAspect="1"/>
            </p:cNvPicPr>
            <p:nvPr/>
          </p:nvPicPr>
          <p:blipFill>
            <a:blip r:embed="rId12"/>
            <a:stretch>
              <a:fillRect/>
            </a:stretch>
          </p:blipFill>
          <p:spPr>
            <a:xfrm>
              <a:off x="17602200" y="22765512"/>
              <a:ext cx="6723888" cy="4706112"/>
            </a:xfrm>
            <a:prstGeom prst="rect">
              <a:avLst/>
            </a:prstGeom>
          </p:spPr>
        </p:pic>
        <p:sp>
          <p:nvSpPr>
            <p:cNvPr id="36" name="Rectangle 35">
              <a:extLst>
                <a:ext uri="{FF2B5EF4-FFF2-40B4-BE49-F238E27FC236}">
                  <a16:creationId xmlns:a16="http://schemas.microsoft.com/office/drawing/2014/main" id="{894D11A2-7F2D-95F0-7011-6941463B5275}"/>
                </a:ext>
              </a:extLst>
            </p:cNvPr>
            <p:cNvSpPr/>
            <p:nvPr/>
          </p:nvSpPr>
          <p:spPr>
            <a:xfrm>
              <a:off x="17729200" y="22975824"/>
              <a:ext cx="3532632" cy="335280"/>
            </a:xfrm>
            <a:prstGeom prst="rect">
              <a:avLst/>
            </a:prstGeom>
            <a:noFill/>
          </p:spPr>
          <p:txBody>
            <a:bodyPr lIns="0" tIns="0" rIns="0" bIns="0">
              <a:normAutofit lnSpcReduction="10000"/>
            </a:bodyPr>
            <a:lstStyle/>
            <a:p>
              <a:pPr marL="0" marR="0" indent="0"/>
              <a:r>
                <a:rPr lang="fr-FR" sz="2400" b="1">
                  <a:latin typeface="Arial"/>
                </a:rPr>
                <a:t>Peau non traitée</a:t>
              </a:r>
            </a:p>
          </p:txBody>
        </p:sp>
        <p:sp>
          <p:nvSpPr>
            <p:cNvPr id="37" name="Rectangle 36">
              <a:extLst>
                <a:ext uri="{FF2B5EF4-FFF2-40B4-BE49-F238E27FC236}">
                  <a16:creationId xmlns:a16="http://schemas.microsoft.com/office/drawing/2014/main" id="{226F2513-67F2-6D78-2A5E-1B44F98BEE6B}"/>
                </a:ext>
              </a:extLst>
            </p:cNvPr>
            <p:cNvSpPr/>
            <p:nvPr/>
          </p:nvSpPr>
          <p:spPr>
            <a:xfrm>
              <a:off x="17729200" y="24868632"/>
              <a:ext cx="3581400" cy="435864"/>
            </a:xfrm>
            <a:prstGeom prst="rect">
              <a:avLst/>
            </a:prstGeom>
            <a:noFill/>
          </p:spPr>
          <p:txBody>
            <a:bodyPr lIns="0" tIns="0" rIns="0" bIns="0">
              <a:normAutofit/>
            </a:bodyPr>
            <a:lstStyle/>
            <a:p>
              <a:pPr marL="0" marR="0" indent="0"/>
              <a:r>
                <a:rPr lang="fr-FR" sz="2400" b="1">
                  <a:latin typeface="Arial"/>
                </a:rPr>
                <a:t>Complexe actif</a:t>
              </a:r>
            </a:p>
          </p:txBody>
        </p:sp>
        <p:sp>
          <p:nvSpPr>
            <p:cNvPr id="39" name="Rectangle 38">
              <a:extLst>
                <a:ext uri="{FF2B5EF4-FFF2-40B4-BE49-F238E27FC236}">
                  <a16:creationId xmlns:a16="http://schemas.microsoft.com/office/drawing/2014/main" id="{4FA7E069-C8C6-AD91-EDB3-3375817E0A6B}"/>
                </a:ext>
              </a:extLst>
            </p:cNvPr>
            <p:cNvSpPr/>
            <p:nvPr/>
          </p:nvSpPr>
          <p:spPr>
            <a:xfrm>
              <a:off x="21814536" y="23838408"/>
              <a:ext cx="2376000" cy="396000"/>
            </a:xfrm>
            <a:prstGeom prst="rect">
              <a:avLst/>
            </a:prstGeom>
            <a:noFill/>
          </p:spPr>
          <p:txBody>
            <a:bodyPr lIns="0" tIns="0" rIns="0" bIns="0">
              <a:normAutofit/>
            </a:bodyPr>
            <a:lstStyle/>
            <a:p>
              <a:pPr marL="0" marR="0" indent="0"/>
              <a:r>
                <a:rPr lang="fr-FR" sz="2400" b="1"/>
                <a:t>Épiderme</a:t>
              </a:r>
            </a:p>
          </p:txBody>
        </p:sp>
        <p:sp>
          <p:nvSpPr>
            <p:cNvPr id="45" name="Rectangle 44">
              <a:extLst>
                <a:ext uri="{FF2B5EF4-FFF2-40B4-BE49-F238E27FC236}">
                  <a16:creationId xmlns:a16="http://schemas.microsoft.com/office/drawing/2014/main" id="{B22D399F-0299-DA64-A7A6-EDDF25742857}"/>
                </a:ext>
              </a:extLst>
            </p:cNvPr>
            <p:cNvSpPr/>
            <p:nvPr/>
          </p:nvSpPr>
          <p:spPr>
            <a:xfrm>
              <a:off x="21796248" y="24246840"/>
              <a:ext cx="2376000" cy="396000"/>
            </a:xfrm>
            <a:prstGeom prst="rect">
              <a:avLst/>
            </a:prstGeom>
            <a:noFill/>
          </p:spPr>
          <p:txBody>
            <a:bodyPr lIns="0" tIns="0" rIns="0" bIns="0">
              <a:normAutofit/>
            </a:bodyPr>
            <a:lstStyle/>
            <a:p>
              <a:pPr marL="0" marR="0" indent="0"/>
              <a:r>
                <a:rPr lang="fr-FR" sz="2400" b="1"/>
                <a:t>Derme</a:t>
              </a:r>
            </a:p>
          </p:txBody>
        </p:sp>
        <p:sp>
          <p:nvSpPr>
            <p:cNvPr id="51" name="Rectangle 50">
              <a:extLst>
                <a:ext uri="{FF2B5EF4-FFF2-40B4-BE49-F238E27FC236}">
                  <a16:creationId xmlns:a16="http://schemas.microsoft.com/office/drawing/2014/main" id="{5FE97F35-7082-7B23-EB7A-120C83063235}"/>
                </a:ext>
              </a:extLst>
            </p:cNvPr>
            <p:cNvSpPr/>
            <p:nvPr/>
          </p:nvSpPr>
          <p:spPr>
            <a:xfrm>
              <a:off x="21823680" y="25225248"/>
              <a:ext cx="2376000" cy="396000"/>
            </a:xfrm>
            <a:prstGeom prst="rect">
              <a:avLst/>
            </a:prstGeom>
            <a:noFill/>
          </p:spPr>
          <p:txBody>
            <a:bodyPr lIns="0" tIns="0" rIns="0" bIns="0">
              <a:normAutofit/>
            </a:bodyPr>
            <a:lstStyle/>
            <a:p>
              <a:pPr marL="0" marR="0" indent="0"/>
              <a:r>
                <a:rPr lang="fr-FR" sz="2400" b="1" i="1"/>
                <a:t>Couche cornée</a:t>
              </a:r>
            </a:p>
          </p:txBody>
        </p:sp>
        <p:sp>
          <p:nvSpPr>
            <p:cNvPr id="56" name="Rectangle 55">
              <a:extLst>
                <a:ext uri="{FF2B5EF4-FFF2-40B4-BE49-F238E27FC236}">
                  <a16:creationId xmlns:a16="http://schemas.microsoft.com/office/drawing/2014/main" id="{500FAE72-3194-5F3C-514E-C68A8DADD5FF}"/>
                </a:ext>
              </a:extLst>
            </p:cNvPr>
            <p:cNvSpPr/>
            <p:nvPr/>
          </p:nvSpPr>
          <p:spPr>
            <a:xfrm>
              <a:off x="21826728" y="25828752"/>
              <a:ext cx="2376000" cy="396000"/>
            </a:xfrm>
            <a:prstGeom prst="rect">
              <a:avLst/>
            </a:prstGeom>
            <a:noFill/>
          </p:spPr>
          <p:txBody>
            <a:bodyPr lIns="0" tIns="0" rIns="0" bIns="0">
              <a:normAutofit/>
            </a:bodyPr>
            <a:lstStyle/>
            <a:p>
              <a:pPr marL="0" marR="0" indent="0"/>
              <a:r>
                <a:rPr lang="fr-FR" sz="2400" b="1"/>
                <a:t>Épiderme</a:t>
              </a:r>
            </a:p>
          </p:txBody>
        </p:sp>
        <p:sp>
          <p:nvSpPr>
            <p:cNvPr id="60" name="Rectangle 59">
              <a:extLst>
                <a:ext uri="{FF2B5EF4-FFF2-40B4-BE49-F238E27FC236}">
                  <a16:creationId xmlns:a16="http://schemas.microsoft.com/office/drawing/2014/main" id="{00FC18CD-60E6-D526-4766-0C913F0242EA}"/>
                </a:ext>
              </a:extLst>
            </p:cNvPr>
            <p:cNvSpPr/>
            <p:nvPr/>
          </p:nvSpPr>
          <p:spPr>
            <a:xfrm>
              <a:off x="21817584" y="26584656"/>
              <a:ext cx="2376000" cy="396000"/>
            </a:xfrm>
            <a:prstGeom prst="rect">
              <a:avLst/>
            </a:prstGeom>
            <a:noFill/>
          </p:spPr>
          <p:txBody>
            <a:bodyPr lIns="0" tIns="0" rIns="0" bIns="0">
              <a:normAutofit/>
            </a:bodyPr>
            <a:lstStyle/>
            <a:p>
              <a:pPr marL="0" marR="0" indent="0"/>
              <a:r>
                <a:rPr lang="fr-FR" sz="2400" b="1"/>
                <a:t>Derme</a:t>
              </a:r>
            </a:p>
          </p:txBody>
        </p:sp>
      </p:grpSp>
      <p:sp>
        <p:nvSpPr>
          <p:cNvPr id="96" name="Zone de texte 47">
            <a:extLst>
              <a:ext uri="{FF2B5EF4-FFF2-40B4-BE49-F238E27FC236}">
                <a16:creationId xmlns:a16="http://schemas.microsoft.com/office/drawing/2014/main" id="{81A0FD53-6698-96D0-340E-B56F12FED938}"/>
              </a:ext>
            </a:extLst>
          </p:cNvPr>
          <p:cNvSpPr txBox="1"/>
          <p:nvPr/>
        </p:nvSpPr>
        <p:spPr>
          <a:xfrm>
            <a:off x="20293373" y="22607756"/>
            <a:ext cx="1203692" cy="369332"/>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rmAutofit/>
          </a:bodyPr>
          <a:lstStyle/>
          <a:p>
            <a:pPr algn="ctr">
              <a:spcBef>
                <a:spcPts val="1000"/>
              </a:spcBef>
            </a:pPr>
            <a:r>
              <a:rPr lang="fr-FR" sz="2400" b="1">
                <a:latin typeface="Arial" panose="020B0604020202020204" pitchFamily="34" charset="0"/>
                <a:ea typeface="Times New Roman" panose="02020603050405020304" pitchFamily="18" charset="0"/>
                <a:cs typeface="Arial" panose="020B0604020202020204" pitchFamily="34" charset="0"/>
              </a:rPr>
              <a:t>Jour 14</a:t>
            </a:r>
          </a:p>
        </p:txBody>
      </p:sp>
    </p:spTree>
    <p:custDataLst>
      <p:tags r:id="rId1"/>
    </p:custDataLst>
    <p:extLst>
      <p:ext uri="{BB962C8B-B14F-4D97-AF65-F5344CB8AC3E}">
        <p14:creationId xmlns:p14="http://schemas.microsoft.com/office/powerpoint/2010/main" val="34133423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5941</TotalTime>
  <Words>731</Words>
  <Application>Microsoft Office PowerPoint</Application>
  <PresentationFormat>Personnalisé</PresentationFormat>
  <Paragraphs>55</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SAIDOUNE Souad</dc:creator>
  <cp:lastModifiedBy>Clémentine COLLEIT - ITC France</cp:lastModifiedBy>
  <cp:revision>63</cp:revision>
  <dcterms:created xsi:type="dcterms:W3CDTF">2023-07-04T09:19:32Z</dcterms:created>
  <dcterms:modified xsi:type="dcterms:W3CDTF">2024-10-16T12:24:04Z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9F52F53C-EFB4-42B1-A4FC-600A5ECE068E</vt:lpwstr>
  </property>
  <property fmtid="{D5CDD505-2E9C-101B-9397-08002B2CF9AE}" pid="3" name="ArticulatePath">
    <vt:lpwstr>Poster ETRS Cicabio_v4</vt:lpwstr>
  </property>
</Properties>
</file>