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6" r:id="rId2"/>
  </p:sldIdLst>
  <p:sldSz cx="42803763" cy="30275213"/>
  <p:notesSz cx="9144000" cy="6858000"/>
  <p:custDataLst>
    <p:tags r:id="rId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3176"/>
    <a:srgbClr val="FFCC00"/>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367" autoAdjust="0"/>
    <p:restoredTop sz="94660"/>
  </p:normalViewPr>
  <p:slideViewPr>
    <p:cSldViewPr snapToGrid="0">
      <p:cViewPr varScale="1">
        <p:scale>
          <a:sx n="23" d="100"/>
          <a:sy n="23" d="100"/>
        </p:scale>
        <p:origin x="210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tags" Target="tags/tag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VAGNAC Marlène" userId="d13b13b3-387b-4803-99d6-6fc28b0f2518" providerId="ADAL" clId="{F2C4EF0F-FA0F-44ED-91DF-5E36793011A1}"/>
    <pc:docChg chg="modSld">
      <pc:chgData name="CHAVAGNAC Marlène" userId="d13b13b3-387b-4803-99d6-6fc28b0f2518" providerId="ADAL" clId="{F2C4EF0F-FA0F-44ED-91DF-5E36793011A1}" dt="2023-10-04T07:29:27.367" v="34" actId="14100"/>
      <pc:docMkLst>
        <pc:docMk/>
      </pc:docMkLst>
      <pc:sldChg chg="modSp mod">
        <pc:chgData name="CHAVAGNAC Marlène" userId="d13b13b3-387b-4803-99d6-6fc28b0f2518" providerId="ADAL" clId="{F2C4EF0F-FA0F-44ED-91DF-5E36793011A1}" dt="2023-10-04T07:29:27.367" v="34" actId="14100"/>
        <pc:sldMkLst>
          <pc:docMk/>
          <pc:sldMk cId="4151234770" sldId="256"/>
        </pc:sldMkLst>
        <pc:spChg chg="mod">
          <ac:chgData name="CHAVAGNAC Marlène" userId="d13b13b3-387b-4803-99d6-6fc28b0f2518" providerId="ADAL" clId="{F2C4EF0F-FA0F-44ED-91DF-5E36793011A1}" dt="2023-10-04T07:29:27.367" v="34" actId="14100"/>
          <ac:spMkLst>
            <pc:docMk/>
            <pc:sldMk cId="4151234770" sldId="256"/>
            <ac:spMk id="4" creationId="{9F000785-9B6B-31DB-01D7-B3016D48F04E}"/>
          </ac:spMkLst>
        </pc:spChg>
        <pc:spChg chg="mod">
          <ac:chgData name="CHAVAGNAC Marlène" userId="d13b13b3-387b-4803-99d6-6fc28b0f2518" providerId="ADAL" clId="{F2C4EF0F-FA0F-44ED-91DF-5E36793011A1}" dt="2023-10-04T07:28:10.198" v="27" actId="13926"/>
          <ac:spMkLst>
            <pc:docMk/>
            <pc:sldMk cId="4151234770" sldId="256"/>
            <ac:spMk id="34" creationId="{297BE6AB-2B47-88C1-C738-E661E07BBE25}"/>
          </ac:spMkLst>
        </pc:spChg>
        <pc:spChg chg="mod">
          <ac:chgData name="CHAVAGNAC Marlène" userId="d13b13b3-387b-4803-99d6-6fc28b0f2518" providerId="ADAL" clId="{F2C4EF0F-FA0F-44ED-91DF-5E36793011A1}" dt="2023-10-04T07:26:18.423" v="24" actId="20577"/>
          <ac:spMkLst>
            <pc:docMk/>
            <pc:sldMk cId="4151234770" sldId="256"/>
            <ac:spMk id="44" creationId="{7AF3D75C-72CF-A28A-F8CB-E7360463C547}"/>
          </ac:spMkLst>
        </pc:spChg>
        <pc:spChg chg="mod">
          <ac:chgData name="CHAVAGNAC Marlène" userId="d13b13b3-387b-4803-99d6-6fc28b0f2518" providerId="ADAL" clId="{F2C4EF0F-FA0F-44ED-91DF-5E36793011A1}" dt="2023-10-04T07:26:30.260" v="25" actId="13926"/>
          <ac:spMkLst>
            <pc:docMk/>
            <pc:sldMk cId="4151234770" sldId="256"/>
            <ac:spMk id="80" creationId="{ECAAB9B8-E0AD-23EA-481D-9CF5268FD058}"/>
          </ac:spMkLst>
        </pc:spChg>
        <pc:spChg chg="mod">
          <ac:chgData name="CHAVAGNAC Marlène" userId="d13b13b3-387b-4803-99d6-6fc28b0f2518" providerId="ADAL" clId="{F2C4EF0F-FA0F-44ED-91DF-5E36793011A1}" dt="2023-10-04T07:28:05.919" v="26" actId="13926"/>
          <ac:spMkLst>
            <pc:docMk/>
            <pc:sldMk cId="4151234770" sldId="256"/>
            <ac:spMk id="96" creationId="{57F3E7B9-693A-4663-3989-D0F5AA5619A9}"/>
          </ac:spMkLst>
        </pc:spChg>
        <pc:grpChg chg="mod">
          <ac:chgData name="CHAVAGNAC Marlène" userId="d13b13b3-387b-4803-99d6-6fc28b0f2518" providerId="ADAL" clId="{F2C4EF0F-FA0F-44ED-91DF-5E36793011A1}" dt="2023-10-04T07:29:06.129" v="31" actId="14100"/>
          <ac:grpSpMkLst>
            <pc:docMk/>
            <pc:sldMk cId="4151234770" sldId="256"/>
            <ac:grpSpMk id="10" creationId="{7C2A95F8-64F2-D344-BF33-D7B51678ECB9}"/>
          </ac:grpSpMkLst>
        </pc:grpChg>
        <pc:grpChg chg="mod">
          <ac:chgData name="CHAVAGNAC Marlène" userId="d13b13b3-387b-4803-99d6-6fc28b0f2518" providerId="ADAL" clId="{F2C4EF0F-FA0F-44ED-91DF-5E36793011A1}" dt="2023-10-04T07:29:15.694" v="32" actId="14100"/>
          <ac:grpSpMkLst>
            <pc:docMk/>
            <pc:sldMk cId="4151234770" sldId="256"/>
            <ac:grpSpMk id="14" creationId="{9C1A1FBB-AD33-88BD-4D57-BD98FE39A920}"/>
          </ac:grpSpMkLst>
        </pc:grpChg>
        <pc:grpChg chg="mod">
          <ac:chgData name="CHAVAGNAC Marlène" userId="d13b13b3-387b-4803-99d6-6fc28b0f2518" providerId="ADAL" clId="{F2C4EF0F-FA0F-44ED-91DF-5E36793011A1}" dt="2023-10-04T07:28:56.007" v="30" actId="14100"/>
          <ac:grpSpMkLst>
            <pc:docMk/>
            <pc:sldMk cId="4151234770" sldId="256"/>
            <ac:grpSpMk id="18" creationId="{543E893D-3743-4E27-5991-DA164D419453}"/>
          </ac:grpSpMkLst>
        </pc:gr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naoshq-my.sharepoint.com/personal/marlene_chavagnac_naos_com/Documents/Documents/POSTERS_ORAUX/Posters_oraux%202023/EADV/Cicabio%20Cr&#232;me+/EC%20massage%20cicatrice/Graphiques-Cicabio%20Cr&#232;me+_Massage%20des%20cicatric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naoshq-my.sharepoint.com/personal/marlene_chavagnac_naos_com/Documents/Documents/POSTERS_ORAUX/Posters_oraux%202023/EADV/Cicabio%20Cr&#232;me+/Graphs%20poster%20EADV%20Cicabio%20Cr&#232;me+.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https://naoshq-my.sharepoint.com/personal/marlene_chavagnac_naos_com/Documents/Documents/POSTERS_ORAUX/Posters_oraux%202023/EADV/Cicabio%20Cr&#232;me+/Graphs%20poster%20EADV%20Cicabio%20Cr&#232;m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naoshq-my.sharepoint.com/personal/marlene_chavagnac_naos_com/Documents/Documents/POSTERS_ORAUX/Posters_oraux%202023/EADV/Cicabio%20Cr&#232;me+/EC%20massage%20cicatrice/Graphiques-Cicabio%20Cr&#232;me+_Massage%20des%20cicatrice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naoshq-my.sharepoint.com/personal/marlene_chavagnac_naos_com/Documents/Documents/POSTERS_ORAUX/Posters_oraux%202023/EADV/Cicabio%20Cr&#232;me+/Graphs%20poster%20EADV%20Cicabio%20Cr&#232;me+%20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naoshq-my.sharepoint.com/personal/marlene_chavagnac_naos_com/Documents/Documents/POSTERS_ORAUX/Posters_oraux%202023/EADV/Cicabio%20Cr&#232;me+/Graphs%20poster%20EADV%20Cicabio%20Cr&#232;me+%202.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58945380908298"/>
          <c:y val="5.5619611297406696E-2"/>
          <c:w val="0.86822060824441083"/>
          <c:h val="0.5952387933784784"/>
        </c:manualLayout>
      </c:layout>
      <c:barChart>
        <c:barDir val="col"/>
        <c:grouping val="clustered"/>
        <c:varyColors val="0"/>
        <c:ser>
          <c:idx val="0"/>
          <c:order val="0"/>
          <c:tx>
            <c:strRef>
              <c:f>'CLINICAL ET COLORIM'!$A$3</c:f>
              <c:strCache>
                <c:ptCount val="1"/>
                <c:pt idx="0">
                  <c:v>J0</c:v>
                </c:pt>
              </c:strCache>
            </c:strRef>
          </c:tx>
          <c:spPr>
            <a:solidFill>
              <a:srgbClr val="642F6C"/>
            </a:solidFill>
            <a:ln w="41275">
              <a:solidFill>
                <a:srgbClr val="642F6C"/>
              </a:solidFill>
            </a:ln>
            <a:effectLst/>
          </c:spPr>
          <c:invertIfNegative val="0"/>
          <c:dLbls>
            <c:delete val="1"/>
          </c:dLbls>
          <c:cat>
            <c:strRef>
              <c:f>'CLINICAL ET COLORIM'!$B$2:$G$2</c:f>
              <c:strCache>
                <c:ptCount val="6"/>
                <c:pt idx="0">
                  <c:v>Souplesse</c:v>
                </c:pt>
                <c:pt idx="1">
                  <c:v>Couleur des cicatrices</c:v>
                </c:pt>
                <c:pt idx="2">
                  <c:v>Pigmentation des cicatrices</c:v>
                </c:pt>
                <c:pt idx="3">
                  <c:v>Épaisseur</c:v>
                </c:pt>
                <c:pt idx="4">
                  <c:v>Tiraillements</c:v>
                </c:pt>
                <c:pt idx="5">
                  <c:v>Douleur/inconfort</c:v>
                </c:pt>
              </c:strCache>
            </c:strRef>
          </c:cat>
          <c:val>
            <c:numRef>
              <c:f>'CLINICAL ET COLORIM'!$B$3:$G$3</c:f>
              <c:numCache>
                <c:formatCode>General</c:formatCode>
                <c:ptCount val="6"/>
                <c:pt idx="0">
                  <c:v>1.71</c:v>
                </c:pt>
                <c:pt idx="1">
                  <c:v>2.09</c:v>
                </c:pt>
                <c:pt idx="2">
                  <c:v>1.65</c:v>
                </c:pt>
                <c:pt idx="3">
                  <c:v>1.65</c:v>
                </c:pt>
                <c:pt idx="4">
                  <c:v>0.62</c:v>
                </c:pt>
                <c:pt idx="5">
                  <c:v>0.26</c:v>
                </c:pt>
              </c:numCache>
            </c:numRef>
          </c:val>
          <c:extLst>
            <c:ext xmlns:c16="http://schemas.microsoft.com/office/drawing/2014/chart" uri="{C3380CC4-5D6E-409C-BE32-E72D297353CC}">
              <c16:uniqueId val="{00000000-F5CB-48F7-ABD4-91282C5EA570}"/>
            </c:ext>
          </c:extLst>
        </c:ser>
        <c:ser>
          <c:idx val="1"/>
          <c:order val="1"/>
          <c:tx>
            <c:strRef>
              <c:f>'CLINICAL ET COLORIM'!$A$4</c:f>
              <c:strCache>
                <c:ptCount val="1"/>
                <c:pt idx="0">
                  <c:v>J7</c:v>
                </c:pt>
              </c:strCache>
            </c:strRef>
          </c:tx>
          <c:spPr>
            <a:solidFill>
              <a:srgbClr val="A551B3"/>
            </a:solidFill>
            <a:ln w="41275">
              <a:solidFill>
                <a:srgbClr val="A551B3"/>
              </a:solidFill>
            </a:ln>
            <a:effectLst/>
          </c:spPr>
          <c:invertIfNegative val="0"/>
          <c:dLbls>
            <c:dLbl>
              <c:idx val="0"/>
              <c:tx>
                <c:rich>
                  <a:bodyPr/>
                  <a:lstStyle/>
                  <a:p>
                    <a:r>
                      <a:rPr lang="en-US" b="1">
                        <a:solidFill>
                          <a:srgbClr val="7030A0"/>
                        </a:solidFill>
                      </a:rPr>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5843-43AB-B85F-8E5A4D54C9BE}"/>
                </c:ext>
              </c:extLst>
            </c:dLbl>
            <c:dLbl>
              <c:idx val="1"/>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5843-43AB-B85F-8E5A4D54C9BE}"/>
                </c:ext>
              </c:extLst>
            </c:dLbl>
            <c:dLbl>
              <c:idx val="2"/>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5843-43AB-B85F-8E5A4D54C9BE}"/>
                </c:ext>
              </c:extLst>
            </c:dLbl>
            <c:dLbl>
              <c:idx val="3"/>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5843-43AB-B85F-8E5A4D54C9BE}"/>
                </c:ext>
              </c:extLst>
            </c:dLbl>
            <c:dLbl>
              <c:idx val="4"/>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5843-43AB-B85F-8E5A4D54C9BE}"/>
                </c:ext>
              </c:extLst>
            </c:dLbl>
            <c:dLbl>
              <c:idx val="5"/>
              <c:delete val="1"/>
              <c:extLst>
                <c:ext xmlns:c15="http://schemas.microsoft.com/office/drawing/2012/chart" uri="{CE6537A1-D6FC-4f65-9D91-7224C49458BB}"/>
                <c:ext xmlns:c16="http://schemas.microsoft.com/office/drawing/2014/chart" uri="{C3380CC4-5D6E-409C-BE32-E72D297353CC}">
                  <c16:uniqueId val="{0000000C-5843-43AB-B85F-8E5A4D54C9BE}"/>
                </c:ext>
              </c:extLst>
            </c:dLbl>
            <c:spPr>
              <a:noFill/>
              <a:ln>
                <a:noFill/>
              </a:ln>
              <a:effectLst/>
            </c:spPr>
            <c:txPr>
              <a:bodyPr rot="0" spcFirstLastPara="1" vertOverflow="ellipsis" vert="horz" wrap="square" anchor="ctr" anchorCtr="1"/>
              <a:lstStyle/>
              <a:p>
                <a:pPr>
                  <a:defRPr sz="2800" b="1" i="0" u="none" strike="noStrike" kern="1200" baseline="0">
                    <a:solidFill>
                      <a:srgbClr val="7030A0"/>
                    </a:solidFill>
                    <a:latin typeface="Arial" panose="020B0604020202020204" pitchFamily="34" charset="0"/>
                    <a:ea typeface="+mn-ea"/>
                    <a:cs typeface="Arial" panose="020B0604020202020204"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'CLINICAL ET COLORIM'!$B$2:$G$2</c:f>
              <c:strCache>
                <c:ptCount val="6"/>
                <c:pt idx="0">
                  <c:v>Souplesse</c:v>
                </c:pt>
                <c:pt idx="1">
                  <c:v>Couleur des cicatrices</c:v>
                </c:pt>
                <c:pt idx="2">
                  <c:v>Pigmentation des cicatrices</c:v>
                </c:pt>
                <c:pt idx="3">
                  <c:v>Épaisseur</c:v>
                </c:pt>
                <c:pt idx="4">
                  <c:v>Tiraillements</c:v>
                </c:pt>
                <c:pt idx="5">
                  <c:v>Douleur/inconfort</c:v>
                </c:pt>
              </c:strCache>
            </c:strRef>
          </c:cat>
          <c:val>
            <c:numRef>
              <c:f>'CLINICAL ET COLORIM'!$B$4:$G$4</c:f>
              <c:numCache>
                <c:formatCode>General</c:formatCode>
                <c:ptCount val="6"/>
                <c:pt idx="0">
                  <c:v>2.19</c:v>
                </c:pt>
                <c:pt idx="1">
                  <c:v>1.59</c:v>
                </c:pt>
                <c:pt idx="2">
                  <c:v>1.28</c:v>
                </c:pt>
                <c:pt idx="3">
                  <c:v>1.25</c:v>
                </c:pt>
                <c:pt idx="4">
                  <c:v>0.38</c:v>
                </c:pt>
                <c:pt idx="5">
                  <c:v>0.09</c:v>
                </c:pt>
              </c:numCache>
            </c:numRef>
          </c:val>
          <c:extLst>
            <c:ext xmlns:c16="http://schemas.microsoft.com/office/drawing/2014/chart" uri="{C3380CC4-5D6E-409C-BE32-E72D297353CC}">
              <c16:uniqueId val="{00000001-F5CB-48F7-ABD4-91282C5EA570}"/>
            </c:ext>
          </c:extLst>
        </c:ser>
        <c:ser>
          <c:idx val="2"/>
          <c:order val="2"/>
          <c:tx>
            <c:strRef>
              <c:f>'CLINICAL ET COLORIM'!$A$5</c:f>
              <c:strCache>
                <c:ptCount val="1"/>
                <c:pt idx="0">
                  <c:v>J14</c:v>
                </c:pt>
              </c:strCache>
            </c:strRef>
          </c:tx>
          <c:spPr>
            <a:solidFill>
              <a:srgbClr val="D8B4DE"/>
            </a:solidFill>
            <a:ln w="41275">
              <a:solidFill>
                <a:srgbClr val="D8B4DE"/>
              </a:solidFill>
            </a:ln>
            <a:effectLst/>
          </c:spPr>
          <c:invertIfNegative val="0"/>
          <c:dLbls>
            <c:dLbl>
              <c:idx val="0"/>
              <c:tx>
                <c:rich>
                  <a:bodyPr/>
                  <a:lstStyle/>
                  <a:p>
                    <a:r>
                      <a:rPr lang="en-US" b="1">
                        <a:solidFill>
                          <a:srgbClr val="7030A0"/>
                        </a:solidFill>
                      </a:rPr>
                      <a:t>+34%</a:t>
                    </a:r>
                  </a:p>
                  <a:p>
                    <a:r>
                      <a:rPr lang="en-US" b="1">
                        <a:solidFill>
                          <a:srgbClr val="7030A0"/>
                        </a:solidFill>
                      </a:rPr>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843-43AB-B85F-8E5A4D54C9BE}"/>
                </c:ext>
              </c:extLst>
            </c:dLbl>
            <c:dLbl>
              <c:idx val="1"/>
              <c:tx>
                <c:rich>
                  <a:bodyPr/>
                  <a:lstStyle/>
                  <a:p>
                    <a:r>
                      <a:rPr lang="en-US"/>
                      <a:t>-35%</a:t>
                    </a:r>
                  </a:p>
                  <a:p>
                    <a:endParaRPr lang="en-US"/>
                  </a:p>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5843-43AB-B85F-8E5A4D54C9BE}"/>
                </c:ext>
              </c:extLst>
            </c:dLbl>
            <c:dLbl>
              <c:idx val="2"/>
              <c:tx>
                <c:rich>
                  <a:bodyPr/>
                  <a:lstStyle/>
                  <a:p>
                    <a:r>
                      <a:rPr lang="en-US"/>
                      <a:t>-31%</a:t>
                    </a:r>
                  </a:p>
                  <a:p>
                    <a:endParaRPr lang="en-US"/>
                  </a:p>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5843-43AB-B85F-8E5A4D54C9BE}"/>
                </c:ext>
              </c:extLst>
            </c:dLbl>
            <c:dLbl>
              <c:idx val="3"/>
              <c:tx>
                <c:rich>
                  <a:bodyPr/>
                  <a:lstStyle/>
                  <a:p>
                    <a:r>
                      <a:rPr lang="en-US"/>
                      <a:t>-32%</a:t>
                    </a:r>
                  </a:p>
                  <a:p>
                    <a:endParaRPr lang="en-US"/>
                  </a:p>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5843-43AB-B85F-8E5A4D54C9BE}"/>
                </c:ext>
              </c:extLst>
            </c:dLbl>
            <c:dLbl>
              <c:idx val="4"/>
              <c:tx>
                <c:rich>
                  <a:bodyPr/>
                  <a:lstStyle/>
                  <a:p>
                    <a:r>
                      <a:rPr lang="en-US"/>
                      <a:t>-71%</a:t>
                    </a:r>
                  </a:p>
                  <a:p>
                    <a:endParaRPr lang="en-US"/>
                  </a:p>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5843-43AB-B85F-8E5A4D54C9BE}"/>
                </c:ext>
              </c:extLst>
            </c:dLbl>
            <c:dLbl>
              <c:idx val="5"/>
              <c:tx>
                <c:rich>
                  <a:bodyPr/>
                  <a:lstStyle/>
                  <a:p>
                    <a:r>
                      <a:rPr lang="en-US"/>
                      <a:t>-88%</a:t>
                    </a:r>
                  </a:p>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5843-43AB-B85F-8E5A4D54C9BE}"/>
                </c:ext>
              </c:extLst>
            </c:dLbl>
            <c:spPr>
              <a:noFill/>
              <a:ln>
                <a:noFill/>
              </a:ln>
              <a:effectLst/>
            </c:spPr>
            <c:txPr>
              <a:bodyPr rot="0" spcFirstLastPara="1" vertOverflow="ellipsis" vert="horz" wrap="square" anchor="ctr" anchorCtr="1"/>
              <a:lstStyle/>
              <a:p>
                <a:pPr>
                  <a:defRPr sz="2800" b="1" i="0" u="none" strike="noStrike" kern="1200" baseline="0">
                    <a:solidFill>
                      <a:srgbClr val="7030A0"/>
                    </a:solidFill>
                    <a:latin typeface="Arial" panose="020B0604020202020204" pitchFamily="34" charset="0"/>
                    <a:ea typeface="+mn-ea"/>
                    <a:cs typeface="Arial" panose="020B0604020202020204"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'CLINICAL ET COLORIM'!$B$2:$G$2</c:f>
              <c:strCache>
                <c:ptCount val="6"/>
                <c:pt idx="0">
                  <c:v>Souplesse</c:v>
                </c:pt>
                <c:pt idx="1">
                  <c:v>Couleur des cicatrices</c:v>
                </c:pt>
                <c:pt idx="2">
                  <c:v>Pigmentation des cicatrices</c:v>
                </c:pt>
                <c:pt idx="3">
                  <c:v>Épaisseur</c:v>
                </c:pt>
                <c:pt idx="4">
                  <c:v>Tiraillements</c:v>
                </c:pt>
                <c:pt idx="5">
                  <c:v>Douleur/inconfort</c:v>
                </c:pt>
              </c:strCache>
            </c:strRef>
          </c:cat>
          <c:val>
            <c:numRef>
              <c:f>'CLINICAL ET COLORIM'!$B$5:$G$5</c:f>
              <c:numCache>
                <c:formatCode>General</c:formatCode>
                <c:ptCount val="6"/>
                <c:pt idx="0">
                  <c:v>2.29</c:v>
                </c:pt>
                <c:pt idx="1">
                  <c:v>1.35</c:v>
                </c:pt>
                <c:pt idx="2">
                  <c:v>1.1499999999999999</c:v>
                </c:pt>
                <c:pt idx="3">
                  <c:v>1.1200000000000001</c:v>
                </c:pt>
                <c:pt idx="4">
                  <c:v>0.18</c:v>
                </c:pt>
                <c:pt idx="5">
                  <c:v>0.03</c:v>
                </c:pt>
              </c:numCache>
            </c:numRef>
          </c:val>
          <c:extLst>
            <c:ext xmlns:c16="http://schemas.microsoft.com/office/drawing/2014/chart" uri="{C3380CC4-5D6E-409C-BE32-E72D297353CC}">
              <c16:uniqueId val="{00000002-F5CB-48F7-ABD4-91282C5EA570}"/>
            </c:ext>
          </c:extLst>
        </c:ser>
        <c:dLbls>
          <c:dLblPos val="outEnd"/>
          <c:showLegendKey val="0"/>
          <c:showVal val="1"/>
          <c:showCatName val="0"/>
          <c:showSerName val="0"/>
          <c:showPercent val="0"/>
          <c:showBubbleSize val="0"/>
        </c:dLbls>
        <c:gapWidth val="219"/>
        <c:overlap val="-27"/>
        <c:axId val="208782463"/>
        <c:axId val="403755151"/>
      </c:barChart>
      <c:catAx>
        <c:axId val="2087824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crossAx val="403755151"/>
        <c:crosses val="autoZero"/>
        <c:auto val="1"/>
        <c:lblAlgn val="ctr"/>
        <c:lblOffset val="100"/>
        <c:noMultiLvlLbl val="0"/>
      </c:catAx>
      <c:valAx>
        <c:axId val="403755151"/>
        <c:scaling>
          <c:orientation val="minMax"/>
        </c:scaling>
        <c:delete val="0"/>
        <c:axPos val="l"/>
        <c:title>
          <c:tx>
            <c:rich>
              <a:bodyPr rot="-5400000" spcFirstLastPara="1" vertOverflow="ellipsis" vert="horz" wrap="square" anchor="ctr" anchorCtr="1"/>
              <a:lstStyle/>
              <a:p>
                <a:pPr>
                  <a:defRPr sz="2800" b="0" i="0" u="none" strike="noStrike" kern="1200" baseline="0">
                    <a:solidFill>
                      <a:schemeClr val="tx1"/>
                    </a:solidFill>
                    <a:latin typeface="Arial" panose="020B0604020202020204" pitchFamily="34" charset="0"/>
                    <a:ea typeface="+mn-ea"/>
                    <a:cs typeface="Arial" panose="020B0604020202020204" pitchFamily="34" charset="0"/>
                  </a:defRPr>
                </a:pPr>
                <a:r>
                  <a:rPr lang="fr-FR">
                    <a:solidFill>
                      <a:schemeClr val="tx1"/>
                    </a:solidFill>
                  </a:rPr>
                  <a:t>Score moyen (0 à 4)</a:t>
                </a:r>
              </a:p>
            </c:rich>
          </c:tx>
          <c:layout>
            <c:manualLayout>
              <c:xMode val="edge"/>
              <c:yMode val="edge"/>
              <c:x val="2.911851425473955E-2"/>
              <c:y val="0.22439909755977366"/>
            </c:manualLayout>
          </c:layout>
          <c:overlay val="0"/>
          <c:spPr>
            <a:noFill/>
            <a:ln>
              <a:noFill/>
            </a:ln>
            <a:effectLst/>
          </c:spPr>
          <c:txPr>
            <a:bodyPr rot="-5400000" spcFirstLastPara="1" vertOverflow="ellipsis" vert="horz" wrap="square" anchor="ctr" anchorCtr="1"/>
            <a:lstStyle/>
            <a:p>
              <a:pPr>
                <a:defRPr sz="2800" b="0"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title>
        <c:numFmt formatCode="General" sourceLinked="1"/>
        <c:majorTickMark val="out"/>
        <c:minorTickMark val="none"/>
        <c:tickLblPos val="nextTo"/>
        <c:spPr>
          <a:noFill/>
          <a:ln>
            <a:solidFill>
              <a:srgbClr val="642F6C"/>
            </a:solidFill>
          </a:ln>
          <a:effectLst/>
        </c:spPr>
        <c:txPr>
          <a:bodyPr rot="-60000000" spcFirstLastPara="1" vertOverflow="ellipsis" vert="horz" wrap="square" anchor="ctr" anchorCtr="1"/>
          <a:lstStyle/>
          <a:p>
            <a:pPr>
              <a:defRPr sz="2800" b="0"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crossAx val="208782463"/>
        <c:crosses val="autoZero"/>
        <c:crossBetween val="between"/>
      </c:valAx>
      <c:spPr>
        <a:noFill/>
        <a:ln>
          <a:noFill/>
        </a:ln>
        <a:effectLst/>
      </c:spPr>
    </c:plotArea>
    <c:legend>
      <c:legendPos val="r"/>
      <c:layout>
        <c:manualLayout>
          <c:xMode val="edge"/>
          <c:yMode val="edge"/>
          <c:x val="0.90183876281442488"/>
          <c:y val="3.3358803438212375E-2"/>
          <c:w val="6.7574975146102584E-2"/>
          <c:h val="0.19284781971200379"/>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legend>
    <c:plotVisOnly val="1"/>
    <c:dispBlanksAs val="gap"/>
    <c:showDLblsOverMax val="0"/>
  </c:chart>
  <c:spPr>
    <a:solidFill>
      <a:schemeClr val="bg1"/>
    </a:solidFill>
    <a:ln w="9525" cap="flat" cmpd="sng" algn="ctr">
      <a:noFill/>
      <a:round/>
    </a:ln>
    <a:effectLst/>
  </c:spPr>
  <c:txPr>
    <a:bodyPr/>
    <a:lstStyle/>
    <a:p>
      <a:pPr>
        <a:defRPr sz="2800">
          <a:latin typeface="Arial" panose="020B0604020202020204" pitchFamily="34" charset="0"/>
          <a:cs typeface="Arial" panose="020B0604020202020204" pitchFamily="34" charset="0"/>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02012179736509"/>
          <c:y val="6.1890136108055903E-2"/>
          <c:w val="0.72708389769827253"/>
          <c:h val="0.78551337569547652"/>
        </c:manualLayout>
      </c:layout>
      <c:lineChart>
        <c:grouping val="standard"/>
        <c:varyColors val="0"/>
        <c:ser>
          <c:idx val="0"/>
          <c:order val="0"/>
          <c:tx>
            <c:strRef>
              <c:f>'pH peeling'!$A$4:$A$6</c:f>
              <c:strCache>
                <c:ptCount val="1"/>
                <c:pt idx="0">
                  <c:v>Crème</c:v>
                </c:pt>
              </c:strCache>
            </c:strRef>
          </c:tx>
          <c:spPr>
            <a:ln w="19050" cap="rnd">
              <a:solidFill>
                <a:srgbClr val="5A3176"/>
              </a:solidFill>
              <a:round/>
            </a:ln>
            <a:effectLst/>
          </c:spPr>
          <c:marker>
            <c:symbol val="circle"/>
            <c:size val="17"/>
            <c:spPr>
              <a:solidFill>
                <a:srgbClr val="5A3176"/>
              </a:solidFill>
              <a:ln>
                <a:solidFill>
                  <a:srgbClr val="5A3176"/>
                </a:solidFill>
              </a:ln>
              <a:effectLst/>
            </c:spPr>
          </c:marker>
          <c:dLbls>
            <c:dLbl>
              <c:idx val="0"/>
              <c:layout>
                <c:manualLayout>
                  <c:x val="-2.8302042110278813E-2"/>
                  <c:y val="-6.35027366655563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9F1-4E4D-BD9E-176769C41C18}"/>
                </c:ext>
              </c:extLst>
            </c:dLbl>
            <c:dLbl>
              <c:idx val="1"/>
              <c:layout>
                <c:manualLayout>
                  <c:x val="-2.736442391593806E-2"/>
                  <c:y val="-7.25745561892072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9F1-4E4D-BD9E-176769C41C18}"/>
                </c:ext>
              </c:extLst>
            </c:dLbl>
            <c:dLbl>
              <c:idx val="2"/>
              <c:layout>
                <c:manualLayout>
                  <c:x val="-3.2052514887641964E-2"/>
                  <c:y val="-6.9550616347990257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3.6914028311196806E-2"/>
                      <c:h val="0.17718787404885783"/>
                    </c:manualLayout>
                  </c15:layout>
                </c:ext>
                <c:ext xmlns:c16="http://schemas.microsoft.com/office/drawing/2014/chart" uri="{C3380CC4-5D6E-409C-BE32-E72D297353CC}">
                  <c16:uniqueId val="{00000009-39F1-4E4D-BD9E-176769C41C18}"/>
                </c:ext>
              </c:extLst>
            </c:dLbl>
            <c:dLbl>
              <c:idx val="3"/>
              <c:layout>
                <c:manualLayout>
                  <c:x val="-2.7364423915938026E-2"/>
                  <c:y val="-8.16463757128580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9F1-4E4D-BD9E-176769C41C18}"/>
                </c:ext>
              </c:extLst>
            </c:dLbl>
            <c:dLbl>
              <c:idx val="4"/>
              <c:layout>
                <c:manualLayout>
                  <c:x val="-2.4551569332915801E-2"/>
                  <c:y val="-8.16463757128580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9F1-4E4D-BD9E-176769C41C18}"/>
                </c:ext>
              </c:extLst>
            </c:dLbl>
            <c:spPr>
              <a:noFill/>
              <a:ln>
                <a:noFill/>
              </a:ln>
              <a:effectLst/>
            </c:spPr>
            <c:txPr>
              <a:bodyPr rot="0" spcFirstLastPara="1" vertOverflow="ellipsis" vert="horz" wrap="square" anchor="ctr" anchorCtr="1"/>
              <a:lstStyle/>
              <a:p>
                <a:pPr>
                  <a:defRPr sz="2400" b="1" i="0" u="none" strike="noStrike" kern="1200" baseline="0">
                    <a:solidFill>
                      <a:srgbClr val="7030A0"/>
                    </a:solidFill>
                    <a:latin typeface="Arial" panose="020B0604020202020204" pitchFamily="34" charset="0"/>
                    <a:ea typeface="+mn-ea"/>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('pH peeling'!$C$1:$D$1,'pH peeling'!$F$1:$H$1)</c:f>
              <c:strCache>
                <c:ptCount val="5"/>
                <c:pt idx="0">
                  <c:v>J0 procédure</c:v>
                </c:pt>
                <c:pt idx="1">
                  <c:v>J1</c:v>
                </c:pt>
                <c:pt idx="2">
                  <c:v>J3</c:v>
                </c:pt>
                <c:pt idx="3">
                  <c:v>J7</c:v>
                </c:pt>
                <c:pt idx="4">
                  <c:v>J14</c:v>
                </c:pt>
              </c:strCache>
              <c:extLst/>
            </c:strRef>
          </c:cat>
          <c:val>
            <c:numRef>
              <c:f>('pH peeling'!$C$4:$D$4,'pH peeling'!$F$4:$H$4)</c:f>
              <c:numCache>
                <c:formatCode>0.0</c:formatCode>
                <c:ptCount val="5"/>
                <c:pt idx="0">
                  <c:v>5.5659091363636364</c:v>
                </c:pt>
                <c:pt idx="1">
                  <c:v>5.0090909090909097</c:v>
                </c:pt>
                <c:pt idx="2">
                  <c:v>5.3690475555555564</c:v>
                </c:pt>
                <c:pt idx="3">
                  <c:v>5.5046969545454552</c:v>
                </c:pt>
                <c:pt idx="4">
                  <c:v>5.4874602857142865</c:v>
                </c:pt>
              </c:numCache>
              <c:extLst/>
            </c:numRef>
          </c:val>
          <c:smooth val="0"/>
          <c:extLst>
            <c:ext xmlns:c16="http://schemas.microsoft.com/office/drawing/2014/chart" uri="{C3380CC4-5D6E-409C-BE32-E72D297353CC}">
              <c16:uniqueId val="{00000000-39F1-4E4D-BD9E-176769C41C18}"/>
            </c:ext>
          </c:extLst>
        </c:ser>
        <c:ser>
          <c:idx val="1"/>
          <c:order val="1"/>
          <c:tx>
            <c:strRef>
              <c:f>'pH peeling'!$A$7:$A$9</c:f>
              <c:strCache>
                <c:ptCount val="1"/>
                <c:pt idx="0">
                  <c:v>Placebo</c:v>
                </c:pt>
              </c:strCache>
            </c:strRef>
          </c:tx>
          <c:spPr>
            <a:ln w="31750" cap="rnd">
              <a:solidFill>
                <a:srgbClr val="A6A6A6"/>
              </a:solidFill>
              <a:round/>
            </a:ln>
            <a:effectLst/>
          </c:spPr>
          <c:marker>
            <c:symbol val="circle"/>
            <c:size val="17"/>
            <c:spPr>
              <a:solidFill>
                <a:srgbClr val="A6A6A6"/>
              </a:solidFill>
              <a:ln>
                <a:solidFill>
                  <a:srgbClr val="A6A6A6"/>
                </a:solidFill>
              </a:ln>
              <a:effectLst/>
            </c:spPr>
          </c:marker>
          <c:dPt>
            <c:idx val="3"/>
            <c:marker>
              <c:symbol val="circle"/>
              <c:size val="17"/>
              <c:spPr>
                <a:solidFill>
                  <a:srgbClr val="A6A6A6"/>
                </a:solidFill>
                <a:ln>
                  <a:solidFill>
                    <a:srgbClr val="A6A6A6"/>
                  </a:solidFill>
                </a:ln>
                <a:effectLst/>
              </c:spPr>
            </c:marker>
            <c:bubble3D val="0"/>
            <c:spPr>
              <a:ln w="19050" cap="rnd">
                <a:solidFill>
                  <a:srgbClr val="A6A6A6"/>
                </a:solidFill>
                <a:round/>
              </a:ln>
              <a:effectLst/>
            </c:spPr>
            <c:extLst>
              <c:ext xmlns:c16="http://schemas.microsoft.com/office/drawing/2014/chart" uri="{C3380CC4-5D6E-409C-BE32-E72D297353CC}">
                <c16:uniqueId val="{00000002-39F1-4E4D-BD9E-176769C41C18}"/>
              </c:ext>
            </c:extLst>
          </c:dPt>
          <c:dLbls>
            <c:dLbl>
              <c:idx val="0"/>
              <c:layout>
                <c:manualLayout>
                  <c:x val="-2.8302042110278813E-2"/>
                  <c:y val="0.10886195333656049"/>
                </c:manualLayout>
              </c:layout>
              <c:dLblPos val="r"/>
              <c:showLegendKey val="0"/>
              <c:showVal val="1"/>
              <c:showCatName val="0"/>
              <c:showSerName val="0"/>
              <c:showPercent val="0"/>
              <c:showBubbleSize val="0"/>
              <c:extLst>
                <c:ext xmlns:c15="http://schemas.microsoft.com/office/drawing/2012/chart" uri="{CE6537A1-D6FC-4f65-9D91-7224C49458BB}">
                  <c15:layout>
                    <c:manualLayout>
                      <c:w val="3.6914028311196806E-2"/>
                      <c:h val="0.18928363341372567"/>
                    </c:manualLayout>
                  </c15:layout>
                </c:ext>
                <c:ext xmlns:c16="http://schemas.microsoft.com/office/drawing/2014/chart" uri="{C3380CC4-5D6E-409C-BE32-E72D297353CC}">
                  <c16:uniqueId val="{00000006-39F1-4E4D-BD9E-176769C41C18}"/>
                </c:ext>
              </c:extLst>
            </c:dLbl>
            <c:dLbl>
              <c:idx val="1"/>
              <c:layout>
                <c:manualLayout>
                  <c:x val="-2.736442391593806E-2"/>
                  <c:y val="8.1646375712858099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3.6914028311196806E-2"/>
                      <c:h val="0.15904423500155601"/>
                    </c:manualLayout>
                  </c15:layout>
                </c:ext>
                <c:ext xmlns:c16="http://schemas.microsoft.com/office/drawing/2014/chart" uri="{C3380CC4-5D6E-409C-BE32-E72D297353CC}">
                  <c16:uniqueId val="{00000005-39F1-4E4D-BD9E-176769C41C18}"/>
                </c:ext>
              </c:extLst>
            </c:dLbl>
            <c:dLbl>
              <c:idx val="2"/>
              <c:layout>
                <c:manualLayout>
                  <c:x val="-2.8302042110278813E-2"/>
                  <c:y val="6.04787968243393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9F1-4E4D-BD9E-176769C41C18}"/>
                </c:ext>
              </c:extLst>
            </c:dLbl>
            <c:dLbl>
              <c:idx val="3"/>
              <c:layout>
                <c:manualLayout>
                  <c:x val="-2.923966030461967E-2"/>
                  <c:y val="6.04787968243393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9F1-4E4D-BD9E-176769C41C18}"/>
                </c:ext>
              </c:extLst>
            </c:dLbl>
            <c:dLbl>
              <c:idx val="4"/>
              <c:layout>
                <c:manualLayout>
                  <c:x val="-2.9239660304619736E-2"/>
                  <c:y val="9.2230165157117433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3.6914028311196806E-2"/>
                      <c:h val="0.14997241547790513"/>
                    </c:manualLayout>
                  </c15:layout>
                </c:ext>
                <c:ext xmlns:c16="http://schemas.microsoft.com/office/drawing/2014/chart" uri="{C3380CC4-5D6E-409C-BE32-E72D297353CC}">
                  <c16:uniqueId val="{0000000A-39F1-4E4D-BD9E-176769C41C18}"/>
                </c:ext>
              </c:extLst>
            </c:dLbl>
            <c:spPr>
              <a:noFill/>
              <a:ln>
                <a:noFill/>
              </a:ln>
              <a:effectLst/>
            </c:spPr>
            <c:txPr>
              <a:bodyPr rot="0" spcFirstLastPara="1" vertOverflow="ellipsis" vert="horz" wrap="square" anchor="ctr" anchorCtr="1"/>
              <a:lstStyle/>
              <a:p>
                <a:pPr>
                  <a:defRPr sz="2400" b="1" i="0" u="none" strike="noStrike" kern="1200" baseline="0">
                    <a:solidFill>
                      <a:srgbClr val="A6A6A6"/>
                    </a:solidFill>
                    <a:latin typeface="Arial" panose="020B0604020202020204" pitchFamily="34" charset="0"/>
                    <a:ea typeface="+mn-ea"/>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('pH peeling'!$C$1:$D$1,'pH peeling'!$F$1:$H$1)</c:f>
              <c:strCache>
                <c:ptCount val="5"/>
                <c:pt idx="0">
                  <c:v>J0 procédure</c:v>
                </c:pt>
                <c:pt idx="1">
                  <c:v>J1</c:v>
                </c:pt>
                <c:pt idx="2">
                  <c:v>J3</c:v>
                </c:pt>
                <c:pt idx="3">
                  <c:v>J7</c:v>
                </c:pt>
                <c:pt idx="4">
                  <c:v>J14</c:v>
                </c:pt>
              </c:strCache>
              <c:extLst/>
            </c:strRef>
          </c:cat>
          <c:val>
            <c:numRef>
              <c:f>('pH peeling'!$C$7:$D$7,'pH peeling'!$F$7:$H$7)</c:f>
              <c:numCache>
                <c:formatCode>0.0</c:formatCode>
                <c:ptCount val="5"/>
                <c:pt idx="0">
                  <c:v>5.5380303181818187</c:v>
                </c:pt>
                <c:pt idx="1">
                  <c:v>4.8990909090909076</c:v>
                </c:pt>
                <c:pt idx="2">
                  <c:v>5.2741269682539693</c:v>
                </c:pt>
                <c:pt idx="3">
                  <c:v>5.4918181818181813</c:v>
                </c:pt>
                <c:pt idx="4">
                  <c:v>5.4933333333333332</c:v>
                </c:pt>
              </c:numCache>
              <c:extLst/>
            </c:numRef>
          </c:val>
          <c:smooth val="0"/>
          <c:extLst>
            <c:ext xmlns:c16="http://schemas.microsoft.com/office/drawing/2014/chart" uri="{C3380CC4-5D6E-409C-BE32-E72D297353CC}">
              <c16:uniqueId val="{00000003-39F1-4E4D-BD9E-176769C41C18}"/>
            </c:ext>
          </c:extLst>
        </c:ser>
        <c:dLbls>
          <c:dLblPos val="ctr"/>
          <c:showLegendKey val="0"/>
          <c:showVal val="1"/>
          <c:showCatName val="0"/>
          <c:showSerName val="0"/>
          <c:showPercent val="0"/>
          <c:showBubbleSize val="0"/>
        </c:dLbls>
        <c:marker val="1"/>
        <c:smooth val="0"/>
        <c:axId val="725079968"/>
        <c:axId val="725067008"/>
      </c:lineChart>
      <c:catAx>
        <c:axId val="725079968"/>
        <c:scaling>
          <c:orientation val="minMax"/>
        </c:scaling>
        <c:delete val="0"/>
        <c:axPos val="b"/>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0" spcFirstLastPara="1" vertOverflow="ellipsis" wrap="square" anchor="ctr" anchorCtr="1"/>
          <a:lstStyle/>
          <a:p>
            <a:pPr>
              <a:defRPr sz="2800" b="0" i="0" u="none" strike="noStrike" kern="1200" cap="all" baseline="0">
                <a:solidFill>
                  <a:schemeClr val="tx1"/>
                </a:solidFill>
                <a:latin typeface="Arial" panose="020B0604020202020204" pitchFamily="34" charset="0"/>
                <a:ea typeface="+mn-ea"/>
                <a:cs typeface="Arial" panose="020B0604020202020204" pitchFamily="34" charset="0"/>
              </a:defRPr>
            </a:pPr>
            <a:endParaRPr lang="fr-FR"/>
          </a:p>
        </c:txPr>
        <c:crossAx val="725067008"/>
        <c:crosses val="autoZero"/>
        <c:auto val="1"/>
        <c:lblAlgn val="ctr"/>
        <c:lblOffset val="100"/>
        <c:noMultiLvlLbl val="0"/>
      </c:catAx>
      <c:valAx>
        <c:axId val="725067008"/>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28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r>
                  <a:rPr lang="fr-FR" sz="2800"/>
                  <a:t>pH</a:t>
                </a:r>
              </a:p>
            </c:rich>
          </c:tx>
          <c:layout>
            <c:manualLayout>
              <c:xMode val="edge"/>
              <c:yMode val="edge"/>
              <c:x val="6.1054127569681906E-3"/>
              <c:y val="0.41028553849582561"/>
            </c:manualLayout>
          </c:layout>
          <c:overlay val="0"/>
          <c:spPr>
            <a:noFill/>
            <a:ln>
              <a:noFill/>
            </a:ln>
            <a:effectLst/>
          </c:spPr>
          <c:txPr>
            <a:bodyPr rot="-5400000" spcFirstLastPara="1" vertOverflow="ellipsis" vert="horz" wrap="square" anchor="ctr" anchorCtr="1"/>
            <a:lstStyle/>
            <a:p>
              <a:pPr>
                <a:defRPr sz="28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fr-FR"/>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crossAx val="725079968"/>
        <c:crosses val="autoZero"/>
        <c:crossBetween val="between"/>
        <c:majorUnit val="0.30000000000000004"/>
      </c:valAx>
      <c:spPr>
        <a:noFill/>
        <a:ln>
          <a:noFill/>
        </a:ln>
        <a:effectLst/>
      </c:spPr>
    </c:plotArea>
    <c:legend>
      <c:legendPos val="r"/>
      <c:layout>
        <c:manualLayout>
          <c:xMode val="edge"/>
          <c:yMode val="edge"/>
          <c:x val="0.87085246991149989"/>
          <c:y val="7.1985721289417492E-2"/>
          <c:w val="0.12820991189415931"/>
          <c:h val="0.3449824861499983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2800"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solidFill>
      <a:round/>
    </a:ln>
    <a:effectLst/>
  </c:spPr>
  <c:txPr>
    <a:bodyPr/>
    <a:lstStyle/>
    <a:p>
      <a:pPr>
        <a:defRPr sz="2400">
          <a:latin typeface="Arial" panose="020B0604020202020204" pitchFamily="34" charset="0"/>
          <a:cs typeface="Arial" panose="020B0604020202020204" pitchFamily="34" charset="0"/>
        </a:defRPr>
      </a:pPr>
      <a:endParaRPr lang="fr-FR"/>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11655153392178"/>
          <c:y val="5.2027383911406717E-2"/>
          <c:w val="0.71524898537168791"/>
          <c:h val="0.81287022468171222"/>
        </c:manualLayout>
      </c:layout>
      <c:barChart>
        <c:barDir val="col"/>
        <c:grouping val="clustered"/>
        <c:varyColors val="0"/>
        <c:ser>
          <c:idx val="1"/>
          <c:order val="0"/>
          <c:tx>
            <c:strRef>
              <c:f>'GLOBAL SCORE PEELING'!$B$24</c:f>
              <c:strCache>
                <c:ptCount val="1"/>
                <c:pt idx="0">
                  <c:v>Placebo</c:v>
                </c:pt>
              </c:strCache>
            </c:strRef>
          </c:tx>
          <c:spPr>
            <a:solidFill>
              <a:srgbClr val="A6A6A6"/>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3F26-4B51-8938-8F2A69994D9C}"/>
                </c:ext>
              </c:extLst>
            </c:dLbl>
            <c:dLbl>
              <c:idx val="1"/>
              <c:layout>
                <c:manualLayout>
                  <c:x val="-1.5473399298701649E-2"/>
                  <c:y val="-1.9787607081782076E-2"/>
                </c:manualLayout>
              </c:layout>
              <c:tx>
                <c:rich>
                  <a:bodyPr/>
                  <a:lstStyle/>
                  <a:p>
                    <a:r>
                      <a:rPr lang="en-US"/>
                      <a:t>-22%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3F26-4B51-8938-8F2A69994D9C}"/>
                </c:ext>
              </c:extLst>
            </c:dLbl>
            <c:dLbl>
              <c:idx val="2"/>
              <c:layout>
                <c:manualLayout>
                  <c:x val="2.7305998762414065E-3"/>
                  <c:y val="3.1094811128514609E-2"/>
                </c:manualLayout>
              </c:layout>
              <c:tx>
                <c:rich>
                  <a:bodyPr/>
                  <a:lstStyle/>
                  <a:p>
                    <a:r>
                      <a:rPr lang="en-US"/>
                      <a:t>-32%</a:t>
                    </a:r>
                  </a:p>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3F26-4B51-8938-8F2A69994D9C}"/>
                </c:ext>
              </c:extLst>
            </c:dLbl>
            <c:dLbl>
              <c:idx val="3"/>
              <c:tx>
                <c:rich>
                  <a:bodyPr/>
                  <a:lstStyle/>
                  <a:p>
                    <a:r>
                      <a:rPr lang="en-US"/>
                      <a:t>-55%</a:t>
                    </a:r>
                  </a:p>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3F26-4B51-8938-8F2A69994D9C}"/>
                </c:ext>
              </c:extLst>
            </c:dLbl>
            <c:dLbl>
              <c:idx val="4"/>
              <c:tx>
                <c:rich>
                  <a:bodyPr/>
                  <a:lstStyle/>
                  <a:p>
                    <a:r>
                      <a:rPr lang="en-US"/>
                      <a:t>-88%</a:t>
                    </a:r>
                  </a:p>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3F26-4B51-8938-8F2A69994D9C}"/>
                </c:ext>
              </c:extLst>
            </c:dLbl>
            <c:spPr>
              <a:noFill/>
              <a:ln>
                <a:noFill/>
              </a:ln>
              <a:effectLst/>
            </c:spPr>
            <c:txPr>
              <a:bodyPr rot="0" spcFirstLastPara="1" vertOverflow="ellipsis" vert="horz" wrap="square" anchor="ctr" anchorCtr="1"/>
              <a:lstStyle/>
              <a:p>
                <a:pPr>
                  <a:defRPr sz="2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('GLOBAL SCORE PEELING'!$C$22,'GLOBAL SCORE PEELING'!$E$22,'GLOBAL SCORE PEELING'!$G$22:$I$22)</c:f>
              <c:strCache>
                <c:ptCount val="5"/>
                <c:pt idx="0">
                  <c:v>J0 procédure</c:v>
                </c:pt>
                <c:pt idx="1">
                  <c:v>J1</c:v>
                </c:pt>
                <c:pt idx="2">
                  <c:v>J3</c:v>
                </c:pt>
                <c:pt idx="3">
                  <c:v>J7</c:v>
                </c:pt>
                <c:pt idx="4">
                  <c:v>J14</c:v>
                </c:pt>
              </c:strCache>
              <c:extLst/>
            </c:strRef>
          </c:cat>
          <c:val>
            <c:numRef>
              <c:f>('GLOBAL SCORE PEELING'!$C$24,'GLOBAL SCORE PEELING'!$E$24,'GLOBAL SCORE PEELING'!$G$24:$I$24)</c:f>
              <c:numCache>
                <c:formatCode>0.0</c:formatCode>
                <c:ptCount val="5"/>
                <c:pt idx="0">
                  <c:v>4.2727272727272725</c:v>
                </c:pt>
                <c:pt idx="1">
                  <c:v>3.3181818181818183</c:v>
                </c:pt>
                <c:pt idx="2">
                  <c:v>2.9047619047619047</c:v>
                </c:pt>
                <c:pt idx="3">
                  <c:v>1.9090909090909092</c:v>
                </c:pt>
                <c:pt idx="4">
                  <c:v>0.5</c:v>
                </c:pt>
              </c:numCache>
              <c:extLst/>
            </c:numRef>
          </c:val>
          <c:extLst>
            <c:ext xmlns:c16="http://schemas.microsoft.com/office/drawing/2014/chart" uri="{C3380CC4-5D6E-409C-BE32-E72D297353CC}">
              <c16:uniqueId val="{0000000B-3F26-4B51-8938-8F2A69994D9C}"/>
            </c:ext>
          </c:extLst>
        </c:ser>
        <c:ser>
          <c:idx val="0"/>
          <c:order val="1"/>
          <c:tx>
            <c:strRef>
              <c:f>'GLOBAL SCORE PEELING'!$B$23</c:f>
              <c:strCache>
                <c:ptCount val="1"/>
                <c:pt idx="0">
                  <c:v>Crème</c:v>
                </c:pt>
              </c:strCache>
            </c:strRef>
          </c:tx>
          <c:spPr>
            <a:solidFill>
              <a:srgbClr val="5A3176"/>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3F26-4B51-8938-8F2A69994D9C}"/>
                </c:ext>
              </c:extLst>
            </c:dLbl>
            <c:dLbl>
              <c:idx val="1"/>
              <c:layout>
                <c:manualLayout>
                  <c:x val="-2.7305998762414733E-3"/>
                  <c:y val="1.4134005058415732E-2"/>
                </c:manualLayout>
              </c:layout>
              <c:tx>
                <c:rich>
                  <a:bodyPr/>
                  <a:lstStyle/>
                  <a:p>
                    <a:r>
                      <a:rPr lang="en-US"/>
                      <a:t>-29%</a:t>
                    </a:r>
                  </a:p>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F26-4B51-8938-8F2A69994D9C}"/>
                </c:ext>
              </c:extLst>
            </c:dLbl>
            <c:dLbl>
              <c:idx val="2"/>
              <c:layout>
                <c:manualLayout>
                  <c:x val="3.6407998349885645E-3"/>
                  <c:y val="-8.4804030350494383E-3"/>
                </c:manualLayout>
              </c:layout>
              <c:tx>
                <c:rich>
                  <a:bodyPr/>
                  <a:lstStyle/>
                  <a:p>
                    <a:r>
                      <a:rPr lang="en-US" b="1"/>
                      <a:t>-56%</a:t>
                    </a:r>
                  </a:p>
                  <a:p>
                    <a:r>
                      <a:rPr lang="en-US" b="1"/>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3F26-4B51-8938-8F2A69994D9C}"/>
                </c:ext>
              </c:extLst>
            </c:dLbl>
            <c:dLbl>
              <c:idx val="3"/>
              <c:layout>
                <c:manualLayout>
                  <c:x val="9.1019995874715783E-4"/>
                  <c:y val="1.978760708178192E-2"/>
                </c:manualLayout>
              </c:layout>
              <c:tx>
                <c:rich>
                  <a:bodyPr/>
                  <a:lstStyle/>
                  <a:p>
                    <a:r>
                      <a:rPr lang="en-US"/>
                      <a:t>-81%</a:t>
                    </a:r>
                  </a:p>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3F26-4B51-8938-8F2A69994D9C}"/>
                </c:ext>
              </c:extLst>
            </c:dLbl>
            <c:dLbl>
              <c:idx val="4"/>
              <c:layout>
                <c:manualLayout>
                  <c:x val="9.1019995874702078E-4"/>
                  <c:y val="1.8374206575940449E-2"/>
                </c:manualLayout>
              </c:layout>
              <c:tx>
                <c:rich>
                  <a:bodyPr/>
                  <a:lstStyle/>
                  <a:p>
                    <a:r>
                      <a:rPr lang="en-US"/>
                      <a:t>-94%</a:t>
                    </a:r>
                  </a:p>
                  <a:p>
                    <a:r>
                      <a:rPr lang="en-US"/>
                      <a:t>***</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5.6459703441086188E-2"/>
                      <c:h val="0.17297195390489173"/>
                    </c:manualLayout>
                  </c15:layout>
                  <c15:showDataLabelsRange val="0"/>
                </c:ext>
                <c:ext xmlns:c16="http://schemas.microsoft.com/office/drawing/2014/chart" uri="{C3380CC4-5D6E-409C-BE32-E72D297353CC}">
                  <c16:uniqueId val="{00000004-3F26-4B51-8938-8F2A69994D9C}"/>
                </c:ext>
              </c:extLst>
            </c:dLbl>
            <c:spPr>
              <a:noFill/>
              <a:ln>
                <a:noFill/>
              </a:ln>
              <a:effectLst/>
            </c:spPr>
            <c:txPr>
              <a:bodyPr rot="0" spcFirstLastPara="1" vertOverflow="ellipsis" vert="horz" wrap="square" anchor="ctr" anchorCtr="1"/>
              <a:lstStyle/>
              <a:p>
                <a:pPr>
                  <a:defRPr sz="2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('GLOBAL SCORE PEELING'!$C$22,'GLOBAL SCORE PEELING'!$E$22,'GLOBAL SCORE PEELING'!$G$22:$I$22)</c:f>
              <c:strCache>
                <c:ptCount val="5"/>
                <c:pt idx="0">
                  <c:v>J0 procédure</c:v>
                </c:pt>
                <c:pt idx="1">
                  <c:v>J1</c:v>
                </c:pt>
                <c:pt idx="2">
                  <c:v>J3</c:v>
                </c:pt>
                <c:pt idx="3">
                  <c:v>J7</c:v>
                </c:pt>
                <c:pt idx="4">
                  <c:v>J14</c:v>
                </c:pt>
              </c:strCache>
              <c:extLst/>
            </c:strRef>
          </c:cat>
          <c:val>
            <c:numRef>
              <c:f>('GLOBAL SCORE PEELING'!$C$23,'GLOBAL SCORE PEELING'!$E$23,'GLOBAL SCORE PEELING'!$G$23:$I$23)</c:f>
              <c:numCache>
                <c:formatCode>0.00</c:formatCode>
                <c:ptCount val="5"/>
                <c:pt idx="0">
                  <c:v>4.3181818181818183</c:v>
                </c:pt>
                <c:pt idx="1">
                  <c:v>3.0454545454545454</c:v>
                </c:pt>
                <c:pt idx="2">
                  <c:v>1.9047619047619047</c:v>
                </c:pt>
                <c:pt idx="3">
                  <c:v>0.81818181818181823</c:v>
                </c:pt>
                <c:pt idx="4">
                  <c:v>0.27272727272727271</c:v>
                </c:pt>
              </c:numCache>
              <c:extLst/>
            </c:numRef>
          </c:val>
          <c:extLst>
            <c:ext xmlns:c16="http://schemas.microsoft.com/office/drawing/2014/chart" uri="{C3380CC4-5D6E-409C-BE32-E72D297353CC}">
              <c16:uniqueId val="{00000005-3F26-4B51-8938-8F2A69994D9C}"/>
            </c:ext>
          </c:extLst>
        </c:ser>
        <c:dLbls>
          <c:dLblPos val="outEnd"/>
          <c:showLegendKey val="0"/>
          <c:showVal val="1"/>
          <c:showCatName val="0"/>
          <c:showSerName val="0"/>
          <c:showPercent val="0"/>
          <c:showBubbleSize val="0"/>
        </c:dLbls>
        <c:gapWidth val="219"/>
        <c:overlap val="-27"/>
        <c:axId val="509903152"/>
        <c:axId val="1081660640"/>
      </c:barChart>
      <c:catAx>
        <c:axId val="509903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crossAx val="1081660640"/>
        <c:crosses val="autoZero"/>
        <c:auto val="1"/>
        <c:lblAlgn val="ctr"/>
        <c:lblOffset val="100"/>
        <c:noMultiLvlLbl val="0"/>
      </c:catAx>
      <c:valAx>
        <c:axId val="10816606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0" i="0" u="none" strike="noStrike" kern="1200" baseline="0">
                    <a:solidFill>
                      <a:schemeClr val="tx1"/>
                    </a:solidFill>
                    <a:latin typeface="Arial" panose="020B0604020202020204" pitchFamily="34" charset="0"/>
                    <a:ea typeface="+mn-ea"/>
                    <a:cs typeface="Arial" panose="020B0604020202020204" pitchFamily="34" charset="0"/>
                  </a:defRPr>
                </a:pPr>
                <a:r>
                  <a:rPr lang="fr-FR" sz="2800">
                    <a:solidFill>
                      <a:schemeClr val="tx1"/>
                    </a:solidFill>
                  </a:rPr>
                  <a:t>Score moyen (0 à 12)</a:t>
                </a:r>
              </a:p>
            </c:rich>
          </c:tx>
          <c:layout>
            <c:manualLayout>
              <c:xMode val="edge"/>
              <c:yMode val="edge"/>
              <c:x val="6.232655136416039E-2"/>
              <c:y val="8.6441571692459182E-2"/>
            </c:manualLayout>
          </c:layout>
          <c:overlay val="0"/>
          <c:spPr>
            <a:noFill/>
            <a:ln>
              <a:noFill/>
            </a:ln>
            <a:effectLst/>
          </c:spPr>
          <c:txPr>
            <a:bodyPr rot="-5400000" spcFirstLastPara="1" vertOverflow="ellipsis" vert="horz" wrap="square" anchor="ctr" anchorCtr="1"/>
            <a:lstStyle/>
            <a:p>
              <a:pPr>
                <a:defRPr sz="2800" b="0"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crossAx val="509903152"/>
        <c:crosses val="autoZero"/>
        <c:crossBetween val="between"/>
        <c:majorUnit val="1"/>
        <c:minorUnit val="0.5"/>
      </c:valAx>
      <c:spPr>
        <a:noFill/>
        <a:ln>
          <a:noFill/>
        </a:ln>
        <a:effectLst/>
      </c:spPr>
    </c:plotArea>
    <c:legend>
      <c:legendPos val="r"/>
      <c:layout>
        <c:manualLayout>
          <c:xMode val="edge"/>
          <c:yMode val="edge"/>
          <c:x val="0.8763319916364809"/>
          <c:y val="9.1408728493775765E-2"/>
          <c:w val="0.12366800836351922"/>
          <c:h val="0.28009012820989376"/>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latin typeface="Arial" panose="020B0604020202020204" pitchFamily="34" charset="0"/>
          <a:cs typeface="Arial" panose="020B0604020202020204" pitchFamily="34" charset="0"/>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336222230822625"/>
          <c:y val="5.3659759379552981E-2"/>
          <c:w val="0.77663777769177378"/>
          <c:h val="0.79733991078963662"/>
        </c:manualLayout>
      </c:layout>
      <c:barChart>
        <c:barDir val="col"/>
        <c:grouping val="clustered"/>
        <c:varyColors val="0"/>
        <c:ser>
          <c:idx val="0"/>
          <c:order val="0"/>
          <c:spPr>
            <a:solidFill>
              <a:srgbClr val="A551B3"/>
            </a:solidFill>
            <a:ln>
              <a:noFill/>
            </a:ln>
            <a:effectLst/>
          </c:spPr>
          <c:invertIfNegative val="0"/>
          <c:dPt>
            <c:idx val="0"/>
            <c:invertIfNegative val="0"/>
            <c:bubble3D val="0"/>
            <c:spPr>
              <a:solidFill>
                <a:srgbClr val="642F6C"/>
              </a:solidFill>
              <a:ln>
                <a:noFill/>
              </a:ln>
              <a:effectLst/>
            </c:spPr>
            <c:extLst>
              <c:ext xmlns:c16="http://schemas.microsoft.com/office/drawing/2014/chart" uri="{C3380CC4-5D6E-409C-BE32-E72D297353CC}">
                <c16:uniqueId val="{00000001-DB89-4170-825E-05BFBAD30E90}"/>
              </c:ext>
            </c:extLst>
          </c:dPt>
          <c:dPt>
            <c:idx val="1"/>
            <c:invertIfNegative val="0"/>
            <c:bubble3D val="0"/>
            <c:spPr>
              <a:solidFill>
                <a:srgbClr val="A551B3"/>
              </a:solidFill>
              <a:ln>
                <a:noFill/>
              </a:ln>
              <a:effectLst/>
            </c:spPr>
            <c:extLst>
              <c:ext xmlns:c16="http://schemas.microsoft.com/office/drawing/2014/chart" uri="{C3380CC4-5D6E-409C-BE32-E72D297353CC}">
                <c16:uniqueId val="{00000003-DB89-4170-825E-05BFBAD30E90}"/>
              </c:ext>
            </c:extLst>
          </c:dPt>
          <c:dPt>
            <c:idx val="2"/>
            <c:invertIfNegative val="0"/>
            <c:bubble3D val="0"/>
            <c:spPr>
              <a:solidFill>
                <a:srgbClr val="D8B4DE"/>
              </a:solidFill>
              <a:ln>
                <a:noFill/>
              </a:ln>
              <a:effectLst/>
            </c:spPr>
            <c:extLst>
              <c:ext xmlns:c16="http://schemas.microsoft.com/office/drawing/2014/chart" uri="{C3380CC4-5D6E-409C-BE32-E72D297353CC}">
                <c16:uniqueId val="{00000005-DB89-4170-825E-05BFBAD30E90}"/>
              </c:ext>
            </c:extLst>
          </c:dPt>
          <c:dLbls>
            <c:dLbl>
              <c:idx val="0"/>
              <c:delete val="1"/>
              <c:extLst>
                <c:ext xmlns:c15="http://schemas.microsoft.com/office/drawing/2012/chart" uri="{CE6537A1-D6FC-4f65-9D91-7224C49458BB}"/>
                <c:ext xmlns:c16="http://schemas.microsoft.com/office/drawing/2014/chart" uri="{C3380CC4-5D6E-409C-BE32-E72D297353CC}">
                  <c16:uniqueId val="{00000001-DB89-4170-825E-05BFBAD30E90}"/>
                </c:ext>
              </c:extLst>
            </c:dLbl>
            <c:dLbl>
              <c:idx val="1"/>
              <c:layout>
                <c:manualLayout>
                  <c:x val="1.9867302065745022E-3"/>
                  <c:y val="4.5445809943915907E-2"/>
                </c:manualLayout>
              </c:layout>
              <c:tx>
                <c:rich>
                  <a:bodyPr rot="0" spcFirstLastPara="1" vertOverflow="ellipsis" vert="horz" wrap="square" lIns="38100" tIns="19050" rIns="38100" bIns="19050" anchor="ctr" anchorCtr="1">
                    <a:noAutofit/>
                  </a:bodyPr>
                  <a:lstStyle/>
                  <a:p>
                    <a:pPr>
                      <a:defRPr sz="2800" b="1" i="0" u="none" strike="noStrike" kern="1200" baseline="0">
                        <a:solidFill>
                          <a:srgbClr val="7030A0"/>
                        </a:solidFill>
                        <a:latin typeface="Arial" panose="020B0604020202020204" pitchFamily="34" charset="0"/>
                        <a:ea typeface="+mn-ea"/>
                        <a:cs typeface="Arial" panose="020B0604020202020204" pitchFamily="34" charset="0"/>
                      </a:defRPr>
                    </a:pPr>
                    <a:r>
                      <a:rPr lang="en-US"/>
                      <a:t>-23%</a:t>
                    </a:r>
                  </a:p>
                  <a:p>
                    <a:pPr>
                      <a:defRPr b="1">
                        <a:solidFill>
                          <a:srgbClr val="7030A0"/>
                        </a:solidFill>
                      </a:defRPr>
                    </a:pPr>
                    <a:r>
                      <a:rPr lang="en-US"/>
                      <a:t>***</a:t>
                    </a:r>
                  </a:p>
                </c:rich>
              </c:tx>
              <c:spPr>
                <a:noFill/>
                <a:ln>
                  <a:noFill/>
                </a:ln>
                <a:effectLst/>
              </c:spPr>
              <c:txPr>
                <a:bodyPr rot="0" spcFirstLastPara="1" vertOverflow="ellipsis" vert="horz" wrap="square" lIns="38100" tIns="19050" rIns="38100" bIns="19050" anchor="ctr" anchorCtr="1">
                  <a:noAutofit/>
                </a:bodyPr>
                <a:lstStyle/>
                <a:p>
                  <a:pPr>
                    <a:defRPr sz="2800" b="1" i="0" u="none" strike="noStrike" kern="1200" baseline="0">
                      <a:solidFill>
                        <a:srgbClr val="7030A0"/>
                      </a:solidFill>
                      <a:latin typeface="Arial" panose="020B0604020202020204" pitchFamily="34" charset="0"/>
                      <a:ea typeface="+mn-ea"/>
                      <a:cs typeface="Arial" panose="020B0604020202020204" pitchFamily="34" charset="0"/>
                    </a:defRPr>
                  </a:pPr>
                  <a:endParaRPr lang="fr-FR"/>
                </a:p>
              </c:txPr>
              <c:dLblPos val="outEnd"/>
              <c:showLegendKey val="0"/>
              <c:showVal val="1"/>
              <c:showCatName val="0"/>
              <c:showSerName val="0"/>
              <c:showPercent val="0"/>
              <c:showBubbleSize val="0"/>
              <c:extLst>
                <c:ext xmlns:c15="http://schemas.microsoft.com/office/drawing/2012/chart" uri="{CE6537A1-D6FC-4f65-9D91-7224C49458BB}">
                  <c15:layout>
                    <c:manualLayout>
                      <c:w val="0.20560670907840278"/>
                      <c:h val="0.29726837425200869"/>
                    </c:manualLayout>
                  </c15:layout>
                  <c15:showDataLabelsRange val="0"/>
                </c:ext>
                <c:ext xmlns:c16="http://schemas.microsoft.com/office/drawing/2014/chart" uri="{C3380CC4-5D6E-409C-BE32-E72D297353CC}">
                  <c16:uniqueId val="{00000003-DB89-4170-825E-05BFBAD30E90}"/>
                </c:ext>
              </c:extLst>
            </c:dLbl>
            <c:dLbl>
              <c:idx val="2"/>
              <c:tx>
                <c:rich>
                  <a:bodyPr rot="0" spcFirstLastPara="1" vertOverflow="ellipsis" vert="horz" wrap="square" lIns="38100" tIns="19050" rIns="38100" bIns="19050" anchor="ctr" anchorCtr="1">
                    <a:spAutoFit/>
                  </a:bodyPr>
                  <a:lstStyle/>
                  <a:p>
                    <a:pPr>
                      <a:defRPr sz="2800" b="1" i="0" u="none" strike="noStrike" kern="1200" baseline="0">
                        <a:solidFill>
                          <a:srgbClr val="7030A0"/>
                        </a:solidFill>
                        <a:latin typeface="Arial" panose="020B0604020202020204" pitchFamily="34" charset="0"/>
                        <a:ea typeface="+mn-ea"/>
                        <a:cs typeface="Arial" panose="020B0604020202020204" pitchFamily="34" charset="0"/>
                      </a:defRPr>
                    </a:pPr>
                    <a:r>
                      <a:rPr lang="en-US" b="1">
                        <a:solidFill>
                          <a:srgbClr val="7030A0"/>
                        </a:solidFill>
                      </a:rPr>
                      <a:t>-38%</a:t>
                    </a:r>
                  </a:p>
                  <a:p>
                    <a:pPr>
                      <a:defRPr b="1">
                        <a:solidFill>
                          <a:srgbClr val="7030A0"/>
                        </a:solidFill>
                      </a:defRPr>
                    </a:pPr>
                    <a:r>
                      <a:rPr lang="en-US" b="1">
                        <a:solidFill>
                          <a:srgbClr val="7030A0"/>
                        </a:solidFill>
                      </a:rPr>
                      <a:t>***</a:t>
                    </a:r>
                  </a:p>
                </c:rich>
              </c:tx>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rgbClr val="7030A0"/>
                      </a:solidFill>
                      <a:latin typeface="Arial" panose="020B0604020202020204" pitchFamily="34" charset="0"/>
                      <a:ea typeface="+mn-ea"/>
                      <a:cs typeface="Arial" panose="020B0604020202020204" pitchFamily="34" charset="0"/>
                    </a:defRPr>
                  </a:pPr>
                  <a:endParaRPr lang="fr-FR"/>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DB89-4170-825E-05BFBAD30E90}"/>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'[Graphiques-Cicabio Crème+_Massage des cicatrices.xlsx]CLINICAL ET COLORIM'!$A$9:$A$11</c:f>
              <c:strCache>
                <c:ptCount val="3"/>
                <c:pt idx="0">
                  <c:v>J0</c:v>
                </c:pt>
                <c:pt idx="1">
                  <c:v>J7</c:v>
                </c:pt>
                <c:pt idx="2">
                  <c:v>J14</c:v>
                </c:pt>
              </c:strCache>
            </c:strRef>
          </c:cat>
          <c:val>
            <c:numRef>
              <c:f>'[Graphiques-Cicabio Crème+_Massage des cicatrices.xlsx]CLINICAL ET COLORIM'!$F$9:$F$11</c:f>
              <c:numCache>
                <c:formatCode>General</c:formatCode>
                <c:ptCount val="3"/>
                <c:pt idx="0">
                  <c:v>6.47</c:v>
                </c:pt>
                <c:pt idx="1">
                  <c:v>4.78</c:v>
                </c:pt>
                <c:pt idx="2">
                  <c:v>3.97</c:v>
                </c:pt>
              </c:numCache>
            </c:numRef>
          </c:val>
          <c:extLst>
            <c:ext xmlns:c16="http://schemas.microsoft.com/office/drawing/2014/chart" uri="{C3380CC4-5D6E-409C-BE32-E72D297353CC}">
              <c16:uniqueId val="{00000006-DB89-4170-825E-05BFBAD30E90}"/>
            </c:ext>
          </c:extLst>
        </c:ser>
        <c:dLbls>
          <c:showLegendKey val="0"/>
          <c:showVal val="0"/>
          <c:showCatName val="0"/>
          <c:showSerName val="0"/>
          <c:showPercent val="0"/>
          <c:showBubbleSize val="0"/>
        </c:dLbls>
        <c:gapWidth val="100"/>
        <c:overlap val="-27"/>
        <c:axId val="1473096352"/>
        <c:axId val="1546879616"/>
      </c:barChart>
      <c:catAx>
        <c:axId val="1473096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crossAx val="1546879616"/>
        <c:crosses val="autoZero"/>
        <c:auto val="1"/>
        <c:lblAlgn val="ctr"/>
        <c:lblOffset val="100"/>
        <c:noMultiLvlLbl val="0"/>
      </c:catAx>
      <c:valAx>
        <c:axId val="1546879616"/>
        <c:scaling>
          <c:orientation val="minMax"/>
        </c:scaling>
        <c:delete val="0"/>
        <c:axPos val="l"/>
        <c:title>
          <c:tx>
            <c:rich>
              <a:bodyPr rot="-5400000" spcFirstLastPara="1" vertOverflow="ellipsis" vert="horz" wrap="square" anchor="ctr" anchorCtr="1"/>
              <a:lstStyle/>
              <a:p>
                <a:pPr>
                  <a:defRPr sz="2800" b="0" i="0" u="none" strike="noStrike" kern="1200" baseline="0">
                    <a:solidFill>
                      <a:schemeClr val="tx1"/>
                    </a:solidFill>
                    <a:latin typeface="Arial" panose="020B0604020202020204" pitchFamily="34" charset="0"/>
                    <a:ea typeface="+mn-ea"/>
                    <a:cs typeface="Arial" panose="020B0604020202020204" pitchFamily="34" charset="0"/>
                  </a:defRPr>
                </a:pPr>
                <a:r>
                  <a:rPr lang="fr-FR">
                    <a:solidFill>
                      <a:schemeClr val="tx1"/>
                    </a:solidFill>
                  </a:rPr>
                  <a:t>Score moyen (0 à 13)</a:t>
                </a:r>
              </a:p>
            </c:rich>
          </c:tx>
          <c:layout>
            <c:manualLayout>
              <c:xMode val="edge"/>
              <c:yMode val="edge"/>
              <c:x val="4.1065869805345804E-3"/>
              <c:y val="8.6517549746101874E-2"/>
            </c:manualLayout>
          </c:layout>
          <c:overlay val="0"/>
          <c:spPr>
            <a:noFill/>
            <a:ln>
              <a:noFill/>
            </a:ln>
            <a:effectLst/>
          </c:spPr>
          <c:txPr>
            <a:bodyPr rot="-5400000" spcFirstLastPara="1" vertOverflow="ellipsis" vert="horz" wrap="square" anchor="ctr" anchorCtr="1"/>
            <a:lstStyle/>
            <a:p>
              <a:pPr>
                <a:defRPr sz="2800" b="0"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147309635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2800">
          <a:latin typeface="Arial" panose="020B0604020202020204" pitchFamily="34" charset="0"/>
          <a:cs typeface="Arial" panose="020B0604020202020204" pitchFamily="34" charset="0"/>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730436593763728"/>
          <c:y val="5.0853635377339369E-2"/>
          <c:w val="0.81997836516731859"/>
          <c:h val="0.70091597335846767"/>
        </c:manualLayout>
      </c:layout>
      <c:barChart>
        <c:barDir val="col"/>
        <c:grouping val="clustered"/>
        <c:varyColors val="0"/>
        <c:ser>
          <c:idx val="1"/>
          <c:order val="0"/>
          <c:tx>
            <c:strRef>
              <c:f>'[Graphs poster EADV Cicabio Crème+ 2.xlsx]ANTIINFLA PEELING'!$M$111</c:f>
              <c:strCache>
                <c:ptCount val="1"/>
                <c:pt idx="0">
                  <c:v>Placebo</c:v>
                </c:pt>
              </c:strCache>
            </c:strRef>
          </c:tx>
          <c:spPr>
            <a:solidFill>
              <a:srgbClr val="A6A6A6"/>
            </a:solidFill>
            <a:ln>
              <a:solidFill>
                <a:srgbClr val="A6A6A6"/>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5925-499A-8EFB-8BF16A228F91}"/>
                </c:ext>
              </c:extLst>
            </c:dLbl>
            <c:dLbl>
              <c:idx val="1"/>
              <c:layout>
                <c:manualLayout>
                  <c:x val="-1.7341730311423793E-2"/>
                  <c:y val="1.849752404450548E-2"/>
                </c:manualLayout>
              </c:layout>
              <c:tx>
                <c:rich>
                  <a:bodyPr/>
                  <a:lstStyle/>
                  <a:p>
                    <a:r>
                      <a:rPr lang="en-US" dirty="0"/>
                      <a:t>-41%</a:t>
                    </a:r>
                  </a:p>
                  <a:p>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5925-499A-8EFB-8BF16A228F91}"/>
                </c:ext>
              </c:extLst>
            </c:dLbl>
            <c:dLbl>
              <c:idx val="2"/>
              <c:layout>
                <c:manualLayout>
                  <c:x val="-1.0405038186854277E-2"/>
                  <c:y val="6.9365715166894697E-3"/>
                </c:manualLayout>
              </c:layout>
              <c:tx>
                <c:rich>
                  <a:bodyPr/>
                  <a:lstStyle/>
                  <a:p>
                    <a:r>
                      <a:rPr lang="en-US"/>
                      <a:t>-68%</a:t>
                    </a:r>
                  </a:p>
                  <a:p>
                    <a:r>
                      <a:rPr lang="en-US"/>
                      <a:t>***</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5925-499A-8EFB-8BF16A228F91}"/>
                </c:ext>
              </c:extLst>
            </c:dLbl>
            <c:dLbl>
              <c:idx val="3"/>
              <c:tx>
                <c:rich>
                  <a:bodyPr/>
                  <a:lstStyle/>
                  <a:p>
                    <a:r>
                      <a:rPr lang="en-US"/>
                      <a:t>-77%</a:t>
                    </a:r>
                  </a:p>
                  <a:p>
                    <a:r>
                      <a:rPr lang="en-US"/>
                      <a:t>***</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5925-499A-8EFB-8BF16A228F91}"/>
                </c:ext>
              </c:extLst>
            </c:dLbl>
            <c:dLbl>
              <c:idx val="4"/>
              <c:tx>
                <c:rich>
                  <a:bodyPr/>
                  <a:lstStyle/>
                  <a:p>
                    <a:r>
                      <a:rPr lang="en-US"/>
                      <a:t>-90%</a:t>
                    </a:r>
                  </a:p>
                  <a:p>
                    <a:r>
                      <a:rPr lang="en-US"/>
                      <a:t>***</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5925-499A-8EFB-8BF16A228F91}"/>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 poster EADV Cicabio Crème+ 2.xlsx]ANTIINFLA PEELING'!$N$109:$T$109</c:f>
              <c:strCache>
                <c:ptCount val="5"/>
                <c:pt idx="0">
                  <c:v>J0 procédure</c:v>
                </c:pt>
                <c:pt idx="1">
                  <c:v>J1</c:v>
                </c:pt>
                <c:pt idx="2">
                  <c:v>J3</c:v>
                </c:pt>
                <c:pt idx="3">
                  <c:v>J7</c:v>
                </c:pt>
                <c:pt idx="4">
                  <c:v>J14</c:v>
                </c:pt>
              </c:strCache>
              <c:extLst/>
            </c:strRef>
          </c:cat>
          <c:val>
            <c:numRef>
              <c:f>'[Graphs poster EADV Cicabio Crème+ 2.xlsx]ANTIINFLA PEELING'!$N$111:$T$111</c:f>
              <c:numCache>
                <c:formatCode>0.00</c:formatCode>
                <c:ptCount val="5"/>
                <c:pt idx="0">
                  <c:v>1.7727272727272727</c:v>
                </c:pt>
                <c:pt idx="1">
                  <c:v>1.0454545454545454</c:v>
                </c:pt>
                <c:pt idx="2">
                  <c:v>0.5714285714285714</c:v>
                </c:pt>
                <c:pt idx="3">
                  <c:v>0.40909090909090912</c:v>
                </c:pt>
                <c:pt idx="4">
                  <c:v>0.18181818181818182</c:v>
                </c:pt>
              </c:numCache>
              <c:extLst/>
            </c:numRef>
          </c:val>
          <c:extLst>
            <c:ext xmlns:c16="http://schemas.microsoft.com/office/drawing/2014/chart" uri="{C3380CC4-5D6E-409C-BE32-E72D297353CC}">
              <c16:uniqueId val="{00000000-5925-499A-8EFB-8BF16A228F91}"/>
            </c:ext>
          </c:extLst>
        </c:ser>
        <c:ser>
          <c:idx val="0"/>
          <c:order val="1"/>
          <c:tx>
            <c:strRef>
              <c:f>'[Graphs poster EADV Cicabio Crème+ 2.xlsx]ANTIINFLA PEELING'!$M$110</c:f>
              <c:strCache>
                <c:ptCount val="1"/>
                <c:pt idx="0">
                  <c:v>Crème</c:v>
                </c:pt>
              </c:strCache>
            </c:strRef>
          </c:tx>
          <c:spPr>
            <a:solidFill>
              <a:srgbClr val="5A3176"/>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5925-499A-8EFB-8BF16A228F91}"/>
                </c:ext>
              </c:extLst>
            </c:dLbl>
            <c:dLbl>
              <c:idx val="1"/>
              <c:layout>
                <c:manualLayout>
                  <c:x val="3.4683460622847587E-3"/>
                  <c:y val="6.9365715166895547E-3"/>
                </c:manualLayout>
              </c:layout>
              <c:tx>
                <c:rich>
                  <a:bodyPr/>
                  <a:lstStyle/>
                  <a:p>
                    <a:r>
                      <a:rPr lang="en-US"/>
                      <a:t>-49%</a:t>
                    </a:r>
                    <a:endParaRPr lang="en-US" dirty="0"/>
                  </a:p>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5925-499A-8EFB-8BF16A228F91}"/>
                </c:ext>
              </c:extLst>
            </c:dLbl>
            <c:dLbl>
              <c:idx val="2"/>
              <c:tx>
                <c:rich>
                  <a:bodyPr/>
                  <a:lstStyle/>
                  <a:p>
                    <a:r>
                      <a:rPr lang="en-US"/>
                      <a:t>-77%</a:t>
                    </a:r>
                  </a:p>
                  <a:p>
                    <a:r>
                      <a:rPr lang="en-US"/>
                      <a:t>***</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5925-499A-8EFB-8BF16A228F91}"/>
                </c:ext>
              </c:extLst>
            </c:dLbl>
            <c:dLbl>
              <c:idx val="3"/>
              <c:tx>
                <c:rich>
                  <a:bodyPr/>
                  <a:lstStyle/>
                  <a:p>
                    <a:r>
                      <a:rPr lang="en-US"/>
                      <a:t>-90%</a:t>
                    </a:r>
                  </a:p>
                  <a:p>
                    <a:r>
                      <a:rPr lang="en-US"/>
                      <a:t>***</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5925-499A-8EFB-8BF16A228F91}"/>
                </c:ext>
              </c:extLst>
            </c:dLbl>
            <c:dLbl>
              <c:idx val="4"/>
              <c:layout>
                <c:manualLayout>
                  <c:x val="1.2717268895044116E-2"/>
                  <c:y val="1.1560952527815841E-2"/>
                </c:manualLayout>
              </c:layout>
              <c:tx>
                <c:rich>
                  <a:bodyPr/>
                  <a:lstStyle/>
                  <a:p>
                    <a:r>
                      <a:rPr lang="en-US"/>
                      <a:t>-98%</a:t>
                    </a:r>
                  </a:p>
                  <a:p>
                    <a:r>
                      <a:rPr lang="en-US"/>
                      <a:t>***</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5925-499A-8EFB-8BF16A228F91}"/>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 poster EADV Cicabio Crème+ 2.xlsx]ANTIINFLA PEELING'!$N$109:$T$109</c:f>
              <c:strCache>
                <c:ptCount val="5"/>
                <c:pt idx="0">
                  <c:v>J0 procédure</c:v>
                </c:pt>
                <c:pt idx="1">
                  <c:v>J1</c:v>
                </c:pt>
                <c:pt idx="2">
                  <c:v>J3</c:v>
                </c:pt>
                <c:pt idx="3">
                  <c:v>J7</c:v>
                </c:pt>
                <c:pt idx="4">
                  <c:v>J14</c:v>
                </c:pt>
              </c:strCache>
              <c:extLst/>
            </c:strRef>
          </c:cat>
          <c:val>
            <c:numRef>
              <c:f>'[Graphs poster EADV Cicabio Crème+ 2.xlsx]ANTIINFLA PEELING'!$N$110:$T$110</c:f>
              <c:numCache>
                <c:formatCode>0.00</c:formatCode>
                <c:ptCount val="5"/>
                <c:pt idx="0">
                  <c:v>1.8636363636363635</c:v>
                </c:pt>
                <c:pt idx="1">
                  <c:v>0.95454545454545459</c:v>
                </c:pt>
                <c:pt idx="2">
                  <c:v>0.42857142857142855</c:v>
                </c:pt>
                <c:pt idx="3">
                  <c:v>0.18181818181818182</c:v>
                </c:pt>
                <c:pt idx="4">
                  <c:v>0.13636363636363635</c:v>
                </c:pt>
              </c:numCache>
              <c:extLst/>
            </c:numRef>
          </c:val>
          <c:extLst>
            <c:ext xmlns:c16="http://schemas.microsoft.com/office/drawing/2014/chart" uri="{C3380CC4-5D6E-409C-BE32-E72D297353CC}">
              <c16:uniqueId val="{00000001-5925-499A-8EFB-8BF16A228F91}"/>
            </c:ext>
          </c:extLst>
        </c:ser>
        <c:dLbls>
          <c:showLegendKey val="0"/>
          <c:showVal val="0"/>
          <c:showCatName val="0"/>
          <c:showSerName val="0"/>
          <c:showPercent val="0"/>
          <c:showBubbleSize val="0"/>
        </c:dLbls>
        <c:gapWidth val="219"/>
        <c:overlap val="-27"/>
        <c:axId val="1320746992"/>
        <c:axId val="2021998656"/>
      </c:barChart>
      <c:catAx>
        <c:axId val="1320746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crossAx val="2021998656"/>
        <c:crosses val="autoZero"/>
        <c:auto val="1"/>
        <c:lblAlgn val="ctr"/>
        <c:lblOffset val="100"/>
        <c:noMultiLvlLbl val="0"/>
      </c:catAx>
      <c:valAx>
        <c:axId val="20219986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0" i="0" u="none" strike="noStrike" kern="1200" baseline="0">
                    <a:solidFill>
                      <a:schemeClr val="tx1"/>
                    </a:solidFill>
                    <a:latin typeface="Arial" panose="020B0604020202020204" pitchFamily="34" charset="0"/>
                    <a:ea typeface="+mn-ea"/>
                    <a:cs typeface="Arial" panose="020B0604020202020204" pitchFamily="34" charset="0"/>
                  </a:defRPr>
                </a:pPr>
                <a:r>
                  <a:rPr lang="fr-FR"/>
                  <a:t>Score moyen (0 à 4)</a:t>
                </a:r>
              </a:p>
            </c:rich>
          </c:tx>
          <c:layout>
            <c:manualLayout>
              <c:xMode val="edge"/>
              <c:yMode val="edge"/>
              <c:x val="3.5584866468221441E-2"/>
              <c:y val="6.2016760982676292E-2"/>
            </c:manualLayout>
          </c:layout>
          <c:overlay val="0"/>
          <c:spPr>
            <a:noFill/>
            <a:ln>
              <a:noFill/>
            </a:ln>
            <a:effectLst/>
          </c:spPr>
          <c:txPr>
            <a:bodyPr rot="-5400000" spcFirstLastPara="1" vertOverflow="ellipsis" vert="horz" wrap="square" anchor="ctr" anchorCtr="1"/>
            <a:lstStyle/>
            <a:p>
              <a:pPr>
                <a:defRPr sz="2800" b="0"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crossAx val="1320746992"/>
        <c:crosses val="autoZero"/>
        <c:crossBetween val="between"/>
        <c:majorUnit val="0.5"/>
      </c:valAx>
      <c:spPr>
        <a:noFill/>
        <a:ln>
          <a:noFill/>
        </a:ln>
        <a:effectLst/>
      </c:spPr>
    </c:plotArea>
    <c:legend>
      <c:legendPos val="b"/>
      <c:layout>
        <c:manualLayout>
          <c:xMode val="edge"/>
          <c:yMode val="edge"/>
          <c:x val="0.6411629136765078"/>
          <c:y val="0.88907930576753169"/>
          <c:w val="0.3350396807009664"/>
          <c:h val="8.5486598671273326E-2"/>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2800">
          <a:solidFill>
            <a:schemeClr val="tx1"/>
          </a:solidFill>
          <a:latin typeface="Arial" panose="020B0604020202020204" pitchFamily="34" charset="0"/>
          <a:cs typeface="Arial" panose="020B0604020202020204" pitchFamily="34" charset="0"/>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535543678549771"/>
          <c:y val="4.868423862630817E-2"/>
          <c:w val="0.830604020720906"/>
          <c:h val="0.68514820595720827"/>
        </c:manualLayout>
      </c:layout>
      <c:barChart>
        <c:barDir val="col"/>
        <c:grouping val="clustered"/>
        <c:varyColors val="0"/>
        <c:ser>
          <c:idx val="1"/>
          <c:order val="0"/>
          <c:tx>
            <c:strRef>
              <c:f>'[Graphs poster EADV Cicabio Crème+ 2.xlsx]SCARS PEELING'!$T$25</c:f>
              <c:strCache>
                <c:ptCount val="1"/>
                <c:pt idx="0">
                  <c:v>Placebo</c:v>
                </c:pt>
              </c:strCache>
            </c:strRef>
          </c:tx>
          <c:spPr>
            <a:solidFill>
              <a:srgbClr val="A6A6A6"/>
            </a:solidFill>
            <a:ln>
              <a:solidFill>
                <a:srgbClr val="A6A6A6"/>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D9AA-415C-A2DD-6AC425CAB4C9}"/>
                </c:ext>
              </c:extLst>
            </c:dLbl>
            <c:dLbl>
              <c:idx val="1"/>
              <c:tx>
                <c:rich>
                  <a:bodyPr/>
                  <a:lstStyle/>
                  <a:p>
                    <a:r>
                      <a:rPr lang="en-US"/>
                      <a:t>+8%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9AA-415C-A2DD-6AC425CAB4C9}"/>
                </c:ext>
              </c:extLst>
            </c:dLbl>
            <c:dLbl>
              <c:idx val="2"/>
              <c:layout>
                <c:manualLayout>
                  <c:x val="-2.5528259079266049E-3"/>
                  <c:y val="2.8301334935342405E-2"/>
                </c:manualLayout>
              </c:layout>
              <c:tx>
                <c:rich>
                  <a:bodyPr/>
                  <a:lstStyle/>
                  <a:p>
                    <a:r>
                      <a:rPr lang="en-US"/>
                      <a:t>+2%</a:t>
                    </a:r>
                  </a:p>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D9AA-415C-A2DD-6AC425CAB4C9}"/>
                </c:ext>
              </c:extLst>
            </c:dLbl>
            <c:dLbl>
              <c:idx val="3"/>
              <c:layout>
                <c:manualLayout>
                  <c:x val="-6.3820647698165124E-3"/>
                  <c:y val="3.3018224091232805E-2"/>
                </c:manualLayout>
              </c:layout>
              <c:tx>
                <c:rich>
                  <a:bodyPr/>
                  <a:lstStyle/>
                  <a:p>
                    <a:r>
                      <a:rPr lang="en-US"/>
                      <a:t>-41%</a:t>
                    </a:r>
                  </a:p>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D9AA-415C-A2DD-6AC425CAB4C9}"/>
                </c:ext>
              </c:extLst>
            </c:dLbl>
            <c:dLbl>
              <c:idx val="4"/>
              <c:layout>
                <c:manualLayout>
                  <c:x val="-1.217004473877656E-2"/>
                  <c:y val="2.1226001201506806E-2"/>
                </c:manualLayout>
              </c:layout>
              <c:tx>
                <c:rich>
                  <a:bodyPr/>
                  <a:lstStyle/>
                  <a:p>
                    <a:r>
                      <a:rPr lang="en-US"/>
                      <a:t>-86%</a:t>
                    </a:r>
                  </a:p>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D9AA-415C-A2DD-6AC425CAB4C9}"/>
                </c:ext>
              </c:extLst>
            </c:dLbl>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 poster EADV Cicabio Crème+ 2.xlsx]SCARS PEELING'!$U$23:$AA$23</c:f>
              <c:strCache>
                <c:ptCount val="5"/>
                <c:pt idx="0">
                  <c:v>J0 procédure</c:v>
                </c:pt>
                <c:pt idx="1">
                  <c:v>J1</c:v>
                </c:pt>
                <c:pt idx="2">
                  <c:v>J3</c:v>
                </c:pt>
                <c:pt idx="3">
                  <c:v>J7</c:v>
                </c:pt>
                <c:pt idx="4">
                  <c:v>J14</c:v>
                </c:pt>
              </c:strCache>
              <c:extLst/>
            </c:strRef>
          </c:cat>
          <c:val>
            <c:numRef>
              <c:f>'[Graphs poster EADV Cicabio Crème+ 2.xlsx]SCARS PEELING'!$U$25:$AA$25</c:f>
              <c:numCache>
                <c:formatCode>0.0</c:formatCode>
                <c:ptCount val="5"/>
                <c:pt idx="0">
                  <c:v>1.6818181818181819</c:v>
                </c:pt>
                <c:pt idx="1">
                  <c:v>1.8181818181818181</c:v>
                </c:pt>
                <c:pt idx="2">
                  <c:v>1.7142857142857142</c:v>
                </c:pt>
                <c:pt idx="3">
                  <c:v>1</c:v>
                </c:pt>
                <c:pt idx="4">
                  <c:v>0.22727272727272727</c:v>
                </c:pt>
              </c:numCache>
              <c:extLst/>
            </c:numRef>
          </c:val>
          <c:extLst>
            <c:ext xmlns:c16="http://schemas.microsoft.com/office/drawing/2014/chart" uri="{C3380CC4-5D6E-409C-BE32-E72D297353CC}">
              <c16:uniqueId val="{00000005-D9AA-415C-A2DD-6AC425CAB4C9}"/>
            </c:ext>
          </c:extLst>
        </c:ser>
        <c:ser>
          <c:idx val="0"/>
          <c:order val="1"/>
          <c:tx>
            <c:strRef>
              <c:f>'[Graphs poster EADV Cicabio Crème+ 2.xlsx]SCARS PEELING'!$T$24</c:f>
              <c:strCache>
                <c:ptCount val="1"/>
                <c:pt idx="0">
                  <c:v>Crème</c:v>
                </c:pt>
              </c:strCache>
            </c:strRef>
          </c:tx>
          <c:spPr>
            <a:solidFill>
              <a:srgbClr val="5A3176"/>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D9AA-415C-A2DD-6AC425CAB4C9}"/>
                </c:ext>
              </c:extLst>
            </c:dLbl>
            <c:dLbl>
              <c:idx val="1"/>
              <c:layout>
                <c:manualLayout>
                  <c:x val="9.736060759152133E-3"/>
                  <c:y val="4.4052878716874921E-3"/>
                </c:manualLayout>
              </c:layout>
              <c:tx>
                <c:rich>
                  <a:bodyPr/>
                  <a:lstStyle/>
                  <a:p>
                    <a:r>
                      <a:rPr lang="en-US"/>
                      <a:t>-13%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D9AA-415C-A2DD-6AC425CAB4C9}"/>
                </c:ext>
              </c:extLst>
            </c:dLbl>
            <c:dLbl>
              <c:idx val="2"/>
              <c:layout>
                <c:manualLayout>
                  <c:x val="1.0388192356035192E-3"/>
                  <c:y val="3.5376668669178005E-2"/>
                </c:manualLayout>
              </c:layout>
              <c:tx>
                <c:rich>
                  <a:bodyPr/>
                  <a:lstStyle/>
                  <a:p>
                    <a:r>
                      <a:rPr lang="en-US"/>
                      <a:t>-36%</a:t>
                    </a:r>
                  </a:p>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D9AA-415C-A2DD-6AC425CAB4C9}"/>
                </c:ext>
              </c:extLst>
            </c:dLbl>
            <c:dLbl>
              <c:idx val="3"/>
              <c:layout>
                <c:manualLayout>
                  <c:x val="7.4208840054199379E-3"/>
                  <c:y val="2.5942890357397119E-2"/>
                </c:manualLayout>
              </c:layout>
              <c:tx>
                <c:rich>
                  <a:bodyPr/>
                  <a:lstStyle/>
                  <a:p>
                    <a:r>
                      <a:rPr lang="en-US"/>
                      <a:t>-69%</a:t>
                    </a:r>
                  </a:p>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D9AA-415C-A2DD-6AC425CAB4C9}"/>
                </c:ext>
              </c:extLst>
            </c:dLbl>
            <c:dLbl>
              <c:idx val="4"/>
              <c:layout>
                <c:manualLayout>
                  <c:x val="1.217004473877656E-2"/>
                  <c:y val="1.6509112045616402E-2"/>
                </c:manualLayout>
              </c:layout>
              <c:tx>
                <c:rich>
                  <a:bodyPr/>
                  <a:lstStyle/>
                  <a:p>
                    <a:r>
                      <a:rPr lang="en-US"/>
                      <a:t>-92%</a:t>
                    </a:r>
                  </a:p>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D9AA-415C-A2DD-6AC425CAB4C9}"/>
                </c:ext>
              </c:extLst>
            </c:dLbl>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 poster EADV Cicabio Crème+ 2.xlsx]SCARS PEELING'!$U$23:$AA$23</c:f>
              <c:strCache>
                <c:ptCount val="5"/>
                <c:pt idx="0">
                  <c:v>J0 procédure</c:v>
                </c:pt>
                <c:pt idx="1">
                  <c:v>J1</c:v>
                </c:pt>
                <c:pt idx="2">
                  <c:v>J3</c:v>
                </c:pt>
                <c:pt idx="3">
                  <c:v>J7</c:v>
                </c:pt>
                <c:pt idx="4">
                  <c:v>J14</c:v>
                </c:pt>
              </c:strCache>
              <c:extLst/>
            </c:strRef>
          </c:cat>
          <c:val>
            <c:numRef>
              <c:f>'[Graphs poster EADV Cicabio Crème+ 2.xlsx]SCARS PEELING'!$U$24:$AA$24</c:f>
              <c:numCache>
                <c:formatCode>0.00</c:formatCode>
                <c:ptCount val="5"/>
                <c:pt idx="0">
                  <c:v>1.7727272727272727</c:v>
                </c:pt>
                <c:pt idx="1">
                  <c:v>1.5454545454545454</c:v>
                </c:pt>
                <c:pt idx="2">
                  <c:v>1.1428571428571428</c:v>
                </c:pt>
                <c:pt idx="3">
                  <c:v>0.54545454545454541</c:v>
                </c:pt>
                <c:pt idx="4">
                  <c:v>0.13636363636363635</c:v>
                </c:pt>
              </c:numCache>
              <c:extLst/>
            </c:numRef>
          </c:val>
          <c:extLst>
            <c:ext xmlns:c16="http://schemas.microsoft.com/office/drawing/2014/chart" uri="{C3380CC4-5D6E-409C-BE32-E72D297353CC}">
              <c16:uniqueId val="{0000000B-D9AA-415C-A2DD-6AC425CAB4C9}"/>
            </c:ext>
          </c:extLst>
        </c:ser>
        <c:dLbls>
          <c:dLblPos val="outEnd"/>
          <c:showLegendKey val="0"/>
          <c:showVal val="1"/>
          <c:showCatName val="0"/>
          <c:showSerName val="0"/>
          <c:showPercent val="0"/>
          <c:showBubbleSize val="0"/>
        </c:dLbls>
        <c:gapWidth val="219"/>
        <c:overlap val="-27"/>
        <c:axId val="613735008"/>
        <c:axId val="617349184"/>
      </c:barChart>
      <c:catAx>
        <c:axId val="613735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crossAx val="617349184"/>
        <c:crosses val="autoZero"/>
        <c:auto val="1"/>
        <c:lblAlgn val="ctr"/>
        <c:lblOffset val="100"/>
        <c:noMultiLvlLbl val="0"/>
      </c:catAx>
      <c:valAx>
        <c:axId val="6173491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fr-FR"/>
                  <a:t>Score moyen (0 à 4)</a:t>
                </a:r>
              </a:p>
            </c:rich>
          </c:tx>
          <c:layout>
            <c:manualLayout>
              <c:xMode val="edge"/>
              <c:yMode val="edge"/>
              <c:x val="8.9348906777431177E-3"/>
              <c:y val="6.6076003197827998E-2"/>
            </c:manualLayout>
          </c:layout>
          <c:overlay val="0"/>
          <c:spPr>
            <a:noFill/>
            <a:ln>
              <a:noFill/>
            </a:ln>
            <a:effectLst/>
          </c:spPr>
          <c:txPr>
            <a:bodyPr rot="-5400000" spcFirstLastPara="1" vertOverflow="ellipsis" vert="horz" wrap="square" anchor="ctr" anchorCtr="1"/>
            <a:lstStyle/>
            <a:p>
              <a:pPr>
                <a:defRPr sz="2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crossAx val="613735008"/>
        <c:crosses val="autoZero"/>
        <c:crossBetween val="between"/>
        <c:majorUnit val="0.5"/>
      </c:valAx>
      <c:spPr>
        <a:noFill/>
        <a:ln>
          <a:noFill/>
        </a:ln>
        <a:effectLst/>
      </c:spPr>
    </c:plotArea>
    <c:legend>
      <c:legendPos val="b"/>
      <c:layout>
        <c:manualLayout>
          <c:xMode val="edge"/>
          <c:yMode val="edge"/>
          <c:x val="0.62175533155871188"/>
          <c:y val="0.8868603995799369"/>
          <c:w val="0.34223145353465462"/>
          <c:h val="8.7196710062665911E-2"/>
        </c:manualLayout>
      </c:layout>
      <c:overlay val="0"/>
      <c:spPr>
        <a:noFill/>
        <a:ln>
          <a:noFill/>
        </a:ln>
        <a:effectLst/>
      </c:spPr>
      <c:txPr>
        <a:bodyPr rot="0" spcFirstLastPara="1" vertOverflow="ellipsis" vert="horz" wrap="square" anchor="ctr" anchorCtr="1"/>
        <a:lstStyle/>
        <a:p>
          <a:pPr>
            <a:defRPr sz="2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a:solidFill>
            <a:sysClr val="windowText" lastClr="000000"/>
          </a:solidFill>
          <a:latin typeface="Arial" panose="020B0604020202020204" pitchFamily="34" charset="0"/>
          <a:cs typeface="Arial" panose="020B0604020202020204" pitchFamily="34" charset="0"/>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0.3122</cdr:x>
      <cdr:y>0.28611</cdr:y>
    </cdr:from>
    <cdr:to>
      <cdr:x>0.37759</cdr:x>
      <cdr:y>0.33445</cdr:y>
    </cdr:to>
    <cdr:sp macro="" textlink="">
      <cdr:nvSpPr>
        <cdr:cNvPr id="4" name="ZoneTexte 3">
          <a:extLst xmlns:a="http://schemas.openxmlformats.org/drawingml/2006/main">
            <a:ext uri="{FF2B5EF4-FFF2-40B4-BE49-F238E27FC236}">
              <a16:creationId xmlns:a16="http://schemas.microsoft.com/office/drawing/2014/main" id="{9AEF5F41-2A8F-406F-8ECD-92BA24541CE1}"/>
            </a:ext>
          </a:extLst>
        </cdr:cNvPr>
        <cdr:cNvSpPr txBox="1"/>
      </cdr:nvSpPr>
      <cdr:spPr>
        <a:xfrm xmlns:a="http://schemas.openxmlformats.org/drawingml/2006/main">
          <a:off x="4228705" y="1201590"/>
          <a:ext cx="885705" cy="203019"/>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fr-FR" sz="2800">
              <a:solidFill>
                <a:schemeClr val="tx1"/>
              </a:solidFill>
              <a:latin typeface="Arial" panose="020B0604020202020204" pitchFamily="34" charset="0"/>
              <a:cs typeface="Arial" panose="020B0604020202020204" pitchFamily="34" charset="0"/>
            </a:rPr>
            <a:t>**</a:t>
          </a:r>
        </a:p>
      </cdr:txBody>
    </cdr:sp>
  </cdr:relSizeAnchor>
  <cdr:relSizeAnchor xmlns:cdr="http://schemas.openxmlformats.org/drawingml/2006/chartDrawing">
    <cdr:from>
      <cdr:x>0.45567</cdr:x>
      <cdr:y>0.0785</cdr:y>
    </cdr:from>
    <cdr:to>
      <cdr:x>0.52106</cdr:x>
      <cdr:y>0.12683</cdr:y>
    </cdr:to>
    <cdr:sp macro="" textlink="">
      <cdr:nvSpPr>
        <cdr:cNvPr id="5" name="ZoneTexte 1">
          <a:extLst xmlns:a="http://schemas.openxmlformats.org/drawingml/2006/main">
            <a:ext uri="{FF2B5EF4-FFF2-40B4-BE49-F238E27FC236}">
              <a16:creationId xmlns:a16="http://schemas.microsoft.com/office/drawing/2014/main" id="{7A06124C-8CCC-5C5C-D1A0-BF2CA1A349A9}"/>
            </a:ext>
          </a:extLst>
        </cdr:cNvPr>
        <cdr:cNvSpPr txBox="1"/>
      </cdr:nvSpPr>
      <cdr:spPr>
        <a:xfrm xmlns:a="http://schemas.openxmlformats.org/drawingml/2006/main">
          <a:off x="6171974" y="329682"/>
          <a:ext cx="885705" cy="202977"/>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fr-FR" sz="2800" b="1">
              <a:solidFill>
                <a:schemeClr val="tx1"/>
              </a:solidFill>
              <a:latin typeface="Arial" panose="020B0604020202020204" pitchFamily="34" charset="0"/>
              <a:cs typeface="Arial" panose="020B0604020202020204" pitchFamily="34" charset="0"/>
            </a:rPr>
            <a: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969672F3-08D0-43E2-B633-5BDEB12879F8}" type="datetimeFigureOut">
              <a:rPr lang="fr-FR" smtClean="0"/>
              <a:t>16/10/2024</a:t>
            </a:fld>
            <a:endParaRPr lang="fr-FR"/>
          </a:p>
        </p:txBody>
      </p:sp>
      <p:sp>
        <p:nvSpPr>
          <p:cNvPr id="4" name="Espace réservé de l'image des diapositives 3"/>
          <p:cNvSpPr>
            <a:spLocks noGrp="1" noRot="1" noChangeAspect="1"/>
          </p:cNvSpPr>
          <p:nvPr>
            <p:ph type="sldImg" idx="2"/>
          </p:nvPr>
        </p:nvSpPr>
        <p:spPr>
          <a:xfrm>
            <a:off x="2935288" y="857250"/>
            <a:ext cx="3273425" cy="23145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B8722418-7E29-4CEC-9756-3AE152BA2D47}" type="slidenum">
              <a:rPr lang="fr-FR" smtClean="0"/>
              <a:t>‹N°›</a:t>
            </a:fld>
            <a:endParaRPr lang="fr-FR"/>
          </a:p>
        </p:txBody>
      </p:sp>
    </p:spTree>
    <p:extLst>
      <p:ext uri="{BB962C8B-B14F-4D97-AF65-F5344CB8AC3E}">
        <p14:creationId xmlns:p14="http://schemas.microsoft.com/office/powerpoint/2010/main" val="2002925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8722418-7E29-4CEC-9756-3AE152BA2D47}" type="slidenum">
              <a:rPr lang="fr-FR" smtClean="0"/>
              <a:t>1</a:t>
            </a:fld>
            <a:endParaRPr lang="fr-FR"/>
          </a:p>
        </p:txBody>
      </p:sp>
    </p:spTree>
    <p:extLst>
      <p:ext uri="{BB962C8B-B14F-4D97-AF65-F5344CB8AC3E}">
        <p14:creationId xmlns:p14="http://schemas.microsoft.com/office/powerpoint/2010/main" val="3739087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3210282" y="4954765"/>
            <a:ext cx="36383199" cy="10540259"/>
          </a:xfrm>
        </p:spPr>
        <p:txBody>
          <a:bodyPr anchor="b"/>
          <a:lstStyle>
            <a:lvl1pPr algn="ctr">
              <a:defRPr sz="26488"/>
            </a:lvl1pPr>
          </a:lstStyle>
          <a:p>
            <a:r>
              <a:rPr lang="fr-FR"/>
              <a:t>Modifiez le style du titre</a:t>
            </a:r>
            <a:endParaRPr lang="en-US"/>
          </a:p>
        </p:txBody>
      </p:sp>
      <p:sp>
        <p:nvSpPr>
          <p:cNvPr id="3" name="Subtitle 2"/>
          <p:cNvSpPr>
            <a:spLocks noGrp="1"/>
          </p:cNvSpPr>
          <p:nvPr>
            <p:ph type="subTitle" idx="1"/>
          </p:nvPr>
        </p:nvSpPr>
        <p:spPr>
          <a:xfrm>
            <a:off x="5350471" y="15901497"/>
            <a:ext cx="32102822" cy="7309499"/>
          </a:xfrm>
        </p:spPr>
        <p:txBody>
          <a:bodyPr/>
          <a:lstStyle>
            <a:lvl1pPr marL="0" indent="0" algn="ctr">
              <a:buNone/>
              <a:defRPr sz="10595"/>
            </a:lvl1pPr>
            <a:lvl2pPr marL="2018355" indent="0" algn="ctr">
              <a:buNone/>
              <a:defRPr sz="8829"/>
            </a:lvl2pPr>
            <a:lvl3pPr marL="4036710" indent="0" algn="ctr">
              <a:buNone/>
              <a:defRPr sz="7946"/>
            </a:lvl3pPr>
            <a:lvl4pPr marL="6055065" indent="0" algn="ctr">
              <a:buNone/>
              <a:defRPr sz="7063"/>
            </a:lvl4pPr>
            <a:lvl5pPr marL="8073420" indent="0" algn="ctr">
              <a:buNone/>
              <a:defRPr sz="7063"/>
            </a:lvl5pPr>
            <a:lvl6pPr marL="10091776" indent="0" algn="ctr">
              <a:buNone/>
              <a:defRPr sz="7063"/>
            </a:lvl6pPr>
            <a:lvl7pPr marL="12110131" indent="0" algn="ctr">
              <a:buNone/>
              <a:defRPr sz="7063"/>
            </a:lvl7pPr>
            <a:lvl8pPr marL="14128486" indent="0" algn="ctr">
              <a:buNone/>
              <a:defRPr sz="7063"/>
            </a:lvl8pPr>
            <a:lvl9pPr marL="16146841" indent="0" algn="ctr">
              <a:buNone/>
              <a:defRPr sz="7063"/>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p>
            <a:fld id="{55462EFA-92F9-492A-8D7F-333F11387E44}" type="datetimeFigureOut">
              <a:rPr lang="fr-FR" smtClean="0"/>
              <a:t>16/10/2024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711B724-665F-44DD-98AC-DD754F04EB80}" type="slidenum">
              <a:rPr lang="fr-FR" smtClean="0"/>
              <a:t>‹N°›</a:t>
            </a:fld>
            <a:endParaRPr lang="fr-FR"/>
          </a:p>
        </p:txBody>
      </p:sp>
    </p:spTree>
    <p:extLst>
      <p:ext uri="{BB962C8B-B14F-4D97-AF65-F5344CB8AC3E}">
        <p14:creationId xmlns:p14="http://schemas.microsoft.com/office/powerpoint/2010/main" val="3959690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55462EFA-92F9-492A-8D7F-333F11387E44}" type="datetimeFigureOut">
              <a:rPr lang="fr-FR" smtClean="0"/>
              <a:t>16/10/2024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711B724-665F-44DD-98AC-DD754F04EB80}" type="slidenum">
              <a:rPr lang="fr-FR" smtClean="0"/>
              <a:t>‹N°›</a:t>
            </a:fld>
            <a:endParaRPr lang="fr-FR"/>
          </a:p>
        </p:txBody>
      </p:sp>
    </p:spTree>
    <p:extLst>
      <p:ext uri="{BB962C8B-B14F-4D97-AF65-F5344CB8AC3E}">
        <p14:creationId xmlns:p14="http://schemas.microsoft.com/office/powerpoint/2010/main" val="4205235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31445" y="1611875"/>
            <a:ext cx="9229561" cy="25656844"/>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2942761" y="1611875"/>
            <a:ext cx="27153637" cy="2565684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55462EFA-92F9-492A-8D7F-333F11387E44}" type="datetimeFigureOut">
              <a:rPr lang="fr-FR" smtClean="0"/>
              <a:t>16/10/2024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711B724-665F-44DD-98AC-DD754F04EB80}" type="slidenum">
              <a:rPr lang="fr-FR" smtClean="0"/>
              <a:t>‹N°›</a:t>
            </a:fld>
            <a:endParaRPr lang="fr-FR"/>
          </a:p>
        </p:txBody>
      </p:sp>
    </p:spTree>
    <p:extLst>
      <p:ext uri="{BB962C8B-B14F-4D97-AF65-F5344CB8AC3E}">
        <p14:creationId xmlns:p14="http://schemas.microsoft.com/office/powerpoint/2010/main" val="3680662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55462EFA-92F9-492A-8D7F-333F11387E44}" type="datetimeFigureOut">
              <a:rPr lang="fr-FR" smtClean="0"/>
              <a:t>16/10/2024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711B724-665F-44DD-98AC-DD754F04EB80}" type="slidenum">
              <a:rPr lang="fr-FR" smtClean="0"/>
              <a:t>‹N°›</a:t>
            </a:fld>
            <a:endParaRPr lang="fr-FR"/>
          </a:p>
        </p:txBody>
      </p:sp>
    </p:spTree>
    <p:extLst>
      <p:ext uri="{BB962C8B-B14F-4D97-AF65-F5344CB8AC3E}">
        <p14:creationId xmlns:p14="http://schemas.microsoft.com/office/powerpoint/2010/main" val="125049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920467" y="7547788"/>
            <a:ext cx="36918246" cy="12593645"/>
          </a:xfrm>
        </p:spPr>
        <p:txBody>
          <a:bodyPr anchor="b"/>
          <a:lstStyle>
            <a:lvl1pPr>
              <a:defRPr sz="26488"/>
            </a:lvl1pPr>
          </a:lstStyle>
          <a:p>
            <a:r>
              <a:rPr lang="fr-FR"/>
              <a:t>Modifiez le style du titre</a:t>
            </a:r>
            <a:endParaRPr lang="en-US"/>
          </a:p>
        </p:txBody>
      </p:sp>
      <p:sp>
        <p:nvSpPr>
          <p:cNvPr id="3" name="Text Placeholder 2"/>
          <p:cNvSpPr>
            <a:spLocks noGrp="1"/>
          </p:cNvSpPr>
          <p:nvPr>
            <p:ph type="body" idx="1"/>
          </p:nvPr>
        </p:nvSpPr>
        <p:spPr>
          <a:xfrm>
            <a:off x="2920467" y="20260574"/>
            <a:ext cx="36918246" cy="6622701"/>
          </a:xfrm>
        </p:spPr>
        <p:txBody>
          <a:bodyPr/>
          <a:lstStyle>
            <a:lvl1pPr marL="0" indent="0">
              <a:buNone/>
              <a:defRPr sz="10595">
                <a:solidFill>
                  <a:schemeClr val="tx1"/>
                </a:solidFill>
              </a:defRPr>
            </a:lvl1pPr>
            <a:lvl2pPr marL="2018355" indent="0">
              <a:buNone/>
              <a:defRPr sz="8829">
                <a:solidFill>
                  <a:schemeClr val="tx1">
                    <a:tint val="75000"/>
                  </a:schemeClr>
                </a:solidFill>
              </a:defRPr>
            </a:lvl2pPr>
            <a:lvl3pPr marL="4036710" indent="0">
              <a:buNone/>
              <a:defRPr sz="7946">
                <a:solidFill>
                  <a:schemeClr val="tx1">
                    <a:tint val="75000"/>
                  </a:schemeClr>
                </a:solidFill>
              </a:defRPr>
            </a:lvl3pPr>
            <a:lvl4pPr marL="6055065" indent="0">
              <a:buNone/>
              <a:defRPr sz="7063">
                <a:solidFill>
                  <a:schemeClr val="tx1">
                    <a:tint val="75000"/>
                  </a:schemeClr>
                </a:solidFill>
              </a:defRPr>
            </a:lvl4pPr>
            <a:lvl5pPr marL="8073420" indent="0">
              <a:buNone/>
              <a:defRPr sz="7063">
                <a:solidFill>
                  <a:schemeClr val="tx1">
                    <a:tint val="75000"/>
                  </a:schemeClr>
                </a:solidFill>
              </a:defRPr>
            </a:lvl5pPr>
            <a:lvl6pPr marL="10091776" indent="0">
              <a:buNone/>
              <a:defRPr sz="7063">
                <a:solidFill>
                  <a:schemeClr val="tx1">
                    <a:tint val="75000"/>
                  </a:schemeClr>
                </a:solidFill>
              </a:defRPr>
            </a:lvl6pPr>
            <a:lvl7pPr marL="12110131" indent="0">
              <a:buNone/>
              <a:defRPr sz="7063">
                <a:solidFill>
                  <a:schemeClr val="tx1">
                    <a:tint val="75000"/>
                  </a:schemeClr>
                </a:solidFill>
              </a:defRPr>
            </a:lvl7pPr>
            <a:lvl8pPr marL="14128486" indent="0">
              <a:buNone/>
              <a:defRPr sz="7063">
                <a:solidFill>
                  <a:schemeClr val="tx1">
                    <a:tint val="75000"/>
                  </a:schemeClr>
                </a:solidFill>
              </a:defRPr>
            </a:lvl8pPr>
            <a:lvl9pPr marL="16146841" indent="0">
              <a:buNone/>
              <a:defRPr sz="706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5462EFA-92F9-492A-8D7F-333F11387E44}" type="datetimeFigureOut">
              <a:rPr lang="fr-FR" smtClean="0"/>
              <a:t>16/10/2024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711B724-665F-44DD-98AC-DD754F04EB80}" type="slidenum">
              <a:rPr lang="fr-FR" smtClean="0"/>
              <a:t>‹N°›</a:t>
            </a:fld>
            <a:endParaRPr lang="fr-FR"/>
          </a:p>
        </p:txBody>
      </p:sp>
    </p:spTree>
    <p:extLst>
      <p:ext uri="{BB962C8B-B14F-4D97-AF65-F5344CB8AC3E}">
        <p14:creationId xmlns:p14="http://schemas.microsoft.com/office/powerpoint/2010/main" val="2287381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2942759" y="8059374"/>
            <a:ext cx="18191599" cy="1920934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21669405" y="8059374"/>
            <a:ext cx="18191599" cy="1920934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55462EFA-92F9-492A-8D7F-333F11387E44}" type="datetimeFigureOut">
              <a:rPr lang="fr-FR" smtClean="0"/>
              <a:t>16/10/2024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711B724-665F-44DD-98AC-DD754F04EB80}" type="slidenum">
              <a:rPr lang="fr-FR" smtClean="0"/>
              <a:t>‹N°›</a:t>
            </a:fld>
            <a:endParaRPr lang="fr-FR"/>
          </a:p>
        </p:txBody>
      </p:sp>
    </p:spTree>
    <p:extLst>
      <p:ext uri="{BB962C8B-B14F-4D97-AF65-F5344CB8AC3E}">
        <p14:creationId xmlns:p14="http://schemas.microsoft.com/office/powerpoint/2010/main" val="3282143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2948334" y="1611882"/>
            <a:ext cx="36918246" cy="5851808"/>
          </a:xfrm>
        </p:spPr>
        <p:txBody>
          <a:bodyPr/>
          <a:lstStyle/>
          <a:p>
            <a:r>
              <a:rPr lang="fr-FR"/>
              <a:t>Modifiez le style du titre</a:t>
            </a:r>
            <a:endParaRPr lang="en-US"/>
          </a:p>
        </p:txBody>
      </p:sp>
      <p:sp>
        <p:nvSpPr>
          <p:cNvPr id="3" name="Text Placeholder 2"/>
          <p:cNvSpPr>
            <a:spLocks noGrp="1"/>
          </p:cNvSpPr>
          <p:nvPr>
            <p:ph type="body" idx="1"/>
          </p:nvPr>
        </p:nvSpPr>
        <p:spPr>
          <a:xfrm>
            <a:off x="2948339" y="7421634"/>
            <a:ext cx="18107995"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fr-FR"/>
              <a:t>Cliquez pour modifier les styles du texte du masque</a:t>
            </a:r>
          </a:p>
        </p:txBody>
      </p:sp>
      <p:sp>
        <p:nvSpPr>
          <p:cNvPr id="4" name="Content Placeholder 3"/>
          <p:cNvSpPr>
            <a:spLocks noGrp="1"/>
          </p:cNvSpPr>
          <p:nvPr>
            <p:ph sz="half" idx="2"/>
          </p:nvPr>
        </p:nvSpPr>
        <p:spPr>
          <a:xfrm>
            <a:off x="2948339" y="11058863"/>
            <a:ext cx="18107995" cy="1626592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21669408" y="7421634"/>
            <a:ext cx="18197174"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fr-FR"/>
              <a:t>Cliquez pour modifier les styles du texte du masque</a:t>
            </a:r>
          </a:p>
        </p:txBody>
      </p:sp>
      <p:sp>
        <p:nvSpPr>
          <p:cNvPr id="6" name="Content Placeholder 5"/>
          <p:cNvSpPr>
            <a:spLocks noGrp="1"/>
          </p:cNvSpPr>
          <p:nvPr>
            <p:ph sz="quarter" idx="4"/>
          </p:nvPr>
        </p:nvSpPr>
        <p:spPr>
          <a:xfrm>
            <a:off x="21669408" y="11058863"/>
            <a:ext cx="18197174" cy="1626592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55462EFA-92F9-492A-8D7F-333F11387E44}" type="datetimeFigureOut">
              <a:rPr lang="fr-FR" smtClean="0"/>
              <a:t>16/10/2024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711B724-665F-44DD-98AC-DD754F04EB80}" type="slidenum">
              <a:rPr lang="fr-FR" smtClean="0"/>
              <a:t>‹N°›</a:t>
            </a:fld>
            <a:endParaRPr lang="fr-FR"/>
          </a:p>
        </p:txBody>
      </p:sp>
    </p:spTree>
    <p:extLst>
      <p:ext uri="{BB962C8B-B14F-4D97-AF65-F5344CB8AC3E}">
        <p14:creationId xmlns:p14="http://schemas.microsoft.com/office/powerpoint/2010/main" val="2781359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55462EFA-92F9-492A-8D7F-333F11387E44}" type="datetimeFigureOut">
              <a:rPr lang="fr-FR" smtClean="0"/>
              <a:t>16/10/2024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711B724-665F-44DD-98AC-DD754F04EB80}" type="slidenum">
              <a:rPr lang="fr-FR" smtClean="0"/>
              <a:t>‹N°›</a:t>
            </a:fld>
            <a:endParaRPr lang="fr-FR"/>
          </a:p>
        </p:txBody>
      </p:sp>
    </p:spTree>
    <p:extLst>
      <p:ext uri="{BB962C8B-B14F-4D97-AF65-F5344CB8AC3E}">
        <p14:creationId xmlns:p14="http://schemas.microsoft.com/office/powerpoint/2010/main" val="546995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462EFA-92F9-492A-8D7F-333F11387E44}" type="datetimeFigureOut">
              <a:rPr lang="fr-FR" smtClean="0"/>
              <a:t>16/10/2024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711B724-665F-44DD-98AC-DD754F04EB80}" type="slidenum">
              <a:rPr lang="fr-FR" smtClean="0"/>
              <a:t>‹N°›</a:t>
            </a:fld>
            <a:endParaRPr lang="fr-FR"/>
          </a:p>
        </p:txBody>
      </p:sp>
    </p:spTree>
    <p:extLst>
      <p:ext uri="{BB962C8B-B14F-4D97-AF65-F5344CB8AC3E}">
        <p14:creationId xmlns:p14="http://schemas.microsoft.com/office/powerpoint/2010/main" val="3283014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fr-FR"/>
              <a:t>Modifiez le style du titre</a:t>
            </a:r>
            <a:endParaRPr lang="en-US"/>
          </a:p>
        </p:txBody>
      </p:sp>
      <p:sp>
        <p:nvSpPr>
          <p:cNvPr id="3" name="Content Placeholder 2"/>
          <p:cNvSpPr>
            <a:spLocks noGrp="1"/>
          </p:cNvSpPr>
          <p:nvPr>
            <p:ph idx="1"/>
          </p:nvPr>
        </p:nvSpPr>
        <p:spPr>
          <a:xfrm>
            <a:off x="18197174" y="4359077"/>
            <a:ext cx="21669405" cy="21515024"/>
          </a:xfrm>
        </p:spPr>
        <p:txBody>
          <a:bodyPr/>
          <a:lstStyle>
            <a:lvl1pPr>
              <a:defRPr sz="14127"/>
            </a:lvl1pPr>
            <a:lvl2pPr>
              <a:defRPr sz="12361"/>
            </a:lvl2pPr>
            <a:lvl3pPr>
              <a:defRPr sz="10595"/>
            </a:lvl3pPr>
            <a:lvl4pPr>
              <a:defRPr sz="8829"/>
            </a:lvl4pPr>
            <a:lvl5pPr>
              <a:defRPr sz="8829"/>
            </a:lvl5pPr>
            <a:lvl6pPr>
              <a:defRPr sz="8829"/>
            </a:lvl6pPr>
            <a:lvl7pPr>
              <a:defRPr sz="8829"/>
            </a:lvl7pPr>
            <a:lvl8pPr>
              <a:defRPr sz="8829"/>
            </a:lvl8pPr>
            <a:lvl9pPr>
              <a:defRPr sz="8829"/>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5462EFA-92F9-492A-8D7F-333F11387E44}" type="datetimeFigureOut">
              <a:rPr lang="fr-FR" smtClean="0"/>
              <a:t>16/10/2024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711B724-665F-44DD-98AC-DD754F04EB80}" type="slidenum">
              <a:rPr lang="fr-FR" smtClean="0"/>
              <a:t>‹N°›</a:t>
            </a:fld>
            <a:endParaRPr lang="fr-FR"/>
          </a:p>
        </p:txBody>
      </p:sp>
    </p:spTree>
    <p:extLst>
      <p:ext uri="{BB962C8B-B14F-4D97-AF65-F5344CB8AC3E}">
        <p14:creationId xmlns:p14="http://schemas.microsoft.com/office/powerpoint/2010/main" val="875138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fr-FR"/>
              <a:t>Modifiez le style du titre</a:t>
            </a:r>
            <a:endParaRPr lang="en-US"/>
          </a:p>
        </p:txBody>
      </p:sp>
      <p:sp>
        <p:nvSpPr>
          <p:cNvPr id="3" name="Picture Placeholder 2"/>
          <p:cNvSpPr>
            <a:spLocks noGrp="1" noChangeAspect="1"/>
          </p:cNvSpPr>
          <p:nvPr>
            <p:ph type="pic" idx="1"/>
          </p:nvPr>
        </p:nvSpPr>
        <p:spPr>
          <a:xfrm>
            <a:off x="18197174" y="4359077"/>
            <a:ext cx="21669405" cy="21515024"/>
          </a:xfrm>
        </p:spPr>
        <p:txBody>
          <a:bodyPr anchor="t"/>
          <a:lstStyle>
            <a:lvl1pPr marL="0" indent="0">
              <a:buNone/>
              <a:defRPr sz="14127"/>
            </a:lvl1pPr>
            <a:lvl2pPr marL="2018355" indent="0">
              <a:buNone/>
              <a:defRPr sz="12361"/>
            </a:lvl2pPr>
            <a:lvl3pPr marL="4036710" indent="0">
              <a:buNone/>
              <a:defRPr sz="10595"/>
            </a:lvl3pPr>
            <a:lvl4pPr marL="6055065" indent="0">
              <a:buNone/>
              <a:defRPr sz="8829"/>
            </a:lvl4pPr>
            <a:lvl5pPr marL="8073420" indent="0">
              <a:buNone/>
              <a:defRPr sz="8829"/>
            </a:lvl5pPr>
            <a:lvl6pPr marL="10091776" indent="0">
              <a:buNone/>
              <a:defRPr sz="8829"/>
            </a:lvl6pPr>
            <a:lvl7pPr marL="12110131" indent="0">
              <a:buNone/>
              <a:defRPr sz="8829"/>
            </a:lvl7pPr>
            <a:lvl8pPr marL="14128486" indent="0">
              <a:buNone/>
              <a:defRPr sz="8829"/>
            </a:lvl8pPr>
            <a:lvl9pPr marL="16146841" indent="0">
              <a:buNone/>
              <a:defRPr sz="8829"/>
            </a:lvl9pPr>
          </a:lstStyle>
          <a:p>
            <a:r>
              <a:rPr lang="fr-FR"/>
              <a:t>Cliquez sur l'icône pour ajouter une image</a:t>
            </a:r>
            <a:endParaRPr lang="en-US"/>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5462EFA-92F9-492A-8D7F-333F11387E44}" type="datetimeFigureOut">
              <a:rPr lang="fr-FR" smtClean="0"/>
              <a:t>16/10/2024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711B724-665F-44DD-98AC-DD754F04EB80}" type="slidenum">
              <a:rPr lang="fr-FR" smtClean="0"/>
              <a:t>‹N°›</a:t>
            </a:fld>
            <a:endParaRPr lang="fr-FR"/>
          </a:p>
        </p:txBody>
      </p:sp>
    </p:spTree>
    <p:extLst>
      <p:ext uri="{BB962C8B-B14F-4D97-AF65-F5344CB8AC3E}">
        <p14:creationId xmlns:p14="http://schemas.microsoft.com/office/powerpoint/2010/main" val="3181719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759" y="1611882"/>
            <a:ext cx="36918246" cy="5851808"/>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Text Placeholder 2"/>
          <p:cNvSpPr>
            <a:spLocks noGrp="1"/>
          </p:cNvSpPr>
          <p:nvPr>
            <p:ph type="body" idx="1"/>
          </p:nvPr>
        </p:nvSpPr>
        <p:spPr>
          <a:xfrm>
            <a:off x="2942759" y="8059374"/>
            <a:ext cx="36918246" cy="19209345"/>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2942759" y="28060644"/>
            <a:ext cx="9630847" cy="1611875"/>
          </a:xfrm>
          <a:prstGeom prst="rect">
            <a:avLst/>
          </a:prstGeom>
        </p:spPr>
        <p:txBody>
          <a:bodyPr vert="horz" lIns="91440" tIns="45720" rIns="91440" bIns="45720" rtlCol="0" anchor="ctr"/>
          <a:lstStyle>
            <a:lvl1pPr algn="l">
              <a:defRPr sz="5298">
                <a:solidFill>
                  <a:schemeClr val="tx1">
                    <a:tint val="75000"/>
                  </a:schemeClr>
                </a:solidFill>
              </a:defRPr>
            </a:lvl1pPr>
          </a:lstStyle>
          <a:p>
            <a:fld id="{55462EFA-92F9-492A-8D7F-333F11387E44}" type="datetimeFigureOut">
              <a:rPr lang="fr-FR" smtClean="0"/>
              <a:t>16/10/2024</a:t>
            </a:fld>
            <a:endParaRPr lang="fr-FR"/>
          </a:p>
        </p:txBody>
      </p:sp>
      <p:sp>
        <p:nvSpPr>
          <p:cNvPr id="5" name="Footer Placeholder 4"/>
          <p:cNvSpPr>
            <a:spLocks noGrp="1"/>
          </p:cNvSpPr>
          <p:nvPr>
            <p:ph type="ftr" sz="quarter" idx="3"/>
          </p:nvPr>
        </p:nvSpPr>
        <p:spPr>
          <a:xfrm>
            <a:off x="14178747" y="28060644"/>
            <a:ext cx="14446270" cy="1611875"/>
          </a:xfrm>
          <a:prstGeom prst="rect">
            <a:avLst/>
          </a:prstGeom>
        </p:spPr>
        <p:txBody>
          <a:bodyPr vert="horz" lIns="91440" tIns="45720" rIns="91440" bIns="45720" rtlCol="0" anchor="ctr"/>
          <a:lstStyle>
            <a:lvl1pPr algn="ctr">
              <a:defRPr sz="5298">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30230157" y="28060644"/>
            <a:ext cx="9630847" cy="1611875"/>
          </a:xfrm>
          <a:prstGeom prst="rect">
            <a:avLst/>
          </a:prstGeom>
        </p:spPr>
        <p:txBody>
          <a:bodyPr vert="horz" lIns="91440" tIns="45720" rIns="91440" bIns="45720" rtlCol="0" anchor="ctr"/>
          <a:lstStyle>
            <a:lvl1pPr algn="r">
              <a:defRPr sz="5298">
                <a:solidFill>
                  <a:schemeClr val="tx1">
                    <a:tint val="75000"/>
                  </a:schemeClr>
                </a:solidFill>
              </a:defRPr>
            </a:lvl1pPr>
          </a:lstStyle>
          <a:p>
            <a:fld id="{A711B724-665F-44DD-98AC-DD754F04EB80}" type="slidenum">
              <a:rPr lang="fr-FR" smtClean="0"/>
              <a:t>‹N°›</a:t>
            </a:fld>
            <a:endParaRPr lang="fr-FR"/>
          </a:p>
        </p:txBody>
      </p:sp>
    </p:spTree>
    <p:extLst>
      <p:ext uri="{BB962C8B-B14F-4D97-AF65-F5344CB8AC3E}">
        <p14:creationId xmlns:p14="http://schemas.microsoft.com/office/powerpoint/2010/main" val="33453282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036710" rtl="0" eaLnBrk="1" latinLnBrk="0" hangingPunct="1">
        <a:lnSpc>
          <a:spcPct val="90000"/>
        </a:lnSpc>
        <a:spcBef>
          <a:spcPct val="0"/>
        </a:spcBef>
        <a:buNone/>
        <a:defRPr sz="19424" kern="1200">
          <a:solidFill>
            <a:schemeClr val="tx1"/>
          </a:solidFill>
          <a:latin typeface="+mj-lt"/>
          <a:ea typeface="+mj-ea"/>
          <a:cs typeface="+mj-cs"/>
        </a:defRPr>
      </a:lvl1pPr>
    </p:titleStyle>
    <p:body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p:bodyStyle>
    <p:otherStyle>
      <a:defPPr>
        <a:defRPr lang="en-US"/>
      </a:defPPr>
      <a:lvl1pPr marL="0" algn="l" defTabSz="4036710" rtl="0" eaLnBrk="1" latinLnBrk="0" hangingPunct="1">
        <a:defRPr sz="7946" kern="1200">
          <a:solidFill>
            <a:schemeClr val="tx1"/>
          </a:solidFill>
          <a:latin typeface="+mn-lt"/>
          <a:ea typeface="+mn-ea"/>
          <a:cs typeface="+mn-cs"/>
        </a:defRPr>
      </a:lvl1pPr>
      <a:lvl2pPr marL="2018355" algn="l" defTabSz="4036710" rtl="0" eaLnBrk="1" latinLnBrk="0" hangingPunct="1">
        <a:defRPr sz="7946" kern="1200">
          <a:solidFill>
            <a:schemeClr val="tx1"/>
          </a:solidFill>
          <a:latin typeface="+mn-lt"/>
          <a:ea typeface="+mn-ea"/>
          <a:cs typeface="+mn-cs"/>
        </a:defRPr>
      </a:lvl2pPr>
      <a:lvl3pPr marL="4036710" algn="l" defTabSz="4036710" rtl="0" eaLnBrk="1" latinLnBrk="0" hangingPunct="1">
        <a:defRPr sz="7946" kern="1200">
          <a:solidFill>
            <a:schemeClr val="tx1"/>
          </a:solidFill>
          <a:latin typeface="+mn-lt"/>
          <a:ea typeface="+mn-ea"/>
          <a:cs typeface="+mn-cs"/>
        </a:defRPr>
      </a:lvl3pPr>
      <a:lvl4pPr marL="6055065" algn="l" defTabSz="4036710" rtl="0" eaLnBrk="1" latinLnBrk="0" hangingPunct="1">
        <a:defRPr sz="7946" kern="1200">
          <a:solidFill>
            <a:schemeClr val="tx1"/>
          </a:solidFill>
          <a:latin typeface="+mn-lt"/>
          <a:ea typeface="+mn-ea"/>
          <a:cs typeface="+mn-cs"/>
        </a:defRPr>
      </a:lvl4pPr>
      <a:lvl5pPr marL="8073420" algn="l" defTabSz="4036710" rtl="0" eaLnBrk="1" latinLnBrk="0" hangingPunct="1">
        <a:defRPr sz="7946" kern="1200">
          <a:solidFill>
            <a:schemeClr val="tx1"/>
          </a:solidFill>
          <a:latin typeface="+mn-lt"/>
          <a:ea typeface="+mn-ea"/>
          <a:cs typeface="+mn-cs"/>
        </a:defRPr>
      </a:lvl5pPr>
      <a:lvl6pPr marL="10091776" algn="l" defTabSz="4036710" rtl="0" eaLnBrk="1" latinLnBrk="0" hangingPunct="1">
        <a:defRPr sz="7946" kern="1200">
          <a:solidFill>
            <a:schemeClr val="tx1"/>
          </a:solidFill>
          <a:latin typeface="+mn-lt"/>
          <a:ea typeface="+mn-ea"/>
          <a:cs typeface="+mn-cs"/>
        </a:defRPr>
      </a:lvl6pPr>
      <a:lvl7pPr marL="12110131" algn="l" defTabSz="4036710" rtl="0" eaLnBrk="1" latinLnBrk="0" hangingPunct="1">
        <a:defRPr sz="7946" kern="1200">
          <a:solidFill>
            <a:schemeClr val="tx1"/>
          </a:solidFill>
          <a:latin typeface="+mn-lt"/>
          <a:ea typeface="+mn-ea"/>
          <a:cs typeface="+mn-cs"/>
        </a:defRPr>
      </a:lvl7pPr>
      <a:lvl8pPr marL="14128486" algn="l" defTabSz="4036710" rtl="0" eaLnBrk="1" latinLnBrk="0" hangingPunct="1">
        <a:defRPr sz="7946" kern="1200">
          <a:solidFill>
            <a:schemeClr val="tx1"/>
          </a:solidFill>
          <a:latin typeface="+mn-lt"/>
          <a:ea typeface="+mn-ea"/>
          <a:cs typeface="+mn-cs"/>
        </a:defRPr>
      </a:lvl8pPr>
      <a:lvl9pPr marL="16146841" algn="l" defTabSz="4036710" rtl="0" eaLnBrk="1" latinLnBrk="0" hangingPunct="1">
        <a:defRPr sz="79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chart" Target="../charts/chart1.xml"/><Relationship Id="rId7" Type="http://schemas.openxmlformats.org/officeDocument/2006/relationships/chart" Target="../charts/chart4.xml"/><Relationship Id="rId12" Type="http://schemas.openxmlformats.org/officeDocument/2006/relationships/chart" Target="../charts/chart6.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chart" Target="../charts/chart3.xml"/><Relationship Id="rId11" Type="http://schemas.openxmlformats.org/officeDocument/2006/relationships/chart" Target="../charts/chart5.xml"/><Relationship Id="rId5" Type="http://schemas.openxmlformats.org/officeDocument/2006/relationships/chart" Target="../charts/chart2.xml"/><Relationship Id="rId10" Type="http://schemas.openxmlformats.org/officeDocument/2006/relationships/image" Target="../media/image4.emf"/><Relationship Id="rId4" Type="http://schemas.openxmlformats.org/officeDocument/2006/relationships/image" Target="../media/image1.png"/><Relationship Id="rId9"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a:extLst>
              <a:ext uri="{FF2B5EF4-FFF2-40B4-BE49-F238E27FC236}">
                <a16:creationId xmlns:a16="http://schemas.microsoft.com/office/drawing/2014/main" id="{9F000785-9B6B-31DB-01D7-B3016D48F04E}"/>
              </a:ext>
            </a:extLst>
          </p:cNvPr>
          <p:cNvSpPr/>
          <p:nvPr/>
        </p:nvSpPr>
        <p:spPr>
          <a:xfrm>
            <a:off x="230298" y="593696"/>
            <a:ext cx="42261256" cy="1615312"/>
          </a:xfrm>
          <a:prstGeom prst="roundRect">
            <a:avLst/>
          </a:prstGeom>
          <a:solidFill>
            <a:srgbClr val="00455E"/>
          </a:solidFill>
          <a:ln w="12700">
            <a:solidFill>
              <a:srgbClr val="00455E"/>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92500" lnSpcReduction="20000"/>
          </a:bodyPr>
          <a:lstStyle/>
          <a:p>
            <a:pPr algn="ctr">
              <a:defRPr/>
            </a:pPr>
            <a:r>
              <a:rPr lang="fr-FR" sz="5400" b="1" cap="all" dirty="0">
                <a:solidFill>
                  <a:srgbClr val="FFFFFF"/>
                </a:solidFill>
                <a:latin typeface="Arial" panose="020B0604020202020204" pitchFamily="34" charset="0"/>
                <a:cs typeface="Arial" panose="020B0604020202020204" pitchFamily="34" charset="0"/>
              </a:rPr>
              <a:t>A </a:t>
            </a:r>
            <a:r>
              <a:rPr lang="fr-FR" sz="5400" b="1" cap="all" dirty="0" err="1">
                <a:solidFill>
                  <a:srgbClr val="FFFFFF"/>
                </a:solidFill>
                <a:latin typeface="Arial" panose="020B0604020202020204" pitchFamily="34" charset="0"/>
                <a:cs typeface="Arial" panose="020B0604020202020204" pitchFamily="34" charset="0"/>
              </a:rPr>
              <a:t>novel</a:t>
            </a:r>
            <a:r>
              <a:rPr lang="fr-FR" sz="5400" b="1" cap="all" dirty="0">
                <a:solidFill>
                  <a:srgbClr val="FFFFFF"/>
                </a:solidFill>
                <a:latin typeface="Arial" panose="020B0604020202020204" pitchFamily="34" charset="0"/>
                <a:cs typeface="Arial" panose="020B0604020202020204" pitchFamily="34" charset="0"/>
              </a:rPr>
              <a:t> </a:t>
            </a:r>
            <a:r>
              <a:rPr lang="fr-FR" sz="5400" b="1" cap="all" dirty="0" err="1">
                <a:solidFill>
                  <a:srgbClr val="FFFFFF"/>
                </a:solidFill>
                <a:latin typeface="Arial" panose="020B0604020202020204" pitchFamily="34" charset="0"/>
                <a:cs typeface="Arial" panose="020B0604020202020204" pitchFamily="34" charset="0"/>
              </a:rPr>
              <a:t>ecobiological</a:t>
            </a:r>
            <a:r>
              <a:rPr lang="fr-FR" sz="5400" b="1" cap="all" dirty="0">
                <a:solidFill>
                  <a:srgbClr val="FFFFFF"/>
                </a:solidFill>
                <a:latin typeface="Arial" panose="020B0604020202020204" pitchFamily="34" charset="0"/>
                <a:cs typeface="Arial" panose="020B0604020202020204" pitchFamily="34" charset="0"/>
              </a:rPr>
              <a:t> </a:t>
            </a:r>
            <a:r>
              <a:rPr lang="fr-FR" sz="5400" b="1" cap="all" dirty="0" err="1">
                <a:solidFill>
                  <a:srgbClr val="FFFFFF"/>
                </a:solidFill>
                <a:latin typeface="Arial" panose="020B0604020202020204" pitchFamily="34" charset="0"/>
                <a:cs typeface="Arial" panose="020B0604020202020204" pitchFamily="34" charset="0"/>
              </a:rPr>
              <a:t>dermo-cosmetic</a:t>
            </a:r>
            <a:r>
              <a:rPr lang="fr-FR" sz="5400" b="1" cap="all" dirty="0">
                <a:solidFill>
                  <a:srgbClr val="FFFFFF"/>
                </a:solidFill>
                <a:latin typeface="Arial" panose="020B0604020202020204" pitchFamily="34" charset="0"/>
                <a:cs typeface="Arial" panose="020B0604020202020204" pitchFamily="34" charset="0"/>
              </a:rPr>
              <a:t> </a:t>
            </a:r>
            <a:r>
              <a:rPr lang="fr-FR" sz="5400" b="1" cap="all" dirty="0" err="1">
                <a:solidFill>
                  <a:srgbClr val="FFFFFF"/>
                </a:solidFill>
                <a:latin typeface="Arial" panose="020B0604020202020204" pitchFamily="34" charset="0"/>
                <a:cs typeface="Arial" panose="020B0604020202020204" pitchFamily="34" charset="0"/>
              </a:rPr>
              <a:t>product</a:t>
            </a:r>
            <a:r>
              <a:rPr lang="fr-FR" sz="5400" b="1" cap="all" dirty="0">
                <a:solidFill>
                  <a:srgbClr val="FFFFFF"/>
                </a:solidFill>
                <a:latin typeface="Arial" panose="020B0604020202020204" pitchFamily="34" charset="0"/>
                <a:cs typeface="Arial" panose="020B0604020202020204" pitchFamily="34" charset="0"/>
              </a:rPr>
              <a:t> in </a:t>
            </a:r>
            <a:r>
              <a:rPr lang="fr-FR" sz="5400" b="1" cap="all" dirty="0" err="1">
                <a:solidFill>
                  <a:srgbClr val="FFFFFF"/>
                </a:solidFill>
                <a:latin typeface="Arial" panose="020B0604020202020204" pitchFamily="34" charset="0"/>
                <a:cs typeface="Arial" panose="020B0604020202020204" pitchFamily="34" charset="0"/>
              </a:rPr>
              <a:t>wound</a:t>
            </a:r>
            <a:r>
              <a:rPr lang="fr-FR" sz="5400" b="1" cap="all" dirty="0">
                <a:solidFill>
                  <a:srgbClr val="FFFFFF"/>
                </a:solidFill>
                <a:latin typeface="Arial" panose="020B0604020202020204" pitchFamily="34" charset="0"/>
                <a:cs typeface="Arial" panose="020B0604020202020204" pitchFamily="34" charset="0"/>
              </a:rPr>
              <a:t> </a:t>
            </a:r>
            <a:r>
              <a:rPr lang="fr-FR" sz="5400" b="1" cap="all" dirty="0" err="1">
                <a:solidFill>
                  <a:srgbClr val="FFFFFF"/>
                </a:solidFill>
                <a:latin typeface="Arial" panose="020B0604020202020204" pitchFamily="34" charset="0"/>
                <a:cs typeface="Arial" panose="020B0604020202020204" pitchFamily="34" charset="0"/>
              </a:rPr>
              <a:t>healing</a:t>
            </a:r>
            <a:r>
              <a:rPr lang="fr-FR" sz="5400" b="1" cap="all" dirty="0">
                <a:solidFill>
                  <a:srgbClr val="FFFFFF"/>
                </a:solidFill>
                <a:latin typeface="Arial" panose="020B0604020202020204" pitchFamily="34" charset="0"/>
                <a:cs typeface="Arial" panose="020B0604020202020204" pitchFamily="34" charset="0"/>
              </a:rPr>
              <a:t> and </a:t>
            </a:r>
            <a:r>
              <a:rPr lang="fr-FR" sz="5400" b="1" cap="all" dirty="0" err="1">
                <a:solidFill>
                  <a:srgbClr val="FFFFFF"/>
                </a:solidFill>
                <a:latin typeface="Arial" panose="020B0604020202020204" pitchFamily="34" charset="0"/>
                <a:cs typeface="Arial" panose="020B0604020202020204" pitchFamily="34" charset="0"/>
              </a:rPr>
              <a:t>scar</a:t>
            </a:r>
            <a:r>
              <a:rPr lang="fr-FR" sz="5400" b="1" cap="all" dirty="0">
                <a:solidFill>
                  <a:srgbClr val="FFFFFF"/>
                </a:solidFill>
                <a:latin typeface="Arial" panose="020B0604020202020204" pitchFamily="34" charset="0"/>
                <a:cs typeface="Arial" panose="020B0604020202020204" pitchFamily="34" charset="0"/>
              </a:rPr>
              <a:t> management </a:t>
            </a:r>
            <a:br>
              <a:rPr lang="fr-FR" sz="5400" b="1" cap="all" dirty="0">
                <a:solidFill>
                  <a:srgbClr val="FFFFFF"/>
                </a:solidFill>
                <a:latin typeface="Arial" panose="020B0604020202020204" pitchFamily="34" charset="0"/>
                <a:cs typeface="Arial" panose="020B0604020202020204" pitchFamily="34" charset="0"/>
              </a:rPr>
            </a:br>
            <a:r>
              <a:rPr lang="fr-FR" sz="5400" b="1" cap="all" dirty="0">
                <a:solidFill>
                  <a:srgbClr val="FFFFFF"/>
                </a:solidFill>
                <a:latin typeface="Arial" panose="020B0604020202020204" pitchFamily="34" charset="0"/>
                <a:cs typeface="Arial" panose="020B0604020202020204" pitchFamily="34" charset="0"/>
              </a:rPr>
              <a:t>(Nouveau produit </a:t>
            </a:r>
            <a:r>
              <a:rPr lang="fr-FR" sz="5400" b="1" cap="all" dirty="0" err="1">
                <a:solidFill>
                  <a:srgbClr val="FFFFFF"/>
                </a:solidFill>
                <a:latin typeface="Arial" panose="020B0604020202020204" pitchFamily="34" charset="0"/>
                <a:cs typeface="Arial" panose="020B0604020202020204" pitchFamily="34" charset="0"/>
              </a:rPr>
              <a:t>dermo</a:t>
            </a:r>
            <a:r>
              <a:rPr lang="fr-FR" sz="5400" b="1" cap="all" dirty="0">
                <a:solidFill>
                  <a:srgbClr val="FFFFFF"/>
                </a:solidFill>
                <a:latin typeface="Arial" panose="020B0604020202020204" pitchFamily="34" charset="0"/>
                <a:cs typeface="Arial" panose="020B0604020202020204" pitchFamily="34" charset="0"/>
              </a:rPr>
              <a:t>-cosmétique </a:t>
            </a:r>
            <a:r>
              <a:rPr lang="fr-FR" sz="5400" b="1" cap="all" dirty="0" err="1">
                <a:solidFill>
                  <a:srgbClr val="FFFFFF"/>
                </a:solidFill>
                <a:latin typeface="Arial" panose="020B0604020202020204" pitchFamily="34" charset="0"/>
                <a:cs typeface="Arial" panose="020B0604020202020204" pitchFamily="34" charset="0"/>
              </a:rPr>
              <a:t>écobiologique</a:t>
            </a:r>
            <a:r>
              <a:rPr lang="fr-FR" sz="5400" b="1" cap="all" dirty="0">
                <a:solidFill>
                  <a:srgbClr val="FFFFFF"/>
                </a:solidFill>
                <a:latin typeface="Arial" panose="020B0604020202020204" pitchFamily="34" charset="0"/>
                <a:cs typeface="Arial" panose="020B0604020202020204" pitchFamily="34" charset="0"/>
              </a:rPr>
              <a:t> pour la cicatrisation et le traitement des cicatrices)</a:t>
            </a:r>
          </a:p>
        </p:txBody>
      </p:sp>
      <p:sp>
        <p:nvSpPr>
          <p:cNvPr id="5" name="Rectangle 6">
            <a:extLst>
              <a:ext uri="{FF2B5EF4-FFF2-40B4-BE49-F238E27FC236}">
                <a16:creationId xmlns:a16="http://schemas.microsoft.com/office/drawing/2014/main" id="{77C82274-8EC9-F04D-2381-825E9D6CB151}"/>
              </a:ext>
            </a:extLst>
          </p:cNvPr>
          <p:cNvSpPr>
            <a:spLocks noChangeArrowheads="1"/>
          </p:cNvSpPr>
          <p:nvPr/>
        </p:nvSpPr>
        <p:spPr bwMode="auto">
          <a:xfrm>
            <a:off x="430275" y="2635787"/>
            <a:ext cx="41811343" cy="19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p>
            <a:pPr>
              <a:spcAft>
                <a:spcPts val="850"/>
              </a:spcAft>
            </a:pPr>
            <a:r>
              <a:rPr lang="fr-FR" sz="4000" b="1">
                <a:latin typeface="Arial" panose="020B0604020202020204" pitchFamily="34" charset="0"/>
              </a:rPr>
              <a:t>Helena Polena</a:t>
            </a:r>
            <a:r>
              <a:rPr lang="fr-FR" sz="4000" b="1" baseline="30000">
                <a:latin typeface="Arial" panose="020B0604020202020204" pitchFamily="34" charset="0"/>
              </a:rPr>
              <a:t>1</a:t>
            </a:r>
            <a:r>
              <a:rPr lang="fr-FR" sz="4000" b="1">
                <a:latin typeface="Arial" panose="020B0604020202020204" pitchFamily="34" charset="0"/>
              </a:rPr>
              <a:t>, Elsa Tisserand</a:t>
            </a:r>
            <a:r>
              <a:rPr lang="fr-FR" sz="4000" b="1" baseline="30000">
                <a:latin typeface="Arial" panose="020B0604020202020204" pitchFamily="34" charset="0"/>
              </a:rPr>
              <a:t>1</a:t>
            </a:r>
            <a:r>
              <a:rPr lang="fr-FR" sz="4000" b="1">
                <a:latin typeface="Arial" panose="020B0604020202020204" pitchFamily="34" charset="0"/>
              </a:rPr>
              <a:t>, Eloïse Marty</a:t>
            </a:r>
            <a:r>
              <a:rPr lang="fr-FR" sz="4000" b="1" baseline="30000">
                <a:latin typeface="Arial" panose="020B0604020202020204" pitchFamily="34" charset="0"/>
              </a:rPr>
              <a:t>1</a:t>
            </a:r>
            <a:r>
              <a:rPr lang="fr-FR" sz="4000" b="1">
                <a:latin typeface="Arial" panose="020B0604020202020204" pitchFamily="34" charset="0"/>
              </a:rPr>
              <a:t>, Michèle Sayag</a:t>
            </a:r>
            <a:r>
              <a:rPr lang="fr-FR" sz="4000" b="1" baseline="30000">
                <a:latin typeface="Arial" panose="020B0604020202020204" pitchFamily="34" charset="0"/>
              </a:rPr>
              <a:t>1</a:t>
            </a:r>
            <a:r>
              <a:rPr lang="fr-FR" sz="4000" b="1">
                <a:latin typeface="Arial" panose="020B0604020202020204" pitchFamily="34" charset="0"/>
              </a:rPr>
              <a:t>, Christelle Graizeau</a:t>
            </a:r>
            <a:r>
              <a:rPr lang="fr-FR" sz="4000" b="1" baseline="30000">
                <a:latin typeface="Arial" panose="020B0604020202020204" pitchFamily="34" charset="0"/>
              </a:rPr>
              <a:t>1,2</a:t>
            </a:r>
            <a:r>
              <a:rPr lang="fr-FR" sz="4000" b="1">
                <a:latin typeface="Arial" panose="020B0604020202020204" pitchFamily="34" charset="0"/>
              </a:rPr>
              <a:t> et Brigitte Dréno</a:t>
            </a:r>
            <a:r>
              <a:rPr lang="fr-FR" sz="4000" b="1" baseline="30000">
                <a:latin typeface="Arial" panose="020B0604020202020204" pitchFamily="34" charset="0"/>
              </a:rPr>
              <a:t>3</a:t>
            </a:r>
          </a:p>
          <a:p>
            <a:pPr>
              <a:spcAft>
                <a:spcPts val="850"/>
              </a:spcAft>
            </a:pPr>
            <a:r>
              <a:rPr lang="fr-FR" sz="2800" i="1" baseline="30000">
                <a:latin typeface="Arial" panose="020B0604020202020204" pitchFamily="34" charset="0"/>
              </a:rPr>
              <a:t>1</a:t>
            </a:r>
            <a:r>
              <a:rPr lang="fr-FR" sz="2800" i="1">
                <a:latin typeface="Arial" panose="020B0604020202020204" pitchFamily="34" charset="0"/>
              </a:rPr>
              <a:t> Groupe NAOS, Département R&amp;D, Aix-en-Provence, France ; </a:t>
            </a:r>
            <a:r>
              <a:rPr lang="fr-FR" sz="2800" i="1" baseline="30000">
                <a:latin typeface="Arial" panose="020B0604020202020204" pitchFamily="34" charset="0"/>
              </a:rPr>
              <a:t>2 </a:t>
            </a:r>
            <a:r>
              <a:rPr lang="fr-FR" sz="2800" i="1">
                <a:latin typeface="Arial" panose="020B0604020202020204" pitchFamily="34" charset="0"/>
              </a:rPr>
              <a:t>NAOS Institute of Life Science, Aix-en-Provence, France ; </a:t>
            </a:r>
            <a:r>
              <a:rPr lang="fr-FR" sz="2800" i="1" baseline="30000">
                <a:latin typeface="Arial" panose="020B0604020202020204" pitchFamily="34" charset="0"/>
              </a:rPr>
              <a:t>3</a:t>
            </a:r>
            <a:r>
              <a:rPr lang="fr-FR" sz="2800" i="1">
                <a:latin typeface="Arial" panose="020B0604020202020204" pitchFamily="34" charset="0"/>
              </a:rPr>
              <a:t> Université de Nantes, INSERM, CNRS, Immunologie et Nouveaux Concepts en Immunothérapie, INCIT, UMR 1302/EMR6001 F-44000 Nantes, France</a:t>
            </a:r>
          </a:p>
          <a:p>
            <a:pPr>
              <a:spcAft>
                <a:spcPts val="850"/>
              </a:spcAft>
            </a:pPr>
            <a:endParaRPr lang="en-US" altLang="fr-FR" sz="3600">
              <a:latin typeface="Arial" panose="020B0604020202020204" pitchFamily="34" charset="0"/>
            </a:endParaRPr>
          </a:p>
        </p:txBody>
      </p:sp>
      <p:grpSp>
        <p:nvGrpSpPr>
          <p:cNvPr id="10" name="Groupe 7">
            <a:extLst>
              <a:ext uri="{FF2B5EF4-FFF2-40B4-BE49-F238E27FC236}">
                <a16:creationId xmlns:a16="http://schemas.microsoft.com/office/drawing/2014/main" id="{7C2A95F8-64F2-D344-BF33-D7B51678ECB9}"/>
              </a:ext>
            </a:extLst>
          </p:cNvPr>
          <p:cNvGrpSpPr>
            <a:grpSpLocks/>
          </p:cNvGrpSpPr>
          <p:nvPr/>
        </p:nvGrpSpPr>
        <p:grpSpPr bwMode="auto">
          <a:xfrm>
            <a:off x="221997" y="4196923"/>
            <a:ext cx="42221465" cy="2396030"/>
            <a:chOff x="524699" y="1392543"/>
            <a:chExt cx="2927390" cy="369454"/>
          </a:xfrm>
        </p:grpSpPr>
        <p:sp>
          <p:nvSpPr>
            <p:cNvPr id="11" name="Zone de texte 2">
              <a:extLst>
                <a:ext uri="{FF2B5EF4-FFF2-40B4-BE49-F238E27FC236}">
                  <a16:creationId xmlns:a16="http://schemas.microsoft.com/office/drawing/2014/main" id="{45FB12E6-8607-E90B-733F-EFF4D231C6A9}"/>
                </a:ext>
              </a:extLst>
            </p:cNvPr>
            <p:cNvSpPr txBox="1">
              <a:spLocks noChangeArrowheads="1"/>
            </p:cNvSpPr>
            <p:nvPr/>
          </p:nvSpPr>
          <p:spPr bwMode="auto">
            <a:xfrm>
              <a:off x="525363" y="1453392"/>
              <a:ext cx="2925782" cy="308605"/>
            </a:xfrm>
            <a:prstGeom prst="rect">
              <a:avLst/>
            </a:prstGeom>
            <a:noFill/>
            <a:ln w="9525">
              <a:solidFill>
                <a:srgbClr val="00455E"/>
              </a:solidFill>
              <a:miter lim="800000"/>
              <a:headEnd/>
              <a:tailEnd/>
            </a:ln>
          </p:spPr>
          <p:txBody>
            <a:bodyPr lIns="48509" tIns="24255" rIns="48509" bIns="24255">
              <a:normAutofit/>
            </a:bodyPr>
            <a:lstStyle/>
            <a:p>
              <a:pPr algn="just">
                <a:lnSpc>
                  <a:spcPct val="115000"/>
                </a:lnSpc>
                <a:spcBef>
                  <a:spcPts val="637"/>
                </a:spcBef>
                <a:spcAft>
                  <a:spcPts val="530"/>
                </a:spcAft>
                <a:defRPr/>
              </a:pPr>
              <a:r>
                <a:rPr lang="fr-FR" sz="583">
                  <a:latin typeface="Calibri"/>
                  <a:ea typeface="Calibri"/>
                  <a:cs typeface="Times New Roman"/>
                </a:rPr>
                <a:t> </a:t>
              </a:r>
            </a:p>
          </p:txBody>
        </p:sp>
        <p:sp>
          <p:nvSpPr>
            <p:cNvPr id="12" name="Rectangle 11">
              <a:extLst>
                <a:ext uri="{FF2B5EF4-FFF2-40B4-BE49-F238E27FC236}">
                  <a16:creationId xmlns:a16="http://schemas.microsoft.com/office/drawing/2014/main" id="{35D347C2-54E4-2037-8C67-517F1BF738A3}"/>
                </a:ext>
              </a:extLst>
            </p:cNvPr>
            <p:cNvSpPr/>
            <p:nvPr/>
          </p:nvSpPr>
          <p:spPr>
            <a:xfrm>
              <a:off x="524699" y="1392543"/>
              <a:ext cx="2927390" cy="126337"/>
            </a:xfrm>
            <a:prstGeom prst="rect">
              <a:avLst/>
            </a:prstGeom>
            <a:solidFill>
              <a:srgbClr val="00455E"/>
            </a:solidFill>
            <a:ln w="12700">
              <a:solidFill>
                <a:srgbClr val="00455E"/>
              </a:solidFill>
            </a:ln>
          </p:spPr>
          <p:style>
            <a:lnRef idx="2">
              <a:schemeClr val="accent1">
                <a:shade val="50000"/>
              </a:schemeClr>
            </a:lnRef>
            <a:fillRef idx="1">
              <a:schemeClr val="accent1"/>
            </a:fillRef>
            <a:effectRef idx="0">
              <a:schemeClr val="accent1"/>
            </a:effectRef>
            <a:fontRef idx="minor">
              <a:schemeClr val="lt1"/>
            </a:fontRef>
          </p:style>
          <p:txBody>
            <a:bodyPr lIns="48509" tIns="24255" rIns="48509" bIns="24255" anchor="ctr">
              <a:normAutofit/>
            </a:bodyPr>
            <a:lstStyle/>
            <a:p>
              <a:pPr algn="ctr">
                <a:lnSpc>
                  <a:spcPct val="115000"/>
                </a:lnSpc>
                <a:spcAft>
                  <a:spcPts val="530"/>
                </a:spcAft>
                <a:defRPr/>
              </a:pPr>
              <a:r>
                <a:rPr lang="fr-FR" sz="4400" b="1">
                  <a:latin typeface="Arial" panose="020B0604020202020204" pitchFamily="34" charset="0"/>
                  <a:ea typeface="Calibri"/>
                  <a:cs typeface="Arial" panose="020B0604020202020204" pitchFamily="34" charset="0"/>
                </a:rPr>
                <a:t>INTRODUCTION ET OBJECTIFS</a:t>
              </a:r>
            </a:p>
          </p:txBody>
        </p:sp>
      </p:grpSp>
      <p:sp>
        <p:nvSpPr>
          <p:cNvPr id="13" name="ZoneTexte 12">
            <a:extLst>
              <a:ext uri="{FF2B5EF4-FFF2-40B4-BE49-F238E27FC236}">
                <a16:creationId xmlns:a16="http://schemas.microsoft.com/office/drawing/2014/main" id="{49C93E63-21A7-D181-AA47-88F3F920A6DD}"/>
              </a:ext>
            </a:extLst>
          </p:cNvPr>
          <p:cNvSpPr txBox="1"/>
          <p:nvPr/>
        </p:nvSpPr>
        <p:spPr>
          <a:xfrm>
            <a:off x="308189" y="5111524"/>
            <a:ext cx="41950655" cy="1477328"/>
          </a:xfrm>
          <a:prstGeom prst="rect">
            <a:avLst/>
          </a:prstGeom>
          <a:noFill/>
        </p:spPr>
        <p:txBody>
          <a:bodyPr wrap="square">
            <a:normAutofit fontScale="92500"/>
          </a:bodyPr>
          <a:lstStyle/>
          <a:p>
            <a:pPr algn="just"/>
            <a:r>
              <a:rPr lang="fr-FR" sz="3000">
                <a:latin typeface="Arial" panose="020B0604020202020204" pitchFamily="34" charset="0"/>
                <a:ea typeface="Calibri" panose="020F0502020204030204" pitchFamily="34" charset="0"/>
                <a:cs typeface="Arial" panose="020B0604020202020204" pitchFamily="34" charset="0"/>
              </a:rPr>
              <a:t>La prise en charge des cicatrices est une question dermatologique essentielle en raison de l’augmentation significative des procédures esthétiques au cours de la dernière décennie.</a:t>
            </a:r>
            <a:r>
              <a:rPr lang="fr-FR" sz="3000">
                <a:effectLst/>
                <a:latin typeface="Arial" panose="020B0604020202020204" pitchFamily="34" charset="0"/>
                <a:ea typeface="Calibri" panose="020F0502020204030204" pitchFamily="34" charset="0"/>
                <a:cs typeface="Arial" panose="020B0604020202020204" pitchFamily="34" charset="0"/>
              </a:rPr>
              <a:t> </a:t>
            </a:r>
            <a:r>
              <a:rPr lang="fr-FR" sz="3000">
                <a:latin typeface="Arial" panose="020B0604020202020204" pitchFamily="34" charset="0"/>
                <a:ea typeface="Calibri" panose="020F0502020204030204" pitchFamily="34" charset="0"/>
                <a:cs typeface="Arial" panose="020B0604020202020204" pitchFamily="34" charset="0"/>
              </a:rPr>
              <a:t>L’application d’une crème adaptée après les interventions dermatologiques accélère la cicatrisation, évite la pigmentation post-inflammatoire et améliore la qualité des cicatrices. En outre, elle réduit la douleur, la sensation de brûlure et le prurit.</a:t>
            </a:r>
            <a:r>
              <a:rPr lang="fr-FR" sz="3000">
                <a:effectLst/>
                <a:latin typeface="Arial" panose="020B0604020202020204" pitchFamily="34" charset="0"/>
                <a:ea typeface="Calibri" panose="020F0502020204030204" pitchFamily="34" charset="0"/>
                <a:cs typeface="Arial" panose="020B0604020202020204" pitchFamily="34" charset="0"/>
              </a:rPr>
              <a:t> L’objectif de l’étude était d’évaluer la sécurité d’emploi et l’efficacité d’un nouveau produit dermo-cosmétique apaisant et réparateur formulé selon l’approche écobiologique. L’écobiologie considère la peau comme un écosystème vivant en interface avec son environnement et préservant sa biologie naturelle pour agir durablement.</a:t>
            </a:r>
          </a:p>
        </p:txBody>
      </p:sp>
      <p:grpSp>
        <p:nvGrpSpPr>
          <p:cNvPr id="14" name="Groupe 7">
            <a:extLst>
              <a:ext uri="{FF2B5EF4-FFF2-40B4-BE49-F238E27FC236}">
                <a16:creationId xmlns:a16="http://schemas.microsoft.com/office/drawing/2014/main" id="{9C1A1FBB-AD33-88BD-4D57-BD98FE39A920}"/>
              </a:ext>
            </a:extLst>
          </p:cNvPr>
          <p:cNvGrpSpPr>
            <a:grpSpLocks/>
          </p:cNvGrpSpPr>
          <p:nvPr/>
        </p:nvGrpSpPr>
        <p:grpSpPr bwMode="auto">
          <a:xfrm>
            <a:off x="221997" y="6786654"/>
            <a:ext cx="42218322" cy="3204686"/>
            <a:chOff x="526307" y="1370333"/>
            <a:chExt cx="2924838" cy="338538"/>
          </a:xfrm>
        </p:grpSpPr>
        <p:sp>
          <p:nvSpPr>
            <p:cNvPr id="15" name="Zone de texte 2">
              <a:extLst>
                <a:ext uri="{FF2B5EF4-FFF2-40B4-BE49-F238E27FC236}">
                  <a16:creationId xmlns:a16="http://schemas.microsoft.com/office/drawing/2014/main" id="{921946AB-6E16-426B-3E5B-791EECFFE2F6}"/>
                </a:ext>
              </a:extLst>
            </p:cNvPr>
            <p:cNvSpPr txBox="1">
              <a:spLocks noChangeArrowheads="1"/>
            </p:cNvSpPr>
            <p:nvPr/>
          </p:nvSpPr>
          <p:spPr bwMode="auto">
            <a:xfrm>
              <a:off x="526882" y="1447262"/>
              <a:ext cx="2924263" cy="261609"/>
            </a:xfrm>
            <a:prstGeom prst="rect">
              <a:avLst/>
            </a:prstGeom>
            <a:noFill/>
            <a:ln w="9525">
              <a:solidFill>
                <a:srgbClr val="00455E"/>
              </a:solidFill>
              <a:miter lim="800000"/>
              <a:headEnd/>
              <a:tailEnd/>
            </a:ln>
          </p:spPr>
          <p:txBody>
            <a:bodyPr lIns="48509" tIns="24255" rIns="48509" bIns="24255">
              <a:normAutofit/>
            </a:bodyPr>
            <a:lstStyle/>
            <a:p>
              <a:pPr algn="just">
                <a:lnSpc>
                  <a:spcPct val="115000"/>
                </a:lnSpc>
                <a:spcBef>
                  <a:spcPts val="637"/>
                </a:spcBef>
                <a:spcAft>
                  <a:spcPts val="530"/>
                </a:spcAft>
                <a:defRPr/>
              </a:pPr>
              <a:r>
                <a:rPr lang="fr-FR" sz="583">
                  <a:latin typeface="Calibri"/>
                  <a:ea typeface="Calibri"/>
                  <a:cs typeface="Times New Roman"/>
                </a:rPr>
                <a:t> </a:t>
              </a:r>
            </a:p>
          </p:txBody>
        </p:sp>
        <p:sp>
          <p:nvSpPr>
            <p:cNvPr id="16" name="Rectangle 15">
              <a:extLst>
                <a:ext uri="{FF2B5EF4-FFF2-40B4-BE49-F238E27FC236}">
                  <a16:creationId xmlns:a16="http://schemas.microsoft.com/office/drawing/2014/main" id="{D4A144C3-ACB4-BB7A-0603-888766E2E5F4}"/>
                </a:ext>
              </a:extLst>
            </p:cNvPr>
            <p:cNvSpPr/>
            <p:nvPr/>
          </p:nvSpPr>
          <p:spPr>
            <a:xfrm>
              <a:off x="526307" y="1370333"/>
              <a:ext cx="2924838" cy="80909"/>
            </a:xfrm>
            <a:prstGeom prst="rect">
              <a:avLst/>
            </a:prstGeom>
            <a:solidFill>
              <a:srgbClr val="00455E"/>
            </a:solidFill>
            <a:ln w="12700">
              <a:solidFill>
                <a:srgbClr val="00455E"/>
              </a:solidFill>
            </a:ln>
          </p:spPr>
          <p:style>
            <a:lnRef idx="2">
              <a:schemeClr val="accent1">
                <a:shade val="50000"/>
              </a:schemeClr>
            </a:lnRef>
            <a:fillRef idx="1">
              <a:schemeClr val="accent1"/>
            </a:fillRef>
            <a:effectRef idx="0">
              <a:schemeClr val="accent1"/>
            </a:effectRef>
            <a:fontRef idx="minor">
              <a:schemeClr val="lt1"/>
            </a:fontRef>
          </p:style>
          <p:txBody>
            <a:bodyPr lIns="48509" tIns="24255" rIns="48509" bIns="24255" anchor="ctr">
              <a:normAutofit/>
            </a:bodyPr>
            <a:lstStyle/>
            <a:p>
              <a:pPr algn="ctr">
                <a:lnSpc>
                  <a:spcPct val="115000"/>
                </a:lnSpc>
                <a:spcAft>
                  <a:spcPts val="530"/>
                </a:spcAft>
                <a:defRPr/>
              </a:pPr>
              <a:r>
                <a:rPr lang="fr-FR" sz="4400" b="1">
                  <a:latin typeface="Arial" panose="020B0604020202020204" pitchFamily="34" charset="0"/>
                  <a:ea typeface="Calibri"/>
                  <a:cs typeface="Arial" panose="020B0604020202020204" pitchFamily="34" charset="0"/>
                </a:rPr>
                <a:t>MATÉRIELS ET MÉTHODOLOGIE</a:t>
              </a:r>
            </a:p>
          </p:txBody>
        </p:sp>
      </p:grpSp>
      <p:sp>
        <p:nvSpPr>
          <p:cNvPr id="17" name="ZoneTexte 16">
            <a:extLst>
              <a:ext uri="{FF2B5EF4-FFF2-40B4-BE49-F238E27FC236}">
                <a16:creationId xmlns:a16="http://schemas.microsoft.com/office/drawing/2014/main" id="{157CA085-C24B-8EFA-816E-4E5BCAC459D1}"/>
              </a:ext>
            </a:extLst>
          </p:cNvPr>
          <p:cNvSpPr txBox="1"/>
          <p:nvPr/>
        </p:nvSpPr>
        <p:spPr>
          <a:xfrm>
            <a:off x="308189" y="7614321"/>
            <a:ext cx="42099763" cy="2400657"/>
          </a:xfrm>
          <a:prstGeom prst="rect">
            <a:avLst/>
          </a:prstGeom>
          <a:noFill/>
        </p:spPr>
        <p:txBody>
          <a:bodyPr wrap="square">
            <a:normAutofit/>
          </a:bodyPr>
          <a:lstStyle/>
          <a:p>
            <a:pPr algn="just"/>
            <a:r>
              <a:rPr lang="fr-FR" sz="3000">
                <a:effectLst/>
                <a:latin typeface="Arial" panose="020B0604020202020204" pitchFamily="34" charset="0"/>
                <a:ea typeface="Calibri" panose="020F0502020204030204" pitchFamily="34" charset="0"/>
                <a:cs typeface="Arial" panose="020B0604020202020204" pitchFamily="34" charset="0"/>
              </a:rPr>
              <a:t>Deux études cliniques (1 étude randomisée réalisée sur demi-visage et 1 étude réalisée en ouvert dans la vie réelle) ont été menées avec l’application de crème deux fois par jour pendant 14 jours. </a:t>
            </a:r>
            <a:r>
              <a:rPr lang="fr-FR" sz="3000">
                <a:latin typeface="Arial" panose="020B0604020202020204" pitchFamily="34" charset="0"/>
                <a:ea typeface="Calibri" panose="020F0502020204030204" pitchFamily="34" charset="0"/>
                <a:cs typeface="Arial" panose="020B0604020202020204" pitchFamily="34" charset="0"/>
              </a:rPr>
              <a:t>Dans la première étude, 22 sujets (âge moyen 36 ans) ont subi une procédure de peeling à l’acide glycolique à 70 % vs un placebo sur l’une des moitiés de visage.</a:t>
            </a:r>
            <a:r>
              <a:rPr lang="fr-FR" sz="3000">
                <a:effectLst/>
                <a:latin typeface="Arial" panose="020B0604020202020204" pitchFamily="34" charset="0"/>
                <a:ea typeface="Calibri" panose="020F0502020204030204" pitchFamily="34" charset="0"/>
                <a:cs typeface="Arial" panose="020B0604020202020204" pitchFamily="34" charset="0"/>
              </a:rPr>
              <a:t> </a:t>
            </a:r>
            <a:r>
              <a:rPr lang="fr-FR" sz="3000">
                <a:latin typeface="Arial" panose="020B0604020202020204" pitchFamily="34" charset="0"/>
                <a:ea typeface="Calibri" panose="020F0502020204030204" pitchFamily="34" charset="0"/>
                <a:cs typeface="Arial" panose="020B0604020202020204" pitchFamily="34" charset="0"/>
              </a:rPr>
              <a:t>Le score cicatriciel global (0 à 12) était constitué de 3 sous-scores : l’intensité de l’inflammation (rougeur et œdème, 0 à 4), l’aspect des cicatrices (pigmentation post-inflammatoire, télangiectasies séquellaires, croûtes, rougeur et desquamation résiduelles, 0 à 4) et la présence de signes fonctionnels (prurit et douleur, 0 à 4) évalués par un dermatologue.</a:t>
            </a:r>
            <a:r>
              <a:rPr lang="fr-FR" sz="3000">
                <a:effectLst/>
                <a:latin typeface="Arial" panose="020B0604020202020204" pitchFamily="34" charset="0"/>
                <a:ea typeface="Calibri" panose="020F0502020204030204" pitchFamily="34" charset="0"/>
                <a:cs typeface="Arial" panose="020B0604020202020204" pitchFamily="34" charset="0"/>
              </a:rPr>
              <a:t> Des évaluations majeures (pH, photos d’illustration) ont également été réalisées. </a:t>
            </a:r>
            <a:r>
              <a:rPr lang="fr-FR" sz="3000">
                <a:latin typeface="Arial" panose="020B0604020202020204" pitchFamily="34" charset="0"/>
                <a:ea typeface="Calibri" panose="020F0502020204030204" pitchFamily="34" charset="0"/>
                <a:cs typeface="Arial" panose="020B0604020202020204" pitchFamily="34" charset="0"/>
              </a:rPr>
              <a:t>La seconde étude, non comparative menée sur 35 sujets (âge moyen 32 ans) s’est basée sur le massage de cicatrices post-chirurgicales avec la crème et a été évaluée avec des évaluations globales (échelle en 5 points, échelle de cicatrices de Vancouver [VSS]), la colorimétrie de la peau (chromamètre) et l’épaisseur des cicatrices (échographe).</a:t>
            </a:r>
          </a:p>
        </p:txBody>
      </p:sp>
      <p:grpSp>
        <p:nvGrpSpPr>
          <p:cNvPr id="18" name="Groupe 7">
            <a:extLst>
              <a:ext uri="{FF2B5EF4-FFF2-40B4-BE49-F238E27FC236}">
                <a16:creationId xmlns:a16="http://schemas.microsoft.com/office/drawing/2014/main" id="{543E893D-3743-4E27-5991-DA164D419453}"/>
              </a:ext>
            </a:extLst>
          </p:cNvPr>
          <p:cNvGrpSpPr>
            <a:grpSpLocks/>
          </p:cNvGrpSpPr>
          <p:nvPr/>
        </p:nvGrpSpPr>
        <p:grpSpPr bwMode="auto">
          <a:xfrm>
            <a:off x="221997" y="27516695"/>
            <a:ext cx="42213165" cy="1933013"/>
            <a:chOff x="495207" y="1527617"/>
            <a:chExt cx="2948651" cy="301141"/>
          </a:xfrm>
        </p:grpSpPr>
        <p:sp>
          <p:nvSpPr>
            <p:cNvPr id="19" name="Zone de texte 2">
              <a:extLst>
                <a:ext uri="{FF2B5EF4-FFF2-40B4-BE49-F238E27FC236}">
                  <a16:creationId xmlns:a16="http://schemas.microsoft.com/office/drawing/2014/main" id="{505A8F0D-878E-A77F-06D1-5CA8E8D77115}"/>
                </a:ext>
              </a:extLst>
            </p:cNvPr>
            <p:cNvSpPr txBox="1">
              <a:spLocks noChangeArrowheads="1"/>
            </p:cNvSpPr>
            <p:nvPr/>
          </p:nvSpPr>
          <p:spPr bwMode="auto">
            <a:xfrm>
              <a:off x="495207" y="1597638"/>
              <a:ext cx="2948651" cy="231120"/>
            </a:xfrm>
            <a:prstGeom prst="rect">
              <a:avLst/>
            </a:prstGeom>
            <a:noFill/>
            <a:ln w="9525">
              <a:solidFill>
                <a:srgbClr val="00455E"/>
              </a:solidFill>
              <a:miter lim="800000"/>
              <a:headEnd/>
              <a:tailEnd/>
            </a:ln>
          </p:spPr>
          <p:txBody>
            <a:bodyPr lIns="48509" tIns="24255" rIns="48509" bIns="24255">
              <a:normAutofit/>
            </a:bodyPr>
            <a:lstStyle/>
            <a:p>
              <a:pPr algn="just">
                <a:lnSpc>
                  <a:spcPct val="115000"/>
                </a:lnSpc>
                <a:spcBef>
                  <a:spcPts val="637"/>
                </a:spcBef>
                <a:spcAft>
                  <a:spcPts val="530"/>
                </a:spcAft>
                <a:defRPr/>
              </a:pPr>
              <a:r>
                <a:rPr lang="fr-FR" sz="583">
                  <a:latin typeface="Calibri"/>
                  <a:ea typeface="Calibri"/>
                  <a:cs typeface="Times New Roman"/>
                </a:rPr>
                <a:t> </a:t>
              </a:r>
            </a:p>
          </p:txBody>
        </p:sp>
        <p:sp>
          <p:nvSpPr>
            <p:cNvPr id="20" name="Rectangle 19">
              <a:extLst>
                <a:ext uri="{FF2B5EF4-FFF2-40B4-BE49-F238E27FC236}">
                  <a16:creationId xmlns:a16="http://schemas.microsoft.com/office/drawing/2014/main" id="{47BD370F-A984-9A3E-E3D0-576180C2D537}"/>
                </a:ext>
              </a:extLst>
            </p:cNvPr>
            <p:cNvSpPr/>
            <p:nvPr/>
          </p:nvSpPr>
          <p:spPr>
            <a:xfrm>
              <a:off x="495207" y="1527617"/>
              <a:ext cx="2948651" cy="122485"/>
            </a:xfrm>
            <a:prstGeom prst="rect">
              <a:avLst/>
            </a:prstGeom>
            <a:solidFill>
              <a:srgbClr val="00455E"/>
            </a:solidFill>
            <a:ln w="12700">
              <a:solidFill>
                <a:srgbClr val="00455E"/>
              </a:solidFill>
            </a:ln>
          </p:spPr>
          <p:style>
            <a:lnRef idx="2">
              <a:schemeClr val="accent1">
                <a:shade val="50000"/>
              </a:schemeClr>
            </a:lnRef>
            <a:fillRef idx="1">
              <a:schemeClr val="accent1"/>
            </a:fillRef>
            <a:effectRef idx="0">
              <a:schemeClr val="accent1"/>
            </a:effectRef>
            <a:fontRef idx="minor">
              <a:schemeClr val="lt1"/>
            </a:fontRef>
          </p:style>
          <p:txBody>
            <a:bodyPr lIns="48509" tIns="24255" rIns="48509" bIns="24255" anchor="ctr">
              <a:normAutofit/>
            </a:bodyPr>
            <a:lstStyle/>
            <a:p>
              <a:pPr algn="ctr">
                <a:lnSpc>
                  <a:spcPct val="115000"/>
                </a:lnSpc>
                <a:spcAft>
                  <a:spcPts val="530"/>
                </a:spcAft>
                <a:defRPr/>
              </a:pPr>
              <a:r>
                <a:rPr lang="fr-FR" sz="4400" b="1">
                  <a:latin typeface="Arial" panose="020B0604020202020204" pitchFamily="34" charset="0"/>
                  <a:ea typeface="Calibri"/>
                  <a:cs typeface="Arial" panose="020B0604020202020204" pitchFamily="34" charset="0"/>
                </a:rPr>
                <a:t>CONCLUSION</a:t>
              </a:r>
            </a:p>
          </p:txBody>
        </p:sp>
      </p:grpSp>
      <p:sp>
        <p:nvSpPr>
          <p:cNvPr id="21" name="ZoneTexte 20">
            <a:extLst>
              <a:ext uri="{FF2B5EF4-FFF2-40B4-BE49-F238E27FC236}">
                <a16:creationId xmlns:a16="http://schemas.microsoft.com/office/drawing/2014/main" id="{CFD687DD-07E2-CD3D-A950-B356F669D2F2}"/>
              </a:ext>
            </a:extLst>
          </p:cNvPr>
          <p:cNvSpPr txBox="1"/>
          <p:nvPr/>
        </p:nvSpPr>
        <p:spPr>
          <a:xfrm>
            <a:off x="414752" y="28416160"/>
            <a:ext cx="41773069" cy="1015663"/>
          </a:xfrm>
          <a:prstGeom prst="rect">
            <a:avLst/>
          </a:prstGeom>
          <a:noFill/>
        </p:spPr>
        <p:txBody>
          <a:bodyPr wrap="square">
            <a:normAutofit/>
          </a:bodyPr>
          <a:lstStyle/>
          <a:p>
            <a:pPr algn="just"/>
            <a:r>
              <a:rPr lang="fr-FR" sz="3000" b="1">
                <a:latin typeface="Arial" panose="020B0604020202020204" pitchFamily="34" charset="0"/>
                <a:ea typeface="Calibri" panose="020F0502020204030204" pitchFamily="34" charset="0"/>
                <a:cs typeface="Arial" panose="020B0604020202020204" pitchFamily="34" charset="0"/>
              </a:rPr>
              <a:t>Ces deux études cliniques démontrent l’efficacité de ce produit dermo-cosmétique réparateur pour une cicatrisation rapide et de qualité de la barrière cutanée. Il crée des conditions écobiologiques en favorisant le processus naturel de cicatrisation dans le respect de l’écosystème cutané pour une cicatrisation rapide sans pigmentation ni cicatrice.</a:t>
            </a:r>
          </a:p>
        </p:txBody>
      </p:sp>
      <p:sp>
        <p:nvSpPr>
          <p:cNvPr id="22" name="ZoneTexte 21">
            <a:extLst>
              <a:ext uri="{FF2B5EF4-FFF2-40B4-BE49-F238E27FC236}">
                <a16:creationId xmlns:a16="http://schemas.microsoft.com/office/drawing/2014/main" id="{00ED3D01-A07F-A73C-CC29-2D8781E69676}"/>
              </a:ext>
            </a:extLst>
          </p:cNvPr>
          <p:cNvSpPr txBox="1">
            <a:spLocks noChangeArrowheads="1"/>
          </p:cNvSpPr>
          <p:nvPr/>
        </p:nvSpPr>
        <p:spPr bwMode="auto">
          <a:xfrm>
            <a:off x="15887647" y="29601046"/>
            <a:ext cx="949562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ormAutofit/>
          </a:bodyPr>
          <a:lstStyle>
            <a:lvl1pPr defTabSz="4652963">
              <a:spcBef>
                <a:spcPct val="20000"/>
              </a:spcBef>
              <a:buFont typeface="Arial" panose="020B0604020202020204" pitchFamily="34" charset="0"/>
              <a:buChar char="•"/>
              <a:defRPr sz="2200">
                <a:solidFill>
                  <a:schemeClr val="tx1"/>
                </a:solidFill>
                <a:latin typeface="Calibri" panose="020F0502020204030204" pitchFamily="34" charset="0"/>
              </a:defRPr>
            </a:lvl1pPr>
            <a:lvl2pPr marL="2325688" indent="-285750" defTabSz="4652963">
              <a:spcBef>
                <a:spcPct val="20000"/>
              </a:spcBef>
              <a:buFont typeface="Arial" panose="020B0604020202020204" pitchFamily="34" charset="0"/>
              <a:buChar char="–"/>
              <a:defRPr sz="1900">
                <a:solidFill>
                  <a:schemeClr val="tx1"/>
                </a:solidFill>
                <a:latin typeface="Calibri" panose="020F0502020204030204" pitchFamily="34" charset="0"/>
              </a:defRPr>
            </a:lvl2pPr>
            <a:lvl3pPr marL="4652963" indent="-228600" defTabSz="4652963">
              <a:spcBef>
                <a:spcPct val="20000"/>
              </a:spcBef>
              <a:buFont typeface="Arial" panose="020B0604020202020204" pitchFamily="34" charset="0"/>
              <a:buChar char="•"/>
              <a:defRPr sz="1600">
                <a:solidFill>
                  <a:schemeClr val="tx1"/>
                </a:solidFill>
                <a:latin typeface="Calibri" panose="020F0502020204030204" pitchFamily="34" charset="0"/>
              </a:defRPr>
            </a:lvl3pPr>
            <a:lvl4pPr marL="6980238" indent="-228600" defTabSz="4652963">
              <a:spcBef>
                <a:spcPct val="20000"/>
              </a:spcBef>
              <a:buFont typeface="Arial" panose="020B0604020202020204" pitchFamily="34" charset="0"/>
              <a:buChar char="–"/>
              <a:defRPr sz="1400">
                <a:solidFill>
                  <a:schemeClr val="tx1"/>
                </a:solidFill>
                <a:latin typeface="Calibri" panose="020F0502020204030204" pitchFamily="34" charset="0"/>
              </a:defRPr>
            </a:lvl4pPr>
            <a:lvl5pPr marL="9305925" indent="-228600" defTabSz="4652963">
              <a:spcBef>
                <a:spcPct val="20000"/>
              </a:spcBef>
              <a:buFont typeface="Arial" panose="020B0604020202020204" pitchFamily="34" charset="0"/>
              <a:buChar char="»"/>
              <a:defRPr sz="1400">
                <a:solidFill>
                  <a:schemeClr val="tx1"/>
                </a:solidFill>
                <a:latin typeface="Calibri" panose="020F0502020204030204" pitchFamily="34" charset="0"/>
              </a:defRPr>
            </a:lvl5pPr>
            <a:lvl6pPr marL="9763125" indent="-228600" defTabSz="4652963"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6pPr>
            <a:lvl7pPr marL="10220325" indent="-228600" defTabSz="4652963"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7pPr>
            <a:lvl8pPr marL="10677525" indent="-228600" defTabSz="4652963"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8pPr>
            <a:lvl9pPr marL="11134725" indent="-228600" defTabSz="4652963"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9pPr>
          </a:lstStyle>
          <a:p>
            <a:pPr algn="ctr" eaLnBrk="1" hangingPunct="1">
              <a:spcBef>
                <a:spcPct val="0"/>
              </a:spcBef>
              <a:buFontTx/>
              <a:buNone/>
            </a:pPr>
            <a:r>
              <a:rPr lang="fr-FR" sz="3200">
                <a:effectLst/>
                <a:latin typeface="Arial" panose="020B0604020202020204" pitchFamily="34" charset="0"/>
                <a:cs typeface="Arial" panose="020B0604020202020204" pitchFamily="34" charset="0"/>
              </a:rPr>
              <a:t>Congrès EADV 2023, </a:t>
            </a:r>
            <a:r>
              <a:rPr lang="fr-FR" sz="3200">
                <a:latin typeface="Arial" panose="020B0604020202020204" pitchFamily="34" charset="0"/>
                <a:cs typeface="Arial" panose="020B0604020202020204" pitchFamily="34" charset="0"/>
              </a:rPr>
              <a:t>Berlin</a:t>
            </a:r>
          </a:p>
        </p:txBody>
      </p:sp>
      <p:grpSp>
        <p:nvGrpSpPr>
          <p:cNvPr id="25" name="Groupe 7">
            <a:extLst>
              <a:ext uri="{FF2B5EF4-FFF2-40B4-BE49-F238E27FC236}">
                <a16:creationId xmlns:a16="http://schemas.microsoft.com/office/drawing/2014/main" id="{C6BD94FA-5105-4499-76D4-5C7633971DA3}"/>
              </a:ext>
            </a:extLst>
          </p:cNvPr>
          <p:cNvGrpSpPr>
            <a:grpSpLocks/>
          </p:cNvGrpSpPr>
          <p:nvPr/>
        </p:nvGrpSpPr>
        <p:grpSpPr bwMode="auto">
          <a:xfrm>
            <a:off x="222000" y="10151259"/>
            <a:ext cx="42221462" cy="17181477"/>
            <a:chOff x="526975" y="1305015"/>
            <a:chExt cx="2931300" cy="603064"/>
          </a:xfrm>
        </p:grpSpPr>
        <p:sp>
          <p:nvSpPr>
            <p:cNvPr id="26" name="Zone de texte 2">
              <a:extLst>
                <a:ext uri="{FF2B5EF4-FFF2-40B4-BE49-F238E27FC236}">
                  <a16:creationId xmlns:a16="http://schemas.microsoft.com/office/drawing/2014/main" id="{0D654522-6DC6-1415-5122-8213DDF01278}"/>
                </a:ext>
              </a:extLst>
            </p:cNvPr>
            <p:cNvSpPr txBox="1">
              <a:spLocks noChangeArrowheads="1"/>
            </p:cNvSpPr>
            <p:nvPr/>
          </p:nvSpPr>
          <p:spPr bwMode="auto">
            <a:xfrm>
              <a:off x="527551" y="1332688"/>
              <a:ext cx="2930724" cy="575391"/>
            </a:xfrm>
            <a:prstGeom prst="rect">
              <a:avLst/>
            </a:prstGeom>
            <a:noFill/>
            <a:ln w="9525">
              <a:solidFill>
                <a:srgbClr val="00455E"/>
              </a:solidFill>
              <a:miter lim="800000"/>
              <a:headEnd/>
              <a:tailEnd/>
            </a:ln>
          </p:spPr>
          <p:txBody>
            <a:bodyPr lIns="48509" tIns="24255" rIns="48509" bIns="24255">
              <a:normAutofit/>
            </a:bodyPr>
            <a:lstStyle/>
            <a:p>
              <a:pPr algn="just">
                <a:lnSpc>
                  <a:spcPct val="115000"/>
                </a:lnSpc>
                <a:spcBef>
                  <a:spcPts val="637"/>
                </a:spcBef>
                <a:spcAft>
                  <a:spcPts val="530"/>
                </a:spcAft>
                <a:defRPr/>
              </a:pPr>
              <a:r>
                <a:rPr lang="fr-FR" sz="583">
                  <a:latin typeface="Calibri"/>
                  <a:ea typeface="Calibri"/>
                  <a:cs typeface="Times New Roman"/>
                </a:rPr>
                <a:t> </a:t>
              </a:r>
            </a:p>
          </p:txBody>
        </p:sp>
        <p:sp>
          <p:nvSpPr>
            <p:cNvPr id="27" name="Rectangle 26">
              <a:extLst>
                <a:ext uri="{FF2B5EF4-FFF2-40B4-BE49-F238E27FC236}">
                  <a16:creationId xmlns:a16="http://schemas.microsoft.com/office/drawing/2014/main" id="{90FCA343-5D5D-545C-D7A9-8D1CC3D68208}"/>
                </a:ext>
              </a:extLst>
            </p:cNvPr>
            <p:cNvSpPr/>
            <p:nvPr/>
          </p:nvSpPr>
          <p:spPr>
            <a:xfrm>
              <a:off x="526975" y="1305015"/>
              <a:ext cx="2931082" cy="27144"/>
            </a:xfrm>
            <a:prstGeom prst="rect">
              <a:avLst/>
            </a:prstGeom>
            <a:solidFill>
              <a:srgbClr val="00455E"/>
            </a:solidFill>
            <a:ln w="12700">
              <a:solidFill>
                <a:srgbClr val="00455E"/>
              </a:solidFill>
            </a:ln>
          </p:spPr>
          <p:style>
            <a:lnRef idx="2">
              <a:schemeClr val="accent1">
                <a:shade val="50000"/>
              </a:schemeClr>
            </a:lnRef>
            <a:fillRef idx="1">
              <a:schemeClr val="accent1"/>
            </a:fillRef>
            <a:effectRef idx="0">
              <a:schemeClr val="accent1"/>
            </a:effectRef>
            <a:fontRef idx="minor">
              <a:schemeClr val="lt1"/>
            </a:fontRef>
          </p:style>
          <p:txBody>
            <a:bodyPr lIns="48509" tIns="24255" rIns="48509" bIns="24255" anchor="ctr">
              <a:normAutofit/>
            </a:bodyPr>
            <a:lstStyle/>
            <a:p>
              <a:pPr algn="ctr">
                <a:lnSpc>
                  <a:spcPct val="115000"/>
                </a:lnSpc>
                <a:spcAft>
                  <a:spcPts val="530"/>
                </a:spcAft>
                <a:defRPr/>
              </a:pPr>
              <a:r>
                <a:rPr lang="fr-FR" sz="4400" b="1">
                  <a:latin typeface="Arial" panose="020B0604020202020204" pitchFamily="34" charset="0"/>
                  <a:ea typeface="Calibri"/>
                  <a:cs typeface="Arial" panose="020B0604020202020204" pitchFamily="34" charset="0"/>
                </a:rPr>
                <a:t>RÉSULTATS</a:t>
              </a:r>
            </a:p>
          </p:txBody>
        </p:sp>
      </p:grpSp>
      <p:sp>
        <p:nvSpPr>
          <p:cNvPr id="29" name="Zone de texte 47">
            <a:extLst>
              <a:ext uri="{FF2B5EF4-FFF2-40B4-BE49-F238E27FC236}">
                <a16:creationId xmlns:a16="http://schemas.microsoft.com/office/drawing/2014/main" id="{BE7414CD-AE0D-15FC-E44D-106694E6BDB2}"/>
              </a:ext>
            </a:extLst>
          </p:cNvPr>
          <p:cNvSpPr txBox="1"/>
          <p:nvPr/>
        </p:nvSpPr>
        <p:spPr>
          <a:xfrm>
            <a:off x="12696238" y="17006415"/>
            <a:ext cx="11680546" cy="430887"/>
          </a:xfrm>
          <a:prstGeom prst="rect">
            <a:avLst/>
          </a:prstGeom>
          <a:noFill/>
          <a:ln>
            <a:noFill/>
          </a:ln>
        </p:spPr>
        <p:txBody>
          <a:bodyPr rot="0" spcFirstLastPara="0" vert="horz" wrap="square" lIns="0" tIns="0" rIns="0" bIns="0" numCol="1" spcCol="0" rtlCol="0" fromWordArt="0" anchor="t" anchorCtr="0" forceAA="0" compatLnSpc="1">
            <a:prstTxWarp prst="textNoShape">
              <a:avLst/>
            </a:prstTxWarp>
            <a:normAutofit/>
          </a:bodyPr>
          <a:lstStyle/>
          <a:p>
            <a:pPr algn="ctr">
              <a:spcBef>
                <a:spcPts val="1200"/>
              </a:spcBef>
            </a:pPr>
            <a:r>
              <a:rPr lang="fr-FR" sz="2800" b="1" i="1" u="sng">
                <a:latin typeface="Arial" panose="020B0604020202020204" pitchFamily="34" charset="0"/>
                <a:ea typeface="Times New Roman" panose="02020603050405020304" pitchFamily="18" charset="0"/>
                <a:cs typeface="Arial" panose="020B0604020202020204" pitchFamily="34" charset="0"/>
              </a:rPr>
              <a:t>Figure 4 </a:t>
            </a:r>
            <a:r>
              <a:rPr lang="fr-FR" sz="2800" b="1" i="1" u="sng">
                <a:effectLst/>
                <a:latin typeface="Arial" panose="020B0604020202020204" pitchFamily="34" charset="0"/>
                <a:ea typeface="Times New Roman" panose="02020603050405020304" pitchFamily="18" charset="0"/>
                <a:cs typeface="Arial" panose="020B0604020202020204" pitchFamily="34" charset="0"/>
              </a:rPr>
              <a:t>: </a:t>
            </a:r>
            <a:r>
              <a:rPr lang="fr-FR" sz="2800" u="sng">
                <a:effectLst/>
                <a:latin typeface="Arial" panose="020B0604020202020204" pitchFamily="34" charset="0"/>
                <a:ea typeface="Calibri" panose="020F0502020204030204" pitchFamily="34" charset="0"/>
                <a:cs typeface="Arial" panose="020B0604020202020204" pitchFamily="34" charset="0"/>
              </a:rPr>
              <a:t>Valeur de pH plus physiologique avec la crème vs un placebo</a:t>
            </a:r>
          </a:p>
        </p:txBody>
      </p:sp>
      <p:grpSp>
        <p:nvGrpSpPr>
          <p:cNvPr id="39" name="Groupe 38">
            <a:extLst>
              <a:ext uri="{FF2B5EF4-FFF2-40B4-BE49-F238E27FC236}">
                <a16:creationId xmlns:a16="http://schemas.microsoft.com/office/drawing/2014/main" id="{A82CD75A-E78B-FFBD-005E-ED246CA9575E}"/>
              </a:ext>
            </a:extLst>
          </p:cNvPr>
          <p:cNvGrpSpPr/>
          <p:nvPr/>
        </p:nvGrpSpPr>
        <p:grpSpPr>
          <a:xfrm>
            <a:off x="21575442" y="22538535"/>
            <a:ext cx="11605610" cy="610232"/>
            <a:chOff x="16011967" y="30184368"/>
            <a:chExt cx="11605610" cy="610232"/>
          </a:xfrm>
        </p:grpSpPr>
        <p:sp>
          <p:nvSpPr>
            <p:cNvPr id="40" name="ZoneTexte 39">
              <a:extLst>
                <a:ext uri="{FF2B5EF4-FFF2-40B4-BE49-F238E27FC236}">
                  <a16:creationId xmlns:a16="http://schemas.microsoft.com/office/drawing/2014/main" id="{DEE1A2F7-4C47-B1DE-8102-85722001D3BA}"/>
                </a:ext>
              </a:extLst>
            </p:cNvPr>
            <p:cNvSpPr txBox="1"/>
            <p:nvPr/>
          </p:nvSpPr>
          <p:spPr>
            <a:xfrm>
              <a:off x="20482667" y="30209825"/>
              <a:ext cx="2588898" cy="584775"/>
            </a:xfrm>
            <a:prstGeom prst="rect">
              <a:avLst/>
            </a:prstGeom>
            <a:noFill/>
          </p:spPr>
          <p:txBody>
            <a:bodyPr wrap="square" rtlCol="0">
              <a:normAutofit/>
            </a:bodyPr>
            <a:lstStyle/>
            <a:p>
              <a:r>
                <a:rPr lang="fr-FR" sz="3200" b="1">
                  <a:solidFill>
                    <a:schemeClr val="bg1"/>
                  </a:solidFill>
                  <a:latin typeface="Arial" panose="020B0604020202020204" pitchFamily="34" charset="0"/>
                  <a:cs typeface="Arial" panose="020B0604020202020204" pitchFamily="34" charset="0"/>
                </a:rPr>
                <a:t>T2,5</a:t>
              </a:r>
            </a:p>
          </p:txBody>
        </p:sp>
        <p:sp>
          <p:nvSpPr>
            <p:cNvPr id="41" name="ZoneTexte 40">
              <a:extLst>
                <a:ext uri="{FF2B5EF4-FFF2-40B4-BE49-F238E27FC236}">
                  <a16:creationId xmlns:a16="http://schemas.microsoft.com/office/drawing/2014/main" id="{99745A21-0B77-7A3B-6292-8DABFE98DF07}"/>
                </a:ext>
              </a:extLst>
            </p:cNvPr>
            <p:cNvSpPr txBox="1"/>
            <p:nvPr/>
          </p:nvSpPr>
          <p:spPr>
            <a:xfrm>
              <a:off x="16011967" y="30184368"/>
              <a:ext cx="1763486" cy="584775"/>
            </a:xfrm>
            <a:prstGeom prst="rect">
              <a:avLst/>
            </a:prstGeom>
            <a:noFill/>
          </p:spPr>
          <p:txBody>
            <a:bodyPr wrap="square" rtlCol="0">
              <a:normAutofit/>
            </a:bodyPr>
            <a:lstStyle/>
            <a:p>
              <a:r>
                <a:rPr lang="fr-FR" sz="3200" b="1">
                  <a:solidFill>
                    <a:schemeClr val="bg1"/>
                  </a:solidFill>
                  <a:latin typeface="Arial" panose="020B0604020202020204" pitchFamily="34" charset="0"/>
                  <a:cs typeface="Arial" panose="020B0604020202020204" pitchFamily="34" charset="0"/>
                </a:rPr>
                <a:t>J1</a:t>
              </a:r>
            </a:p>
          </p:txBody>
        </p:sp>
        <p:sp>
          <p:nvSpPr>
            <p:cNvPr id="42" name="ZoneTexte 41">
              <a:extLst>
                <a:ext uri="{FF2B5EF4-FFF2-40B4-BE49-F238E27FC236}">
                  <a16:creationId xmlns:a16="http://schemas.microsoft.com/office/drawing/2014/main" id="{B540CE5A-2D89-3A5A-BD6E-8D9ED1FED2BD}"/>
                </a:ext>
              </a:extLst>
            </p:cNvPr>
            <p:cNvSpPr txBox="1"/>
            <p:nvPr/>
          </p:nvSpPr>
          <p:spPr>
            <a:xfrm>
              <a:off x="25028679" y="30202671"/>
              <a:ext cx="2588898" cy="584775"/>
            </a:xfrm>
            <a:prstGeom prst="rect">
              <a:avLst/>
            </a:prstGeom>
            <a:noFill/>
          </p:spPr>
          <p:txBody>
            <a:bodyPr wrap="square" rtlCol="0">
              <a:normAutofit/>
            </a:bodyPr>
            <a:lstStyle/>
            <a:p>
              <a:r>
                <a:rPr lang="fr-FR" sz="3200" b="1">
                  <a:solidFill>
                    <a:schemeClr val="bg1"/>
                  </a:solidFill>
                  <a:latin typeface="Arial" panose="020B0604020202020204" pitchFamily="34" charset="0"/>
                  <a:cs typeface="Arial" panose="020B0604020202020204" pitchFamily="34" charset="0"/>
                </a:rPr>
                <a:t>T5</a:t>
              </a:r>
            </a:p>
          </p:txBody>
        </p:sp>
      </p:grpSp>
      <p:sp>
        <p:nvSpPr>
          <p:cNvPr id="44" name="ZoneTexte 43">
            <a:extLst>
              <a:ext uri="{FF2B5EF4-FFF2-40B4-BE49-F238E27FC236}">
                <a16:creationId xmlns:a16="http://schemas.microsoft.com/office/drawing/2014/main" id="{7AF3D75C-72CF-A28A-F8CB-E7360463C547}"/>
              </a:ext>
            </a:extLst>
          </p:cNvPr>
          <p:cNvSpPr txBox="1"/>
          <p:nvPr/>
        </p:nvSpPr>
        <p:spPr>
          <a:xfrm>
            <a:off x="26715986" y="25132696"/>
            <a:ext cx="9684329" cy="1878100"/>
          </a:xfrm>
          <a:prstGeom prst="rect">
            <a:avLst/>
          </a:prstGeom>
          <a:noFill/>
        </p:spPr>
        <p:txBody>
          <a:bodyPr wrap="square">
            <a:normAutofit fontScale="92500" lnSpcReduction="10000"/>
          </a:bodyPr>
          <a:lstStyle/>
          <a:p>
            <a:pPr algn="just"/>
            <a:r>
              <a:rPr lang="fr-FR" sz="2800" dirty="0">
                <a:effectLst/>
                <a:latin typeface="Arial" panose="020B0604020202020204" pitchFamily="34" charset="0"/>
                <a:ea typeface="Calibri" panose="020F0502020204030204" pitchFamily="34" charset="0"/>
                <a:cs typeface="Arial" panose="020B0604020202020204" pitchFamily="34" charset="0"/>
              </a:rPr>
              <a:t>De plus, à J14, une diminution significative de l’hétérogénéité de la peau (-21 %), des rougeurs (-18 %), de l’hyperpigmentation post-inflammatoire (-28 %), ainsi que de l’épaisseur et de la profondeur des cicatrices (-19 %) a été observée par rapport à J0. </a:t>
            </a:r>
          </a:p>
        </p:txBody>
      </p:sp>
      <p:graphicFrame>
        <p:nvGraphicFramePr>
          <p:cNvPr id="9" name="Graphique 8">
            <a:extLst>
              <a:ext uri="{FF2B5EF4-FFF2-40B4-BE49-F238E27FC236}">
                <a16:creationId xmlns:a16="http://schemas.microsoft.com/office/drawing/2014/main" id="{836DCC1D-0D63-8562-EBBB-3CEDB7736DF0}"/>
              </a:ext>
            </a:extLst>
          </p:cNvPr>
          <p:cNvGraphicFramePr>
            <a:graphicFrameLocks/>
          </p:cNvGraphicFramePr>
          <p:nvPr>
            <p:extLst>
              <p:ext uri="{D42A27DB-BD31-4B8C-83A1-F6EECF244321}">
                <p14:modId xmlns:p14="http://schemas.microsoft.com/office/powerpoint/2010/main" val="3543009282"/>
              </p:ext>
            </p:extLst>
          </p:nvPr>
        </p:nvGraphicFramePr>
        <p:xfrm>
          <a:off x="26292570" y="12119906"/>
          <a:ext cx="16071926" cy="7304402"/>
        </p:xfrm>
        <a:graphic>
          <a:graphicData uri="http://schemas.openxmlformats.org/drawingml/2006/chart">
            <c:chart xmlns:c="http://schemas.openxmlformats.org/drawingml/2006/chart" xmlns:r="http://schemas.openxmlformats.org/officeDocument/2006/relationships" r:id="rId3"/>
          </a:graphicData>
        </a:graphic>
      </p:graphicFrame>
      <p:sp>
        <p:nvSpPr>
          <p:cNvPr id="34" name="Zone de texte 47">
            <a:extLst>
              <a:ext uri="{FF2B5EF4-FFF2-40B4-BE49-F238E27FC236}">
                <a16:creationId xmlns:a16="http://schemas.microsoft.com/office/drawing/2014/main" id="{297BE6AB-2B47-88C1-C738-E661E07BBE25}"/>
              </a:ext>
            </a:extLst>
          </p:cNvPr>
          <p:cNvSpPr txBox="1"/>
          <p:nvPr/>
        </p:nvSpPr>
        <p:spPr>
          <a:xfrm>
            <a:off x="589189" y="18975351"/>
            <a:ext cx="11104598" cy="861774"/>
          </a:xfrm>
          <a:prstGeom prst="rect">
            <a:avLst/>
          </a:prstGeom>
          <a:noFill/>
          <a:ln>
            <a:noFill/>
          </a:ln>
        </p:spPr>
        <p:txBody>
          <a:bodyPr rot="0" spcFirstLastPara="0" vert="horz" wrap="square" lIns="0" tIns="0" rIns="0" bIns="0" numCol="1" spcCol="0" rtlCol="0" fromWordArt="0" anchor="t" anchorCtr="0" forceAA="0" compatLnSpc="1">
            <a:prstTxWarp prst="textNoShape">
              <a:avLst/>
            </a:prstTxWarp>
            <a:normAutofit/>
          </a:bodyPr>
          <a:lstStyle/>
          <a:p>
            <a:pPr algn="ctr">
              <a:spcBef>
                <a:spcPts val="1200"/>
              </a:spcBef>
            </a:pPr>
            <a:r>
              <a:rPr lang="fr-FR" sz="2800" b="1" i="1" u="sng">
                <a:latin typeface="Arial" panose="020B0604020202020204" pitchFamily="34" charset="0"/>
                <a:ea typeface="Times New Roman" panose="02020603050405020304" pitchFamily="18" charset="0"/>
                <a:cs typeface="Arial" panose="020B0604020202020204" pitchFamily="34" charset="0"/>
              </a:rPr>
              <a:t>Figure 2 </a:t>
            </a:r>
            <a:r>
              <a:rPr lang="fr-FR" sz="2800" b="1" i="1" u="sng">
                <a:effectLst/>
                <a:latin typeface="Arial" panose="020B0604020202020204" pitchFamily="34" charset="0"/>
                <a:ea typeface="Times New Roman" panose="02020603050405020304" pitchFamily="18" charset="0"/>
                <a:cs typeface="Arial" panose="020B0604020202020204" pitchFamily="34" charset="0"/>
              </a:rPr>
              <a:t>: </a:t>
            </a:r>
            <a:r>
              <a:rPr lang="fr-FR" sz="2800" u="sng">
                <a:latin typeface="Arial" panose="020B0604020202020204" pitchFamily="34" charset="0"/>
                <a:ea typeface="Times New Roman" panose="02020603050405020304" pitchFamily="18" charset="0"/>
                <a:cs typeface="Arial" panose="020B0604020202020204" pitchFamily="34" charset="0"/>
              </a:rPr>
              <a:t>Amélioration du sous-score d’aspect des cicatrices avec la crème vs un placebo</a:t>
            </a:r>
          </a:p>
        </p:txBody>
      </p:sp>
      <p:sp>
        <p:nvSpPr>
          <p:cNvPr id="38" name="Zone de texte 47">
            <a:extLst>
              <a:ext uri="{FF2B5EF4-FFF2-40B4-BE49-F238E27FC236}">
                <a16:creationId xmlns:a16="http://schemas.microsoft.com/office/drawing/2014/main" id="{B052959B-7084-E642-C3A7-7A9369ADDC86}"/>
              </a:ext>
            </a:extLst>
          </p:cNvPr>
          <p:cNvSpPr txBox="1"/>
          <p:nvPr/>
        </p:nvSpPr>
        <p:spPr>
          <a:xfrm>
            <a:off x="13513056" y="18146237"/>
            <a:ext cx="10046910" cy="430887"/>
          </a:xfrm>
          <a:prstGeom prst="rect">
            <a:avLst/>
          </a:prstGeom>
          <a:noFill/>
          <a:ln>
            <a:noFill/>
          </a:ln>
        </p:spPr>
        <p:txBody>
          <a:bodyPr rot="0" spcFirstLastPara="0" vert="horz" wrap="square" lIns="0" tIns="0" rIns="0" bIns="0" numCol="1" spcCol="0" rtlCol="0" fromWordArt="0" anchor="t" anchorCtr="0" forceAA="0" compatLnSpc="1">
            <a:prstTxWarp prst="textNoShape">
              <a:avLst/>
            </a:prstTxWarp>
            <a:normAutofit/>
          </a:bodyPr>
          <a:lstStyle/>
          <a:p>
            <a:pPr algn="just">
              <a:spcBef>
                <a:spcPts val="1200"/>
              </a:spcBef>
            </a:pPr>
            <a:r>
              <a:rPr lang="fr-FR" sz="2800" b="1" i="1">
                <a:latin typeface="Arial" panose="020B0604020202020204" pitchFamily="34" charset="0"/>
                <a:ea typeface="Times New Roman" panose="02020603050405020304" pitchFamily="18" charset="0"/>
                <a:cs typeface="Arial" panose="020B0604020202020204" pitchFamily="34" charset="0"/>
              </a:rPr>
              <a:t>Figure 3 </a:t>
            </a:r>
            <a:r>
              <a:rPr lang="fr-FR" sz="2800" b="1" i="1">
                <a:effectLst/>
                <a:latin typeface="Arial" panose="020B0604020202020204" pitchFamily="34" charset="0"/>
                <a:ea typeface="Times New Roman" panose="02020603050405020304" pitchFamily="18" charset="0"/>
                <a:cs typeface="Arial" panose="020B0604020202020204" pitchFamily="34" charset="0"/>
              </a:rPr>
              <a:t>: </a:t>
            </a:r>
            <a:r>
              <a:rPr lang="fr-FR" sz="2800" i="1">
                <a:latin typeface="Arial" panose="020B0604020202020204" pitchFamily="34" charset="0"/>
                <a:ea typeface="Times New Roman" panose="02020603050405020304" pitchFamily="18" charset="0"/>
                <a:cs typeface="Arial" panose="020B0604020202020204" pitchFamily="34" charset="0"/>
              </a:rPr>
              <a:t>Score global après une procédure de peeling</a:t>
            </a:r>
          </a:p>
        </p:txBody>
      </p:sp>
      <p:sp>
        <p:nvSpPr>
          <p:cNvPr id="46" name="Zone de texte 47">
            <a:extLst>
              <a:ext uri="{FF2B5EF4-FFF2-40B4-BE49-F238E27FC236}">
                <a16:creationId xmlns:a16="http://schemas.microsoft.com/office/drawing/2014/main" id="{4042D8F0-1278-73F7-939F-B7C1CDCBCCD2}"/>
              </a:ext>
            </a:extLst>
          </p:cNvPr>
          <p:cNvSpPr txBox="1"/>
          <p:nvPr/>
        </p:nvSpPr>
        <p:spPr>
          <a:xfrm>
            <a:off x="430275" y="11136613"/>
            <a:ext cx="25764012" cy="492443"/>
          </a:xfrm>
          <a:prstGeom prst="rect">
            <a:avLst/>
          </a:prstGeom>
          <a:solidFill>
            <a:srgbClr val="FFCC00"/>
          </a:solidFill>
          <a:ln>
            <a:noFill/>
          </a:ln>
        </p:spPr>
        <p:txBody>
          <a:bodyPr rot="0" spcFirstLastPara="0" vert="horz" wrap="square" lIns="0" tIns="0" rIns="0" bIns="0" numCol="1" spcCol="0" rtlCol="0" fromWordArt="0" anchor="t" anchorCtr="0" forceAA="0" compatLnSpc="1">
            <a:prstTxWarp prst="textNoShape">
              <a:avLst/>
            </a:prstTxWarp>
            <a:normAutofit/>
          </a:bodyPr>
          <a:lstStyle/>
          <a:p>
            <a:pPr algn="ctr">
              <a:spcBef>
                <a:spcPts val="1200"/>
              </a:spcBef>
            </a:pPr>
            <a:r>
              <a:rPr lang="fr-FR" sz="3200" b="1">
                <a:latin typeface="Arial" panose="020B0604020202020204" pitchFamily="34" charset="0"/>
                <a:ea typeface="Times New Roman" panose="02020603050405020304" pitchFamily="18" charset="0"/>
                <a:cs typeface="Arial" panose="020B0604020202020204" pitchFamily="34" charset="0"/>
              </a:rPr>
              <a:t>Étude clinique post-peeling sur demi-visage</a:t>
            </a:r>
          </a:p>
        </p:txBody>
      </p:sp>
      <p:sp>
        <p:nvSpPr>
          <p:cNvPr id="47" name="Zone de texte 47">
            <a:extLst>
              <a:ext uri="{FF2B5EF4-FFF2-40B4-BE49-F238E27FC236}">
                <a16:creationId xmlns:a16="http://schemas.microsoft.com/office/drawing/2014/main" id="{94585CB1-DA2A-20FE-66E4-CA8EDF4DCC69}"/>
              </a:ext>
            </a:extLst>
          </p:cNvPr>
          <p:cNvSpPr txBox="1"/>
          <p:nvPr/>
        </p:nvSpPr>
        <p:spPr>
          <a:xfrm>
            <a:off x="26434602" y="11136613"/>
            <a:ext cx="15824242" cy="492443"/>
          </a:xfrm>
          <a:prstGeom prst="rect">
            <a:avLst/>
          </a:prstGeom>
          <a:solidFill>
            <a:srgbClr val="FFCC00"/>
          </a:solidFill>
          <a:ln>
            <a:noFill/>
          </a:ln>
        </p:spPr>
        <p:txBody>
          <a:bodyPr rot="0" spcFirstLastPara="0" vert="horz" wrap="square" lIns="0" tIns="0" rIns="0" bIns="0" numCol="1" spcCol="0" rtlCol="0" fromWordArt="0" anchor="t" anchorCtr="0" forceAA="0" compatLnSpc="1">
            <a:prstTxWarp prst="textNoShape">
              <a:avLst/>
            </a:prstTxWarp>
            <a:normAutofit fontScale="85000" lnSpcReduction="10000"/>
          </a:bodyPr>
          <a:lstStyle/>
          <a:p>
            <a:pPr algn="ctr">
              <a:spcBef>
                <a:spcPts val="1200"/>
              </a:spcBef>
            </a:pPr>
            <a:r>
              <a:rPr lang="fr-FR" sz="3200" b="1">
                <a:latin typeface="Arial" panose="020B0604020202020204" pitchFamily="34" charset="0"/>
                <a:ea typeface="Times New Roman" panose="02020603050405020304" pitchFamily="18" charset="0"/>
                <a:cs typeface="Arial" panose="020B0604020202020204" pitchFamily="34" charset="0"/>
              </a:rPr>
              <a:t>Étude clinique réalisée en ouvert sur les cicatrices post-chirurgicales en phase de remodelage</a:t>
            </a:r>
          </a:p>
        </p:txBody>
      </p:sp>
      <p:sp>
        <p:nvSpPr>
          <p:cNvPr id="48" name="ZoneTexte 47">
            <a:extLst>
              <a:ext uri="{FF2B5EF4-FFF2-40B4-BE49-F238E27FC236}">
                <a16:creationId xmlns:a16="http://schemas.microsoft.com/office/drawing/2014/main" id="{557338E7-365A-B2E7-16CA-DA331ADEB26F}"/>
              </a:ext>
            </a:extLst>
          </p:cNvPr>
          <p:cNvSpPr txBox="1"/>
          <p:nvPr/>
        </p:nvSpPr>
        <p:spPr>
          <a:xfrm>
            <a:off x="578848" y="25285191"/>
            <a:ext cx="11114940" cy="1815882"/>
          </a:xfrm>
          <a:prstGeom prst="rect">
            <a:avLst/>
          </a:prstGeom>
          <a:noFill/>
        </p:spPr>
        <p:txBody>
          <a:bodyPr wrap="square">
            <a:normAutofit/>
          </a:bodyPr>
          <a:lstStyle/>
          <a:p>
            <a:pPr algn="just"/>
            <a:r>
              <a:rPr lang="fr-FR" sz="2800" b="1">
                <a:latin typeface="Arial" panose="020B0604020202020204" pitchFamily="34" charset="0"/>
                <a:ea typeface="Calibri" panose="020F0502020204030204" pitchFamily="34" charset="0"/>
                <a:cs typeface="Arial" panose="020B0604020202020204" pitchFamily="34" charset="0"/>
              </a:rPr>
              <a:t>Les deux signes fonctionnels (prurit et douleur) évalués n’ont pas évolué de manière significative au cours de l’étude.</a:t>
            </a:r>
          </a:p>
          <a:p>
            <a:pPr algn="just"/>
            <a:endParaRPr lang="en-US" sz="2800" b="1" dirty="0">
              <a:effectLst/>
              <a:latin typeface="Arial" panose="020B0604020202020204" pitchFamily="34" charset="0"/>
              <a:ea typeface="Calibri" panose="020F0502020204030204" pitchFamily="34" charset="0"/>
              <a:cs typeface="Arial" panose="020B0604020202020204" pitchFamily="34" charset="0"/>
            </a:endParaRPr>
          </a:p>
          <a:p>
            <a:pPr algn="just"/>
            <a:r>
              <a:rPr lang="fr-FR" sz="2800" b="1">
                <a:effectLst/>
                <a:latin typeface="Arial" panose="020B0604020202020204" pitchFamily="34" charset="0"/>
                <a:ea typeface="Calibri" panose="020F0502020204030204" pitchFamily="34" charset="0"/>
                <a:cs typeface="Arial" panose="020B0604020202020204" pitchFamily="34" charset="0"/>
              </a:rPr>
              <a:t>Dans les 2 études cliniques, la crème a été très bien tolérée.</a:t>
            </a:r>
          </a:p>
        </p:txBody>
      </p:sp>
      <p:pic>
        <p:nvPicPr>
          <p:cNvPr id="67" name="Image 66">
            <a:extLst>
              <a:ext uri="{FF2B5EF4-FFF2-40B4-BE49-F238E27FC236}">
                <a16:creationId xmlns:a16="http://schemas.microsoft.com/office/drawing/2014/main" id="{ED32A075-7A73-9406-61AD-8A8B92C6B863}"/>
              </a:ext>
            </a:extLst>
          </p:cNvPr>
          <p:cNvPicPr>
            <a:picLocks noChangeAspect="1"/>
          </p:cNvPicPr>
          <p:nvPr/>
        </p:nvPicPr>
        <p:blipFill>
          <a:blip r:embed="rId4"/>
          <a:stretch>
            <a:fillRect/>
          </a:stretch>
        </p:blipFill>
        <p:spPr>
          <a:xfrm>
            <a:off x="12206131" y="22746844"/>
            <a:ext cx="13517021" cy="4335844"/>
          </a:xfrm>
          <a:prstGeom prst="rect">
            <a:avLst/>
          </a:prstGeom>
        </p:spPr>
      </p:pic>
      <p:sp>
        <p:nvSpPr>
          <p:cNvPr id="68" name="Zone de texte 47">
            <a:extLst>
              <a:ext uri="{FF2B5EF4-FFF2-40B4-BE49-F238E27FC236}">
                <a16:creationId xmlns:a16="http://schemas.microsoft.com/office/drawing/2014/main" id="{5967D5D6-CB77-8D46-3BAA-583E54D25CC3}"/>
              </a:ext>
            </a:extLst>
          </p:cNvPr>
          <p:cNvSpPr txBox="1"/>
          <p:nvPr/>
        </p:nvSpPr>
        <p:spPr>
          <a:xfrm>
            <a:off x="12166420" y="22229728"/>
            <a:ext cx="13442763" cy="430887"/>
          </a:xfrm>
          <a:prstGeom prst="rect">
            <a:avLst/>
          </a:prstGeom>
          <a:noFill/>
          <a:ln>
            <a:noFill/>
          </a:ln>
        </p:spPr>
        <p:txBody>
          <a:bodyPr rot="0" spcFirstLastPara="0" vert="horz" wrap="square" lIns="0" tIns="0" rIns="0" bIns="0" numCol="1" spcCol="0" rtlCol="0" fromWordArt="0" anchor="t" anchorCtr="0" forceAA="0" compatLnSpc="1">
            <a:prstTxWarp prst="textNoShape">
              <a:avLst/>
            </a:prstTxWarp>
            <a:normAutofit/>
          </a:bodyPr>
          <a:lstStyle/>
          <a:p>
            <a:pPr algn="ctr">
              <a:spcBef>
                <a:spcPts val="1200"/>
              </a:spcBef>
            </a:pPr>
            <a:r>
              <a:rPr lang="fr-FR" sz="2800" b="1" i="1" u="sng">
                <a:latin typeface="Arial" panose="020B0604020202020204" pitchFamily="34" charset="0"/>
                <a:ea typeface="Times New Roman" panose="02020603050405020304" pitchFamily="18" charset="0"/>
                <a:cs typeface="Arial" panose="020B0604020202020204" pitchFamily="34" charset="0"/>
              </a:rPr>
              <a:t>Figure 5 </a:t>
            </a:r>
            <a:r>
              <a:rPr lang="fr-FR" sz="2800" b="1" i="1" u="sng">
                <a:effectLst/>
                <a:latin typeface="Arial" panose="020B0604020202020204" pitchFamily="34" charset="0"/>
                <a:ea typeface="Times New Roman" panose="02020603050405020304" pitchFamily="18" charset="0"/>
                <a:cs typeface="Arial" panose="020B0604020202020204" pitchFamily="34" charset="0"/>
              </a:rPr>
              <a:t>:</a:t>
            </a:r>
            <a:r>
              <a:rPr lang="fr-FR" sz="2800" u="sng">
                <a:effectLst/>
                <a:latin typeface="Arial" panose="020B0604020202020204" pitchFamily="34" charset="0"/>
                <a:ea typeface="Times New Roman" panose="02020603050405020304" pitchFamily="18" charset="0"/>
                <a:cs typeface="Arial" panose="020B0604020202020204" pitchFamily="34" charset="0"/>
              </a:rPr>
              <a:t> </a:t>
            </a:r>
            <a:r>
              <a:rPr lang="fr-FR" sz="2800" u="sng">
                <a:latin typeface="Arial" panose="020B0604020202020204" pitchFamily="34" charset="0"/>
                <a:ea typeface="Times New Roman" panose="02020603050405020304" pitchFamily="18" charset="0"/>
                <a:cs typeface="Arial" panose="020B0604020202020204" pitchFamily="34" charset="0"/>
              </a:rPr>
              <a:t>Amélioration des signes cliniques avec la crème vs un placebo</a:t>
            </a:r>
          </a:p>
        </p:txBody>
      </p:sp>
      <p:sp>
        <p:nvSpPr>
          <p:cNvPr id="69" name="Zone de texte 47">
            <a:extLst>
              <a:ext uri="{FF2B5EF4-FFF2-40B4-BE49-F238E27FC236}">
                <a16:creationId xmlns:a16="http://schemas.microsoft.com/office/drawing/2014/main" id="{7D2DE2C8-2562-3BCD-9339-5F64987D0981}"/>
              </a:ext>
            </a:extLst>
          </p:cNvPr>
          <p:cNvSpPr txBox="1"/>
          <p:nvPr/>
        </p:nvSpPr>
        <p:spPr>
          <a:xfrm>
            <a:off x="12408245" y="26563917"/>
            <a:ext cx="835543" cy="430887"/>
          </a:xfrm>
          <a:prstGeom prst="rect">
            <a:avLst/>
          </a:prstGeom>
          <a:noFill/>
          <a:ln>
            <a:noFill/>
          </a:ln>
        </p:spPr>
        <p:txBody>
          <a:bodyPr rot="0" spcFirstLastPara="0" vert="horz" wrap="square" lIns="0" tIns="0" rIns="0" bIns="0" numCol="1" spcCol="0" rtlCol="0" fromWordArt="0" anchor="t" anchorCtr="0" forceAA="0" compatLnSpc="1">
            <a:prstTxWarp prst="textNoShape">
              <a:avLst/>
            </a:prstTxWarp>
            <a:normAutofit/>
          </a:bodyPr>
          <a:lstStyle/>
          <a:p>
            <a:pPr algn="just">
              <a:spcBef>
                <a:spcPts val="1200"/>
              </a:spcBef>
            </a:pPr>
            <a:r>
              <a:rPr lang="fr-FR" sz="2800" b="1">
                <a:solidFill>
                  <a:schemeClr val="bg1"/>
                </a:solidFill>
                <a:latin typeface="Arial" panose="020B0604020202020204" pitchFamily="34" charset="0"/>
                <a:ea typeface="Times New Roman" panose="02020603050405020304" pitchFamily="18" charset="0"/>
                <a:cs typeface="Arial" panose="020B0604020202020204" pitchFamily="34" charset="0"/>
              </a:rPr>
              <a:t>J1</a:t>
            </a:r>
          </a:p>
        </p:txBody>
      </p:sp>
      <p:sp>
        <p:nvSpPr>
          <p:cNvPr id="70" name="Zone de texte 47">
            <a:extLst>
              <a:ext uri="{FF2B5EF4-FFF2-40B4-BE49-F238E27FC236}">
                <a16:creationId xmlns:a16="http://schemas.microsoft.com/office/drawing/2014/main" id="{8CB88E37-C265-A1C3-1474-9188A657C8FB}"/>
              </a:ext>
            </a:extLst>
          </p:cNvPr>
          <p:cNvSpPr txBox="1"/>
          <p:nvPr/>
        </p:nvSpPr>
        <p:spPr>
          <a:xfrm>
            <a:off x="19230306" y="26563917"/>
            <a:ext cx="835543" cy="430887"/>
          </a:xfrm>
          <a:prstGeom prst="rect">
            <a:avLst/>
          </a:prstGeom>
          <a:noFill/>
          <a:ln>
            <a:noFill/>
          </a:ln>
        </p:spPr>
        <p:txBody>
          <a:bodyPr rot="0" spcFirstLastPara="0" vert="horz" wrap="square" lIns="0" tIns="0" rIns="0" bIns="0" numCol="1" spcCol="0" rtlCol="0" fromWordArt="0" anchor="t" anchorCtr="0" forceAA="0" compatLnSpc="1">
            <a:prstTxWarp prst="textNoShape">
              <a:avLst/>
            </a:prstTxWarp>
            <a:normAutofit/>
          </a:bodyPr>
          <a:lstStyle/>
          <a:p>
            <a:pPr algn="just">
              <a:spcBef>
                <a:spcPts val="1200"/>
              </a:spcBef>
            </a:pPr>
            <a:r>
              <a:rPr lang="fr-FR" sz="2800" b="1">
                <a:solidFill>
                  <a:schemeClr val="bg1"/>
                </a:solidFill>
                <a:latin typeface="Arial" panose="020B0604020202020204" pitchFamily="34" charset="0"/>
                <a:ea typeface="Times New Roman" panose="02020603050405020304" pitchFamily="18" charset="0"/>
                <a:cs typeface="Arial" panose="020B0604020202020204" pitchFamily="34" charset="0"/>
              </a:rPr>
              <a:t>J7</a:t>
            </a:r>
          </a:p>
        </p:txBody>
      </p:sp>
      <p:sp>
        <p:nvSpPr>
          <p:cNvPr id="71" name="Zone de texte 47">
            <a:extLst>
              <a:ext uri="{FF2B5EF4-FFF2-40B4-BE49-F238E27FC236}">
                <a16:creationId xmlns:a16="http://schemas.microsoft.com/office/drawing/2014/main" id="{ABC9D552-E99B-A54E-2F51-F26ABE66DC43}"/>
              </a:ext>
            </a:extLst>
          </p:cNvPr>
          <p:cNvSpPr txBox="1"/>
          <p:nvPr/>
        </p:nvSpPr>
        <p:spPr>
          <a:xfrm>
            <a:off x="15790493" y="26583593"/>
            <a:ext cx="835543" cy="430887"/>
          </a:xfrm>
          <a:prstGeom prst="rect">
            <a:avLst/>
          </a:prstGeom>
          <a:noFill/>
          <a:ln>
            <a:noFill/>
          </a:ln>
        </p:spPr>
        <p:txBody>
          <a:bodyPr rot="0" spcFirstLastPara="0" vert="horz" wrap="square" lIns="0" tIns="0" rIns="0" bIns="0" numCol="1" spcCol="0" rtlCol="0" fromWordArt="0" anchor="t" anchorCtr="0" forceAA="0" compatLnSpc="1">
            <a:prstTxWarp prst="textNoShape">
              <a:avLst/>
            </a:prstTxWarp>
            <a:normAutofit/>
          </a:bodyPr>
          <a:lstStyle/>
          <a:p>
            <a:pPr algn="just">
              <a:spcBef>
                <a:spcPts val="1200"/>
              </a:spcBef>
            </a:pPr>
            <a:r>
              <a:rPr lang="fr-FR" sz="2800" b="1">
                <a:solidFill>
                  <a:schemeClr val="bg1"/>
                </a:solidFill>
                <a:latin typeface="Arial" panose="020B0604020202020204" pitchFamily="34" charset="0"/>
                <a:ea typeface="Times New Roman" panose="02020603050405020304" pitchFamily="18" charset="0"/>
                <a:cs typeface="Arial" panose="020B0604020202020204" pitchFamily="34" charset="0"/>
              </a:rPr>
              <a:t>J3</a:t>
            </a:r>
          </a:p>
        </p:txBody>
      </p:sp>
      <p:sp>
        <p:nvSpPr>
          <p:cNvPr id="72" name="Zone de texte 47">
            <a:extLst>
              <a:ext uri="{FF2B5EF4-FFF2-40B4-BE49-F238E27FC236}">
                <a16:creationId xmlns:a16="http://schemas.microsoft.com/office/drawing/2014/main" id="{15E32493-1A45-A843-0840-BFCDC35C03E0}"/>
              </a:ext>
            </a:extLst>
          </p:cNvPr>
          <p:cNvSpPr txBox="1"/>
          <p:nvPr/>
        </p:nvSpPr>
        <p:spPr>
          <a:xfrm>
            <a:off x="22686352" y="26532040"/>
            <a:ext cx="835543" cy="430887"/>
          </a:xfrm>
          <a:prstGeom prst="rect">
            <a:avLst/>
          </a:prstGeom>
          <a:noFill/>
          <a:ln>
            <a:noFill/>
          </a:ln>
        </p:spPr>
        <p:txBody>
          <a:bodyPr rot="0" spcFirstLastPara="0" vert="horz" wrap="square" lIns="0" tIns="0" rIns="0" bIns="0" numCol="1" spcCol="0" rtlCol="0" fromWordArt="0" anchor="t" anchorCtr="0" forceAA="0" compatLnSpc="1">
            <a:prstTxWarp prst="textNoShape">
              <a:avLst/>
            </a:prstTxWarp>
            <a:normAutofit/>
          </a:bodyPr>
          <a:lstStyle/>
          <a:p>
            <a:pPr algn="just">
              <a:spcBef>
                <a:spcPts val="1200"/>
              </a:spcBef>
            </a:pPr>
            <a:r>
              <a:rPr lang="fr-FR" sz="2800" b="1">
                <a:solidFill>
                  <a:schemeClr val="bg1"/>
                </a:solidFill>
                <a:latin typeface="Arial" panose="020B0604020202020204" pitchFamily="34" charset="0"/>
                <a:ea typeface="Times New Roman" panose="02020603050405020304" pitchFamily="18" charset="0"/>
                <a:cs typeface="Arial" panose="020B0604020202020204" pitchFamily="34" charset="0"/>
              </a:rPr>
              <a:t>J14</a:t>
            </a:r>
          </a:p>
        </p:txBody>
      </p:sp>
      <p:sp>
        <p:nvSpPr>
          <p:cNvPr id="73" name="Zone de texte 47">
            <a:extLst>
              <a:ext uri="{FF2B5EF4-FFF2-40B4-BE49-F238E27FC236}">
                <a16:creationId xmlns:a16="http://schemas.microsoft.com/office/drawing/2014/main" id="{0277D162-CBCB-BE16-112C-601380E9A55C}"/>
              </a:ext>
            </a:extLst>
          </p:cNvPr>
          <p:cNvSpPr txBox="1"/>
          <p:nvPr/>
        </p:nvSpPr>
        <p:spPr>
          <a:xfrm>
            <a:off x="13950624" y="22746843"/>
            <a:ext cx="1543047" cy="430887"/>
          </a:xfrm>
          <a:prstGeom prst="rect">
            <a:avLst/>
          </a:prstGeom>
          <a:noFill/>
          <a:ln>
            <a:noFill/>
          </a:ln>
        </p:spPr>
        <p:txBody>
          <a:bodyPr rot="0" spcFirstLastPara="0" vert="horz" wrap="square" lIns="0" tIns="0" rIns="0" bIns="0" numCol="1" spcCol="0" rtlCol="0" fromWordArt="0" anchor="t" anchorCtr="0" forceAA="0" compatLnSpc="1">
            <a:prstTxWarp prst="textNoShape">
              <a:avLst/>
            </a:prstTxWarp>
            <a:normAutofit/>
          </a:bodyPr>
          <a:lstStyle/>
          <a:p>
            <a:pPr algn="ctr">
              <a:spcBef>
                <a:spcPts val="1200"/>
              </a:spcBef>
            </a:pPr>
            <a:r>
              <a:rPr lang="fr-FR" sz="2800" b="1">
                <a:solidFill>
                  <a:schemeClr val="bg1"/>
                </a:solidFill>
                <a:effectLst>
                  <a:glow rad="101600">
                    <a:srgbClr val="5A3176">
                      <a:alpha val="60000"/>
                    </a:srgbClr>
                  </a:glow>
                </a:effectLst>
                <a:latin typeface="Arial" panose="020B0604020202020204" pitchFamily="34" charset="0"/>
                <a:ea typeface="Calibri" panose="020F0502020204030204" pitchFamily="34" charset="0"/>
                <a:cs typeface="Arial" panose="020B0604020202020204" pitchFamily="34" charset="0"/>
              </a:rPr>
              <a:t>Crème</a:t>
            </a:r>
          </a:p>
        </p:txBody>
      </p:sp>
      <p:sp>
        <p:nvSpPr>
          <p:cNvPr id="74" name="Zone de texte 47">
            <a:extLst>
              <a:ext uri="{FF2B5EF4-FFF2-40B4-BE49-F238E27FC236}">
                <a16:creationId xmlns:a16="http://schemas.microsoft.com/office/drawing/2014/main" id="{2635CAFA-1943-F802-D80E-23C285EE67A9}"/>
              </a:ext>
            </a:extLst>
          </p:cNvPr>
          <p:cNvSpPr txBox="1"/>
          <p:nvPr/>
        </p:nvSpPr>
        <p:spPr>
          <a:xfrm>
            <a:off x="12283484" y="22774766"/>
            <a:ext cx="1543047" cy="430887"/>
          </a:xfrm>
          <a:prstGeom prst="rect">
            <a:avLst/>
          </a:prstGeom>
          <a:noFill/>
          <a:ln>
            <a:noFill/>
          </a:ln>
        </p:spPr>
        <p:txBody>
          <a:bodyPr rot="0" spcFirstLastPara="0" vert="horz" wrap="square" lIns="0" tIns="0" rIns="0" bIns="0" numCol="1" spcCol="0" rtlCol="0" fromWordArt="0" anchor="t" anchorCtr="0" forceAA="0" compatLnSpc="1">
            <a:prstTxWarp prst="textNoShape">
              <a:avLst/>
            </a:prstTxWarp>
            <a:normAutofit/>
          </a:bodyPr>
          <a:lstStyle/>
          <a:p>
            <a:pPr algn="ctr">
              <a:spcBef>
                <a:spcPts val="1200"/>
              </a:spcBef>
            </a:pPr>
            <a:r>
              <a:rPr lang="fr-FR" sz="2800" b="1">
                <a:solidFill>
                  <a:schemeClr val="bg1"/>
                </a:solidFill>
                <a:latin typeface="Arial" panose="020B0604020202020204" pitchFamily="34" charset="0"/>
                <a:ea typeface="Times New Roman" panose="02020603050405020304" pitchFamily="18" charset="0"/>
                <a:cs typeface="Arial" panose="020B0604020202020204" pitchFamily="34" charset="0"/>
              </a:rPr>
              <a:t>Placebo</a:t>
            </a:r>
          </a:p>
        </p:txBody>
      </p:sp>
      <p:graphicFrame>
        <p:nvGraphicFramePr>
          <p:cNvPr id="78" name="Graphique 77">
            <a:extLst>
              <a:ext uri="{FF2B5EF4-FFF2-40B4-BE49-F238E27FC236}">
                <a16:creationId xmlns:a16="http://schemas.microsoft.com/office/drawing/2014/main" id="{BAA1D949-ABA1-1029-8075-40708FAFF980}"/>
              </a:ext>
            </a:extLst>
          </p:cNvPr>
          <p:cNvGraphicFramePr>
            <a:graphicFrameLocks/>
          </p:cNvGraphicFramePr>
          <p:nvPr>
            <p:extLst>
              <p:ext uri="{D42A27DB-BD31-4B8C-83A1-F6EECF244321}">
                <p14:modId xmlns:p14="http://schemas.microsoft.com/office/powerpoint/2010/main" val="1318982987"/>
              </p:ext>
            </p:extLst>
          </p:nvPr>
        </p:nvGraphicFramePr>
        <p:xfrm>
          <a:off x="12064224" y="17749795"/>
          <a:ext cx="13544959" cy="419981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9" name="Graphique 78">
            <a:extLst>
              <a:ext uri="{FF2B5EF4-FFF2-40B4-BE49-F238E27FC236}">
                <a16:creationId xmlns:a16="http://schemas.microsoft.com/office/drawing/2014/main" id="{8607FAF1-1199-581D-7176-7F6A3856A588}"/>
              </a:ext>
            </a:extLst>
          </p:cNvPr>
          <p:cNvGraphicFramePr>
            <a:graphicFrameLocks/>
          </p:cNvGraphicFramePr>
          <p:nvPr>
            <p:extLst>
              <p:ext uri="{D42A27DB-BD31-4B8C-83A1-F6EECF244321}">
                <p14:modId xmlns:p14="http://schemas.microsoft.com/office/powerpoint/2010/main" val="4207253934"/>
              </p:ext>
            </p:extLst>
          </p:nvPr>
        </p:nvGraphicFramePr>
        <p:xfrm>
          <a:off x="11345409" y="12201900"/>
          <a:ext cx="13952978" cy="4492711"/>
        </p:xfrm>
        <a:graphic>
          <a:graphicData uri="http://schemas.openxmlformats.org/drawingml/2006/chart">
            <c:chart xmlns:c="http://schemas.openxmlformats.org/drawingml/2006/chart" xmlns:r="http://schemas.openxmlformats.org/officeDocument/2006/relationships" r:id="rId6"/>
          </a:graphicData>
        </a:graphic>
      </p:graphicFrame>
      <p:sp>
        <p:nvSpPr>
          <p:cNvPr id="80" name="Zone de texte 47">
            <a:extLst>
              <a:ext uri="{FF2B5EF4-FFF2-40B4-BE49-F238E27FC236}">
                <a16:creationId xmlns:a16="http://schemas.microsoft.com/office/drawing/2014/main" id="{ECAAB9B8-E0AD-23EA-481D-9CF5268FD058}"/>
              </a:ext>
            </a:extLst>
          </p:cNvPr>
          <p:cNvSpPr txBox="1"/>
          <p:nvPr/>
        </p:nvSpPr>
        <p:spPr>
          <a:xfrm>
            <a:off x="13124539" y="11796477"/>
            <a:ext cx="10537901" cy="430887"/>
          </a:xfrm>
          <a:prstGeom prst="rect">
            <a:avLst/>
          </a:prstGeom>
          <a:noFill/>
          <a:ln>
            <a:noFill/>
          </a:ln>
        </p:spPr>
        <p:txBody>
          <a:bodyPr rot="0" spcFirstLastPara="0" vert="horz" wrap="square" lIns="0" tIns="0" rIns="0" bIns="0" numCol="1" spcCol="0" rtlCol="0" fromWordArt="0" anchor="t" anchorCtr="0" forceAA="0" compatLnSpc="1">
            <a:prstTxWarp prst="textNoShape">
              <a:avLst/>
            </a:prstTxWarp>
            <a:normAutofit fontScale="85000" lnSpcReduction="10000"/>
          </a:bodyPr>
          <a:lstStyle/>
          <a:p>
            <a:pPr algn="ctr">
              <a:spcBef>
                <a:spcPts val="1200"/>
              </a:spcBef>
            </a:pPr>
            <a:r>
              <a:rPr lang="fr-FR" sz="2800" b="1" i="1" u="sng">
                <a:latin typeface="Arial" panose="020B0604020202020204" pitchFamily="34" charset="0"/>
                <a:ea typeface="Times New Roman" panose="02020603050405020304" pitchFamily="18" charset="0"/>
                <a:cs typeface="Arial" panose="020B0604020202020204" pitchFamily="34" charset="0"/>
              </a:rPr>
              <a:t>Figure 3 </a:t>
            </a:r>
            <a:r>
              <a:rPr lang="fr-FR" sz="2800" b="1" i="1" u="sng">
                <a:effectLst/>
                <a:latin typeface="Arial" panose="020B0604020202020204" pitchFamily="34" charset="0"/>
                <a:ea typeface="Times New Roman" panose="02020603050405020304" pitchFamily="18" charset="0"/>
                <a:cs typeface="Arial" panose="020B0604020202020204" pitchFamily="34" charset="0"/>
              </a:rPr>
              <a:t>: </a:t>
            </a:r>
            <a:r>
              <a:rPr lang="fr-FR" sz="2800" u="sng">
                <a:latin typeface="Arial" panose="020B0604020202020204" pitchFamily="34" charset="0"/>
                <a:ea typeface="Times New Roman" panose="02020603050405020304" pitchFamily="18" charset="0"/>
                <a:cs typeface="Arial" panose="020B0604020202020204" pitchFamily="34" charset="0"/>
              </a:rPr>
              <a:t>Diminution du score cicatriciel global avec la crème vs un placebo</a:t>
            </a:r>
          </a:p>
        </p:txBody>
      </p:sp>
      <p:sp>
        <p:nvSpPr>
          <p:cNvPr id="82" name="ZoneTexte 81">
            <a:extLst>
              <a:ext uri="{FF2B5EF4-FFF2-40B4-BE49-F238E27FC236}">
                <a16:creationId xmlns:a16="http://schemas.microsoft.com/office/drawing/2014/main" id="{EE078914-0D6E-0E81-3BF0-79C2C6C220C1}"/>
              </a:ext>
            </a:extLst>
          </p:cNvPr>
          <p:cNvSpPr txBox="1"/>
          <p:nvPr/>
        </p:nvSpPr>
        <p:spPr>
          <a:xfrm>
            <a:off x="23771661" y="15292764"/>
            <a:ext cx="2302361" cy="1015663"/>
          </a:xfrm>
          <a:prstGeom prst="rect">
            <a:avLst/>
          </a:prstGeom>
          <a:noFill/>
        </p:spPr>
        <p:txBody>
          <a:bodyPr wrap="square">
            <a:normAutofit fontScale="77500" lnSpcReduction="20000"/>
          </a:bodyPr>
          <a:lstStyle/>
          <a:p>
            <a:pPr>
              <a:lnSpc>
                <a:spcPct val="120000"/>
              </a:lnSpc>
            </a:pPr>
            <a:r>
              <a:rPr lang="fr-FR" sz="2000" b="0" i="1" dirty="0">
                <a:effectLst/>
                <a:latin typeface="Arial" panose="020B0604020202020204" pitchFamily="34" charset="0"/>
                <a:ea typeface="Times New Roman" panose="02020603050405020304" pitchFamily="18" charset="0"/>
                <a:cs typeface="Arial" panose="020B0604020202020204" pitchFamily="34" charset="0"/>
              </a:rPr>
              <a:t>* p &lt; 0,05 ; ** p &lt; 0,01 ; p &lt; 0,0001</a:t>
            </a:r>
          </a:p>
          <a:p>
            <a:pPr>
              <a:lnSpc>
                <a:spcPct val="120000"/>
              </a:lnSpc>
            </a:pPr>
            <a:r>
              <a:rPr lang="fr-FR" sz="2000" b="0" i="1" dirty="0">
                <a:effectLst/>
                <a:latin typeface="Arial" panose="020B0604020202020204" pitchFamily="34" charset="0"/>
                <a:ea typeface="Times New Roman" panose="02020603050405020304" pitchFamily="18" charset="0"/>
                <a:cs typeface="Arial" panose="020B0604020202020204" pitchFamily="34" charset="0"/>
              </a:rPr>
              <a:t>Test de Wilcoxon</a:t>
            </a:r>
          </a:p>
        </p:txBody>
      </p:sp>
      <p:sp>
        <p:nvSpPr>
          <p:cNvPr id="84" name="ZoneTexte 83">
            <a:extLst>
              <a:ext uri="{FF2B5EF4-FFF2-40B4-BE49-F238E27FC236}">
                <a16:creationId xmlns:a16="http://schemas.microsoft.com/office/drawing/2014/main" id="{D21C1DE7-9AB7-E715-2D6B-956BFA6CD352}"/>
              </a:ext>
            </a:extLst>
          </p:cNvPr>
          <p:cNvSpPr txBox="1"/>
          <p:nvPr/>
        </p:nvSpPr>
        <p:spPr>
          <a:xfrm>
            <a:off x="23621680" y="20250435"/>
            <a:ext cx="2572607" cy="707886"/>
          </a:xfrm>
          <a:prstGeom prst="rect">
            <a:avLst/>
          </a:prstGeom>
          <a:noFill/>
        </p:spPr>
        <p:txBody>
          <a:bodyPr wrap="square">
            <a:normAutofit fontScale="92500"/>
          </a:bodyPr>
          <a:lstStyle/>
          <a:p>
            <a:r>
              <a:rPr lang="fr-FR" sz="2000" b="0" i="1">
                <a:effectLst/>
                <a:latin typeface="Arial" panose="020B0604020202020204" pitchFamily="34" charset="0"/>
                <a:ea typeface="Times New Roman" panose="02020603050405020304" pitchFamily="18" charset="0"/>
                <a:cs typeface="Arial" panose="020B0604020202020204" pitchFamily="34" charset="0"/>
              </a:rPr>
              <a:t>* p &lt; 0,05, ** p &lt; 0,01, test t de Student</a:t>
            </a:r>
          </a:p>
        </p:txBody>
      </p:sp>
      <p:grpSp>
        <p:nvGrpSpPr>
          <p:cNvPr id="90" name="Groupe 89">
            <a:extLst>
              <a:ext uri="{FF2B5EF4-FFF2-40B4-BE49-F238E27FC236}">
                <a16:creationId xmlns:a16="http://schemas.microsoft.com/office/drawing/2014/main" id="{54433BE7-017E-E7E9-59DE-3CC38E77692B}"/>
              </a:ext>
            </a:extLst>
          </p:cNvPr>
          <p:cNvGrpSpPr/>
          <p:nvPr/>
        </p:nvGrpSpPr>
        <p:grpSpPr>
          <a:xfrm>
            <a:off x="19209601" y="13889124"/>
            <a:ext cx="762988" cy="822248"/>
            <a:chOff x="18197484" y="13486052"/>
            <a:chExt cx="762988" cy="822248"/>
          </a:xfrm>
        </p:grpSpPr>
        <p:sp>
          <p:nvSpPr>
            <p:cNvPr id="85" name="ZoneTexte 84">
              <a:extLst>
                <a:ext uri="{FF2B5EF4-FFF2-40B4-BE49-F238E27FC236}">
                  <a16:creationId xmlns:a16="http://schemas.microsoft.com/office/drawing/2014/main" id="{6B61D354-3822-0395-221B-8949F6461E51}"/>
                </a:ext>
              </a:extLst>
            </p:cNvPr>
            <p:cNvSpPr txBox="1"/>
            <p:nvPr/>
          </p:nvSpPr>
          <p:spPr>
            <a:xfrm>
              <a:off x="18288987" y="13702988"/>
              <a:ext cx="671485" cy="584775"/>
            </a:xfrm>
            <a:prstGeom prst="rect">
              <a:avLst/>
            </a:prstGeom>
            <a:noFill/>
          </p:spPr>
          <p:txBody>
            <a:bodyPr wrap="square">
              <a:normAutofit/>
            </a:bodyPr>
            <a:lstStyle/>
            <a:p>
              <a:r>
                <a:rPr lang="fr-FR" sz="3200" b="1">
                  <a:solidFill>
                    <a:srgbClr val="5A3176"/>
                  </a:solidFill>
                  <a:effectLst/>
                  <a:latin typeface="Arial" panose="020B0604020202020204" pitchFamily="34" charset="0"/>
                  <a:ea typeface="Times New Roman" panose="02020603050405020304" pitchFamily="18" charset="0"/>
                  <a:cs typeface="Arial" panose="020B0604020202020204" pitchFamily="34" charset="0"/>
                </a:rPr>
                <a:t>*</a:t>
              </a:r>
            </a:p>
          </p:txBody>
        </p:sp>
        <p:cxnSp>
          <p:nvCxnSpPr>
            <p:cNvPr id="86" name="Connecteur droit avec flèche 85">
              <a:extLst>
                <a:ext uri="{FF2B5EF4-FFF2-40B4-BE49-F238E27FC236}">
                  <a16:creationId xmlns:a16="http://schemas.microsoft.com/office/drawing/2014/main" id="{488547F1-DB48-3A3E-8D83-4CF3B1E447D4}"/>
                </a:ext>
              </a:extLst>
            </p:cNvPr>
            <p:cNvCxnSpPr>
              <a:cxnSpLocks/>
            </p:cNvCxnSpPr>
            <p:nvPr/>
          </p:nvCxnSpPr>
          <p:spPr>
            <a:xfrm>
              <a:off x="18197484" y="13486052"/>
              <a:ext cx="0" cy="822248"/>
            </a:xfrm>
            <a:prstGeom prst="straightConnector1">
              <a:avLst/>
            </a:prstGeom>
            <a:ln w="57150">
              <a:solidFill>
                <a:srgbClr val="5A3176"/>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91" name="Groupe 90">
            <a:extLst>
              <a:ext uri="{FF2B5EF4-FFF2-40B4-BE49-F238E27FC236}">
                <a16:creationId xmlns:a16="http://schemas.microsoft.com/office/drawing/2014/main" id="{4B57D50E-94F0-CA31-7722-0958D4B73679}"/>
              </a:ext>
            </a:extLst>
          </p:cNvPr>
          <p:cNvGrpSpPr/>
          <p:nvPr/>
        </p:nvGrpSpPr>
        <p:grpSpPr>
          <a:xfrm>
            <a:off x="21189130" y="14614808"/>
            <a:ext cx="704013" cy="822248"/>
            <a:chOff x="19971997" y="14286220"/>
            <a:chExt cx="704013" cy="822248"/>
          </a:xfrm>
        </p:grpSpPr>
        <p:sp>
          <p:nvSpPr>
            <p:cNvPr id="88" name="ZoneTexte 87">
              <a:extLst>
                <a:ext uri="{FF2B5EF4-FFF2-40B4-BE49-F238E27FC236}">
                  <a16:creationId xmlns:a16="http://schemas.microsoft.com/office/drawing/2014/main" id="{27E193C8-0C20-AC98-7801-68DB3DD2019A}"/>
                </a:ext>
              </a:extLst>
            </p:cNvPr>
            <p:cNvSpPr txBox="1"/>
            <p:nvPr/>
          </p:nvSpPr>
          <p:spPr>
            <a:xfrm>
              <a:off x="20004525" y="14467163"/>
              <a:ext cx="671485" cy="584775"/>
            </a:xfrm>
            <a:prstGeom prst="rect">
              <a:avLst/>
            </a:prstGeom>
            <a:noFill/>
          </p:spPr>
          <p:txBody>
            <a:bodyPr wrap="square">
              <a:normAutofit/>
            </a:bodyPr>
            <a:lstStyle/>
            <a:p>
              <a:r>
                <a:rPr lang="fr-FR" sz="3200" b="1">
                  <a:solidFill>
                    <a:srgbClr val="5A3176"/>
                  </a:solidFill>
                  <a:effectLst/>
                  <a:latin typeface="Arial" panose="020B0604020202020204" pitchFamily="34" charset="0"/>
                  <a:ea typeface="Times New Roman" panose="02020603050405020304" pitchFamily="18" charset="0"/>
                  <a:cs typeface="Arial" panose="020B0604020202020204" pitchFamily="34" charset="0"/>
                </a:rPr>
                <a:t>**</a:t>
              </a:r>
            </a:p>
          </p:txBody>
        </p:sp>
        <p:cxnSp>
          <p:nvCxnSpPr>
            <p:cNvPr id="89" name="Connecteur droit avec flèche 88">
              <a:extLst>
                <a:ext uri="{FF2B5EF4-FFF2-40B4-BE49-F238E27FC236}">
                  <a16:creationId xmlns:a16="http://schemas.microsoft.com/office/drawing/2014/main" id="{148D613F-10F7-774B-A396-74D8AEB8010B}"/>
                </a:ext>
              </a:extLst>
            </p:cNvPr>
            <p:cNvCxnSpPr>
              <a:cxnSpLocks/>
            </p:cNvCxnSpPr>
            <p:nvPr/>
          </p:nvCxnSpPr>
          <p:spPr>
            <a:xfrm>
              <a:off x="19971997" y="14286220"/>
              <a:ext cx="0" cy="822248"/>
            </a:xfrm>
            <a:prstGeom prst="straightConnector1">
              <a:avLst/>
            </a:prstGeom>
            <a:ln w="57150">
              <a:solidFill>
                <a:srgbClr val="5A3176"/>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96" name="Zone de texte 47">
            <a:extLst>
              <a:ext uri="{FF2B5EF4-FFF2-40B4-BE49-F238E27FC236}">
                <a16:creationId xmlns:a16="http://schemas.microsoft.com/office/drawing/2014/main" id="{57F3E7B9-693A-4663-3989-D0F5AA5619A9}"/>
              </a:ext>
            </a:extLst>
          </p:cNvPr>
          <p:cNvSpPr txBox="1"/>
          <p:nvPr/>
        </p:nvSpPr>
        <p:spPr>
          <a:xfrm>
            <a:off x="589189" y="11825998"/>
            <a:ext cx="11104599" cy="430887"/>
          </a:xfrm>
          <a:prstGeom prst="rect">
            <a:avLst/>
          </a:prstGeom>
          <a:noFill/>
          <a:ln>
            <a:noFill/>
          </a:ln>
        </p:spPr>
        <p:txBody>
          <a:bodyPr rot="0" spcFirstLastPara="0" vert="horz" wrap="square" lIns="0" tIns="0" rIns="0" bIns="0" numCol="1" spcCol="0" rtlCol="0" fromWordArt="0" anchor="t" anchorCtr="0" forceAA="0" compatLnSpc="1">
            <a:prstTxWarp prst="textNoShape">
              <a:avLst/>
            </a:prstTxWarp>
            <a:normAutofit fontScale="85000" lnSpcReduction="10000"/>
          </a:bodyPr>
          <a:lstStyle/>
          <a:p>
            <a:pPr algn="ctr">
              <a:spcBef>
                <a:spcPts val="1200"/>
              </a:spcBef>
            </a:pPr>
            <a:r>
              <a:rPr lang="fr-FR" sz="2800" b="1" i="1" u="sng">
                <a:latin typeface="Arial" panose="020B0604020202020204" pitchFamily="34" charset="0"/>
                <a:ea typeface="Times New Roman" panose="02020603050405020304" pitchFamily="18" charset="0"/>
                <a:cs typeface="Arial" panose="020B0604020202020204" pitchFamily="34" charset="0"/>
              </a:rPr>
              <a:t>Figure 1 </a:t>
            </a:r>
            <a:r>
              <a:rPr lang="fr-FR" sz="2800" b="1" i="1" u="sng">
                <a:effectLst/>
                <a:latin typeface="Arial" panose="020B0604020202020204" pitchFamily="34" charset="0"/>
                <a:ea typeface="Times New Roman" panose="02020603050405020304" pitchFamily="18" charset="0"/>
                <a:cs typeface="Arial" panose="020B0604020202020204" pitchFamily="34" charset="0"/>
              </a:rPr>
              <a:t>: </a:t>
            </a:r>
            <a:r>
              <a:rPr lang="fr-FR" sz="2800" u="sng">
                <a:latin typeface="Arial" panose="020B0604020202020204" pitchFamily="34" charset="0"/>
                <a:ea typeface="Times New Roman" panose="02020603050405020304" pitchFamily="18" charset="0"/>
                <a:cs typeface="Arial" panose="020B0604020202020204" pitchFamily="34" charset="0"/>
              </a:rPr>
              <a:t>Diminution du sous-score d’inflammation avec la crème vs un placebo</a:t>
            </a:r>
          </a:p>
        </p:txBody>
      </p:sp>
      <p:sp>
        <p:nvSpPr>
          <p:cNvPr id="117" name="Zone de texte 47">
            <a:extLst>
              <a:ext uri="{FF2B5EF4-FFF2-40B4-BE49-F238E27FC236}">
                <a16:creationId xmlns:a16="http://schemas.microsoft.com/office/drawing/2014/main" id="{46999FF0-FE97-02B5-BD4A-DC0FE8BE1F4F}"/>
              </a:ext>
            </a:extLst>
          </p:cNvPr>
          <p:cNvSpPr txBox="1"/>
          <p:nvPr/>
        </p:nvSpPr>
        <p:spPr>
          <a:xfrm>
            <a:off x="29701840" y="11801468"/>
            <a:ext cx="11680546" cy="430887"/>
          </a:xfrm>
          <a:prstGeom prst="rect">
            <a:avLst/>
          </a:prstGeom>
          <a:noFill/>
          <a:ln>
            <a:noFill/>
          </a:ln>
        </p:spPr>
        <p:txBody>
          <a:bodyPr rot="0" spcFirstLastPara="0" vert="horz" wrap="square" lIns="0" tIns="0" rIns="0" bIns="0" numCol="1" spcCol="0" rtlCol="0" fromWordArt="0" anchor="t" anchorCtr="0" forceAA="0" compatLnSpc="1">
            <a:prstTxWarp prst="textNoShape">
              <a:avLst/>
            </a:prstTxWarp>
            <a:normAutofit/>
          </a:bodyPr>
          <a:lstStyle/>
          <a:p>
            <a:pPr algn="ctr">
              <a:spcBef>
                <a:spcPts val="1200"/>
              </a:spcBef>
            </a:pPr>
            <a:r>
              <a:rPr lang="fr-FR" sz="2800" b="1" i="1" u="sng">
                <a:latin typeface="Arial" panose="020B0604020202020204" pitchFamily="34" charset="0"/>
                <a:ea typeface="Times New Roman" panose="02020603050405020304" pitchFamily="18" charset="0"/>
                <a:cs typeface="Arial" panose="020B0604020202020204" pitchFamily="34" charset="0"/>
              </a:rPr>
              <a:t>Figure 6 </a:t>
            </a:r>
            <a:r>
              <a:rPr lang="fr-FR" sz="2800" b="1" i="1" u="sng">
                <a:effectLst/>
                <a:latin typeface="Arial" panose="020B0604020202020204" pitchFamily="34" charset="0"/>
                <a:ea typeface="Times New Roman" panose="02020603050405020304" pitchFamily="18" charset="0"/>
                <a:cs typeface="Arial" panose="020B0604020202020204" pitchFamily="34" charset="0"/>
              </a:rPr>
              <a:t>: </a:t>
            </a:r>
            <a:r>
              <a:rPr lang="fr-FR" sz="2800" u="sng">
                <a:latin typeface="Arial" panose="020B0604020202020204" pitchFamily="34" charset="0"/>
                <a:ea typeface="Times New Roman" panose="02020603050405020304" pitchFamily="18" charset="0"/>
                <a:cs typeface="Arial" panose="020B0604020202020204" pitchFamily="34" charset="0"/>
              </a:rPr>
              <a:t>Amélioration des scores cliniques avec la crème</a:t>
            </a:r>
          </a:p>
        </p:txBody>
      </p:sp>
      <p:sp>
        <p:nvSpPr>
          <p:cNvPr id="118" name="Zone de texte 47">
            <a:extLst>
              <a:ext uri="{FF2B5EF4-FFF2-40B4-BE49-F238E27FC236}">
                <a16:creationId xmlns:a16="http://schemas.microsoft.com/office/drawing/2014/main" id="{DA3F3DE5-E080-3BB6-B0E8-F6743D25E87C}"/>
              </a:ext>
            </a:extLst>
          </p:cNvPr>
          <p:cNvSpPr txBox="1"/>
          <p:nvPr/>
        </p:nvSpPr>
        <p:spPr>
          <a:xfrm>
            <a:off x="17342293" y="22746843"/>
            <a:ext cx="1543047" cy="430887"/>
          </a:xfrm>
          <a:prstGeom prst="rect">
            <a:avLst/>
          </a:prstGeom>
          <a:noFill/>
          <a:ln>
            <a:noFill/>
          </a:ln>
        </p:spPr>
        <p:txBody>
          <a:bodyPr rot="0" spcFirstLastPara="0" vert="horz" wrap="square" lIns="0" tIns="0" rIns="0" bIns="0" numCol="1" spcCol="0" rtlCol="0" fromWordArt="0" anchor="t" anchorCtr="0" forceAA="0" compatLnSpc="1">
            <a:prstTxWarp prst="textNoShape">
              <a:avLst/>
            </a:prstTxWarp>
            <a:normAutofit/>
          </a:bodyPr>
          <a:lstStyle/>
          <a:p>
            <a:pPr algn="ctr">
              <a:spcBef>
                <a:spcPts val="1200"/>
              </a:spcBef>
            </a:pPr>
            <a:r>
              <a:rPr lang="fr-FR" sz="2800" b="1">
                <a:solidFill>
                  <a:schemeClr val="bg1"/>
                </a:solidFill>
                <a:effectLst>
                  <a:glow rad="101600">
                    <a:srgbClr val="5A3176">
                      <a:alpha val="60000"/>
                    </a:srgbClr>
                  </a:glow>
                </a:effectLst>
                <a:latin typeface="Arial" panose="020B0604020202020204" pitchFamily="34" charset="0"/>
                <a:ea typeface="Calibri" panose="020F0502020204030204" pitchFamily="34" charset="0"/>
                <a:cs typeface="Arial" panose="020B0604020202020204" pitchFamily="34" charset="0"/>
              </a:rPr>
              <a:t>Crème</a:t>
            </a:r>
          </a:p>
        </p:txBody>
      </p:sp>
      <p:sp>
        <p:nvSpPr>
          <p:cNvPr id="119" name="Zone de texte 47">
            <a:extLst>
              <a:ext uri="{FF2B5EF4-FFF2-40B4-BE49-F238E27FC236}">
                <a16:creationId xmlns:a16="http://schemas.microsoft.com/office/drawing/2014/main" id="{676B8CFB-05EC-46AA-5B1E-907B789C3D30}"/>
              </a:ext>
            </a:extLst>
          </p:cNvPr>
          <p:cNvSpPr txBox="1"/>
          <p:nvPr/>
        </p:nvSpPr>
        <p:spPr>
          <a:xfrm>
            <a:off x="15675153" y="22774766"/>
            <a:ext cx="1543047" cy="430887"/>
          </a:xfrm>
          <a:prstGeom prst="rect">
            <a:avLst/>
          </a:prstGeom>
          <a:noFill/>
          <a:ln>
            <a:noFill/>
          </a:ln>
        </p:spPr>
        <p:txBody>
          <a:bodyPr rot="0" spcFirstLastPara="0" vert="horz" wrap="square" lIns="0" tIns="0" rIns="0" bIns="0" numCol="1" spcCol="0" rtlCol="0" fromWordArt="0" anchor="t" anchorCtr="0" forceAA="0" compatLnSpc="1">
            <a:prstTxWarp prst="textNoShape">
              <a:avLst/>
            </a:prstTxWarp>
            <a:normAutofit/>
          </a:bodyPr>
          <a:lstStyle/>
          <a:p>
            <a:pPr algn="ctr">
              <a:spcBef>
                <a:spcPts val="1200"/>
              </a:spcBef>
            </a:pPr>
            <a:r>
              <a:rPr lang="fr-FR" sz="2800" b="1">
                <a:solidFill>
                  <a:schemeClr val="bg1"/>
                </a:solidFill>
                <a:latin typeface="Arial" panose="020B0604020202020204" pitchFamily="34" charset="0"/>
                <a:ea typeface="Times New Roman" panose="02020603050405020304" pitchFamily="18" charset="0"/>
                <a:cs typeface="Arial" panose="020B0604020202020204" pitchFamily="34" charset="0"/>
              </a:rPr>
              <a:t>Placebo</a:t>
            </a:r>
          </a:p>
        </p:txBody>
      </p:sp>
      <p:sp>
        <p:nvSpPr>
          <p:cNvPr id="120" name="Zone de texte 47">
            <a:extLst>
              <a:ext uri="{FF2B5EF4-FFF2-40B4-BE49-F238E27FC236}">
                <a16:creationId xmlns:a16="http://schemas.microsoft.com/office/drawing/2014/main" id="{21A2CB84-BC26-3887-D1C3-BC2939BD3D48}"/>
              </a:ext>
            </a:extLst>
          </p:cNvPr>
          <p:cNvSpPr txBox="1"/>
          <p:nvPr/>
        </p:nvSpPr>
        <p:spPr>
          <a:xfrm>
            <a:off x="20759555" y="22810204"/>
            <a:ext cx="1543047" cy="430887"/>
          </a:xfrm>
          <a:prstGeom prst="rect">
            <a:avLst/>
          </a:prstGeom>
          <a:noFill/>
          <a:ln>
            <a:noFill/>
          </a:ln>
        </p:spPr>
        <p:txBody>
          <a:bodyPr rot="0" spcFirstLastPara="0" vert="horz" wrap="square" lIns="0" tIns="0" rIns="0" bIns="0" numCol="1" spcCol="0" rtlCol="0" fromWordArt="0" anchor="t" anchorCtr="0" forceAA="0" compatLnSpc="1">
            <a:prstTxWarp prst="textNoShape">
              <a:avLst/>
            </a:prstTxWarp>
            <a:normAutofit/>
          </a:bodyPr>
          <a:lstStyle/>
          <a:p>
            <a:pPr algn="ctr">
              <a:spcBef>
                <a:spcPts val="1200"/>
              </a:spcBef>
            </a:pPr>
            <a:r>
              <a:rPr lang="fr-FR" sz="2800" b="1">
                <a:solidFill>
                  <a:schemeClr val="bg1"/>
                </a:solidFill>
                <a:effectLst>
                  <a:glow rad="101600">
                    <a:srgbClr val="5A3176">
                      <a:alpha val="60000"/>
                    </a:srgbClr>
                  </a:glow>
                </a:effectLst>
                <a:latin typeface="Arial" panose="020B0604020202020204" pitchFamily="34" charset="0"/>
                <a:ea typeface="Calibri" panose="020F0502020204030204" pitchFamily="34" charset="0"/>
                <a:cs typeface="Arial" panose="020B0604020202020204" pitchFamily="34" charset="0"/>
              </a:rPr>
              <a:t>Crème</a:t>
            </a:r>
          </a:p>
        </p:txBody>
      </p:sp>
      <p:sp>
        <p:nvSpPr>
          <p:cNvPr id="121" name="Zone de texte 47">
            <a:extLst>
              <a:ext uri="{FF2B5EF4-FFF2-40B4-BE49-F238E27FC236}">
                <a16:creationId xmlns:a16="http://schemas.microsoft.com/office/drawing/2014/main" id="{72F8F9F5-B27F-82CA-EC04-4B466C7AEE7D}"/>
              </a:ext>
            </a:extLst>
          </p:cNvPr>
          <p:cNvSpPr txBox="1"/>
          <p:nvPr/>
        </p:nvSpPr>
        <p:spPr>
          <a:xfrm>
            <a:off x="19092415" y="22838127"/>
            <a:ext cx="1543047" cy="430887"/>
          </a:xfrm>
          <a:prstGeom prst="rect">
            <a:avLst/>
          </a:prstGeom>
          <a:noFill/>
          <a:ln>
            <a:noFill/>
          </a:ln>
        </p:spPr>
        <p:txBody>
          <a:bodyPr rot="0" spcFirstLastPara="0" vert="horz" wrap="square" lIns="0" tIns="0" rIns="0" bIns="0" numCol="1" spcCol="0" rtlCol="0" fromWordArt="0" anchor="t" anchorCtr="0" forceAA="0" compatLnSpc="1">
            <a:prstTxWarp prst="textNoShape">
              <a:avLst/>
            </a:prstTxWarp>
            <a:normAutofit/>
          </a:bodyPr>
          <a:lstStyle/>
          <a:p>
            <a:pPr algn="ctr">
              <a:spcBef>
                <a:spcPts val="1200"/>
              </a:spcBef>
            </a:pPr>
            <a:r>
              <a:rPr lang="fr-FR" sz="2800" b="1">
                <a:solidFill>
                  <a:schemeClr val="bg1"/>
                </a:solidFill>
                <a:latin typeface="Arial" panose="020B0604020202020204" pitchFamily="34" charset="0"/>
                <a:ea typeface="Times New Roman" panose="02020603050405020304" pitchFamily="18" charset="0"/>
                <a:cs typeface="Arial" panose="020B0604020202020204" pitchFamily="34" charset="0"/>
              </a:rPr>
              <a:t>Placebo</a:t>
            </a:r>
          </a:p>
        </p:txBody>
      </p:sp>
      <p:sp>
        <p:nvSpPr>
          <p:cNvPr id="122" name="Zone de texte 47">
            <a:extLst>
              <a:ext uri="{FF2B5EF4-FFF2-40B4-BE49-F238E27FC236}">
                <a16:creationId xmlns:a16="http://schemas.microsoft.com/office/drawing/2014/main" id="{5CDD4219-E69A-C3FA-AA6F-2C5C123A90D2}"/>
              </a:ext>
            </a:extLst>
          </p:cNvPr>
          <p:cNvSpPr txBox="1"/>
          <p:nvPr/>
        </p:nvSpPr>
        <p:spPr>
          <a:xfrm>
            <a:off x="24211591" y="22746843"/>
            <a:ext cx="1543047" cy="430887"/>
          </a:xfrm>
          <a:prstGeom prst="rect">
            <a:avLst/>
          </a:prstGeom>
          <a:noFill/>
          <a:ln>
            <a:noFill/>
          </a:ln>
        </p:spPr>
        <p:txBody>
          <a:bodyPr rot="0" spcFirstLastPara="0" vert="horz" wrap="square" lIns="0" tIns="0" rIns="0" bIns="0" numCol="1" spcCol="0" rtlCol="0" fromWordArt="0" anchor="t" anchorCtr="0" forceAA="0" compatLnSpc="1">
            <a:prstTxWarp prst="textNoShape">
              <a:avLst/>
            </a:prstTxWarp>
            <a:normAutofit/>
          </a:bodyPr>
          <a:lstStyle/>
          <a:p>
            <a:pPr algn="ctr">
              <a:spcBef>
                <a:spcPts val="1200"/>
              </a:spcBef>
            </a:pPr>
            <a:r>
              <a:rPr lang="fr-FR" sz="2800" b="1">
                <a:solidFill>
                  <a:schemeClr val="bg1"/>
                </a:solidFill>
                <a:effectLst>
                  <a:glow rad="101600">
                    <a:srgbClr val="5A3176">
                      <a:alpha val="60000"/>
                    </a:srgbClr>
                  </a:glow>
                </a:effectLst>
                <a:latin typeface="Arial" panose="020B0604020202020204" pitchFamily="34" charset="0"/>
                <a:ea typeface="Calibri" panose="020F0502020204030204" pitchFamily="34" charset="0"/>
                <a:cs typeface="Arial" panose="020B0604020202020204" pitchFamily="34" charset="0"/>
              </a:rPr>
              <a:t>Crème</a:t>
            </a:r>
          </a:p>
        </p:txBody>
      </p:sp>
      <p:sp>
        <p:nvSpPr>
          <p:cNvPr id="123" name="Zone de texte 47">
            <a:extLst>
              <a:ext uri="{FF2B5EF4-FFF2-40B4-BE49-F238E27FC236}">
                <a16:creationId xmlns:a16="http://schemas.microsoft.com/office/drawing/2014/main" id="{953C6A86-885C-E569-18FE-2706385B9D11}"/>
              </a:ext>
            </a:extLst>
          </p:cNvPr>
          <p:cNvSpPr txBox="1"/>
          <p:nvPr/>
        </p:nvSpPr>
        <p:spPr>
          <a:xfrm>
            <a:off x="22544451" y="22774766"/>
            <a:ext cx="1543047" cy="430887"/>
          </a:xfrm>
          <a:prstGeom prst="rect">
            <a:avLst/>
          </a:prstGeom>
          <a:noFill/>
          <a:ln>
            <a:noFill/>
          </a:ln>
        </p:spPr>
        <p:txBody>
          <a:bodyPr rot="0" spcFirstLastPara="0" vert="horz" wrap="square" lIns="0" tIns="0" rIns="0" bIns="0" numCol="1" spcCol="0" rtlCol="0" fromWordArt="0" anchor="t" anchorCtr="0" forceAA="0" compatLnSpc="1">
            <a:prstTxWarp prst="textNoShape">
              <a:avLst/>
            </a:prstTxWarp>
            <a:normAutofit/>
          </a:bodyPr>
          <a:lstStyle/>
          <a:p>
            <a:pPr algn="ctr">
              <a:spcBef>
                <a:spcPts val="1200"/>
              </a:spcBef>
            </a:pPr>
            <a:r>
              <a:rPr lang="fr-FR" sz="2800" b="1">
                <a:solidFill>
                  <a:schemeClr val="bg1"/>
                </a:solidFill>
                <a:latin typeface="Arial" panose="020B0604020202020204" pitchFamily="34" charset="0"/>
                <a:ea typeface="Times New Roman" panose="02020603050405020304" pitchFamily="18" charset="0"/>
                <a:cs typeface="Arial" panose="020B0604020202020204" pitchFamily="34" charset="0"/>
              </a:rPr>
              <a:t>Placebo</a:t>
            </a:r>
          </a:p>
        </p:txBody>
      </p:sp>
      <p:sp>
        <p:nvSpPr>
          <p:cNvPr id="126" name="Zone de texte 47">
            <a:extLst>
              <a:ext uri="{FF2B5EF4-FFF2-40B4-BE49-F238E27FC236}">
                <a16:creationId xmlns:a16="http://schemas.microsoft.com/office/drawing/2014/main" id="{FB59240F-89B6-6648-7754-23A95BCD4D67}"/>
              </a:ext>
            </a:extLst>
          </p:cNvPr>
          <p:cNvSpPr txBox="1"/>
          <p:nvPr/>
        </p:nvSpPr>
        <p:spPr>
          <a:xfrm>
            <a:off x="26829541" y="19442627"/>
            <a:ext cx="7931598" cy="861774"/>
          </a:xfrm>
          <a:prstGeom prst="rect">
            <a:avLst/>
          </a:prstGeom>
          <a:noFill/>
          <a:ln>
            <a:noFill/>
          </a:ln>
        </p:spPr>
        <p:txBody>
          <a:bodyPr rot="0" spcFirstLastPara="0" vert="horz" wrap="square" lIns="0" tIns="0" rIns="0" bIns="0" numCol="1" spcCol="0" rtlCol="0" fromWordArt="0" anchor="t" anchorCtr="0" forceAA="0" compatLnSpc="1">
            <a:prstTxWarp prst="textNoShape">
              <a:avLst/>
            </a:prstTxWarp>
            <a:normAutofit/>
          </a:bodyPr>
          <a:lstStyle/>
          <a:p>
            <a:pPr algn="ctr">
              <a:spcBef>
                <a:spcPts val="1200"/>
              </a:spcBef>
            </a:pPr>
            <a:r>
              <a:rPr lang="fr-FR" sz="2800" b="1" i="1" u="sng">
                <a:latin typeface="Arial" panose="020B0604020202020204" pitchFamily="34" charset="0"/>
                <a:ea typeface="Times New Roman" panose="02020603050405020304" pitchFamily="18" charset="0"/>
                <a:cs typeface="Arial" panose="020B0604020202020204" pitchFamily="34" charset="0"/>
              </a:rPr>
              <a:t>Figure 7 </a:t>
            </a:r>
            <a:r>
              <a:rPr lang="fr-FR" sz="2800" b="1" i="1" u="sng">
                <a:effectLst/>
                <a:latin typeface="Arial" panose="020B0604020202020204" pitchFamily="34" charset="0"/>
                <a:ea typeface="Times New Roman" panose="02020603050405020304" pitchFamily="18" charset="0"/>
                <a:cs typeface="Arial" panose="020B0604020202020204" pitchFamily="34" charset="0"/>
              </a:rPr>
              <a:t>: </a:t>
            </a:r>
            <a:r>
              <a:rPr lang="fr-FR" sz="2800" u="sng">
                <a:effectLst/>
                <a:latin typeface="Arial" panose="020B0604020202020204" pitchFamily="34" charset="0"/>
                <a:ea typeface="Times New Roman" panose="02020603050405020304" pitchFamily="18" charset="0"/>
                <a:cs typeface="Arial" panose="020B0604020202020204" pitchFamily="34" charset="0"/>
              </a:rPr>
              <a:t>Amélioration du score total de l’échelle de cicatrices de Vancouver avec la crème</a:t>
            </a:r>
          </a:p>
        </p:txBody>
      </p:sp>
      <p:graphicFrame>
        <p:nvGraphicFramePr>
          <p:cNvPr id="127" name="Graphique 126">
            <a:extLst>
              <a:ext uri="{FF2B5EF4-FFF2-40B4-BE49-F238E27FC236}">
                <a16:creationId xmlns:a16="http://schemas.microsoft.com/office/drawing/2014/main" id="{D3694D2C-23DF-9122-3339-0CE0324BA132}"/>
              </a:ext>
            </a:extLst>
          </p:cNvPr>
          <p:cNvGraphicFramePr>
            <a:graphicFrameLocks/>
          </p:cNvGraphicFramePr>
          <p:nvPr>
            <p:extLst>
              <p:ext uri="{D42A27DB-BD31-4B8C-83A1-F6EECF244321}">
                <p14:modId xmlns:p14="http://schemas.microsoft.com/office/powerpoint/2010/main" val="356770150"/>
              </p:ext>
            </p:extLst>
          </p:nvPr>
        </p:nvGraphicFramePr>
        <p:xfrm>
          <a:off x="27875336" y="20400209"/>
          <a:ext cx="6392413" cy="4750724"/>
        </p:xfrm>
        <a:graphic>
          <a:graphicData uri="http://schemas.openxmlformats.org/drawingml/2006/chart">
            <c:chart xmlns:c="http://schemas.openxmlformats.org/drawingml/2006/chart" xmlns:r="http://schemas.openxmlformats.org/officeDocument/2006/relationships" r:id="rId7"/>
          </a:graphicData>
        </a:graphic>
      </p:graphicFrame>
      <p:grpSp>
        <p:nvGrpSpPr>
          <p:cNvPr id="133" name="Groupe 132">
            <a:extLst>
              <a:ext uri="{FF2B5EF4-FFF2-40B4-BE49-F238E27FC236}">
                <a16:creationId xmlns:a16="http://schemas.microsoft.com/office/drawing/2014/main" id="{76FB2ACB-57EA-4835-55DC-F00C84436533}"/>
              </a:ext>
            </a:extLst>
          </p:cNvPr>
          <p:cNvGrpSpPr/>
          <p:nvPr/>
        </p:nvGrpSpPr>
        <p:grpSpPr>
          <a:xfrm>
            <a:off x="36663195" y="20068269"/>
            <a:ext cx="4989817" cy="2254181"/>
            <a:chOff x="37185072" y="20227397"/>
            <a:chExt cx="4460488" cy="1895707"/>
          </a:xfrm>
        </p:grpSpPr>
        <p:pic>
          <p:nvPicPr>
            <p:cNvPr id="28" name="Image 27">
              <a:extLst>
                <a:ext uri="{FF2B5EF4-FFF2-40B4-BE49-F238E27FC236}">
                  <a16:creationId xmlns:a16="http://schemas.microsoft.com/office/drawing/2014/main" id="{F17FF42B-31FD-3192-3212-2A62BA4A5D71}"/>
                </a:ext>
              </a:extLst>
            </p:cNvPr>
            <p:cNvPicPr>
              <a:picLocks noChangeAspect="1"/>
            </p:cNvPicPr>
            <p:nvPr/>
          </p:nvPicPr>
          <p:blipFill>
            <a:blip r:embed="rId8"/>
            <a:stretch>
              <a:fillRect/>
            </a:stretch>
          </p:blipFill>
          <p:spPr>
            <a:xfrm>
              <a:off x="37185072" y="20227397"/>
              <a:ext cx="4460488" cy="1895707"/>
            </a:xfrm>
            <a:prstGeom prst="rect">
              <a:avLst/>
            </a:prstGeom>
          </p:spPr>
        </p:pic>
        <p:sp>
          <p:nvSpPr>
            <p:cNvPr id="128" name="Ellipse 127">
              <a:extLst>
                <a:ext uri="{FF2B5EF4-FFF2-40B4-BE49-F238E27FC236}">
                  <a16:creationId xmlns:a16="http://schemas.microsoft.com/office/drawing/2014/main" id="{751F675F-1793-C40F-08C4-C1A8E6A953FA}"/>
                </a:ext>
              </a:extLst>
            </p:cNvPr>
            <p:cNvSpPr/>
            <p:nvPr/>
          </p:nvSpPr>
          <p:spPr>
            <a:xfrm>
              <a:off x="37207778" y="21065213"/>
              <a:ext cx="2096713" cy="1038765"/>
            </a:xfrm>
            <a:prstGeom prst="ellipse">
              <a:avLst/>
            </a:prstGeom>
            <a:noFill/>
            <a:ln w="50800">
              <a:solidFill>
                <a:srgbClr val="FFC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endParaRPr lang="fr-FR"/>
            </a:p>
          </p:txBody>
        </p:sp>
      </p:grpSp>
      <p:grpSp>
        <p:nvGrpSpPr>
          <p:cNvPr id="134" name="Groupe 133">
            <a:extLst>
              <a:ext uri="{FF2B5EF4-FFF2-40B4-BE49-F238E27FC236}">
                <a16:creationId xmlns:a16="http://schemas.microsoft.com/office/drawing/2014/main" id="{8AE818E0-B6EB-5542-D916-45ED973EA818}"/>
              </a:ext>
            </a:extLst>
          </p:cNvPr>
          <p:cNvGrpSpPr/>
          <p:nvPr/>
        </p:nvGrpSpPr>
        <p:grpSpPr>
          <a:xfrm>
            <a:off x="36645548" y="22440776"/>
            <a:ext cx="5016802" cy="2240921"/>
            <a:chOff x="37160267" y="22299905"/>
            <a:chExt cx="4484610" cy="1884556"/>
          </a:xfrm>
        </p:grpSpPr>
        <p:pic>
          <p:nvPicPr>
            <p:cNvPr id="32" name="Image 31">
              <a:extLst>
                <a:ext uri="{FF2B5EF4-FFF2-40B4-BE49-F238E27FC236}">
                  <a16:creationId xmlns:a16="http://schemas.microsoft.com/office/drawing/2014/main" id="{0F38543B-3606-B77F-667A-D3CD4F15F425}"/>
                </a:ext>
              </a:extLst>
            </p:cNvPr>
            <p:cNvPicPr>
              <a:picLocks noChangeAspect="1"/>
            </p:cNvPicPr>
            <p:nvPr/>
          </p:nvPicPr>
          <p:blipFill rotWithShape="1">
            <a:blip r:embed="rId9"/>
            <a:srcRect r="1431"/>
            <a:stretch/>
          </p:blipFill>
          <p:spPr>
            <a:xfrm>
              <a:off x="37160267" y="22299905"/>
              <a:ext cx="4484610" cy="1884556"/>
            </a:xfrm>
            <a:prstGeom prst="rect">
              <a:avLst/>
            </a:prstGeom>
          </p:spPr>
        </p:pic>
        <p:sp>
          <p:nvSpPr>
            <p:cNvPr id="129" name="Ellipse 128">
              <a:extLst>
                <a:ext uri="{FF2B5EF4-FFF2-40B4-BE49-F238E27FC236}">
                  <a16:creationId xmlns:a16="http://schemas.microsoft.com/office/drawing/2014/main" id="{9473D233-C08D-6927-D346-B52B364D860B}"/>
                </a:ext>
              </a:extLst>
            </p:cNvPr>
            <p:cNvSpPr/>
            <p:nvPr/>
          </p:nvSpPr>
          <p:spPr>
            <a:xfrm>
              <a:off x="37207778" y="23139426"/>
              <a:ext cx="2096713" cy="1038765"/>
            </a:xfrm>
            <a:prstGeom prst="ellipse">
              <a:avLst/>
            </a:prstGeom>
            <a:noFill/>
            <a:ln w="50800">
              <a:solidFill>
                <a:srgbClr val="FFC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endParaRPr lang="fr-FR"/>
            </a:p>
          </p:txBody>
        </p:sp>
      </p:grpSp>
      <p:grpSp>
        <p:nvGrpSpPr>
          <p:cNvPr id="135" name="Groupe 134">
            <a:extLst>
              <a:ext uri="{FF2B5EF4-FFF2-40B4-BE49-F238E27FC236}">
                <a16:creationId xmlns:a16="http://schemas.microsoft.com/office/drawing/2014/main" id="{DA1DF124-EB1C-39F5-F8D1-075030127F39}"/>
              </a:ext>
            </a:extLst>
          </p:cNvPr>
          <p:cNvGrpSpPr/>
          <p:nvPr/>
        </p:nvGrpSpPr>
        <p:grpSpPr>
          <a:xfrm>
            <a:off x="36613971" y="24809812"/>
            <a:ext cx="5048375" cy="2325976"/>
            <a:chOff x="37185072" y="24361263"/>
            <a:chExt cx="4512835" cy="1956085"/>
          </a:xfrm>
        </p:grpSpPr>
        <p:pic>
          <p:nvPicPr>
            <p:cNvPr id="35" name="Image 34">
              <a:extLst>
                <a:ext uri="{FF2B5EF4-FFF2-40B4-BE49-F238E27FC236}">
                  <a16:creationId xmlns:a16="http://schemas.microsoft.com/office/drawing/2014/main" id="{FD526C16-4917-1210-1510-E5C4C74A3B15}"/>
                </a:ext>
              </a:extLst>
            </p:cNvPr>
            <p:cNvPicPr>
              <a:picLocks noChangeAspect="1"/>
            </p:cNvPicPr>
            <p:nvPr/>
          </p:nvPicPr>
          <p:blipFill rotWithShape="1">
            <a:blip r:embed="rId10"/>
            <a:srcRect l="1" r="810"/>
            <a:stretch/>
          </p:blipFill>
          <p:spPr>
            <a:xfrm>
              <a:off x="37185072" y="24361263"/>
              <a:ext cx="4512835" cy="1940312"/>
            </a:xfrm>
            <a:prstGeom prst="rect">
              <a:avLst/>
            </a:prstGeom>
          </p:spPr>
        </p:pic>
        <p:sp>
          <p:nvSpPr>
            <p:cNvPr id="130" name="Ellipse 129">
              <a:extLst>
                <a:ext uri="{FF2B5EF4-FFF2-40B4-BE49-F238E27FC236}">
                  <a16:creationId xmlns:a16="http://schemas.microsoft.com/office/drawing/2014/main" id="{F6339606-5BC0-1263-FB9D-5E9302E05F42}"/>
                </a:ext>
              </a:extLst>
            </p:cNvPr>
            <p:cNvSpPr/>
            <p:nvPr/>
          </p:nvSpPr>
          <p:spPr>
            <a:xfrm>
              <a:off x="37228384" y="25278583"/>
              <a:ext cx="2096713" cy="1038765"/>
            </a:xfrm>
            <a:prstGeom prst="ellipse">
              <a:avLst/>
            </a:prstGeom>
            <a:noFill/>
            <a:ln w="50800">
              <a:solidFill>
                <a:srgbClr val="FFC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endParaRPr lang="fr-FR"/>
            </a:p>
          </p:txBody>
        </p:sp>
      </p:grpSp>
      <p:sp>
        <p:nvSpPr>
          <p:cNvPr id="132" name="Zone de texte 47">
            <a:extLst>
              <a:ext uri="{FF2B5EF4-FFF2-40B4-BE49-F238E27FC236}">
                <a16:creationId xmlns:a16="http://schemas.microsoft.com/office/drawing/2014/main" id="{E5651286-3488-AEFE-4EC0-11D885CEC71D}"/>
              </a:ext>
            </a:extLst>
          </p:cNvPr>
          <p:cNvSpPr txBox="1"/>
          <p:nvPr/>
        </p:nvSpPr>
        <p:spPr>
          <a:xfrm>
            <a:off x="35512829" y="19594845"/>
            <a:ext cx="6490332" cy="441206"/>
          </a:xfrm>
          <a:prstGeom prst="rect">
            <a:avLst/>
          </a:prstGeom>
          <a:noFill/>
          <a:ln>
            <a:noFill/>
          </a:ln>
        </p:spPr>
        <p:txBody>
          <a:bodyPr rot="0" spcFirstLastPara="0" vert="horz" wrap="square" lIns="0" tIns="0" rIns="0" bIns="0" numCol="1" spcCol="0" rtlCol="0" fromWordArt="0" anchor="t" anchorCtr="0" forceAA="0" compatLnSpc="1">
            <a:prstTxWarp prst="textNoShape">
              <a:avLst/>
            </a:prstTxWarp>
            <a:normAutofit fontScale="77500" lnSpcReduction="20000"/>
          </a:bodyPr>
          <a:lstStyle/>
          <a:p>
            <a:pPr algn="ctr">
              <a:spcBef>
                <a:spcPts val="1200"/>
              </a:spcBef>
            </a:pPr>
            <a:r>
              <a:rPr lang="fr-FR" sz="2800" b="1" i="1" u="sng" dirty="0">
                <a:latin typeface="Arial" panose="020B0604020202020204" pitchFamily="34" charset="0"/>
                <a:ea typeface="Times New Roman" panose="02020603050405020304" pitchFamily="18" charset="0"/>
                <a:cs typeface="Arial" panose="020B0604020202020204" pitchFamily="34" charset="0"/>
              </a:rPr>
              <a:t>Figure 8 : </a:t>
            </a:r>
            <a:r>
              <a:rPr lang="fr-FR" sz="2800" u="sng" dirty="0">
                <a:latin typeface="Arial" panose="020B0604020202020204" pitchFamily="34" charset="0"/>
                <a:ea typeface="Times New Roman" panose="02020603050405020304" pitchFamily="18" charset="0"/>
                <a:cs typeface="Arial" panose="020B0604020202020204" pitchFamily="34" charset="0"/>
              </a:rPr>
              <a:t>Amélioration de l’aspect des cicatrices</a:t>
            </a:r>
            <a:r>
              <a:rPr lang="fr-FR" sz="2800" u="sng" dirty="0">
                <a:effectLst/>
                <a:latin typeface="Arial" panose="020B0604020202020204" pitchFamily="34" charset="0"/>
                <a:ea typeface="Times New Roman" panose="02020603050405020304" pitchFamily="18" charset="0"/>
                <a:cs typeface="Arial" panose="020B0604020202020204" pitchFamily="34" charset="0"/>
              </a:rPr>
              <a:t> </a:t>
            </a:r>
          </a:p>
        </p:txBody>
      </p:sp>
      <p:sp>
        <p:nvSpPr>
          <p:cNvPr id="137" name="ZoneTexte 136">
            <a:extLst>
              <a:ext uri="{FF2B5EF4-FFF2-40B4-BE49-F238E27FC236}">
                <a16:creationId xmlns:a16="http://schemas.microsoft.com/office/drawing/2014/main" id="{5DE70580-D408-E008-66EE-EFDED65A0E68}"/>
              </a:ext>
            </a:extLst>
          </p:cNvPr>
          <p:cNvSpPr txBox="1"/>
          <p:nvPr/>
        </p:nvSpPr>
        <p:spPr>
          <a:xfrm>
            <a:off x="7640809" y="18126764"/>
            <a:ext cx="3944956" cy="707886"/>
          </a:xfrm>
          <a:prstGeom prst="rect">
            <a:avLst/>
          </a:prstGeom>
          <a:noFill/>
        </p:spPr>
        <p:txBody>
          <a:bodyPr wrap="square">
            <a:normAutofit/>
          </a:bodyPr>
          <a:lstStyle/>
          <a:p>
            <a:r>
              <a:rPr lang="fr-FR" sz="2000" b="0" i="1">
                <a:effectLst/>
                <a:latin typeface="Arial" panose="020B0604020202020204" pitchFamily="34" charset="0"/>
                <a:ea typeface="Times New Roman" panose="02020603050405020304" pitchFamily="18" charset="0"/>
                <a:cs typeface="Arial" panose="020B0604020202020204" pitchFamily="34" charset="0"/>
              </a:rPr>
              <a:t>* p &lt; 0,05 ; *** p &lt; 0,01 ; ** p &lt; 0,001 ; test de Wilcoxon</a:t>
            </a:r>
          </a:p>
        </p:txBody>
      </p:sp>
      <p:sp>
        <p:nvSpPr>
          <p:cNvPr id="110" name="ZoneTexte 109">
            <a:extLst>
              <a:ext uri="{FF2B5EF4-FFF2-40B4-BE49-F238E27FC236}">
                <a16:creationId xmlns:a16="http://schemas.microsoft.com/office/drawing/2014/main" id="{8C682C9E-2A13-33F7-9D27-7ED4158A68E3}"/>
              </a:ext>
            </a:extLst>
          </p:cNvPr>
          <p:cNvSpPr txBox="1"/>
          <p:nvPr/>
        </p:nvSpPr>
        <p:spPr>
          <a:xfrm>
            <a:off x="32263133" y="19015135"/>
            <a:ext cx="6116267" cy="400110"/>
          </a:xfrm>
          <a:prstGeom prst="rect">
            <a:avLst/>
          </a:prstGeom>
          <a:noFill/>
        </p:spPr>
        <p:txBody>
          <a:bodyPr wrap="square">
            <a:normAutofit/>
          </a:bodyPr>
          <a:lstStyle/>
          <a:p>
            <a:pPr algn="ctr"/>
            <a:r>
              <a:rPr lang="fr-FR" sz="2000" i="1">
                <a:latin typeface="Arial" panose="020B0604020202020204" pitchFamily="34" charset="0"/>
                <a:ea typeface="Times New Roman" panose="02020603050405020304" pitchFamily="18" charset="0"/>
                <a:cs typeface="Arial" panose="020B0604020202020204" pitchFamily="34" charset="0"/>
              </a:rPr>
              <a:t>* p &lt; 0,05 ; p &lt; 0,01 ; p &lt; 0,001 ; test de Wilcoxon</a:t>
            </a:r>
          </a:p>
        </p:txBody>
      </p:sp>
      <p:sp>
        <p:nvSpPr>
          <p:cNvPr id="140" name="Rectangle 139">
            <a:extLst>
              <a:ext uri="{FF2B5EF4-FFF2-40B4-BE49-F238E27FC236}">
                <a16:creationId xmlns:a16="http://schemas.microsoft.com/office/drawing/2014/main" id="{1D30F173-EB21-9FCE-32CB-B935011EFB34}"/>
              </a:ext>
            </a:extLst>
          </p:cNvPr>
          <p:cNvSpPr/>
          <p:nvPr/>
        </p:nvSpPr>
        <p:spPr>
          <a:xfrm>
            <a:off x="26418665" y="11136613"/>
            <a:ext cx="15806250" cy="15981345"/>
          </a:xfrm>
          <a:prstGeom prst="rect">
            <a:avLst/>
          </a:prstGeom>
          <a:noFill/>
          <a:ln>
            <a:solidFill>
              <a:srgbClr val="FFC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endParaRPr lang="fr-FR"/>
          </a:p>
        </p:txBody>
      </p:sp>
      <p:sp>
        <p:nvSpPr>
          <p:cNvPr id="2" name="Zone de texte 47">
            <a:extLst>
              <a:ext uri="{FF2B5EF4-FFF2-40B4-BE49-F238E27FC236}">
                <a16:creationId xmlns:a16="http://schemas.microsoft.com/office/drawing/2014/main" id="{3EE51566-2A11-E83D-D26E-FEC3B15A1883}"/>
              </a:ext>
            </a:extLst>
          </p:cNvPr>
          <p:cNvSpPr txBox="1"/>
          <p:nvPr/>
        </p:nvSpPr>
        <p:spPr>
          <a:xfrm>
            <a:off x="36758910" y="22563992"/>
            <a:ext cx="835543" cy="430887"/>
          </a:xfrm>
          <a:prstGeom prst="rect">
            <a:avLst/>
          </a:prstGeom>
          <a:noFill/>
          <a:ln>
            <a:noFill/>
          </a:ln>
        </p:spPr>
        <p:txBody>
          <a:bodyPr rot="0" spcFirstLastPara="0" vert="horz" wrap="square" lIns="0" tIns="0" rIns="0" bIns="0" numCol="1" spcCol="0" rtlCol="0" fromWordArt="0" anchor="t" anchorCtr="0" forceAA="0" compatLnSpc="1">
            <a:prstTxWarp prst="textNoShape">
              <a:avLst/>
            </a:prstTxWarp>
            <a:normAutofit/>
          </a:bodyPr>
          <a:lstStyle/>
          <a:p>
            <a:pPr algn="just">
              <a:spcBef>
                <a:spcPts val="1200"/>
              </a:spcBef>
            </a:pPr>
            <a:r>
              <a:rPr lang="fr-FR" sz="2800" b="1">
                <a:latin typeface="Arial" panose="020B0604020202020204" pitchFamily="34" charset="0"/>
                <a:ea typeface="Times New Roman" panose="02020603050405020304" pitchFamily="18" charset="0"/>
                <a:cs typeface="Arial" panose="020B0604020202020204" pitchFamily="34" charset="0"/>
              </a:rPr>
              <a:t>J7</a:t>
            </a:r>
          </a:p>
        </p:txBody>
      </p:sp>
      <p:sp>
        <p:nvSpPr>
          <p:cNvPr id="7" name="Zone de texte 47">
            <a:extLst>
              <a:ext uri="{FF2B5EF4-FFF2-40B4-BE49-F238E27FC236}">
                <a16:creationId xmlns:a16="http://schemas.microsoft.com/office/drawing/2014/main" id="{4A5DAA61-366A-8047-FAA8-4B89942E0A51}"/>
              </a:ext>
            </a:extLst>
          </p:cNvPr>
          <p:cNvSpPr txBox="1"/>
          <p:nvPr/>
        </p:nvSpPr>
        <p:spPr>
          <a:xfrm>
            <a:off x="36758910" y="20160561"/>
            <a:ext cx="835543" cy="430887"/>
          </a:xfrm>
          <a:prstGeom prst="rect">
            <a:avLst/>
          </a:prstGeom>
          <a:noFill/>
          <a:ln>
            <a:noFill/>
          </a:ln>
        </p:spPr>
        <p:txBody>
          <a:bodyPr rot="0" spcFirstLastPara="0" vert="horz" wrap="square" lIns="0" tIns="0" rIns="0" bIns="0" numCol="1" spcCol="0" rtlCol="0" fromWordArt="0" anchor="t" anchorCtr="0" forceAA="0" compatLnSpc="1">
            <a:prstTxWarp prst="textNoShape">
              <a:avLst/>
            </a:prstTxWarp>
            <a:normAutofit/>
          </a:bodyPr>
          <a:lstStyle/>
          <a:p>
            <a:pPr algn="just">
              <a:spcBef>
                <a:spcPts val="1200"/>
              </a:spcBef>
            </a:pPr>
            <a:r>
              <a:rPr lang="fr-FR" sz="2800" b="1">
                <a:latin typeface="Arial" panose="020B0604020202020204" pitchFamily="34" charset="0"/>
                <a:ea typeface="Times New Roman" panose="02020603050405020304" pitchFamily="18" charset="0"/>
                <a:cs typeface="Arial" panose="020B0604020202020204" pitchFamily="34" charset="0"/>
              </a:rPr>
              <a:t>J0</a:t>
            </a:r>
          </a:p>
        </p:txBody>
      </p:sp>
      <p:sp>
        <p:nvSpPr>
          <p:cNvPr id="8" name="Zone de texte 47">
            <a:extLst>
              <a:ext uri="{FF2B5EF4-FFF2-40B4-BE49-F238E27FC236}">
                <a16:creationId xmlns:a16="http://schemas.microsoft.com/office/drawing/2014/main" id="{D6B1D500-6287-61AD-8B95-4E584F85D589}"/>
              </a:ext>
            </a:extLst>
          </p:cNvPr>
          <p:cNvSpPr txBox="1"/>
          <p:nvPr/>
        </p:nvSpPr>
        <p:spPr>
          <a:xfrm>
            <a:off x="36667279" y="24896783"/>
            <a:ext cx="835543" cy="430887"/>
          </a:xfrm>
          <a:prstGeom prst="rect">
            <a:avLst/>
          </a:prstGeom>
          <a:noFill/>
          <a:ln>
            <a:noFill/>
          </a:ln>
        </p:spPr>
        <p:txBody>
          <a:bodyPr rot="0" spcFirstLastPara="0" vert="horz" wrap="square" lIns="0" tIns="0" rIns="0" bIns="0" numCol="1" spcCol="0" rtlCol="0" fromWordArt="0" anchor="t" anchorCtr="0" forceAA="0" compatLnSpc="1">
            <a:prstTxWarp prst="textNoShape">
              <a:avLst/>
            </a:prstTxWarp>
            <a:normAutofit/>
          </a:bodyPr>
          <a:lstStyle/>
          <a:p>
            <a:pPr algn="just">
              <a:spcBef>
                <a:spcPts val="1200"/>
              </a:spcBef>
            </a:pPr>
            <a:r>
              <a:rPr lang="fr-FR" sz="2800" b="1">
                <a:latin typeface="Arial" panose="020B0604020202020204" pitchFamily="34" charset="0"/>
                <a:ea typeface="Times New Roman" panose="02020603050405020304" pitchFamily="18" charset="0"/>
                <a:cs typeface="Arial" panose="020B0604020202020204" pitchFamily="34" charset="0"/>
              </a:rPr>
              <a:t>J14</a:t>
            </a:r>
          </a:p>
        </p:txBody>
      </p:sp>
      <p:graphicFrame>
        <p:nvGraphicFramePr>
          <p:cNvPr id="3" name="Graphique 2">
            <a:extLst>
              <a:ext uri="{FF2B5EF4-FFF2-40B4-BE49-F238E27FC236}">
                <a16:creationId xmlns:a16="http://schemas.microsoft.com/office/drawing/2014/main" id="{DA1968EB-DE01-5F3F-68FC-46287032C8F1}"/>
              </a:ext>
            </a:extLst>
          </p:cNvPr>
          <p:cNvGraphicFramePr>
            <a:graphicFrameLocks/>
          </p:cNvGraphicFramePr>
          <p:nvPr>
            <p:extLst>
              <p:ext uri="{D42A27DB-BD31-4B8C-83A1-F6EECF244321}">
                <p14:modId xmlns:p14="http://schemas.microsoft.com/office/powerpoint/2010/main" val="3891408933"/>
              </p:ext>
            </p:extLst>
          </p:nvPr>
        </p:nvGraphicFramePr>
        <p:xfrm>
          <a:off x="411438" y="12706347"/>
          <a:ext cx="10985063" cy="5068909"/>
        </p:xfrm>
        <a:graphic>
          <a:graphicData uri="http://schemas.openxmlformats.org/drawingml/2006/chart">
            <c:chart xmlns:c="http://schemas.openxmlformats.org/drawingml/2006/chart" xmlns:r="http://schemas.openxmlformats.org/officeDocument/2006/relationships" r:id="rId11"/>
          </a:graphicData>
        </a:graphic>
      </p:graphicFrame>
      <p:grpSp>
        <p:nvGrpSpPr>
          <p:cNvPr id="6" name="Groupe 5">
            <a:extLst>
              <a:ext uri="{FF2B5EF4-FFF2-40B4-BE49-F238E27FC236}">
                <a16:creationId xmlns:a16="http://schemas.microsoft.com/office/drawing/2014/main" id="{53F726A6-CEF9-6344-3C16-B138834A6059}"/>
              </a:ext>
            </a:extLst>
          </p:cNvPr>
          <p:cNvGrpSpPr/>
          <p:nvPr/>
        </p:nvGrpSpPr>
        <p:grpSpPr>
          <a:xfrm>
            <a:off x="9382029" y="15601081"/>
            <a:ext cx="762988" cy="570046"/>
            <a:chOff x="18197484" y="13486052"/>
            <a:chExt cx="762988" cy="822248"/>
          </a:xfrm>
        </p:grpSpPr>
        <p:sp>
          <p:nvSpPr>
            <p:cNvPr id="23" name="ZoneTexte 22">
              <a:extLst>
                <a:ext uri="{FF2B5EF4-FFF2-40B4-BE49-F238E27FC236}">
                  <a16:creationId xmlns:a16="http://schemas.microsoft.com/office/drawing/2014/main" id="{EEEF6BDA-A700-DF3E-4A16-BB0B074C0003}"/>
                </a:ext>
              </a:extLst>
            </p:cNvPr>
            <p:cNvSpPr txBox="1"/>
            <p:nvPr/>
          </p:nvSpPr>
          <p:spPr>
            <a:xfrm>
              <a:off x="18288987" y="13702988"/>
              <a:ext cx="671485" cy="584775"/>
            </a:xfrm>
            <a:prstGeom prst="rect">
              <a:avLst/>
            </a:prstGeom>
            <a:noFill/>
          </p:spPr>
          <p:txBody>
            <a:bodyPr wrap="square">
              <a:normAutofit fontScale="77500" lnSpcReduction="20000"/>
            </a:bodyPr>
            <a:lstStyle/>
            <a:p>
              <a:r>
                <a:rPr lang="fr-FR" sz="3200" b="1">
                  <a:solidFill>
                    <a:srgbClr val="5A3176"/>
                  </a:solidFill>
                  <a:effectLst/>
                  <a:latin typeface="Arial" panose="020B0604020202020204" pitchFamily="34" charset="0"/>
                  <a:ea typeface="Times New Roman" panose="02020603050405020304" pitchFamily="18" charset="0"/>
                  <a:cs typeface="Arial" panose="020B0604020202020204" pitchFamily="34" charset="0"/>
                </a:rPr>
                <a:t>*</a:t>
              </a:r>
            </a:p>
          </p:txBody>
        </p:sp>
        <p:cxnSp>
          <p:nvCxnSpPr>
            <p:cNvPr id="24" name="Connecteur droit avec flèche 23">
              <a:extLst>
                <a:ext uri="{FF2B5EF4-FFF2-40B4-BE49-F238E27FC236}">
                  <a16:creationId xmlns:a16="http://schemas.microsoft.com/office/drawing/2014/main" id="{FFE2133F-34E9-E96B-BF9F-69A3918A92FA}"/>
                </a:ext>
              </a:extLst>
            </p:cNvPr>
            <p:cNvCxnSpPr>
              <a:cxnSpLocks/>
            </p:cNvCxnSpPr>
            <p:nvPr/>
          </p:nvCxnSpPr>
          <p:spPr>
            <a:xfrm>
              <a:off x="18197484" y="13486052"/>
              <a:ext cx="0" cy="822248"/>
            </a:xfrm>
            <a:prstGeom prst="straightConnector1">
              <a:avLst/>
            </a:prstGeom>
            <a:ln w="57150">
              <a:solidFill>
                <a:srgbClr val="5A3176"/>
              </a:solidFill>
              <a:headEnd type="triangle"/>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30" name="Graphique 29">
            <a:extLst>
              <a:ext uri="{FF2B5EF4-FFF2-40B4-BE49-F238E27FC236}">
                <a16:creationId xmlns:a16="http://schemas.microsoft.com/office/drawing/2014/main" id="{2D7EDE00-2C5A-D13A-FD1F-F805089BD847}"/>
              </a:ext>
            </a:extLst>
          </p:cNvPr>
          <p:cNvGraphicFramePr>
            <a:graphicFrameLocks/>
          </p:cNvGraphicFramePr>
          <p:nvPr>
            <p:extLst>
              <p:ext uri="{D42A27DB-BD31-4B8C-83A1-F6EECF244321}">
                <p14:modId xmlns:p14="http://schemas.microsoft.com/office/powerpoint/2010/main" val="1224742917"/>
              </p:ext>
            </p:extLst>
          </p:nvPr>
        </p:nvGraphicFramePr>
        <p:xfrm>
          <a:off x="589189" y="19887458"/>
          <a:ext cx="10754219" cy="5009326"/>
        </p:xfrm>
        <a:graphic>
          <a:graphicData uri="http://schemas.openxmlformats.org/drawingml/2006/chart">
            <c:chart xmlns:c="http://schemas.openxmlformats.org/drawingml/2006/chart" xmlns:r="http://schemas.openxmlformats.org/officeDocument/2006/relationships" r:id="rId12"/>
          </a:graphicData>
        </a:graphic>
      </p:graphicFrame>
      <p:grpSp>
        <p:nvGrpSpPr>
          <p:cNvPr id="31" name="Groupe 30">
            <a:extLst>
              <a:ext uri="{FF2B5EF4-FFF2-40B4-BE49-F238E27FC236}">
                <a16:creationId xmlns:a16="http://schemas.microsoft.com/office/drawing/2014/main" id="{574D60CC-8500-1914-5BA3-1E50211EFF25}"/>
              </a:ext>
            </a:extLst>
          </p:cNvPr>
          <p:cNvGrpSpPr/>
          <p:nvPr/>
        </p:nvGrpSpPr>
        <p:grpSpPr>
          <a:xfrm>
            <a:off x="7455751" y="20457644"/>
            <a:ext cx="762988" cy="1127073"/>
            <a:chOff x="18197484" y="13486052"/>
            <a:chExt cx="762988" cy="822248"/>
          </a:xfrm>
        </p:grpSpPr>
        <p:sp>
          <p:nvSpPr>
            <p:cNvPr id="33" name="ZoneTexte 32">
              <a:extLst>
                <a:ext uri="{FF2B5EF4-FFF2-40B4-BE49-F238E27FC236}">
                  <a16:creationId xmlns:a16="http://schemas.microsoft.com/office/drawing/2014/main" id="{E4814C80-0484-62C4-41B6-912F87C39F17}"/>
                </a:ext>
              </a:extLst>
            </p:cNvPr>
            <p:cNvSpPr txBox="1"/>
            <p:nvPr/>
          </p:nvSpPr>
          <p:spPr>
            <a:xfrm>
              <a:off x="18288987" y="13702988"/>
              <a:ext cx="671485" cy="584775"/>
            </a:xfrm>
            <a:prstGeom prst="rect">
              <a:avLst/>
            </a:prstGeom>
            <a:noFill/>
          </p:spPr>
          <p:txBody>
            <a:bodyPr wrap="square">
              <a:normAutofit/>
            </a:bodyPr>
            <a:lstStyle/>
            <a:p>
              <a:r>
                <a:rPr lang="fr-FR" sz="3200" b="1">
                  <a:solidFill>
                    <a:srgbClr val="5A3176"/>
                  </a:solidFill>
                  <a:effectLst/>
                  <a:latin typeface="Arial" panose="020B0604020202020204" pitchFamily="34" charset="0"/>
                  <a:ea typeface="Times New Roman" panose="02020603050405020304" pitchFamily="18" charset="0"/>
                  <a:cs typeface="Arial" panose="020B0604020202020204" pitchFamily="34" charset="0"/>
                </a:rPr>
                <a:t>*</a:t>
              </a:r>
            </a:p>
          </p:txBody>
        </p:sp>
        <p:cxnSp>
          <p:nvCxnSpPr>
            <p:cNvPr id="36" name="Connecteur droit avec flèche 35">
              <a:extLst>
                <a:ext uri="{FF2B5EF4-FFF2-40B4-BE49-F238E27FC236}">
                  <a16:creationId xmlns:a16="http://schemas.microsoft.com/office/drawing/2014/main" id="{50F6BDCB-3631-0E7D-BB43-EE94419BE235}"/>
                </a:ext>
              </a:extLst>
            </p:cNvPr>
            <p:cNvCxnSpPr>
              <a:cxnSpLocks/>
            </p:cNvCxnSpPr>
            <p:nvPr/>
          </p:nvCxnSpPr>
          <p:spPr>
            <a:xfrm>
              <a:off x="18197484" y="13486052"/>
              <a:ext cx="0" cy="822248"/>
            </a:xfrm>
            <a:prstGeom prst="straightConnector1">
              <a:avLst/>
            </a:prstGeom>
            <a:ln w="57150">
              <a:solidFill>
                <a:srgbClr val="5A3176"/>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37" name="Groupe 36">
            <a:extLst>
              <a:ext uri="{FF2B5EF4-FFF2-40B4-BE49-F238E27FC236}">
                <a16:creationId xmlns:a16="http://schemas.microsoft.com/office/drawing/2014/main" id="{E29AE0F8-097D-9FF8-0DAC-75FF32383302}"/>
              </a:ext>
            </a:extLst>
          </p:cNvPr>
          <p:cNvGrpSpPr/>
          <p:nvPr/>
        </p:nvGrpSpPr>
        <p:grpSpPr>
          <a:xfrm>
            <a:off x="9360916" y="21873414"/>
            <a:ext cx="762988" cy="760120"/>
            <a:chOff x="18197484" y="13486052"/>
            <a:chExt cx="762988" cy="822248"/>
          </a:xfrm>
        </p:grpSpPr>
        <p:sp>
          <p:nvSpPr>
            <p:cNvPr id="43" name="ZoneTexte 42">
              <a:extLst>
                <a:ext uri="{FF2B5EF4-FFF2-40B4-BE49-F238E27FC236}">
                  <a16:creationId xmlns:a16="http://schemas.microsoft.com/office/drawing/2014/main" id="{B6EAA512-2301-AEA8-7637-89BF6E5F880E}"/>
                </a:ext>
              </a:extLst>
            </p:cNvPr>
            <p:cNvSpPr txBox="1"/>
            <p:nvPr/>
          </p:nvSpPr>
          <p:spPr>
            <a:xfrm>
              <a:off x="18288987" y="13702988"/>
              <a:ext cx="671485" cy="426618"/>
            </a:xfrm>
            <a:prstGeom prst="rect">
              <a:avLst/>
            </a:prstGeom>
            <a:noFill/>
          </p:spPr>
          <p:txBody>
            <a:bodyPr wrap="square">
              <a:normAutofit fontScale="70000" lnSpcReduction="20000"/>
            </a:bodyPr>
            <a:lstStyle/>
            <a:p>
              <a:r>
                <a:rPr lang="fr-FR" sz="3200" b="1">
                  <a:solidFill>
                    <a:srgbClr val="5A3176"/>
                  </a:solidFill>
                  <a:effectLst/>
                  <a:latin typeface="Arial" panose="020B0604020202020204" pitchFamily="34" charset="0"/>
                  <a:ea typeface="Times New Roman" panose="02020603050405020304" pitchFamily="18" charset="0"/>
                  <a:cs typeface="Arial" panose="020B0604020202020204" pitchFamily="34" charset="0"/>
                </a:rPr>
                <a:t>**</a:t>
              </a:r>
            </a:p>
          </p:txBody>
        </p:sp>
        <p:cxnSp>
          <p:nvCxnSpPr>
            <p:cNvPr id="45" name="Connecteur droit avec flèche 44">
              <a:extLst>
                <a:ext uri="{FF2B5EF4-FFF2-40B4-BE49-F238E27FC236}">
                  <a16:creationId xmlns:a16="http://schemas.microsoft.com/office/drawing/2014/main" id="{049BF5B2-A5CD-A703-6156-E38BF3ED32F8}"/>
                </a:ext>
              </a:extLst>
            </p:cNvPr>
            <p:cNvCxnSpPr>
              <a:cxnSpLocks/>
            </p:cNvCxnSpPr>
            <p:nvPr/>
          </p:nvCxnSpPr>
          <p:spPr>
            <a:xfrm>
              <a:off x="18197484" y="13486052"/>
              <a:ext cx="0" cy="822248"/>
            </a:xfrm>
            <a:prstGeom prst="straightConnector1">
              <a:avLst/>
            </a:prstGeom>
            <a:ln w="57150">
              <a:solidFill>
                <a:srgbClr val="5A3176"/>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39" name="Rectangle 138">
            <a:extLst>
              <a:ext uri="{FF2B5EF4-FFF2-40B4-BE49-F238E27FC236}">
                <a16:creationId xmlns:a16="http://schemas.microsoft.com/office/drawing/2014/main" id="{9276E6A2-5645-656C-A066-7132C9B12960}"/>
              </a:ext>
            </a:extLst>
          </p:cNvPr>
          <p:cNvSpPr/>
          <p:nvPr/>
        </p:nvSpPr>
        <p:spPr>
          <a:xfrm>
            <a:off x="439266" y="11162270"/>
            <a:ext cx="25764011" cy="15981345"/>
          </a:xfrm>
          <a:prstGeom prst="rect">
            <a:avLst/>
          </a:prstGeom>
          <a:noFill/>
          <a:ln>
            <a:solidFill>
              <a:srgbClr val="FFC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endParaRPr lang="fr-FR"/>
          </a:p>
        </p:txBody>
      </p:sp>
      <p:sp>
        <p:nvSpPr>
          <p:cNvPr id="49" name="ZoneTexte 48">
            <a:extLst>
              <a:ext uri="{FF2B5EF4-FFF2-40B4-BE49-F238E27FC236}">
                <a16:creationId xmlns:a16="http://schemas.microsoft.com/office/drawing/2014/main" id="{4A4225E5-5F14-0433-90F9-2A0F2FF05B25}"/>
              </a:ext>
            </a:extLst>
          </p:cNvPr>
          <p:cNvSpPr txBox="1"/>
          <p:nvPr/>
        </p:nvSpPr>
        <p:spPr>
          <a:xfrm>
            <a:off x="12931012" y="21498486"/>
            <a:ext cx="2994323" cy="523220"/>
          </a:xfrm>
          <a:prstGeom prst="rect">
            <a:avLst/>
          </a:prstGeom>
          <a:solidFill>
            <a:schemeClr val="bg1"/>
          </a:solidFill>
        </p:spPr>
        <p:txBody>
          <a:bodyPr wrap="square">
            <a:normAutofit/>
          </a:bodyPr>
          <a:lstStyle/>
          <a:p>
            <a:pPr algn="ctr"/>
            <a:r>
              <a:rPr lang="fr-FR" sz="2800" b="0">
                <a:effectLst/>
                <a:latin typeface="Arial" panose="020B0604020202020204" pitchFamily="34" charset="0"/>
                <a:ea typeface="Times New Roman" panose="02020603050405020304" pitchFamily="18" charset="0"/>
                <a:cs typeface="Arial" panose="020B0604020202020204" pitchFamily="34" charset="0"/>
              </a:rPr>
              <a:t>J0 procédure</a:t>
            </a:r>
          </a:p>
        </p:txBody>
      </p:sp>
    </p:spTree>
    <p:extLst>
      <p:ext uri="{BB962C8B-B14F-4D97-AF65-F5344CB8AC3E}">
        <p14:creationId xmlns:p14="http://schemas.microsoft.com/office/powerpoint/2010/main" val="41512347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
</p:tagLst>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291</TotalTime>
  <Words>969</Words>
  <Application>Microsoft Office PowerPoint</Application>
  <PresentationFormat>Personnalisé</PresentationFormat>
  <Paragraphs>148</Paragraphs>
  <Slides>1</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vt:i4>
      </vt:variant>
    </vt:vector>
  </HeadingPairs>
  <TitlesOfParts>
    <vt:vector size="5" baseType="lpstr">
      <vt:lpstr>Arial</vt:lpstr>
      <vt:lpstr>Calibri</vt:lpstr>
      <vt:lpstr>Calibri Light</vt:lpstr>
      <vt:lpstr>Thème Office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CHAVAGNAC Marlène</dc:creator>
  <cp:lastModifiedBy>Clémentine COLLEIT - ITC France</cp:lastModifiedBy>
  <cp:revision>8</cp:revision>
  <dcterms:created xsi:type="dcterms:W3CDTF">2023-09-01T12:18:47Z</dcterms:created>
  <dcterms:modified xsi:type="dcterms:W3CDTF">2024-10-16T12:23:22Z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FD6DBF28-3110-4D4A-B821-5DF157D87276</vt:lpwstr>
  </property>
  <property fmtid="{D5CDD505-2E9C-101B-9397-08002B2CF9AE}" pid="3" name="ArticulatePath">
    <vt:lpwstr>French (France)_prep_Poster EADV 2023_Cicabio crème+_v4</vt:lpwstr>
  </property>
</Properties>
</file>