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2803763" cy="30275213"/>
  <p:notesSz cx="9144000" cy="6858000"/>
  <p:custDataLst>
    <p:tags r:id="rId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BE7A9B-EEF2-D289-0690-AFA17BB6B700}" name="GRAIZEAU Christelle" initials="CG" userId="S::christelle.graizeau@naos.com::2954ab00-e9a5-4b12-854c-5e8d1f57d6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CAE874"/>
    <a:srgbClr val="92BA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811" autoAdjust="0"/>
    <p:restoredTop sz="95852" autoAdjust="0"/>
  </p:normalViewPr>
  <p:slideViewPr>
    <p:cSldViewPr snapToGrid="0">
      <p:cViewPr>
        <p:scale>
          <a:sx n="50" d="100"/>
          <a:sy n="50" d="100"/>
        </p:scale>
        <p:origin x="2460" y="-29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VAGNAC Marlène" userId="d13b13b3-387b-4803-99d6-6fc28b0f2518" providerId="ADAL" clId="{552A0B6B-DBD7-4603-AD78-9797A58DD3F3}"/>
    <pc:docChg chg="modSld">
      <pc:chgData name="CHAVAGNAC Marlène" userId="d13b13b3-387b-4803-99d6-6fc28b0f2518" providerId="ADAL" clId="{552A0B6B-DBD7-4603-AD78-9797A58DD3F3}" dt="2023-10-03T15:36:38.136" v="0" actId="13926"/>
      <pc:docMkLst>
        <pc:docMk/>
      </pc:docMkLst>
      <pc:sldChg chg="modSp mod">
        <pc:chgData name="CHAVAGNAC Marlène" userId="d13b13b3-387b-4803-99d6-6fc28b0f2518" providerId="ADAL" clId="{552A0B6B-DBD7-4603-AD78-9797A58DD3F3}" dt="2023-10-03T15:36:38.136" v="0" actId="13926"/>
        <pc:sldMkLst>
          <pc:docMk/>
          <pc:sldMk cId="4151234770" sldId="256"/>
        </pc:sldMkLst>
        <pc:spChg chg="mod">
          <ac:chgData name="CHAVAGNAC Marlène" userId="d13b13b3-387b-4803-99d6-6fc28b0f2518" providerId="ADAL" clId="{552A0B6B-DBD7-4603-AD78-9797A58DD3F3}" dt="2023-10-03T15:36:38.136" v="0" actId="13926"/>
          <ac:spMkLst>
            <pc:docMk/>
            <pc:sldMk cId="4151234770" sldId="256"/>
            <ac:spMk id="17" creationId="{157CA085-C24B-8EFA-816E-4E5BCAC459D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fr-FR"/>
              <a:t>Modifiez le style du titre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395969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420523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368066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12504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fr-FR"/>
              <a:t>Modifiez le style du titre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228738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3282143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fr-FR"/>
              <a:t>Modifiez le style du titre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4" name="Content Placeholder 3"/>
          <p:cNvSpPr>
            <a:spLocks noGrp="1"/>
          </p:cNvSpPr>
          <p:nvPr>
            <p:ph sz="half" idx="2"/>
          </p:nvPr>
        </p:nvSpPr>
        <p:spPr>
          <a:xfrm>
            <a:off x="2948339" y="11058863"/>
            <a:ext cx="18107995"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6" name="Content Placeholder 5"/>
          <p:cNvSpPr>
            <a:spLocks noGrp="1"/>
          </p:cNvSpPr>
          <p:nvPr>
            <p:ph sz="quarter" idx="4"/>
          </p:nvPr>
        </p:nvSpPr>
        <p:spPr>
          <a:xfrm>
            <a:off x="21669408" y="11058863"/>
            <a:ext cx="18197174"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462EFA-92F9-492A-8D7F-333F11387E44}" type="datetimeFigureOut">
              <a:rPr lang="fr-FR" smtClean="0"/>
              <a:t>16/10/2024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278135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5462EFA-92F9-492A-8D7F-333F11387E44}" type="datetimeFigureOut">
              <a:rPr lang="fr-FR" smtClean="0"/>
              <a:t>16/10/2024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54699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62EFA-92F9-492A-8D7F-333F11387E44}" type="datetimeFigureOut">
              <a:rPr lang="fr-FR" smtClean="0"/>
              <a:t>16/10/2024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328301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87513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fr-FR"/>
              <a:t>Cliquez sur l'icône pour ajouter une image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a:t>
            </a:fld>
            <a:endParaRPr lang="fr-FR"/>
          </a:p>
        </p:txBody>
      </p:sp>
    </p:spTree>
    <p:extLst>
      <p:ext uri="{BB962C8B-B14F-4D97-AF65-F5344CB8AC3E}">
        <p14:creationId xmlns:p14="http://schemas.microsoft.com/office/powerpoint/2010/main" val="318171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55462EFA-92F9-492A-8D7F-333F11387E44}" type="datetimeFigureOut">
              <a:rPr lang="fr-FR" smtClean="0"/>
              <a:t>16/10/2024</a:t>
            </a:fld>
            <a:endParaRPr lang="fr-FR"/>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A711B724-665F-44DD-98AC-DD754F04EB80}" type="slidenum">
              <a:rPr lang="fr-FR" smtClean="0"/>
              <a:t>‹#›</a:t>
            </a:fld>
            <a:endParaRPr lang="fr-FR"/>
          </a:p>
        </p:txBody>
      </p:sp>
    </p:spTree>
    <p:extLst>
      <p:ext uri="{BB962C8B-B14F-4D97-AF65-F5344CB8AC3E}">
        <p14:creationId xmlns:p14="http://schemas.microsoft.com/office/powerpoint/2010/main" val="33453282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a:extLst>
              <a:ext uri="{FF2B5EF4-FFF2-40B4-BE49-F238E27FC236}">
                <a16:creationId xmlns:a16="http://schemas.microsoft.com/office/drawing/2014/main" id="{9F000785-9B6B-31DB-01D7-B3016D48F04E}"/>
              </a:ext>
            </a:extLst>
          </p:cNvPr>
          <p:cNvSpPr/>
          <p:nvPr/>
        </p:nvSpPr>
        <p:spPr>
          <a:xfrm>
            <a:off x="620606" y="492124"/>
            <a:ext cx="41593133" cy="2286199"/>
          </a:xfrm>
          <a:prstGeom prst="round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92500"/>
          </a:bodyPr>
          <a:lstStyle/>
          <a:p>
            <a:pPr algn="ctr">
              <a:defRPr/>
            </a:pPr>
            <a:r>
              <a:rPr lang="fr-FR" sz="6000" b="1" cap="all" dirty="0" err="1">
                <a:solidFill>
                  <a:srgbClr val="FFFFFF"/>
                </a:solidFill>
                <a:latin typeface="Arial" panose="020B0604020202020204" pitchFamily="34" charset="0"/>
                <a:cs typeface="Arial" panose="020B0604020202020204" pitchFamily="34" charset="0"/>
              </a:rPr>
              <a:t>Interest</a:t>
            </a:r>
            <a:r>
              <a:rPr lang="fr-FR" sz="6000" b="1" cap="all" dirty="0">
                <a:solidFill>
                  <a:srgbClr val="FFFFFF"/>
                </a:solidFill>
                <a:latin typeface="Arial" panose="020B0604020202020204" pitchFamily="34" charset="0"/>
                <a:cs typeface="Arial" panose="020B0604020202020204" pitchFamily="34" charset="0"/>
              </a:rPr>
              <a:t> of a </a:t>
            </a:r>
            <a:r>
              <a:rPr lang="fr-FR" sz="6000" b="1" cap="all" dirty="0" err="1">
                <a:solidFill>
                  <a:srgbClr val="FFFFFF"/>
                </a:solidFill>
                <a:latin typeface="Arial" panose="020B0604020202020204" pitchFamily="34" charset="0"/>
                <a:cs typeface="Arial" panose="020B0604020202020204" pitchFamily="34" charset="0"/>
              </a:rPr>
              <a:t>novel</a:t>
            </a:r>
            <a:r>
              <a:rPr lang="fr-FR" sz="6000" b="1" cap="all" dirty="0">
                <a:solidFill>
                  <a:srgbClr val="FFFFFF"/>
                </a:solidFill>
                <a:latin typeface="Arial" panose="020B0604020202020204" pitchFamily="34" charset="0"/>
                <a:cs typeface="Arial" panose="020B0604020202020204" pitchFamily="34" charset="0"/>
              </a:rPr>
              <a:t> </a:t>
            </a:r>
            <a:r>
              <a:rPr lang="fr-FR" sz="6000" b="1" cap="all" dirty="0" err="1">
                <a:solidFill>
                  <a:srgbClr val="FFFFFF"/>
                </a:solidFill>
                <a:latin typeface="Arial" panose="020B0604020202020204" pitchFamily="34" charset="0"/>
                <a:cs typeface="Arial" panose="020B0604020202020204" pitchFamily="34" charset="0"/>
              </a:rPr>
              <a:t>dermocosmetic</a:t>
            </a:r>
            <a:r>
              <a:rPr lang="fr-FR" sz="6000" b="1" cap="all" dirty="0">
                <a:solidFill>
                  <a:srgbClr val="FFFFFF"/>
                </a:solidFill>
                <a:latin typeface="Arial" panose="020B0604020202020204" pitchFamily="34" charset="0"/>
                <a:cs typeface="Arial" panose="020B0604020202020204" pitchFamily="34" charset="0"/>
              </a:rPr>
              <a:t> </a:t>
            </a:r>
            <a:r>
              <a:rPr lang="fr-FR" sz="6000" b="1" cap="all" dirty="0" err="1">
                <a:solidFill>
                  <a:srgbClr val="FFFFFF"/>
                </a:solidFill>
                <a:latin typeface="Arial" panose="020B0604020202020204" pitchFamily="34" charset="0"/>
                <a:cs typeface="Arial" panose="020B0604020202020204" pitchFamily="34" charset="0"/>
              </a:rPr>
              <a:t>shampoo</a:t>
            </a:r>
            <a:r>
              <a:rPr lang="fr-FR" sz="6000" b="1" cap="all" dirty="0">
                <a:solidFill>
                  <a:srgbClr val="FFFFFF"/>
                </a:solidFill>
                <a:latin typeface="Arial" panose="020B0604020202020204" pitchFamily="34" charset="0"/>
                <a:cs typeface="Arial" panose="020B0604020202020204" pitchFamily="34" charset="0"/>
              </a:rPr>
              <a:t> in the management of scalp psoriasis (Intérêt d’un nouveau shampooing </a:t>
            </a:r>
            <a:r>
              <a:rPr lang="fr-FR" sz="6000" b="1" cap="all" dirty="0" err="1">
                <a:solidFill>
                  <a:srgbClr val="FFFFFF"/>
                </a:solidFill>
                <a:latin typeface="Arial" panose="020B0604020202020204" pitchFamily="34" charset="0"/>
                <a:cs typeface="Arial" panose="020B0604020202020204" pitchFamily="34" charset="0"/>
              </a:rPr>
              <a:t>dermo</a:t>
            </a:r>
            <a:r>
              <a:rPr lang="fr-FR" sz="6000" b="1" cap="all" dirty="0">
                <a:solidFill>
                  <a:srgbClr val="FFFFFF"/>
                </a:solidFill>
                <a:latin typeface="Arial" panose="020B0604020202020204" pitchFamily="34" charset="0"/>
                <a:cs typeface="Arial" panose="020B0604020202020204" pitchFamily="34" charset="0"/>
              </a:rPr>
              <a:t>-cosmétique dans la prise en charge du psoriasis du cuir chevelu)</a:t>
            </a:r>
          </a:p>
        </p:txBody>
      </p:sp>
      <p:sp>
        <p:nvSpPr>
          <p:cNvPr id="5" name="Rectangle 6">
            <a:extLst>
              <a:ext uri="{FF2B5EF4-FFF2-40B4-BE49-F238E27FC236}">
                <a16:creationId xmlns:a16="http://schemas.microsoft.com/office/drawing/2014/main" id="{77C82274-8EC9-F04D-2381-825E9D6CB151}"/>
              </a:ext>
            </a:extLst>
          </p:cNvPr>
          <p:cNvSpPr>
            <a:spLocks noChangeArrowheads="1"/>
          </p:cNvSpPr>
          <p:nvPr/>
        </p:nvSpPr>
        <p:spPr bwMode="auto">
          <a:xfrm>
            <a:off x="620606" y="3198467"/>
            <a:ext cx="41593133"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spcAft>
                <a:spcPts val="850"/>
              </a:spcAft>
            </a:pPr>
            <a:r>
              <a:rPr lang="fr-FR" sz="4000" b="1" dirty="0">
                <a:latin typeface="Arial" panose="020B0604020202020204" pitchFamily="34" charset="0"/>
              </a:rPr>
              <a:t>Floriane Gayraud</a:t>
            </a:r>
            <a:r>
              <a:rPr lang="fr-FR" sz="4000" b="1" baseline="30000" dirty="0">
                <a:latin typeface="Arial" panose="020B0604020202020204" pitchFamily="34" charset="0"/>
              </a:rPr>
              <a:t>1</a:t>
            </a:r>
            <a:r>
              <a:rPr lang="fr-FR" sz="4000" b="1" dirty="0">
                <a:latin typeface="Arial" panose="020B0604020202020204" pitchFamily="34" charset="0"/>
              </a:rPr>
              <a:t>, Elise Abric</a:t>
            </a:r>
            <a:r>
              <a:rPr lang="fr-FR" sz="4000" b="1" baseline="30000" dirty="0">
                <a:latin typeface="Arial" panose="020B0604020202020204" pitchFamily="34" charset="0"/>
              </a:rPr>
              <a:t>1</a:t>
            </a:r>
            <a:r>
              <a:rPr lang="fr-FR" sz="4000" b="1" dirty="0">
                <a:latin typeface="Arial" panose="020B0604020202020204" pitchFamily="34" charset="0"/>
              </a:rPr>
              <a:t>, Elsa Tisserand</a:t>
            </a:r>
            <a:r>
              <a:rPr lang="fr-FR" sz="4000" b="1" baseline="30000" dirty="0">
                <a:latin typeface="Arial" panose="020B0604020202020204" pitchFamily="34" charset="0"/>
              </a:rPr>
              <a:t>1</a:t>
            </a:r>
            <a:r>
              <a:rPr lang="fr-FR" sz="4000" b="1" dirty="0">
                <a:latin typeface="Arial" panose="020B0604020202020204" pitchFamily="34" charset="0"/>
              </a:rPr>
              <a:t>, Christelle Graizeau</a:t>
            </a:r>
            <a:r>
              <a:rPr lang="fr-FR" sz="4000" b="1" baseline="30000" dirty="0">
                <a:latin typeface="Arial" panose="020B0604020202020204" pitchFamily="34" charset="0"/>
              </a:rPr>
              <a:t>1,2</a:t>
            </a:r>
            <a:r>
              <a:rPr lang="fr-FR" sz="4000" b="1" dirty="0">
                <a:latin typeface="Arial" panose="020B0604020202020204" pitchFamily="34" charset="0"/>
              </a:rPr>
              <a:t>, Nathalie Ardiet</a:t>
            </a:r>
            <a:r>
              <a:rPr lang="fr-FR" sz="4000" b="1" baseline="30000" dirty="0">
                <a:latin typeface="Arial" panose="020B0604020202020204" pitchFamily="34" charset="0"/>
              </a:rPr>
              <a:t>1</a:t>
            </a:r>
            <a:r>
              <a:rPr lang="fr-FR" sz="4000" b="1" dirty="0">
                <a:latin typeface="Arial" panose="020B0604020202020204" pitchFamily="34" charset="0"/>
              </a:rPr>
              <a:t> et Michèle Sayag</a:t>
            </a:r>
            <a:r>
              <a:rPr lang="fr-FR" sz="4000" b="1" baseline="30000" dirty="0">
                <a:latin typeface="Arial" panose="020B0604020202020204" pitchFamily="34" charset="0"/>
              </a:rPr>
              <a:t>1</a:t>
            </a:r>
          </a:p>
          <a:p>
            <a:pPr>
              <a:spcAft>
                <a:spcPts val="850"/>
              </a:spcAft>
            </a:pPr>
            <a:r>
              <a:rPr lang="fr-FR" sz="3200" i="1" baseline="30000" dirty="0">
                <a:latin typeface="Arial" panose="020B0604020202020204" pitchFamily="34" charset="0"/>
              </a:rPr>
              <a:t>1 </a:t>
            </a:r>
            <a:r>
              <a:rPr lang="fr-FR" sz="3200" i="1" dirty="0">
                <a:latin typeface="Arial" panose="020B0604020202020204" pitchFamily="34" charset="0"/>
              </a:rPr>
              <a:t>Groupe NAOS, Département Recherche et Développement, Aix-en-Provence, France</a:t>
            </a:r>
          </a:p>
          <a:p>
            <a:r>
              <a:rPr lang="fr-FR" sz="3200" i="1" baseline="30000" dirty="0">
                <a:latin typeface="Arial" panose="020B0604020202020204" pitchFamily="34" charset="0"/>
              </a:rPr>
              <a:t>2 </a:t>
            </a:r>
            <a:r>
              <a:rPr lang="fr-FR" sz="3200" i="1" dirty="0">
                <a:latin typeface="Arial" panose="020B0604020202020204" pitchFamily="34" charset="0"/>
              </a:rPr>
              <a:t>NAOS Institute of Life Science, Aix-en-Provence, France</a:t>
            </a:r>
          </a:p>
        </p:txBody>
      </p:sp>
      <p:grpSp>
        <p:nvGrpSpPr>
          <p:cNvPr id="10" name="Groupe 7">
            <a:extLst>
              <a:ext uri="{FF2B5EF4-FFF2-40B4-BE49-F238E27FC236}">
                <a16:creationId xmlns:a16="http://schemas.microsoft.com/office/drawing/2014/main" id="{7C2A95F8-64F2-D344-BF33-D7B51678ECB9}"/>
              </a:ext>
            </a:extLst>
          </p:cNvPr>
          <p:cNvGrpSpPr>
            <a:grpSpLocks/>
          </p:cNvGrpSpPr>
          <p:nvPr/>
        </p:nvGrpSpPr>
        <p:grpSpPr bwMode="auto">
          <a:xfrm>
            <a:off x="620606" y="5299567"/>
            <a:ext cx="41574193" cy="3701273"/>
            <a:chOff x="525363" y="1376315"/>
            <a:chExt cx="2926726" cy="501529"/>
          </a:xfrm>
        </p:grpSpPr>
        <p:sp>
          <p:nvSpPr>
            <p:cNvPr id="11" name="Zone de texte 2">
              <a:extLst>
                <a:ext uri="{FF2B5EF4-FFF2-40B4-BE49-F238E27FC236}">
                  <a16:creationId xmlns:a16="http://schemas.microsoft.com/office/drawing/2014/main" id="{45FB12E6-8607-E90B-733F-EFF4D231C6A9}"/>
                </a:ext>
              </a:extLst>
            </p:cNvPr>
            <p:cNvSpPr txBox="1">
              <a:spLocks noChangeArrowheads="1"/>
            </p:cNvSpPr>
            <p:nvPr/>
          </p:nvSpPr>
          <p:spPr bwMode="auto">
            <a:xfrm>
              <a:off x="525363" y="1447262"/>
              <a:ext cx="2925782" cy="430582"/>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r>
                <a:rPr lang="fr-FR" sz="583">
                  <a:latin typeface="Calibri"/>
                  <a:ea typeface="Calibri"/>
                  <a:cs typeface="Times New Roman"/>
                </a:rPr>
                <a:t> </a:t>
              </a:r>
            </a:p>
          </p:txBody>
        </p:sp>
        <p:sp>
          <p:nvSpPr>
            <p:cNvPr id="12" name="Rectangle 11">
              <a:extLst>
                <a:ext uri="{FF2B5EF4-FFF2-40B4-BE49-F238E27FC236}">
                  <a16:creationId xmlns:a16="http://schemas.microsoft.com/office/drawing/2014/main" id="{35D347C2-54E4-2037-8C67-517F1BF738A3}"/>
                </a:ext>
              </a:extLst>
            </p:cNvPr>
            <p:cNvSpPr/>
            <p:nvPr/>
          </p:nvSpPr>
          <p:spPr>
            <a:xfrm>
              <a:off x="525363" y="1376315"/>
              <a:ext cx="2926726" cy="133095"/>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lnSpc>
                  <a:spcPct val="115000"/>
                </a:lnSpc>
                <a:spcAft>
                  <a:spcPts val="530"/>
                </a:spcAft>
                <a:defRPr/>
              </a:pPr>
              <a:r>
                <a:rPr lang="fr-FR" sz="5400" b="1">
                  <a:latin typeface="Arial" panose="020B0604020202020204" pitchFamily="34" charset="0"/>
                  <a:ea typeface="Calibri"/>
                  <a:cs typeface="Arial" panose="020B0604020202020204" pitchFamily="34" charset="0"/>
                </a:rPr>
                <a:t>INTRODUCTION ET OBJECTIFS</a:t>
              </a:r>
            </a:p>
          </p:txBody>
        </p:sp>
      </p:grpSp>
      <p:sp>
        <p:nvSpPr>
          <p:cNvPr id="13" name="ZoneTexte 12">
            <a:extLst>
              <a:ext uri="{FF2B5EF4-FFF2-40B4-BE49-F238E27FC236}">
                <a16:creationId xmlns:a16="http://schemas.microsoft.com/office/drawing/2014/main" id="{49C93E63-21A7-D181-AA47-88F3F920A6DD}"/>
              </a:ext>
            </a:extLst>
          </p:cNvPr>
          <p:cNvSpPr txBox="1"/>
          <p:nvPr/>
        </p:nvSpPr>
        <p:spPr>
          <a:xfrm>
            <a:off x="772897" y="6364279"/>
            <a:ext cx="41271101" cy="2308324"/>
          </a:xfrm>
          <a:prstGeom prst="rect">
            <a:avLst/>
          </a:prstGeom>
          <a:noFill/>
        </p:spPr>
        <p:txBody>
          <a:bodyPr wrap="square">
            <a:noAutofit/>
          </a:bodyPr>
          <a:lstStyle/>
          <a:p>
            <a:pPr algn="just"/>
            <a:r>
              <a:rPr lang="fr-FR" sz="3100" spc="-20" dirty="0">
                <a:effectLst/>
                <a:latin typeface="Arial" panose="020B0604020202020204" pitchFamily="34" charset="0"/>
                <a:ea typeface="Calibri" panose="020F0502020204030204" pitchFamily="34" charset="0"/>
                <a:cs typeface="Arial" panose="020B0604020202020204" pitchFamily="34" charset="0"/>
              </a:rPr>
              <a:t>Le psoriasis du cuir chevelu (PCC) est une maladie chronique qui se caractérise par la présence de squames épaisses sur une peau érythémateuse clairement définie. Il peut également provoquer un prurit intense. Même si les cheveux recouvrent souvent les lésions, la desquamation peut avoir un impact sur la qualité de vie du sujet. Actuellement, le traitement du PCC comprend le traitement topique, le traitement </a:t>
            </a:r>
            <a:r>
              <a:rPr lang="fr-FR" sz="3100" spc="-20" dirty="0" err="1">
                <a:effectLst/>
                <a:latin typeface="Arial" panose="020B0604020202020204" pitchFamily="34" charset="0"/>
                <a:ea typeface="Calibri" panose="020F0502020204030204" pitchFamily="34" charset="0"/>
                <a:cs typeface="Arial" panose="020B0604020202020204" pitchFamily="34" charset="0"/>
              </a:rPr>
              <a:t>intralésionnel</a:t>
            </a:r>
            <a:r>
              <a:rPr lang="fr-FR" sz="3100" spc="-20" dirty="0">
                <a:effectLst/>
                <a:latin typeface="Arial" panose="020B0604020202020204" pitchFamily="34" charset="0"/>
                <a:ea typeface="Calibri" panose="020F0502020204030204" pitchFamily="34" charset="0"/>
                <a:cs typeface="Arial" panose="020B0604020202020204" pitchFamily="34" charset="0"/>
              </a:rPr>
              <a:t>, le traitement systémique et la </a:t>
            </a:r>
            <a:r>
              <a:rPr lang="fr-FR" sz="3100" spc="-20" dirty="0" err="1">
                <a:effectLst/>
                <a:latin typeface="Arial" panose="020B0604020202020204" pitchFamily="34" charset="0"/>
                <a:ea typeface="Calibri" panose="020F0502020204030204" pitchFamily="34" charset="0"/>
                <a:cs typeface="Arial" panose="020B0604020202020204" pitchFamily="34" charset="0"/>
              </a:rPr>
              <a:t>photochimiothérapie</a:t>
            </a:r>
            <a:r>
              <a:rPr lang="fr-FR" sz="3100" spc="-20" dirty="0">
                <a:effectLst/>
                <a:latin typeface="Arial" panose="020B0604020202020204" pitchFamily="34" charset="0"/>
                <a:ea typeface="Calibri" panose="020F0502020204030204" pitchFamily="34" charset="0"/>
                <a:cs typeface="Arial" panose="020B0604020202020204" pitchFamily="34" charset="0"/>
              </a:rPr>
              <a:t>.</a:t>
            </a:r>
          </a:p>
          <a:p>
            <a:pPr algn="just"/>
            <a:r>
              <a:rPr lang="fr-FR" sz="3100" spc="-20" dirty="0">
                <a:effectLst/>
                <a:latin typeface="Arial" panose="020B0604020202020204" pitchFamily="34" charset="0"/>
                <a:ea typeface="Calibri" panose="020F0502020204030204" pitchFamily="34" charset="0"/>
                <a:cs typeface="Arial" panose="020B0604020202020204" pitchFamily="34" charset="0"/>
              </a:rPr>
              <a:t>Les présentes études ont évalué l’effet protecteur et non </a:t>
            </a:r>
            <a:r>
              <a:rPr lang="fr-FR" sz="3100" spc="-20" dirty="0" err="1">
                <a:effectLst/>
                <a:latin typeface="Arial" panose="020B0604020202020204" pitchFamily="34" charset="0"/>
                <a:ea typeface="Calibri" panose="020F0502020204030204" pitchFamily="34" charset="0"/>
                <a:cs typeface="Arial" panose="020B0604020202020204" pitchFamily="34" charset="0"/>
              </a:rPr>
              <a:t>délipidant</a:t>
            </a:r>
            <a:r>
              <a:rPr lang="fr-FR" sz="3100" spc="-20" dirty="0">
                <a:effectLst/>
                <a:latin typeface="Arial" panose="020B0604020202020204" pitchFamily="34" charset="0"/>
                <a:ea typeface="Calibri" panose="020F0502020204030204" pitchFamily="34" charset="0"/>
                <a:cs typeface="Arial" panose="020B0604020202020204" pitchFamily="34" charset="0"/>
              </a:rPr>
              <a:t> ainsi que les bénéfices cliniques et la sécurité d’emploi d’un nouveau shampooing </a:t>
            </a:r>
            <a:r>
              <a:rPr lang="fr-FR" sz="3100" spc="-20" dirty="0" err="1">
                <a:effectLst/>
                <a:latin typeface="Arial" panose="020B0604020202020204" pitchFamily="34" charset="0"/>
                <a:ea typeface="Calibri" panose="020F0502020204030204" pitchFamily="34" charset="0"/>
                <a:cs typeface="Arial" panose="020B0604020202020204" pitchFamily="34" charset="0"/>
              </a:rPr>
              <a:t>dermo</a:t>
            </a:r>
            <a:r>
              <a:rPr lang="fr-FR" sz="3100" spc="-20" dirty="0">
                <a:effectLst/>
                <a:latin typeface="Arial" panose="020B0604020202020204" pitchFamily="34" charset="0"/>
                <a:ea typeface="Calibri" panose="020F0502020204030204" pitchFamily="34" charset="0"/>
                <a:cs typeface="Arial" panose="020B0604020202020204" pitchFamily="34" charset="0"/>
              </a:rPr>
              <a:t>-cosmétique contenant de l’acide salicylique, des extraits de genévrier et de </a:t>
            </a:r>
            <a:r>
              <a:rPr lang="fr-FR" sz="3100" spc="-20" dirty="0" err="1">
                <a:effectLst/>
                <a:latin typeface="Arial" panose="020B0604020202020204" pitchFamily="34" charset="0"/>
                <a:ea typeface="Calibri" panose="020F0502020204030204" pitchFamily="34" charset="0"/>
                <a:cs typeface="Arial" panose="020B0604020202020204" pitchFamily="34" charset="0"/>
              </a:rPr>
              <a:t>zanthoxylum</a:t>
            </a:r>
            <a:r>
              <a:rPr lang="fr-FR" sz="3100" spc="-20" dirty="0">
                <a:effectLst/>
                <a:latin typeface="Arial" panose="020B0604020202020204" pitchFamily="34" charset="0"/>
                <a:ea typeface="Calibri" panose="020F0502020204030204" pitchFamily="34" charset="0"/>
                <a:cs typeface="Arial" panose="020B0604020202020204" pitchFamily="34" charset="0"/>
              </a:rPr>
              <a:t> et de la </a:t>
            </a:r>
            <a:r>
              <a:rPr lang="fr-FR" sz="3100" spc="-20" dirty="0" err="1">
                <a:effectLst/>
                <a:latin typeface="Arial" panose="020B0604020202020204" pitchFamily="34" charset="0"/>
                <a:ea typeface="Calibri" panose="020F0502020204030204" pitchFamily="34" charset="0"/>
                <a:cs typeface="Arial" panose="020B0604020202020204" pitchFamily="34" charset="0"/>
              </a:rPr>
              <a:t>forskoline</a:t>
            </a:r>
            <a:r>
              <a:rPr lang="fr-FR" sz="3100" spc="-20" dirty="0">
                <a:effectLst/>
                <a:latin typeface="Arial" panose="020B0604020202020204" pitchFamily="34" charset="0"/>
                <a:ea typeface="Calibri" panose="020F0502020204030204" pitchFamily="34" charset="0"/>
                <a:cs typeface="Arial" panose="020B0604020202020204" pitchFamily="34" charset="0"/>
              </a:rPr>
              <a:t> pour le PCC d’intensité légère à modérée.</a:t>
            </a:r>
          </a:p>
        </p:txBody>
      </p:sp>
      <p:grpSp>
        <p:nvGrpSpPr>
          <p:cNvPr id="14" name="Groupe 7">
            <a:extLst>
              <a:ext uri="{FF2B5EF4-FFF2-40B4-BE49-F238E27FC236}">
                <a16:creationId xmlns:a16="http://schemas.microsoft.com/office/drawing/2014/main" id="{9C1A1FBB-AD33-88BD-4D57-BD98FE39A920}"/>
              </a:ext>
            </a:extLst>
          </p:cNvPr>
          <p:cNvGrpSpPr>
            <a:grpSpLocks/>
          </p:cNvGrpSpPr>
          <p:nvPr/>
        </p:nvGrpSpPr>
        <p:grpSpPr bwMode="auto">
          <a:xfrm>
            <a:off x="639475" y="9278682"/>
            <a:ext cx="41551356" cy="3916815"/>
            <a:chOff x="525363" y="1370333"/>
            <a:chExt cx="2926726" cy="443412"/>
          </a:xfrm>
        </p:grpSpPr>
        <p:sp>
          <p:nvSpPr>
            <p:cNvPr id="15" name="Zone de texte 2">
              <a:extLst>
                <a:ext uri="{FF2B5EF4-FFF2-40B4-BE49-F238E27FC236}">
                  <a16:creationId xmlns:a16="http://schemas.microsoft.com/office/drawing/2014/main" id="{921946AB-6E16-426B-3E5B-791EECFFE2F6}"/>
                </a:ext>
              </a:extLst>
            </p:cNvPr>
            <p:cNvSpPr txBox="1">
              <a:spLocks noChangeArrowheads="1"/>
            </p:cNvSpPr>
            <p:nvPr/>
          </p:nvSpPr>
          <p:spPr bwMode="auto">
            <a:xfrm>
              <a:off x="525363" y="1447262"/>
              <a:ext cx="2925782" cy="366483"/>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r>
                <a:rPr lang="fr-FR" sz="583">
                  <a:latin typeface="Calibri"/>
                  <a:ea typeface="Calibri"/>
                  <a:cs typeface="Times New Roman"/>
                </a:rPr>
                <a:t> </a:t>
              </a:r>
            </a:p>
          </p:txBody>
        </p:sp>
        <p:sp>
          <p:nvSpPr>
            <p:cNvPr id="16" name="Rectangle 15">
              <a:extLst>
                <a:ext uri="{FF2B5EF4-FFF2-40B4-BE49-F238E27FC236}">
                  <a16:creationId xmlns:a16="http://schemas.microsoft.com/office/drawing/2014/main" id="{D4A144C3-ACB4-BB7A-0603-888766E2E5F4}"/>
                </a:ext>
              </a:extLst>
            </p:cNvPr>
            <p:cNvSpPr/>
            <p:nvPr/>
          </p:nvSpPr>
          <p:spPr>
            <a:xfrm>
              <a:off x="526084" y="1370333"/>
              <a:ext cx="2926005" cy="101471"/>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lnSpcReduction="10000"/>
            </a:bodyPr>
            <a:lstStyle/>
            <a:p>
              <a:pPr algn="ctr">
                <a:lnSpc>
                  <a:spcPct val="115000"/>
                </a:lnSpc>
                <a:spcAft>
                  <a:spcPts val="530"/>
                </a:spcAft>
                <a:defRPr/>
              </a:pPr>
              <a:r>
                <a:rPr lang="fr-FR" sz="5400" b="1">
                  <a:latin typeface="Arial" panose="020B0604020202020204" pitchFamily="34" charset="0"/>
                  <a:ea typeface="Calibri"/>
                  <a:cs typeface="Arial" panose="020B0604020202020204" pitchFamily="34" charset="0"/>
                </a:rPr>
                <a:t>MATÉRIELS ET MÉTHODOLOGIE</a:t>
              </a:r>
            </a:p>
          </p:txBody>
        </p:sp>
      </p:grpSp>
      <p:sp>
        <p:nvSpPr>
          <p:cNvPr id="17" name="ZoneTexte 16">
            <a:extLst>
              <a:ext uri="{FF2B5EF4-FFF2-40B4-BE49-F238E27FC236}">
                <a16:creationId xmlns:a16="http://schemas.microsoft.com/office/drawing/2014/main" id="{157CA085-C24B-8EFA-816E-4E5BCAC459D1}"/>
              </a:ext>
            </a:extLst>
          </p:cNvPr>
          <p:cNvSpPr txBox="1"/>
          <p:nvPr/>
        </p:nvSpPr>
        <p:spPr>
          <a:xfrm>
            <a:off x="772898" y="10174189"/>
            <a:ext cx="41271101" cy="3416320"/>
          </a:xfrm>
          <a:prstGeom prst="rect">
            <a:avLst/>
          </a:prstGeom>
          <a:noFill/>
        </p:spPr>
        <p:txBody>
          <a:bodyPr wrap="square">
            <a:normAutofit/>
          </a:bodyPr>
          <a:lstStyle/>
          <a:p>
            <a:pPr algn="just"/>
            <a:r>
              <a:rPr lang="fr-FR" sz="3100" dirty="0">
                <a:effectLst/>
                <a:latin typeface="Arial" panose="020B0604020202020204" pitchFamily="34" charset="0"/>
                <a:ea typeface="Calibri" panose="020F0502020204030204" pitchFamily="34" charset="0"/>
                <a:cs typeface="Arial" panose="020B0604020202020204" pitchFamily="34" charset="0"/>
              </a:rPr>
              <a:t>Deux études cliniques intra-individuelles réalisées en ouvert ont été menées. La première étude a évalué, 1 et 4 heures après une application unique, l’effet non </a:t>
            </a:r>
            <a:r>
              <a:rPr lang="fr-FR" sz="3100" dirty="0" err="1">
                <a:effectLst/>
                <a:latin typeface="Arial" panose="020B0604020202020204" pitchFamily="34" charset="0"/>
                <a:ea typeface="Calibri" panose="020F0502020204030204" pitchFamily="34" charset="0"/>
                <a:cs typeface="Arial" panose="020B0604020202020204" pitchFamily="34" charset="0"/>
              </a:rPr>
              <a:t>délipidant</a:t>
            </a:r>
            <a:r>
              <a:rPr lang="fr-FR" sz="3100" dirty="0">
                <a:effectLst/>
                <a:latin typeface="Arial" panose="020B0604020202020204" pitchFamily="34" charset="0"/>
                <a:ea typeface="Calibri" panose="020F0502020204030204" pitchFamily="34" charset="0"/>
                <a:cs typeface="Arial" panose="020B0604020202020204" pitchFamily="34" charset="0"/>
              </a:rPr>
              <a:t> et protecteur du shampooing en évaluant la perte insensible en eau (PIE) au niveau des pommettes et la quantité de sébum sur le front de 10 sujets féminins adultes en bonne santé ayant la peau grasse (taux de sébum cutané ≥ 140 µg/cm²).</a:t>
            </a:r>
          </a:p>
          <a:p>
            <a:pPr algn="just"/>
            <a:r>
              <a:rPr lang="fr-FR" sz="3100" dirty="0">
                <a:effectLst/>
                <a:latin typeface="Arial" panose="020B0604020202020204" pitchFamily="34" charset="0"/>
                <a:ea typeface="Calibri" panose="020F0502020204030204" pitchFamily="34" charset="0"/>
                <a:cs typeface="Arial" panose="020B0604020202020204" pitchFamily="34" charset="0"/>
              </a:rPr>
              <a:t>La seconde étude a évalué chez 18 sujets âgés de plus de 18 ans présentant un PCC léger à modéré non traité, le bénéfice clinique, la tolérance locale et l’acceptabilité cosmétique du shampooing pendant 56 jours. Les sujets ont appliqué le shampooing tous les 2 jours pendant 21 jours, puis deux fois par semaine pendant 35 jours. </a:t>
            </a:r>
            <a:r>
              <a:rPr lang="fr-FR" sz="3100" dirty="0">
                <a:latin typeface="Arial" panose="020B0604020202020204" pitchFamily="34" charset="0"/>
                <a:ea typeface="Calibri" panose="020F0502020204030204" pitchFamily="34" charset="0"/>
                <a:cs typeface="Arial" panose="020B0604020202020204" pitchFamily="34" charset="0"/>
              </a:rPr>
              <a:t>L’investigateur a évalué le score d’évaluation global de l’investigateur (IGA, de 0 = absence à 4 = sévère), la surface du cuir chevelu (SCC), l’indice de sévérité du psoriasis du cuir chevelu (PSSI, de 0 = absence à 72 = très sévère) et les bénéfices globaux (de 0 = très mauvais à 4 = très bon) à l’inclusion, au Jour 28 (J28) et au Jour 56 (J56).</a:t>
            </a:r>
            <a:r>
              <a:rPr lang="fr-FR" sz="3100" dirty="0">
                <a:effectLst/>
                <a:latin typeface="Arial" panose="020B0604020202020204" pitchFamily="34" charset="0"/>
                <a:ea typeface="Calibri" panose="020F0502020204030204" pitchFamily="34" charset="0"/>
                <a:cs typeface="Arial" panose="020B0604020202020204" pitchFamily="34" charset="0"/>
              </a:rPr>
              <a:t> Les sujets ont évalué l’intensité de leur prurit à J28 et J56 et l’acceptabilité cosmétique à J56.</a:t>
            </a:r>
          </a:p>
        </p:txBody>
      </p:sp>
      <p:grpSp>
        <p:nvGrpSpPr>
          <p:cNvPr id="18" name="Groupe 7">
            <a:extLst>
              <a:ext uri="{FF2B5EF4-FFF2-40B4-BE49-F238E27FC236}">
                <a16:creationId xmlns:a16="http://schemas.microsoft.com/office/drawing/2014/main" id="{543E893D-3743-4E27-5991-DA164D419453}"/>
              </a:ext>
            </a:extLst>
          </p:cNvPr>
          <p:cNvGrpSpPr>
            <a:grpSpLocks/>
          </p:cNvGrpSpPr>
          <p:nvPr/>
        </p:nvGrpSpPr>
        <p:grpSpPr bwMode="auto">
          <a:xfrm>
            <a:off x="502161" y="26820517"/>
            <a:ext cx="41665804" cy="2196382"/>
            <a:chOff x="524699" y="1436977"/>
            <a:chExt cx="2919159" cy="342666"/>
          </a:xfrm>
        </p:grpSpPr>
        <p:sp>
          <p:nvSpPr>
            <p:cNvPr id="19" name="Zone de texte 2">
              <a:extLst>
                <a:ext uri="{FF2B5EF4-FFF2-40B4-BE49-F238E27FC236}">
                  <a16:creationId xmlns:a16="http://schemas.microsoft.com/office/drawing/2014/main" id="{505A8F0D-878E-A77F-06D1-5CA8E8D77115}"/>
                </a:ext>
              </a:extLst>
            </p:cNvPr>
            <p:cNvSpPr txBox="1">
              <a:spLocks noChangeArrowheads="1"/>
            </p:cNvSpPr>
            <p:nvPr/>
          </p:nvSpPr>
          <p:spPr bwMode="auto">
            <a:xfrm>
              <a:off x="525363" y="1447262"/>
              <a:ext cx="2918495" cy="332381"/>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r>
                <a:rPr lang="fr-FR" sz="583">
                  <a:latin typeface="Calibri"/>
                  <a:ea typeface="Calibri"/>
                  <a:cs typeface="Times New Roman"/>
                </a:rPr>
                <a:t> </a:t>
              </a:r>
            </a:p>
          </p:txBody>
        </p:sp>
        <p:sp>
          <p:nvSpPr>
            <p:cNvPr id="20" name="Rectangle 19">
              <a:extLst>
                <a:ext uri="{FF2B5EF4-FFF2-40B4-BE49-F238E27FC236}">
                  <a16:creationId xmlns:a16="http://schemas.microsoft.com/office/drawing/2014/main" id="{47BD370F-A984-9A3E-E3D0-576180C2D537}"/>
                </a:ext>
              </a:extLst>
            </p:cNvPr>
            <p:cNvSpPr/>
            <p:nvPr/>
          </p:nvSpPr>
          <p:spPr>
            <a:xfrm>
              <a:off x="524699" y="1436977"/>
              <a:ext cx="2919159" cy="122994"/>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fontScale="92500" lnSpcReduction="20000"/>
            </a:bodyPr>
            <a:lstStyle/>
            <a:p>
              <a:pPr algn="ctr">
                <a:lnSpc>
                  <a:spcPct val="115000"/>
                </a:lnSpc>
                <a:spcAft>
                  <a:spcPts val="530"/>
                </a:spcAft>
                <a:defRPr/>
              </a:pPr>
              <a:r>
                <a:rPr lang="fr-FR" sz="5400" b="1">
                  <a:latin typeface="Arial" panose="020B0604020202020204" pitchFamily="34" charset="0"/>
                  <a:ea typeface="Calibri"/>
                  <a:cs typeface="Arial" panose="020B0604020202020204" pitchFamily="34" charset="0"/>
                </a:rPr>
                <a:t>CONCLUSION</a:t>
              </a:r>
            </a:p>
          </p:txBody>
        </p:sp>
      </p:grpSp>
      <p:sp>
        <p:nvSpPr>
          <p:cNvPr id="21" name="ZoneTexte 20">
            <a:extLst>
              <a:ext uri="{FF2B5EF4-FFF2-40B4-BE49-F238E27FC236}">
                <a16:creationId xmlns:a16="http://schemas.microsoft.com/office/drawing/2014/main" id="{CFD687DD-07E2-CD3D-A950-B356F669D2F2}"/>
              </a:ext>
            </a:extLst>
          </p:cNvPr>
          <p:cNvSpPr txBox="1"/>
          <p:nvPr/>
        </p:nvSpPr>
        <p:spPr>
          <a:xfrm>
            <a:off x="694051" y="27678042"/>
            <a:ext cx="41407181" cy="1200329"/>
          </a:xfrm>
          <a:prstGeom prst="rect">
            <a:avLst/>
          </a:prstGeom>
          <a:noFill/>
        </p:spPr>
        <p:txBody>
          <a:bodyPr wrap="square">
            <a:normAutofit/>
          </a:bodyPr>
          <a:lstStyle/>
          <a:p>
            <a:pPr algn="just"/>
            <a:r>
              <a:rPr lang="fr-FR" sz="3600" b="1">
                <a:effectLst/>
                <a:latin typeface="Arial" panose="020B0604020202020204" pitchFamily="34" charset="0"/>
                <a:ea typeface="Calibri" panose="020F0502020204030204" pitchFamily="34" charset="0"/>
                <a:cs typeface="Arial" panose="020B0604020202020204" pitchFamily="34" charset="0"/>
              </a:rPr>
              <a:t>Le shampooing dermo-cosmétique n’est pas délipidant, n’affecte pas la barrière cutanée et est très bénéfique et bien toléré par les sujets atteints de psoriasis du cuir chevelu léger à modéré dès 28 jours.</a:t>
            </a:r>
          </a:p>
        </p:txBody>
      </p:sp>
      <p:sp>
        <p:nvSpPr>
          <p:cNvPr id="22" name="ZoneTexte 21">
            <a:extLst>
              <a:ext uri="{FF2B5EF4-FFF2-40B4-BE49-F238E27FC236}">
                <a16:creationId xmlns:a16="http://schemas.microsoft.com/office/drawing/2014/main" id="{00ED3D01-A07F-A73C-CC29-2D8781E69676}"/>
              </a:ext>
            </a:extLst>
          </p:cNvPr>
          <p:cNvSpPr txBox="1">
            <a:spLocks noChangeArrowheads="1"/>
          </p:cNvSpPr>
          <p:nvPr/>
        </p:nvSpPr>
        <p:spPr bwMode="auto">
          <a:xfrm>
            <a:off x="17140138" y="29428914"/>
            <a:ext cx="949562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ormAutofit/>
          </a:bodyPr>
          <a:lstStyle>
            <a:lvl1pPr defTabSz="4652963">
              <a:spcBef>
                <a:spcPct val="20000"/>
              </a:spcBef>
              <a:buFont typeface="Arial" panose="020B0604020202020204" pitchFamily="34" charset="0"/>
              <a:buChar char="•"/>
              <a:defRPr sz="2200">
                <a:solidFill>
                  <a:schemeClr val="tx1"/>
                </a:solidFill>
                <a:latin typeface="Calibri" panose="020F0502020204030204" pitchFamily="34" charset="0"/>
              </a:defRPr>
            </a:lvl1pPr>
            <a:lvl2pPr marL="2325688" indent="-285750" defTabSz="4652963">
              <a:spcBef>
                <a:spcPct val="20000"/>
              </a:spcBef>
              <a:buFont typeface="Arial" panose="020B0604020202020204" pitchFamily="34" charset="0"/>
              <a:buChar char="–"/>
              <a:defRPr sz="1900">
                <a:solidFill>
                  <a:schemeClr val="tx1"/>
                </a:solidFill>
                <a:latin typeface="Calibri" panose="020F0502020204030204" pitchFamily="34" charset="0"/>
              </a:defRPr>
            </a:lvl2pPr>
            <a:lvl3pPr marL="4652963" indent="-228600" defTabSz="4652963">
              <a:spcBef>
                <a:spcPct val="20000"/>
              </a:spcBef>
              <a:buFont typeface="Arial" panose="020B0604020202020204" pitchFamily="34" charset="0"/>
              <a:buChar char="•"/>
              <a:defRPr sz="1600">
                <a:solidFill>
                  <a:schemeClr val="tx1"/>
                </a:solidFill>
                <a:latin typeface="Calibri" panose="020F0502020204030204" pitchFamily="34" charset="0"/>
              </a:defRPr>
            </a:lvl3pPr>
            <a:lvl4pPr marL="6980238"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4pPr>
            <a:lvl5pPr marL="9305925"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5pPr>
            <a:lvl6pPr marL="97631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6pPr>
            <a:lvl7pPr marL="102203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7pPr>
            <a:lvl8pPr marL="106775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8pPr>
            <a:lvl9pPr marL="111347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9pPr>
          </a:lstStyle>
          <a:p>
            <a:pPr algn="ctr" eaLnBrk="1" hangingPunct="1">
              <a:spcBef>
                <a:spcPct val="0"/>
              </a:spcBef>
              <a:buFontTx/>
              <a:buNone/>
            </a:pPr>
            <a:r>
              <a:rPr lang="fr-FR" sz="3200">
                <a:effectLst/>
                <a:latin typeface="Arial" panose="020B0604020202020204" pitchFamily="34" charset="0"/>
                <a:cs typeface="Arial" panose="020B0604020202020204" pitchFamily="34" charset="0"/>
              </a:rPr>
              <a:t>Congrès EADV 2023, </a:t>
            </a:r>
            <a:r>
              <a:rPr lang="fr-FR" sz="3200">
                <a:latin typeface="Arial" panose="020B0604020202020204" pitchFamily="34" charset="0"/>
                <a:cs typeface="Arial" panose="020B0604020202020204" pitchFamily="34" charset="0"/>
              </a:rPr>
              <a:t>Berlin</a:t>
            </a:r>
          </a:p>
        </p:txBody>
      </p:sp>
      <p:grpSp>
        <p:nvGrpSpPr>
          <p:cNvPr id="25" name="Groupe 7">
            <a:extLst>
              <a:ext uri="{FF2B5EF4-FFF2-40B4-BE49-F238E27FC236}">
                <a16:creationId xmlns:a16="http://schemas.microsoft.com/office/drawing/2014/main" id="{C6BD94FA-5105-4499-76D4-5C7633971DA3}"/>
              </a:ext>
            </a:extLst>
          </p:cNvPr>
          <p:cNvGrpSpPr>
            <a:grpSpLocks/>
          </p:cNvGrpSpPr>
          <p:nvPr/>
        </p:nvGrpSpPr>
        <p:grpSpPr bwMode="auto">
          <a:xfrm>
            <a:off x="561246" y="13488650"/>
            <a:ext cx="41652493" cy="12978155"/>
            <a:chOff x="527271" y="1380923"/>
            <a:chExt cx="2927390" cy="509936"/>
          </a:xfrm>
        </p:grpSpPr>
        <p:sp>
          <p:nvSpPr>
            <p:cNvPr id="26" name="Zone de texte 2">
              <a:extLst>
                <a:ext uri="{FF2B5EF4-FFF2-40B4-BE49-F238E27FC236}">
                  <a16:creationId xmlns:a16="http://schemas.microsoft.com/office/drawing/2014/main" id="{0D654522-6DC6-1415-5122-8213DDF01278}"/>
                </a:ext>
              </a:extLst>
            </p:cNvPr>
            <p:cNvSpPr txBox="1">
              <a:spLocks noChangeArrowheads="1"/>
            </p:cNvSpPr>
            <p:nvPr/>
          </p:nvSpPr>
          <p:spPr bwMode="auto">
            <a:xfrm>
              <a:off x="527551" y="1415701"/>
              <a:ext cx="2925782" cy="475158"/>
            </a:xfrm>
            <a:prstGeom prst="rect">
              <a:avLst/>
            </a:prstGeom>
            <a:noFill/>
            <a:ln w="9525">
              <a:solidFill>
                <a:srgbClr val="00455E"/>
              </a:solidFill>
              <a:miter lim="800000"/>
              <a:headEnd/>
              <a:tailEnd/>
            </a:ln>
          </p:spPr>
          <p:txBody>
            <a:bodyPr lIns="48509" tIns="24255" rIns="48509" bIns="24255">
              <a:normAutofit/>
            </a:bodyPr>
            <a:lstStyle/>
            <a:p>
              <a:pPr algn="just">
                <a:lnSpc>
                  <a:spcPct val="115000"/>
                </a:lnSpc>
                <a:spcBef>
                  <a:spcPts val="637"/>
                </a:spcBef>
                <a:spcAft>
                  <a:spcPts val="530"/>
                </a:spcAft>
                <a:defRPr/>
              </a:pPr>
              <a:r>
                <a:rPr lang="fr-FR" sz="583">
                  <a:latin typeface="Calibri"/>
                  <a:ea typeface="Calibri"/>
                  <a:cs typeface="Times New Roman"/>
                </a:rPr>
                <a:t> </a:t>
              </a:r>
            </a:p>
          </p:txBody>
        </p:sp>
        <p:sp>
          <p:nvSpPr>
            <p:cNvPr id="27" name="Rectangle 26">
              <a:extLst>
                <a:ext uri="{FF2B5EF4-FFF2-40B4-BE49-F238E27FC236}">
                  <a16:creationId xmlns:a16="http://schemas.microsoft.com/office/drawing/2014/main" id="{90FCA343-5D5D-545C-D7A9-8D1CC3D68208}"/>
                </a:ext>
              </a:extLst>
            </p:cNvPr>
            <p:cNvSpPr/>
            <p:nvPr/>
          </p:nvSpPr>
          <p:spPr>
            <a:xfrm>
              <a:off x="527271" y="1380923"/>
              <a:ext cx="2927390" cy="36000"/>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lnSpc>
                  <a:spcPct val="115000"/>
                </a:lnSpc>
                <a:spcAft>
                  <a:spcPts val="530"/>
                </a:spcAft>
                <a:defRPr/>
              </a:pPr>
              <a:r>
                <a:rPr lang="fr-FR" sz="5400" b="1">
                  <a:latin typeface="Arial" panose="020B0604020202020204" pitchFamily="34" charset="0"/>
                  <a:ea typeface="Calibri"/>
                  <a:cs typeface="Arial" panose="020B0604020202020204" pitchFamily="34" charset="0"/>
                </a:rPr>
                <a:t>RÉSULTATS</a:t>
              </a:r>
            </a:p>
          </p:txBody>
        </p:sp>
      </p:grpSp>
      <p:sp>
        <p:nvSpPr>
          <p:cNvPr id="37" name="ZoneTexte 36">
            <a:extLst>
              <a:ext uri="{FF2B5EF4-FFF2-40B4-BE49-F238E27FC236}">
                <a16:creationId xmlns:a16="http://schemas.microsoft.com/office/drawing/2014/main" id="{972A2BA5-A471-B197-B5E7-7A9BD0EBA22D}"/>
              </a:ext>
            </a:extLst>
          </p:cNvPr>
          <p:cNvSpPr txBox="1"/>
          <p:nvPr/>
        </p:nvSpPr>
        <p:spPr>
          <a:xfrm>
            <a:off x="772897" y="14531045"/>
            <a:ext cx="41271101" cy="2862322"/>
          </a:xfrm>
          <a:prstGeom prst="rect">
            <a:avLst/>
          </a:prstGeom>
          <a:noFill/>
        </p:spPr>
        <p:txBody>
          <a:bodyPr wrap="square">
            <a:normAutofit/>
          </a:bodyPr>
          <a:lstStyle/>
          <a:p>
            <a:pPr algn="just"/>
            <a:r>
              <a:rPr lang="fr-FR" sz="3100" dirty="0">
                <a:latin typeface="Arial" panose="020B0604020202020204" pitchFamily="34" charset="0"/>
                <a:ea typeface="Calibri" panose="020F0502020204030204" pitchFamily="34" charset="0"/>
                <a:cs typeface="Arial" panose="020B0604020202020204" pitchFamily="34" charset="0"/>
              </a:rPr>
              <a:t>Une et 4 heures après une seule application, aucune variation de la PIE n’a été observée par rapport à la zone non traitée. Il en a été de même pour le taux de sébum cutané après 4 heures.</a:t>
            </a:r>
          </a:p>
          <a:p>
            <a:pPr algn="just"/>
            <a:r>
              <a:rPr lang="fr-FR" sz="3100" dirty="0">
                <a:effectLst/>
                <a:latin typeface="Arial" panose="020B0604020202020204" pitchFamily="34" charset="0"/>
                <a:ea typeface="Calibri" panose="020F0502020204030204" pitchFamily="34" charset="0"/>
                <a:cs typeface="Arial" panose="020B0604020202020204" pitchFamily="34" charset="0"/>
              </a:rPr>
              <a:t>Dans l’étude clinique, les sujets étaient âgés en moyenne de 36,0 ± 10 ans, 72 % étaient des hommes, 50 % présentaient un phototype V, 33 % un phototype IV et 6 % chacun un phototype II, III ou VI. 66 % présentaient un PCC ayant débuté plus de 6 ans avant l’étude et 61 % avaient des antécédents familiaux de psoriasis. </a:t>
            </a:r>
            <a:r>
              <a:rPr lang="fr-FR" sz="3100" dirty="0">
                <a:latin typeface="Arial" panose="020B0604020202020204" pitchFamily="34" charset="0"/>
                <a:ea typeface="Calibri" panose="020F0502020204030204" pitchFamily="34" charset="0"/>
                <a:cs typeface="Arial" panose="020B0604020202020204" pitchFamily="34" charset="0"/>
              </a:rPr>
              <a:t>Dès 28 jours, la SCC, le PSSI et l’intensité du prurit ont été significativement réduits ; et après 56 jours, les quatre évaluations ont significativement diminué, y compris l’IGA (</a:t>
            </a:r>
            <a:r>
              <a:rPr lang="fr-FR" sz="3100" b="1" dirty="0">
                <a:latin typeface="Arial" panose="020B0604020202020204" pitchFamily="34" charset="0"/>
                <a:ea typeface="Calibri" panose="020F0502020204030204" pitchFamily="34" charset="0"/>
                <a:cs typeface="Arial" panose="020B0604020202020204" pitchFamily="34" charset="0"/>
              </a:rPr>
              <a:t>Fig. 1-4</a:t>
            </a:r>
            <a:r>
              <a:rPr lang="fr-FR" sz="3100" dirty="0">
                <a:latin typeface="Arial" panose="020B0604020202020204" pitchFamily="34" charset="0"/>
                <a:ea typeface="Calibri" panose="020F0502020204030204" pitchFamily="34" charset="0"/>
                <a:cs typeface="Arial" panose="020B0604020202020204" pitchFamily="34" charset="0"/>
              </a:rPr>
              <a:t>).</a:t>
            </a:r>
            <a:r>
              <a:rPr lang="fr-FR" sz="3100" dirty="0">
                <a:effectLst/>
                <a:latin typeface="Arial" panose="020B0604020202020204" pitchFamily="34" charset="0"/>
                <a:ea typeface="Calibri" panose="020F0502020204030204" pitchFamily="34" charset="0"/>
                <a:cs typeface="Arial" panose="020B0604020202020204" pitchFamily="34" charset="0"/>
              </a:rPr>
              <a:t> Dans l’ensemble, les investigateurs ont estimé que le shampooing </a:t>
            </a:r>
            <a:r>
              <a:rPr lang="fr-FR" sz="3100" dirty="0" err="1">
                <a:effectLst/>
                <a:latin typeface="Arial" panose="020B0604020202020204" pitchFamily="34" charset="0"/>
                <a:ea typeface="Calibri" panose="020F0502020204030204" pitchFamily="34" charset="0"/>
                <a:cs typeface="Arial" panose="020B0604020202020204" pitchFamily="34" charset="0"/>
              </a:rPr>
              <a:t>dermo</a:t>
            </a:r>
            <a:r>
              <a:rPr lang="fr-FR" sz="3100" dirty="0">
                <a:effectLst/>
                <a:latin typeface="Arial" panose="020B0604020202020204" pitchFamily="34" charset="0"/>
                <a:ea typeface="Calibri" panose="020F0502020204030204" pitchFamily="34" charset="0"/>
                <a:cs typeface="Arial" panose="020B0604020202020204" pitchFamily="34" charset="0"/>
              </a:rPr>
              <a:t>-cosmétique était bénéfique pour 67 % des sujets. Les sujets ont beaucoup apprécié les propriétés cosmétiques du shampooing, qui a été très bien toléré.</a:t>
            </a:r>
          </a:p>
        </p:txBody>
      </p:sp>
      <p:grpSp>
        <p:nvGrpSpPr>
          <p:cNvPr id="39" name="Groupe 38">
            <a:extLst>
              <a:ext uri="{FF2B5EF4-FFF2-40B4-BE49-F238E27FC236}">
                <a16:creationId xmlns:a16="http://schemas.microsoft.com/office/drawing/2014/main" id="{A82CD75A-E78B-FFBD-005E-ED246CA9575E}"/>
              </a:ext>
            </a:extLst>
          </p:cNvPr>
          <p:cNvGrpSpPr/>
          <p:nvPr/>
        </p:nvGrpSpPr>
        <p:grpSpPr>
          <a:xfrm>
            <a:off x="21397642" y="23581194"/>
            <a:ext cx="11605610" cy="610232"/>
            <a:chOff x="16011967" y="30184368"/>
            <a:chExt cx="11605610" cy="610232"/>
          </a:xfrm>
        </p:grpSpPr>
        <p:sp>
          <p:nvSpPr>
            <p:cNvPr id="40" name="ZoneTexte 39">
              <a:extLst>
                <a:ext uri="{FF2B5EF4-FFF2-40B4-BE49-F238E27FC236}">
                  <a16:creationId xmlns:a16="http://schemas.microsoft.com/office/drawing/2014/main" id="{DEE1A2F7-4C47-B1DE-8102-85722001D3BA}"/>
                </a:ext>
              </a:extLst>
            </p:cNvPr>
            <p:cNvSpPr txBox="1"/>
            <p:nvPr/>
          </p:nvSpPr>
          <p:spPr>
            <a:xfrm>
              <a:off x="20482667" y="30209825"/>
              <a:ext cx="2588898" cy="584775"/>
            </a:xfrm>
            <a:prstGeom prst="rect">
              <a:avLst/>
            </a:prstGeom>
            <a:noFill/>
          </p:spPr>
          <p:txBody>
            <a:bodyPr wrap="square" rtlCol="0">
              <a:normAutofit/>
            </a:bodyPr>
            <a:lstStyle/>
            <a:p>
              <a:r>
                <a:rPr lang="fr-FR" sz="3200" b="1">
                  <a:solidFill>
                    <a:schemeClr val="bg1"/>
                  </a:solidFill>
                  <a:latin typeface="Arial" panose="020B0604020202020204" pitchFamily="34" charset="0"/>
                  <a:cs typeface="Arial" panose="020B0604020202020204" pitchFamily="34" charset="0"/>
                </a:rPr>
                <a:t>T2,5</a:t>
              </a:r>
            </a:p>
          </p:txBody>
        </p:sp>
        <p:sp>
          <p:nvSpPr>
            <p:cNvPr id="41" name="ZoneTexte 40">
              <a:extLst>
                <a:ext uri="{FF2B5EF4-FFF2-40B4-BE49-F238E27FC236}">
                  <a16:creationId xmlns:a16="http://schemas.microsoft.com/office/drawing/2014/main" id="{99745A21-0B77-7A3B-6292-8DABFE98DF07}"/>
                </a:ext>
              </a:extLst>
            </p:cNvPr>
            <p:cNvSpPr txBox="1"/>
            <p:nvPr/>
          </p:nvSpPr>
          <p:spPr>
            <a:xfrm>
              <a:off x="16011967" y="30184368"/>
              <a:ext cx="1763486" cy="584775"/>
            </a:xfrm>
            <a:prstGeom prst="rect">
              <a:avLst/>
            </a:prstGeom>
            <a:noFill/>
          </p:spPr>
          <p:txBody>
            <a:bodyPr wrap="square" rtlCol="0">
              <a:normAutofit/>
            </a:bodyPr>
            <a:lstStyle/>
            <a:p>
              <a:r>
                <a:rPr lang="fr-FR" sz="3200" b="1">
                  <a:solidFill>
                    <a:schemeClr val="bg1"/>
                  </a:solidFill>
                  <a:latin typeface="Arial" panose="020B0604020202020204" pitchFamily="34" charset="0"/>
                  <a:cs typeface="Arial" panose="020B0604020202020204" pitchFamily="34" charset="0"/>
                </a:rPr>
                <a:t>J1</a:t>
              </a:r>
            </a:p>
          </p:txBody>
        </p:sp>
        <p:sp>
          <p:nvSpPr>
            <p:cNvPr id="42" name="ZoneTexte 41">
              <a:extLst>
                <a:ext uri="{FF2B5EF4-FFF2-40B4-BE49-F238E27FC236}">
                  <a16:creationId xmlns:a16="http://schemas.microsoft.com/office/drawing/2014/main" id="{B540CE5A-2D89-3A5A-BD6E-8D9ED1FED2BD}"/>
                </a:ext>
              </a:extLst>
            </p:cNvPr>
            <p:cNvSpPr txBox="1"/>
            <p:nvPr/>
          </p:nvSpPr>
          <p:spPr>
            <a:xfrm>
              <a:off x="25028679" y="30202671"/>
              <a:ext cx="2588898" cy="584775"/>
            </a:xfrm>
            <a:prstGeom prst="rect">
              <a:avLst/>
            </a:prstGeom>
            <a:noFill/>
          </p:spPr>
          <p:txBody>
            <a:bodyPr wrap="square" rtlCol="0">
              <a:normAutofit/>
            </a:bodyPr>
            <a:lstStyle/>
            <a:p>
              <a:r>
                <a:rPr lang="fr-FR" sz="3200" b="1">
                  <a:solidFill>
                    <a:schemeClr val="bg1"/>
                  </a:solidFill>
                  <a:latin typeface="Arial" panose="020B0604020202020204" pitchFamily="34" charset="0"/>
                  <a:cs typeface="Arial" panose="020B0604020202020204" pitchFamily="34" charset="0"/>
                </a:rPr>
                <a:t>T5</a:t>
              </a:r>
            </a:p>
          </p:txBody>
        </p:sp>
      </p:grpSp>
      <p:pic>
        <p:nvPicPr>
          <p:cNvPr id="7" name="Image 6">
            <a:extLst>
              <a:ext uri="{FF2B5EF4-FFF2-40B4-BE49-F238E27FC236}">
                <a16:creationId xmlns:a16="http://schemas.microsoft.com/office/drawing/2014/main" id="{1181FB25-0C26-CD16-2CF3-07C0DBFB07C7}"/>
              </a:ext>
            </a:extLst>
          </p:cNvPr>
          <p:cNvPicPr>
            <a:picLocks noChangeAspect="1"/>
          </p:cNvPicPr>
          <p:nvPr/>
        </p:nvPicPr>
        <p:blipFill>
          <a:blip r:embed="rId3"/>
          <a:stretch>
            <a:fillRect/>
          </a:stretch>
        </p:blipFill>
        <p:spPr>
          <a:xfrm>
            <a:off x="669970" y="17516241"/>
            <a:ext cx="9934924" cy="7926802"/>
          </a:xfrm>
          <a:prstGeom prst="rect">
            <a:avLst/>
          </a:prstGeom>
        </p:spPr>
      </p:pic>
      <p:pic>
        <p:nvPicPr>
          <p:cNvPr id="23" name="Image 22">
            <a:extLst>
              <a:ext uri="{FF2B5EF4-FFF2-40B4-BE49-F238E27FC236}">
                <a16:creationId xmlns:a16="http://schemas.microsoft.com/office/drawing/2014/main" id="{F106FA7E-F71E-CC25-EF40-194F3A859BCF}"/>
              </a:ext>
            </a:extLst>
          </p:cNvPr>
          <p:cNvPicPr>
            <a:picLocks noChangeAspect="1"/>
          </p:cNvPicPr>
          <p:nvPr/>
        </p:nvPicPr>
        <p:blipFill>
          <a:blip r:embed="rId4"/>
          <a:stretch>
            <a:fillRect/>
          </a:stretch>
        </p:blipFill>
        <p:spPr>
          <a:xfrm>
            <a:off x="10851458" y="17516241"/>
            <a:ext cx="9939439" cy="7930404"/>
          </a:xfrm>
          <a:prstGeom prst="rect">
            <a:avLst/>
          </a:prstGeom>
        </p:spPr>
      </p:pic>
      <p:pic>
        <p:nvPicPr>
          <p:cNvPr id="38" name="Image 37">
            <a:extLst>
              <a:ext uri="{FF2B5EF4-FFF2-40B4-BE49-F238E27FC236}">
                <a16:creationId xmlns:a16="http://schemas.microsoft.com/office/drawing/2014/main" id="{CDA8E2BF-E949-0014-4BDE-AEE36173EF36}"/>
              </a:ext>
            </a:extLst>
          </p:cNvPr>
          <p:cNvPicPr>
            <a:picLocks noChangeAspect="1"/>
          </p:cNvPicPr>
          <p:nvPr/>
        </p:nvPicPr>
        <p:blipFill>
          <a:blip r:embed="rId5"/>
          <a:stretch>
            <a:fillRect/>
          </a:stretch>
        </p:blipFill>
        <p:spPr>
          <a:xfrm>
            <a:off x="21255773" y="17313477"/>
            <a:ext cx="10257448" cy="8184134"/>
          </a:xfrm>
          <a:prstGeom prst="rect">
            <a:avLst/>
          </a:prstGeom>
        </p:spPr>
      </p:pic>
      <p:pic>
        <p:nvPicPr>
          <p:cNvPr id="50" name="Image 49">
            <a:extLst>
              <a:ext uri="{FF2B5EF4-FFF2-40B4-BE49-F238E27FC236}">
                <a16:creationId xmlns:a16="http://schemas.microsoft.com/office/drawing/2014/main" id="{32EEB47D-F5C5-007F-3A3B-FA7AB04E29C9}"/>
              </a:ext>
            </a:extLst>
          </p:cNvPr>
          <p:cNvPicPr>
            <a:picLocks noChangeAspect="1"/>
          </p:cNvPicPr>
          <p:nvPr/>
        </p:nvPicPr>
        <p:blipFill>
          <a:blip r:embed="rId6"/>
          <a:stretch>
            <a:fillRect/>
          </a:stretch>
        </p:blipFill>
        <p:spPr>
          <a:xfrm>
            <a:off x="32195915" y="17521759"/>
            <a:ext cx="9928007" cy="7921283"/>
          </a:xfrm>
          <a:prstGeom prst="rect">
            <a:avLst/>
          </a:prstGeom>
        </p:spPr>
      </p:pic>
      <p:sp>
        <p:nvSpPr>
          <p:cNvPr id="29" name="Zone de texte 47">
            <a:extLst>
              <a:ext uri="{FF2B5EF4-FFF2-40B4-BE49-F238E27FC236}">
                <a16:creationId xmlns:a16="http://schemas.microsoft.com/office/drawing/2014/main" id="{BE7414CD-AE0D-15FC-E44D-106694E6BDB2}"/>
              </a:ext>
            </a:extLst>
          </p:cNvPr>
          <p:cNvSpPr txBox="1"/>
          <p:nvPr/>
        </p:nvSpPr>
        <p:spPr>
          <a:xfrm>
            <a:off x="938755" y="25245894"/>
            <a:ext cx="9230009" cy="861774"/>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fontScale="85000" lnSpcReduction="10000"/>
          </a:bodyPr>
          <a:lstStyle/>
          <a:p>
            <a:pPr algn="ctr"/>
            <a:r>
              <a:rPr lang="fr-FR" sz="2800" b="1" i="1">
                <a:latin typeface="Arial" panose="020B0604020202020204" pitchFamily="34" charset="0"/>
                <a:ea typeface="Times New Roman" panose="02020603050405020304" pitchFamily="18" charset="0"/>
                <a:cs typeface="Arial" panose="020B0604020202020204" pitchFamily="34" charset="0"/>
              </a:rPr>
              <a:t>Figure 1 </a:t>
            </a:r>
            <a:r>
              <a:rPr lang="fr-FR" sz="2800" b="1" i="1">
                <a:effectLst/>
                <a:latin typeface="Arial" panose="020B0604020202020204" pitchFamily="34" charset="0"/>
                <a:ea typeface="Times New Roman" panose="02020603050405020304" pitchFamily="18" charset="0"/>
                <a:cs typeface="Arial" panose="020B0604020202020204" pitchFamily="34" charset="0"/>
              </a:rPr>
              <a:t>: </a:t>
            </a:r>
            <a:r>
              <a:rPr lang="fr-FR" sz="2800" i="1">
                <a:effectLst/>
                <a:latin typeface="Arial" panose="020B0604020202020204" pitchFamily="34" charset="0"/>
                <a:ea typeface="Times New Roman" panose="02020603050405020304" pitchFamily="18" charset="0"/>
                <a:cs typeface="Arial" panose="020B0604020202020204" pitchFamily="34" charset="0"/>
              </a:rPr>
              <a:t>Évolution du score d’évaluation global par l’investigateur (IGA) (* p &lt; 0,05, test des rangs signés de Wilcoxon)</a:t>
            </a:r>
          </a:p>
        </p:txBody>
      </p:sp>
      <p:sp>
        <p:nvSpPr>
          <p:cNvPr id="24" name="Zone de texte 47">
            <a:extLst>
              <a:ext uri="{FF2B5EF4-FFF2-40B4-BE49-F238E27FC236}">
                <a16:creationId xmlns:a16="http://schemas.microsoft.com/office/drawing/2014/main" id="{99599D7C-4E10-EFA5-FAE8-6212D030A9D0}"/>
              </a:ext>
            </a:extLst>
          </p:cNvPr>
          <p:cNvSpPr txBox="1"/>
          <p:nvPr/>
        </p:nvSpPr>
        <p:spPr>
          <a:xfrm>
            <a:off x="10871420" y="25245894"/>
            <a:ext cx="10162258" cy="861774"/>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fontScale="77500" lnSpcReduction="20000"/>
          </a:bodyPr>
          <a:lstStyle/>
          <a:p>
            <a:pPr algn="ctr"/>
            <a:r>
              <a:rPr lang="fr-FR" sz="2800" b="1" i="1">
                <a:latin typeface="Arial" panose="020B0604020202020204" pitchFamily="34" charset="0"/>
                <a:ea typeface="Times New Roman" panose="02020603050405020304" pitchFamily="18" charset="0"/>
                <a:cs typeface="Arial" panose="020B0604020202020204" pitchFamily="34" charset="0"/>
              </a:rPr>
              <a:t>Figure 2 </a:t>
            </a:r>
            <a:r>
              <a:rPr lang="fr-FR" sz="2800" b="1" i="1">
                <a:effectLst/>
                <a:latin typeface="Arial" panose="020B0604020202020204" pitchFamily="34" charset="0"/>
                <a:ea typeface="Times New Roman" panose="02020603050405020304" pitchFamily="18" charset="0"/>
                <a:cs typeface="Arial" panose="020B0604020202020204" pitchFamily="34" charset="0"/>
              </a:rPr>
              <a:t>: </a:t>
            </a:r>
            <a:r>
              <a:rPr lang="fr-FR" sz="2800" i="1">
                <a:effectLst/>
                <a:latin typeface="Arial" panose="020B0604020202020204" pitchFamily="34" charset="0"/>
                <a:ea typeface="Times New Roman" panose="02020603050405020304" pitchFamily="18" charset="0"/>
                <a:cs typeface="Arial" panose="020B0604020202020204" pitchFamily="34" charset="0"/>
              </a:rPr>
              <a:t>Évolution de la surface du cuir chevelu (SCC)</a:t>
            </a:r>
          </a:p>
          <a:p>
            <a:pPr algn="ctr"/>
            <a:r>
              <a:rPr lang="fr-FR" sz="2800" i="1">
                <a:effectLst/>
                <a:latin typeface="Arial" panose="020B0604020202020204" pitchFamily="34" charset="0"/>
                <a:ea typeface="Times New Roman" panose="02020603050405020304" pitchFamily="18" charset="0"/>
                <a:cs typeface="Arial" panose="020B0604020202020204" pitchFamily="34" charset="0"/>
              </a:rPr>
              <a:t> (*** p &lt; 0,01, test des rangs signés de Wilcoxon et test t à un échantillon apparié)</a:t>
            </a:r>
          </a:p>
        </p:txBody>
      </p:sp>
      <p:sp>
        <p:nvSpPr>
          <p:cNvPr id="30" name="Zone de texte 47">
            <a:extLst>
              <a:ext uri="{FF2B5EF4-FFF2-40B4-BE49-F238E27FC236}">
                <a16:creationId xmlns:a16="http://schemas.microsoft.com/office/drawing/2014/main" id="{7550A7EE-02A5-200C-77D1-7CBAFBCEF4EF}"/>
              </a:ext>
            </a:extLst>
          </p:cNvPr>
          <p:cNvSpPr txBox="1"/>
          <p:nvPr/>
        </p:nvSpPr>
        <p:spPr>
          <a:xfrm>
            <a:off x="21720758" y="25313313"/>
            <a:ext cx="10228835" cy="861774"/>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fontScale="85000" lnSpcReduction="10000"/>
          </a:bodyPr>
          <a:lstStyle/>
          <a:p>
            <a:pPr algn="ctr">
              <a:spcBef>
                <a:spcPts val="1200"/>
              </a:spcBef>
            </a:pPr>
            <a:r>
              <a:rPr lang="fr-FR" sz="2800" b="1" i="1">
                <a:latin typeface="Arial" panose="020B0604020202020204" pitchFamily="34" charset="0"/>
                <a:ea typeface="Times New Roman" panose="02020603050405020304" pitchFamily="18" charset="0"/>
                <a:cs typeface="Arial" panose="020B0604020202020204" pitchFamily="34" charset="0"/>
              </a:rPr>
              <a:t>Figure 3 </a:t>
            </a:r>
            <a:r>
              <a:rPr lang="fr-FR" sz="2800" b="1" i="1">
                <a:effectLst/>
                <a:latin typeface="Arial" panose="020B0604020202020204" pitchFamily="34" charset="0"/>
                <a:ea typeface="Times New Roman" panose="02020603050405020304" pitchFamily="18" charset="0"/>
                <a:cs typeface="Arial" panose="020B0604020202020204" pitchFamily="34" charset="0"/>
              </a:rPr>
              <a:t>: </a:t>
            </a:r>
            <a:r>
              <a:rPr lang="fr-FR" sz="2800" i="1">
                <a:effectLst/>
                <a:latin typeface="Arial" panose="020B0604020202020204" pitchFamily="34" charset="0"/>
                <a:ea typeface="Times New Roman" panose="02020603050405020304" pitchFamily="18" charset="0"/>
                <a:cs typeface="Arial" panose="020B0604020202020204" pitchFamily="34" charset="0"/>
              </a:rPr>
              <a:t>Évolution de l’indice de sévérité du psoriasis du cuir chevelu (PSSI) moyen (** p &lt; 0,01, *** p &lt; 0,001, test t à un échantillon apparié)</a:t>
            </a:r>
          </a:p>
        </p:txBody>
      </p:sp>
      <p:sp>
        <p:nvSpPr>
          <p:cNvPr id="31" name="Zone de texte 47">
            <a:extLst>
              <a:ext uri="{FF2B5EF4-FFF2-40B4-BE49-F238E27FC236}">
                <a16:creationId xmlns:a16="http://schemas.microsoft.com/office/drawing/2014/main" id="{8B31DDDD-D5C5-2A0D-4A0A-1381DC2CC822}"/>
              </a:ext>
            </a:extLst>
          </p:cNvPr>
          <p:cNvSpPr txBox="1"/>
          <p:nvPr/>
        </p:nvSpPr>
        <p:spPr>
          <a:xfrm>
            <a:off x="32414578" y="25141656"/>
            <a:ext cx="9629421" cy="861774"/>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r>
              <a:rPr lang="fr-FR" sz="2800" b="1" i="1">
                <a:latin typeface="Arial" panose="020B0604020202020204" pitchFamily="34" charset="0"/>
                <a:ea typeface="Times New Roman" panose="02020603050405020304" pitchFamily="18" charset="0"/>
                <a:cs typeface="Arial" panose="020B0604020202020204" pitchFamily="34" charset="0"/>
              </a:rPr>
              <a:t>Figure 4 </a:t>
            </a:r>
            <a:r>
              <a:rPr lang="fr-FR" sz="2800" b="1" i="1">
                <a:effectLst/>
                <a:latin typeface="Arial" panose="020B0604020202020204" pitchFamily="34" charset="0"/>
                <a:ea typeface="Times New Roman" panose="02020603050405020304" pitchFamily="18" charset="0"/>
                <a:cs typeface="Arial" panose="020B0604020202020204" pitchFamily="34" charset="0"/>
              </a:rPr>
              <a:t>: </a:t>
            </a:r>
            <a:r>
              <a:rPr lang="fr-FR" sz="2800" i="1">
                <a:effectLst/>
                <a:latin typeface="Arial" panose="020B0604020202020204" pitchFamily="34" charset="0"/>
                <a:ea typeface="Times New Roman" panose="02020603050405020304" pitchFamily="18" charset="0"/>
                <a:cs typeface="Arial" panose="020B0604020202020204" pitchFamily="34" charset="0"/>
              </a:rPr>
              <a:t>Évolution du score d’intensité du prurit moyen</a:t>
            </a:r>
          </a:p>
          <a:p>
            <a:pPr algn="ctr"/>
            <a:r>
              <a:rPr lang="fr-FR" sz="2800" i="1">
                <a:effectLst/>
                <a:latin typeface="Arial" panose="020B0604020202020204" pitchFamily="34" charset="0"/>
                <a:ea typeface="Times New Roman" panose="02020603050405020304" pitchFamily="18" charset="0"/>
                <a:cs typeface="Arial" panose="020B0604020202020204" pitchFamily="34" charset="0"/>
              </a:rPr>
              <a:t>(*** p &lt; 0,001, test t à un échantillon apparié)</a:t>
            </a:r>
          </a:p>
        </p:txBody>
      </p:sp>
      <p:sp>
        <p:nvSpPr>
          <p:cNvPr id="2" name="Zone de texte 47">
            <a:extLst>
              <a:ext uri="{FF2B5EF4-FFF2-40B4-BE49-F238E27FC236}">
                <a16:creationId xmlns:a16="http://schemas.microsoft.com/office/drawing/2014/main" id="{2F793685-213C-B33A-D408-946C9C5273A3}"/>
              </a:ext>
            </a:extLst>
          </p:cNvPr>
          <p:cNvSpPr txBox="1"/>
          <p:nvPr/>
        </p:nvSpPr>
        <p:spPr>
          <a:xfrm>
            <a:off x="2888605" y="17412197"/>
            <a:ext cx="7458221" cy="430887"/>
          </a:xfrm>
          <a:prstGeom prst="rect">
            <a:avLst/>
          </a:prstGeom>
          <a:solidFill>
            <a:srgbClr val="FFCC00"/>
          </a:solidFill>
          <a:ln>
            <a:noFill/>
          </a:ln>
        </p:spPr>
        <p:txBody>
          <a:bodyPr rot="0" spcFirstLastPara="0" vert="horz" wrap="square" lIns="0" tIns="0" rIns="0" bIns="0" numCol="1" spcCol="0" rtlCol="0" fromWordArt="0" anchor="t" anchorCtr="0" forceAA="0" compatLnSpc="1">
            <a:prstTxWarp prst="textNoShape">
              <a:avLst/>
            </a:prstTxWarp>
            <a:normAutofit fontScale="92500"/>
          </a:bodyPr>
          <a:lstStyle/>
          <a:p>
            <a:pPr algn="ctr"/>
            <a:r>
              <a:rPr lang="fr-FR" sz="2800">
                <a:effectLst/>
                <a:latin typeface="Arial" panose="020B0604020202020204" pitchFamily="34" charset="0"/>
                <a:ea typeface="Times New Roman" panose="02020603050405020304" pitchFamily="18" charset="0"/>
                <a:cs typeface="Arial" panose="020B0604020202020204" pitchFamily="34" charset="0"/>
              </a:rPr>
              <a:t>Score d’évaluation global par l’investigateur (IGA)</a:t>
            </a:r>
          </a:p>
        </p:txBody>
      </p:sp>
      <p:sp>
        <p:nvSpPr>
          <p:cNvPr id="3" name="Zone de texte 47">
            <a:extLst>
              <a:ext uri="{FF2B5EF4-FFF2-40B4-BE49-F238E27FC236}">
                <a16:creationId xmlns:a16="http://schemas.microsoft.com/office/drawing/2014/main" id="{C96841C0-250E-97E5-D29E-A7B0228BDA8F}"/>
              </a:ext>
            </a:extLst>
          </p:cNvPr>
          <p:cNvSpPr txBox="1"/>
          <p:nvPr/>
        </p:nvSpPr>
        <p:spPr>
          <a:xfrm>
            <a:off x="12990002" y="17412197"/>
            <a:ext cx="7458221" cy="430887"/>
          </a:xfrm>
          <a:prstGeom prst="rect">
            <a:avLst/>
          </a:prstGeom>
          <a:solidFill>
            <a:srgbClr val="FFCC00"/>
          </a:solid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r>
              <a:rPr lang="fr-FR" sz="2800">
                <a:effectLst/>
                <a:latin typeface="Arial" panose="020B0604020202020204" pitchFamily="34" charset="0"/>
                <a:ea typeface="Times New Roman" panose="02020603050405020304" pitchFamily="18" charset="0"/>
                <a:cs typeface="Arial" panose="020B0604020202020204" pitchFamily="34" charset="0"/>
              </a:rPr>
              <a:t>Surface du cuir chevelu (SCC)</a:t>
            </a:r>
          </a:p>
        </p:txBody>
      </p:sp>
      <p:sp>
        <p:nvSpPr>
          <p:cNvPr id="6" name="Zone de texte 47">
            <a:extLst>
              <a:ext uri="{FF2B5EF4-FFF2-40B4-BE49-F238E27FC236}">
                <a16:creationId xmlns:a16="http://schemas.microsoft.com/office/drawing/2014/main" id="{716508B3-4934-4F19-8ECE-0B45AA79563B}"/>
              </a:ext>
            </a:extLst>
          </p:cNvPr>
          <p:cNvSpPr txBox="1"/>
          <p:nvPr/>
        </p:nvSpPr>
        <p:spPr>
          <a:xfrm>
            <a:off x="23673931" y="17412197"/>
            <a:ext cx="7458221" cy="430887"/>
          </a:xfrm>
          <a:prstGeom prst="rect">
            <a:avLst/>
          </a:prstGeom>
          <a:solidFill>
            <a:srgbClr val="FFCC00"/>
          </a:solidFill>
          <a:ln>
            <a:noFill/>
          </a:ln>
        </p:spPr>
        <p:txBody>
          <a:bodyPr rot="0" spcFirstLastPara="0" vert="horz" wrap="square" lIns="0" tIns="0" rIns="0" bIns="0" numCol="1" spcCol="0" rtlCol="0" fromWordArt="0" anchor="t" anchorCtr="0" forceAA="0" compatLnSpc="1">
            <a:prstTxWarp prst="textNoShape">
              <a:avLst/>
            </a:prstTxWarp>
            <a:normAutofit fontScale="85000" lnSpcReduction="10000"/>
          </a:bodyPr>
          <a:lstStyle/>
          <a:p>
            <a:pPr algn="ctr"/>
            <a:r>
              <a:rPr lang="fr-FR" sz="2800">
                <a:effectLst/>
                <a:latin typeface="Arial" panose="020B0604020202020204" pitchFamily="34" charset="0"/>
                <a:ea typeface="Times New Roman" panose="02020603050405020304" pitchFamily="18" charset="0"/>
                <a:cs typeface="Arial" panose="020B0604020202020204" pitchFamily="34" charset="0"/>
              </a:rPr>
              <a:t>Indice de sévérité du psoriasis du cuir chevelu (PSSI) </a:t>
            </a:r>
          </a:p>
        </p:txBody>
      </p:sp>
      <p:sp>
        <p:nvSpPr>
          <p:cNvPr id="8" name="Zone de texte 47">
            <a:extLst>
              <a:ext uri="{FF2B5EF4-FFF2-40B4-BE49-F238E27FC236}">
                <a16:creationId xmlns:a16="http://schemas.microsoft.com/office/drawing/2014/main" id="{7398513D-2BA7-D244-6C02-9775777B1F7D}"/>
              </a:ext>
            </a:extLst>
          </p:cNvPr>
          <p:cNvSpPr txBox="1"/>
          <p:nvPr/>
        </p:nvSpPr>
        <p:spPr>
          <a:xfrm>
            <a:off x="34290606" y="17412197"/>
            <a:ext cx="7458221" cy="430887"/>
          </a:xfrm>
          <a:prstGeom prst="rect">
            <a:avLst/>
          </a:prstGeom>
          <a:solidFill>
            <a:srgbClr val="FFCC00"/>
          </a:solid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r>
              <a:rPr lang="fr-FR" sz="2800">
                <a:latin typeface="Arial" panose="020B0604020202020204" pitchFamily="34" charset="0"/>
                <a:ea typeface="Times New Roman" panose="02020603050405020304" pitchFamily="18" charset="0"/>
                <a:cs typeface="Arial" panose="020B0604020202020204" pitchFamily="34" charset="0"/>
              </a:rPr>
              <a:t>Intensité du prurit</a:t>
            </a:r>
          </a:p>
        </p:txBody>
      </p:sp>
      <p:grpSp>
        <p:nvGrpSpPr>
          <p:cNvPr id="9" name="Group 8">
            <a:extLst>
              <a:ext uri="{FF2B5EF4-FFF2-40B4-BE49-F238E27FC236}">
                <a16:creationId xmlns:a16="http://schemas.microsoft.com/office/drawing/2014/main" id="{A0C5C17C-8F23-554D-BF68-E294CDFF270E}"/>
              </a:ext>
            </a:extLst>
          </p:cNvPr>
          <p:cNvGrpSpPr/>
          <p:nvPr/>
        </p:nvGrpSpPr>
        <p:grpSpPr>
          <a:xfrm>
            <a:off x="1054608" y="19644360"/>
            <a:ext cx="9451536" cy="3243072"/>
            <a:chOff x="1054608" y="19644360"/>
            <a:chExt cx="9451536" cy="3243072"/>
          </a:xfrm>
          <a:solidFill>
            <a:schemeClr val="bg1"/>
          </a:solidFill>
        </p:grpSpPr>
        <p:sp>
          <p:nvSpPr>
            <p:cNvPr id="28" name="Rectangle 27">
              <a:extLst>
                <a:ext uri="{FF2B5EF4-FFF2-40B4-BE49-F238E27FC236}">
                  <a16:creationId xmlns:a16="http://schemas.microsoft.com/office/drawing/2014/main" id="{1B663521-B1A1-4673-1945-8ACD57EF2226}"/>
                </a:ext>
              </a:extLst>
            </p:cNvPr>
            <p:cNvSpPr/>
            <p:nvPr/>
          </p:nvSpPr>
          <p:spPr>
            <a:xfrm>
              <a:off x="1054608" y="19644360"/>
              <a:ext cx="445008" cy="3243072"/>
            </a:xfrm>
            <a:prstGeom prst="rect">
              <a:avLst/>
            </a:prstGeom>
            <a:grpFill/>
          </p:spPr>
          <p:txBody>
            <a:bodyPr vert="vert270" lIns="0" tIns="0" rIns="0" bIns="0">
              <a:normAutofit/>
            </a:bodyPr>
            <a:lstStyle/>
            <a:p>
              <a:pPr marL="0" marR="0" indent="0" algn="ctr"/>
              <a:r>
                <a:rPr lang="fr-FR" sz="2800">
                  <a:latin typeface="Arial"/>
                </a:rPr>
                <a:t>Score moyen (1 à 4)</a:t>
              </a:r>
            </a:p>
          </p:txBody>
        </p:sp>
        <p:sp>
          <p:nvSpPr>
            <p:cNvPr id="32" name="Rectangle 31">
              <a:extLst>
                <a:ext uri="{FF2B5EF4-FFF2-40B4-BE49-F238E27FC236}">
                  <a16:creationId xmlns:a16="http://schemas.microsoft.com/office/drawing/2014/main" id="{D899DDA1-EBF1-C117-D650-D7C2FD957AF1}"/>
                </a:ext>
              </a:extLst>
            </p:cNvPr>
            <p:cNvSpPr/>
            <p:nvPr/>
          </p:nvSpPr>
          <p:spPr>
            <a:xfrm>
              <a:off x="9534144" y="20656296"/>
              <a:ext cx="972000" cy="504000"/>
            </a:xfrm>
            <a:prstGeom prst="rect">
              <a:avLst/>
            </a:prstGeom>
            <a:grpFill/>
          </p:spPr>
          <p:txBody>
            <a:bodyPr lIns="0" tIns="0" rIns="0" bIns="0">
              <a:normAutofit/>
            </a:bodyPr>
            <a:lstStyle/>
            <a:p>
              <a:pPr marL="0" marR="0" indent="0"/>
              <a:r>
                <a:rPr lang="fr-FR" sz="2800">
                  <a:latin typeface="Arial"/>
                </a:rPr>
                <a:t>J0</a:t>
              </a:r>
            </a:p>
          </p:txBody>
        </p:sp>
        <p:sp>
          <p:nvSpPr>
            <p:cNvPr id="33" name="Rectangle 32">
              <a:extLst>
                <a:ext uri="{FF2B5EF4-FFF2-40B4-BE49-F238E27FC236}">
                  <a16:creationId xmlns:a16="http://schemas.microsoft.com/office/drawing/2014/main" id="{70F77B68-4C43-E2C9-AF10-510828ED37BA}"/>
                </a:ext>
              </a:extLst>
            </p:cNvPr>
            <p:cNvSpPr/>
            <p:nvPr/>
          </p:nvSpPr>
          <p:spPr>
            <a:xfrm>
              <a:off x="9534144" y="21308568"/>
              <a:ext cx="972000" cy="504000"/>
            </a:xfrm>
            <a:prstGeom prst="rect">
              <a:avLst/>
            </a:prstGeom>
            <a:grpFill/>
          </p:spPr>
          <p:txBody>
            <a:bodyPr lIns="0" tIns="0" rIns="0" bIns="0">
              <a:normAutofit/>
            </a:bodyPr>
            <a:lstStyle/>
            <a:p>
              <a:pPr marL="0" marR="0" indent="0"/>
              <a:r>
                <a:rPr lang="fr-FR" sz="2800">
                  <a:latin typeface="Arial"/>
                </a:rPr>
                <a:t>J28</a:t>
              </a:r>
            </a:p>
          </p:txBody>
        </p:sp>
        <p:sp>
          <p:nvSpPr>
            <p:cNvPr id="34" name="Rectangle 33">
              <a:extLst>
                <a:ext uri="{FF2B5EF4-FFF2-40B4-BE49-F238E27FC236}">
                  <a16:creationId xmlns:a16="http://schemas.microsoft.com/office/drawing/2014/main" id="{9004E8E5-CDA0-6AEE-0E22-37FC7F82A71B}"/>
                </a:ext>
              </a:extLst>
            </p:cNvPr>
            <p:cNvSpPr/>
            <p:nvPr/>
          </p:nvSpPr>
          <p:spPr>
            <a:xfrm>
              <a:off x="9528048" y="21902928"/>
              <a:ext cx="972000" cy="504000"/>
            </a:xfrm>
            <a:prstGeom prst="rect">
              <a:avLst/>
            </a:prstGeom>
            <a:grpFill/>
          </p:spPr>
          <p:txBody>
            <a:bodyPr lIns="0" tIns="0" rIns="0" bIns="0">
              <a:normAutofit/>
            </a:bodyPr>
            <a:lstStyle/>
            <a:p>
              <a:pPr marL="0" marR="0" indent="0"/>
              <a:r>
                <a:rPr lang="fr-FR" sz="2800">
                  <a:latin typeface="Arial"/>
                </a:rPr>
                <a:t>J56</a:t>
              </a:r>
            </a:p>
          </p:txBody>
        </p:sp>
      </p:grpSp>
      <p:grpSp>
        <p:nvGrpSpPr>
          <p:cNvPr id="35" name="Group 34">
            <a:extLst>
              <a:ext uri="{FF2B5EF4-FFF2-40B4-BE49-F238E27FC236}">
                <a16:creationId xmlns:a16="http://schemas.microsoft.com/office/drawing/2014/main" id="{0C0756A9-F8A2-38C6-220B-8260A0537BB7}"/>
              </a:ext>
            </a:extLst>
          </p:cNvPr>
          <p:cNvGrpSpPr/>
          <p:nvPr/>
        </p:nvGrpSpPr>
        <p:grpSpPr>
          <a:xfrm>
            <a:off x="11241024" y="18726912"/>
            <a:ext cx="9217152" cy="5711952"/>
            <a:chOff x="11241024" y="18726912"/>
            <a:chExt cx="9217152" cy="5711952"/>
          </a:xfrm>
          <a:solidFill>
            <a:schemeClr val="bg1"/>
          </a:solidFill>
        </p:grpSpPr>
        <p:sp>
          <p:nvSpPr>
            <p:cNvPr id="36" name="Rectangle 35">
              <a:extLst>
                <a:ext uri="{FF2B5EF4-FFF2-40B4-BE49-F238E27FC236}">
                  <a16:creationId xmlns:a16="http://schemas.microsoft.com/office/drawing/2014/main" id="{69103477-D35D-84D4-0F7C-A0A7CD1D50C8}"/>
                </a:ext>
              </a:extLst>
            </p:cNvPr>
            <p:cNvSpPr/>
            <p:nvPr/>
          </p:nvSpPr>
          <p:spPr>
            <a:xfrm>
              <a:off x="11241024" y="18726912"/>
              <a:ext cx="816864" cy="5711952"/>
            </a:xfrm>
            <a:prstGeom prst="rect">
              <a:avLst/>
            </a:prstGeom>
            <a:grpFill/>
          </p:spPr>
          <p:txBody>
            <a:bodyPr vert="vert270" lIns="0" tIns="0" rIns="0" bIns="0">
              <a:normAutofit fontScale="92500" lnSpcReduction="20000"/>
            </a:bodyPr>
            <a:lstStyle/>
            <a:p>
              <a:pPr marL="0" marR="0" indent="0" algn="ctr">
                <a:lnSpc>
                  <a:spcPct val="121000"/>
                </a:lnSpc>
              </a:pPr>
              <a:r>
                <a:rPr lang="fr-FR" sz="2800">
                  <a:latin typeface="Arial"/>
                </a:rPr>
                <a:t>Pourcentage moyen de cuir chevelu affecté (%)</a:t>
              </a:r>
            </a:p>
          </p:txBody>
        </p:sp>
        <p:sp>
          <p:nvSpPr>
            <p:cNvPr id="43" name="Rectangle 42">
              <a:extLst>
                <a:ext uri="{FF2B5EF4-FFF2-40B4-BE49-F238E27FC236}">
                  <a16:creationId xmlns:a16="http://schemas.microsoft.com/office/drawing/2014/main" id="{F437667C-73E2-BC2B-0FB4-57CA86D56457}"/>
                </a:ext>
              </a:extLst>
            </p:cNvPr>
            <p:cNvSpPr/>
            <p:nvPr/>
          </p:nvSpPr>
          <p:spPr>
            <a:xfrm>
              <a:off x="19714464" y="20638008"/>
              <a:ext cx="530352" cy="420624"/>
            </a:xfrm>
            <a:prstGeom prst="rect">
              <a:avLst/>
            </a:prstGeom>
            <a:grpFill/>
          </p:spPr>
          <p:txBody>
            <a:bodyPr lIns="0" tIns="0" rIns="0" bIns="0">
              <a:normAutofit lnSpcReduction="10000"/>
            </a:bodyPr>
            <a:lstStyle/>
            <a:p>
              <a:pPr marL="0" marR="0" indent="0"/>
              <a:r>
                <a:rPr lang="fr-FR" sz="2800">
                  <a:latin typeface="Arial"/>
                </a:rPr>
                <a:t>J0</a:t>
              </a:r>
            </a:p>
          </p:txBody>
        </p:sp>
        <p:sp>
          <p:nvSpPr>
            <p:cNvPr id="44" name="Rectangle 43">
              <a:extLst>
                <a:ext uri="{FF2B5EF4-FFF2-40B4-BE49-F238E27FC236}">
                  <a16:creationId xmlns:a16="http://schemas.microsoft.com/office/drawing/2014/main" id="{70E31F32-4179-CBBA-C19A-C9EB1C816689}"/>
                </a:ext>
              </a:extLst>
            </p:cNvPr>
            <p:cNvSpPr/>
            <p:nvPr/>
          </p:nvSpPr>
          <p:spPr>
            <a:xfrm>
              <a:off x="19720560" y="21271992"/>
              <a:ext cx="737616" cy="420624"/>
            </a:xfrm>
            <a:prstGeom prst="rect">
              <a:avLst/>
            </a:prstGeom>
            <a:grpFill/>
          </p:spPr>
          <p:txBody>
            <a:bodyPr lIns="0" tIns="0" rIns="0" bIns="0">
              <a:normAutofit lnSpcReduction="10000"/>
            </a:bodyPr>
            <a:lstStyle/>
            <a:p>
              <a:pPr marL="0" marR="0" indent="0"/>
              <a:r>
                <a:rPr lang="fr-FR" sz="2800">
                  <a:latin typeface="Arial"/>
                </a:rPr>
                <a:t>J28</a:t>
              </a:r>
            </a:p>
          </p:txBody>
        </p:sp>
        <p:sp>
          <p:nvSpPr>
            <p:cNvPr id="45" name="Rectangle 44">
              <a:extLst>
                <a:ext uri="{FF2B5EF4-FFF2-40B4-BE49-F238E27FC236}">
                  <a16:creationId xmlns:a16="http://schemas.microsoft.com/office/drawing/2014/main" id="{DEA76BE8-B415-E410-8D58-C23AD13C0FEA}"/>
                </a:ext>
              </a:extLst>
            </p:cNvPr>
            <p:cNvSpPr/>
            <p:nvPr/>
          </p:nvSpPr>
          <p:spPr>
            <a:xfrm>
              <a:off x="19720560" y="21887688"/>
              <a:ext cx="737616" cy="420624"/>
            </a:xfrm>
            <a:prstGeom prst="rect">
              <a:avLst/>
            </a:prstGeom>
            <a:grpFill/>
          </p:spPr>
          <p:txBody>
            <a:bodyPr lIns="0" tIns="0" rIns="0" bIns="0">
              <a:normAutofit lnSpcReduction="10000"/>
            </a:bodyPr>
            <a:lstStyle/>
            <a:p>
              <a:pPr marL="0" marR="0" indent="0"/>
              <a:r>
                <a:rPr lang="fr-FR" sz="2800">
                  <a:latin typeface="Arial"/>
                </a:rPr>
                <a:t>J56</a:t>
              </a:r>
            </a:p>
          </p:txBody>
        </p:sp>
      </p:grpSp>
      <p:grpSp>
        <p:nvGrpSpPr>
          <p:cNvPr id="46" name="Group 45">
            <a:extLst>
              <a:ext uri="{FF2B5EF4-FFF2-40B4-BE49-F238E27FC236}">
                <a16:creationId xmlns:a16="http://schemas.microsoft.com/office/drawing/2014/main" id="{7A820A32-1ED3-92EE-2B73-70B5ACBA1308}"/>
              </a:ext>
            </a:extLst>
          </p:cNvPr>
          <p:cNvGrpSpPr/>
          <p:nvPr/>
        </p:nvGrpSpPr>
        <p:grpSpPr>
          <a:xfrm>
            <a:off x="21549360" y="19184112"/>
            <a:ext cx="9746076" cy="3566160"/>
            <a:chOff x="21549360" y="19184112"/>
            <a:chExt cx="9746076" cy="3566160"/>
          </a:xfrm>
          <a:solidFill>
            <a:schemeClr val="bg1"/>
          </a:solidFill>
        </p:grpSpPr>
        <p:sp>
          <p:nvSpPr>
            <p:cNvPr id="47" name="Rectangle 46">
              <a:extLst>
                <a:ext uri="{FF2B5EF4-FFF2-40B4-BE49-F238E27FC236}">
                  <a16:creationId xmlns:a16="http://schemas.microsoft.com/office/drawing/2014/main" id="{1F47403E-27E2-30F9-D46E-21A42E4B2250}"/>
                </a:ext>
              </a:extLst>
            </p:cNvPr>
            <p:cNvSpPr/>
            <p:nvPr/>
          </p:nvSpPr>
          <p:spPr>
            <a:xfrm>
              <a:off x="21549360" y="19184112"/>
              <a:ext cx="451104" cy="3566160"/>
            </a:xfrm>
            <a:prstGeom prst="rect">
              <a:avLst/>
            </a:prstGeom>
            <a:grpFill/>
          </p:spPr>
          <p:txBody>
            <a:bodyPr vert="vert270" lIns="0" tIns="0" rIns="0" bIns="0">
              <a:normAutofit/>
            </a:bodyPr>
            <a:lstStyle/>
            <a:p>
              <a:pPr marL="0" marR="0" indent="0" algn="ctr"/>
              <a:r>
                <a:rPr lang="fr-FR" sz="2800">
                  <a:latin typeface="Arial"/>
                </a:rPr>
                <a:t>Score moyen (0 à 72)</a:t>
              </a:r>
            </a:p>
          </p:txBody>
        </p:sp>
        <p:sp>
          <p:nvSpPr>
            <p:cNvPr id="48" name="Rectangle 47">
              <a:extLst>
                <a:ext uri="{FF2B5EF4-FFF2-40B4-BE49-F238E27FC236}">
                  <a16:creationId xmlns:a16="http://schemas.microsoft.com/office/drawing/2014/main" id="{50901E31-7F5E-919C-FBEC-1F8E81ECA9F4}"/>
                </a:ext>
              </a:extLst>
            </p:cNvPr>
            <p:cNvSpPr/>
            <p:nvPr/>
          </p:nvSpPr>
          <p:spPr>
            <a:xfrm>
              <a:off x="30309312" y="20546568"/>
              <a:ext cx="640080" cy="420624"/>
            </a:xfrm>
            <a:prstGeom prst="rect">
              <a:avLst/>
            </a:prstGeom>
            <a:grpFill/>
          </p:spPr>
          <p:txBody>
            <a:bodyPr lIns="0" tIns="0" rIns="0" bIns="0">
              <a:normAutofit lnSpcReduction="10000"/>
            </a:bodyPr>
            <a:lstStyle/>
            <a:p>
              <a:pPr marL="0" marR="0" indent="0"/>
              <a:r>
                <a:rPr lang="fr-FR" sz="2800">
                  <a:latin typeface="Arial"/>
                </a:rPr>
                <a:t>J0</a:t>
              </a:r>
            </a:p>
          </p:txBody>
        </p:sp>
        <p:sp>
          <p:nvSpPr>
            <p:cNvPr id="49" name="Rectangle 48">
              <a:extLst>
                <a:ext uri="{FF2B5EF4-FFF2-40B4-BE49-F238E27FC236}">
                  <a16:creationId xmlns:a16="http://schemas.microsoft.com/office/drawing/2014/main" id="{D710E712-0D81-44E2-3176-CB7246E7AAB3}"/>
                </a:ext>
              </a:extLst>
            </p:cNvPr>
            <p:cNvSpPr/>
            <p:nvPr/>
          </p:nvSpPr>
          <p:spPr>
            <a:xfrm>
              <a:off x="30309311" y="21198840"/>
              <a:ext cx="887375" cy="420624"/>
            </a:xfrm>
            <a:prstGeom prst="rect">
              <a:avLst/>
            </a:prstGeom>
            <a:grpFill/>
          </p:spPr>
          <p:txBody>
            <a:bodyPr lIns="0" tIns="0" rIns="0" bIns="0">
              <a:normAutofit lnSpcReduction="10000"/>
            </a:bodyPr>
            <a:lstStyle/>
            <a:p>
              <a:pPr marL="0" marR="0" indent="0"/>
              <a:r>
                <a:rPr lang="fr-FR" sz="2800" dirty="0">
                  <a:latin typeface="Arial"/>
                </a:rPr>
                <a:t>J28</a:t>
              </a:r>
            </a:p>
          </p:txBody>
        </p:sp>
        <p:sp>
          <p:nvSpPr>
            <p:cNvPr id="51" name="Rectangle 50">
              <a:extLst>
                <a:ext uri="{FF2B5EF4-FFF2-40B4-BE49-F238E27FC236}">
                  <a16:creationId xmlns:a16="http://schemas.microsoft.com/office/drawing/2014/main" id="{97D3A141-F1CF-0573-C1B1-9113FBA9C44E}"/>
                </a:ext>
              </a:extLst>
            </p:cNvPr>
            <p:cNvSpPr/>
            <p:nvPr/>
          </p:nvSpPr>
          <p:spPr>
            <a:xfrm>
              <a:off x="30309311" y="21857208"/>
              <a:ext cx="986125" cy="420624"/>
            </a:xfrm>
            <a:prstGeom prst="rect">
              <a:avLst/>
            </a:prstGeom>
            <a:grpFill/>
          </p:spPr>
          <p:txBody>
            <a:bodyPr lIns="0" tIns="0" rIns="0" bIns="0">
              <a:normAutofit lnSpcReduction="10000"/>
            </a:bodyPr>
            <a:lstStyle/>
            <a:p>
              <a:pPr marL="0" marR="0" indent="0"/>
              <a:r>
                <a:rPr lang="fr-FR" sz="2800" dirty="0">
                  <a:latin typeface="Arial"/>
                </a:rPr>
                <a:t>J56</a:t>
              </a:r>
            </a:p>
          </p:txBody>
        </p:sp>
      </p:grpSp>
      <p:grpSp>
        <p:nvGrpSpPr>
          <p:cNvPr id="52" name="Group 51">
            <a:extLst>
              <a:ext uri="{FF2B5EF4-FFF2-40B4-BE49-F238E27FC236}">
                <a16:creationId xmlns:a16="http://schemas.microsoft.com/office/drawing/2014/main" id="{DABB56A3-7948-CE96-4852-7D828B921CD3}"/>
              </a:ext>
            </a:extLst>
          </p:cNvPr>
          <p:cNvGrpSpPr/>
          <p:nvPr/>
        </p:nvGrpSpPr>
        <p:grpSpPr>
          <a:xfrm>
            <a:off x="32549592" y="19278600"/>
            <a:ext cx="9244584" cy="3450336"/>
            <a:chOff x="32549592" y="19278600"/>
            <a:chExt cx="9244584" cy="3450336"/>
          </a:xfrm>
          <a:solidFill>
            <a:schemeClr val="bg1"/>
          </a:solidFill>
        </p:grpSpPr>
        <p:sp>
          <p:nvSpPr>
            <p:cNvPr id="53" name="Rectangle 52">
              <a:extLst>
                <a:ext uri="{FF2B5EF4-FFF2-40B4-BE49-F238E27FC236}">
                  <a16:creationId xmlns:a16="http://schemas.microsoft.com/office/drawing/2014/main" id="{7D08BD7B-A4C2-E51B-D424-9FEA7EB277F5}"/>
                </a:ext>
              </a:extLst>
            </p:cNvPr>
            <p:cNvSpPr/>
            <p:nvPr/>
          </p:nvSpPr>
          <p:spPr>
            <a:xfrm>
              <a:off x="32549592" y="19278600"/>
              <a:ext cx="438912" cy="3450336"/>
            </a:xfrm>
            <a:prstGeom prst="rect">
              <a:avLst/>
            </a:prstGeom>
            <a:grpFill/>
          </p:spPr>
          <p:txBody>
            <a:bodyPr vert="vert270" lIns="0" tIns="0" rIns="0" bIns="0">
              <a:normAutofit/>
            </a:bodyPr>
            <a:lstStyle/>
            <a:p>
              <a:pPr marL="0" marR="0" indent="0" algn="ctr"/>
              <a:r>
                <a:rPr lang="fr-FR" sz="2800">
                  <a:latin typeface="Arial"/>
                </a:rPr>
                <a:t>Score moyen (0 à 11)</a:t>
              </a:r>
            </a:p>
          </p:txBody>
        </p:sp>
        <p:sp>
          <p:nvSpPr>
            <p:cNvPr id="54" name="Rectangle 53">
              <a:extLst>
                <a:ext uri="{FF2B5EF4-FFF2-40B4-BE49-F238E27FC236}">
                  <a16:creationId xmlns:a16="http://schemas.microsoft.com/office/drawing/2014/main" id="{DEAAA131-ACCD-CE46-9D80-14A605188734}"/>
                </a:ext>
              </a:extLst>
            </p:cNvPr>
            <p:cNvSpPr/>
            <p:nvPr/>
          </p:nvSpPr>
          <p:spPr>
            <a:xfrm>
              <a:off x="41050464" y="20644104"/>
              <a:ext cx="530352" cy="420624"/>
            </a:xfrm>
            <a:prstGeom prst="rect">
              <a:avLst/>
            </a:prstGeom>
            <a:grpFill/>
          </p:spPr>
          <p:txBody>
            <a:bodyPr lIns="0" tIns="0" rIns="0" bIns="0">
              <a:normAutofit lnSpcReduction="10000"/>
            </a:bodyPr>
            <a:lstStyle/>
            <a:p>
              <a:pPr marL="0" marR="0" indent="0" algn="just"/>
              <a:r>
                <a:rPr lang="fr-FR" sz="2800">
                  <a:latin typeface="Arial"/>
                </a:rPr>
                <a:t>J0</a:t>
              </a:r>
            </a:p>
          </p:txBody>
        </p:sp>
        <p:sp>
          <p:nvSpPr>
            <p:cNvPr id="55" name="Rectangle 54">
              <a:extLst>
                <a:ext uri="{FF2B5EF4-FFF2-40B4-BE49-F238E27FC236}">
                  <a16:creationId xmlns:a16="http://schemas.microsoft.com/office/drawing/2014/main" id="{DEBAA927-E25D-6218-DC18-7D6B77CA54FA}"/>
                </a:ext>
              </a:extLst>
            </p:cNvPr>
            <p:cNvSpPr/>
            <p:nvPr/>
          </p:nvSpPr>
          <p:spPr>
            <a:xfrm>
              <a:off x="41050464" y="21271992"/>
              <a:ext cx="743712" cy="420624"/>
            </a:xfrm>
            <a:prstGeom prst="rect">
              <a:avLst/>
            </a:prstGeom>
            <a:grpFill/>
          </p:spPr>
          <p:txBody>
            <a:bodyPr lIns="0" tIns="0" rIns="0" bIns="0">
              <a:normAutofit lnSpcReduction="10000"/>
            </a:bodyPr>
            <a:lstStyle/>
            <a:p>
              <a:pPr marL="0" marR="0" indent="0"/>
              <a:r>
                <a:rPr lang="fr-FR" sz="2800">
                  <a:latin typeface="Arial"/>
                </a:rPr>
                <a:t>J28</a:t>
              </a:r>
            </a:p>
          </p:txBody>
        </p:sp>
        <p:sp>
          <p:nvSpPr>
            <p:cNvPr id="56" name="Rectangle 55">
              <a:extLst>
                <a:ext uri="{FF2B5EF4-FFF2-40B4-BE49-F238E27FC236}">
                  <a16:creationId xmlns:a16="http://schemas.microsoft.com/office/drawing/2014/main" id="{2E1BEEDD-1025-3FCE-6413-A6B3E8B15F7E}"/>
                </a:ext>
              </a:extLst>
            </p:cNvPr>
            <p:cNvSpPr/>
            <p:nvPr/>
          </p:nvSpPr>
          <p:spPr>
            <a:xfrm>
              <a:off x="41053512" y="21893784"/>
              <a:ext cx="734568" cy="420624"/>
            </a:xfrm>
            <a:prstGeom prst="rect">
              <a:avLst/>
            </a:prstGeom>
            <a:grpFill/>
          </p:spPr>
          <p:txBody>
            <a:bodyPr lIns="0" tIns="0" rIns="0" bIns="0">
              <a:normAutofit lnSpcReduction="10000"/>
            </a:bodyPr>
            <a:lstStyle/>
            <a:p>
              <a:pPr marL="0" marR="0" indent="0"/>
              <a:r>
                <a:rPr lang="fr-FR" sz="2800">
                  <a:latin typeface="Arial"/>
                </a:rPr>
                <a:t>J56</a:t>
              </a:r>
            </a:p>
          </p:txBody>
        </p:sp>
      </p:grpSp>
    </p:spTree>
    <p:custDataLst>
      <p:tags r:id="rId1"/>
    </p:custDataLst>
    <p:extLst>
      <p:ext uri="{BB962C8B-B14F-4D97-AF65-F5344CB8AC3E}">
        <p14:creationId xmlns:p14="http://schemas.microsoft.com/office/powerpoint/2010/main" val="41512347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365</TotalTime>
  <Words>859</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CHAVAGNAC Marlène</dc:creator>
  <cp:lastModifiedBy>Michal DOMAN - ITC</cp:lastModifiedBy>
  <cp:revision>9</cp:revision>
  <dcterms:created xsi:type="dcterms:W3CDTF">2023-09-01T12:18:47Z</dcterms:created>
  <dcterms:modified xsi:type="dcterms:W3CDTF">2024-10-16T10:31:31Z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03E8229C-8E9C-449F-A4CD-5458ED19414B</vt:lpwstr>
  </property>
  <property fmtid="{D5CDD505-2E9C-101B-9397-08002B2CF9AE}" pid="3" name="ArticulatePath">
    <vt:lpwstr>Poster EADV 2023 Nodé K v3</vt:lpwstr>
  </property>
</Properties>
</file>