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Lst>
  <p:sldSz cx="42803763" cy="30275213"/>
  <p:notesSz cx="9144000" cy="6858000"/>
  <p:custDataLst>
    <p:tags r:id="rId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08C4704-F345-3383-8141-23B1AA0475AD}" name="ABRIC Elise" initials="AE" userId="S::elise.abric@naos.com::1a5b5dac-8c78-4aa2-a74b-92617a64efcb" providerId="AD"/>
  <p188:author id="{3EBB9C71-23BB-5DE8-C909-DFEB0E038919}" name="CHAVAGNAC Marlène" initials="MC" userId="S::marlene.chavagnac@naos.com::d13b13b3-387b-4803-99d6-6fc28b0f2518" providerId="AD"/>
  <p188:author id="{9FBE7A9B-EEF2-D289-0690-AFA17BB6B700}" name="GRAIZEAU Christelle" initials="CG" userId="S::christelle.graizeau@naos.com::2954ab00-e9a5-4b12-854c-5e8d1f57d6f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a:srgbClr val="198EA0"/>
    <a:srgbClr val="00455E"/>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Style léger 3 - Accentuation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4811" autoAdjust="0"/>
    <p:restoredTop sz="95852" autoAdjust="0"/>
  </p:normalViewPr>
  <p:slideViewPr>
    <p:cSldViewPr snapToGrid="0">
      <p:cViewPr varScale="1">
        <p:scale>
          <a:sx n="23" d="100"/>
          <a:sy n="23" d="100"/>
        </p:scale>
        <p:origin x="2406"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tags" Target="tags/tag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VAGNAC Marlène" userId="d13b13b3-387b-4803-99d6-6fc28b0f2518" providerId="ADAL" clId="{E6DCE71B-E25B-46E7-8B56-33ABEB39459F}"/>
    <pc:docChg chg="">
      <pc:chgData name="CHAVAGNAC Marlène" userId="d13b13b3-387b-4803-99d6-6fc28b0f2518" providerId="ADAL" clId="{E6DCE71B-E25B-46E7-8B56-33ABEB39459F}" dt="2023-09-28T09:11:48.051" v="9"/>
      <pc:docMkLst>
        <pc:docMk/>
      </pc:docMkLst>
      <pc:sldChg chg="delCm">
        <pc:chgData name="CHAVAGNAC Marlène" userId="d13b13b3-387b-4803-99d6-6fc28b0f2518" providerId="ADAL" clId="{E6DCE71B-E25B-46E7-8B56-33ABEB39459F}" dt="2023-09-28T09:11:48.051" v="9"/>
        <pc:sldMkLst>
          <pc:docMk/>
          <pc:sldMk cId="4151234770" sldId="256"/>
        </pc:sldMkLst>
        <pc:extLst>
          <p:ext xmlns:p="http://schemas.openxmlformats.org/presentationml/2006/main" uri="{D6D511B9-2390-475A-947B-AFAB55BFBCF1}">
            <pc226:cmChg xmlns:pc226="http://schemas.microsoft.com/office/powerpoint/2022/06/main/command" chg="del">
              <pc226:chgData name="CHAVAGNAC Marlène" userId="d13b13b3-387b-4803-99d6-6fc28b0f2518" providerId="ADAL" clId="{E6DCE71B-E25B-46E7-8B56-33ABEB39459F}" dt="2023-09-28T09:11:46.124" v="8"/>
              <pc2:cmMkLst xmlns:pc2="http://schemas.microsoft.com/office/powerpoint/2019/9/main/command">
                <pc:docMk/>
                <pc:sldMk cId="4151234770" sldId="256"/>
                <pc2:cmMk id="{A59EB606-FCB8-4435-A77B-5F6DE48D6313}"/>
              </pc2:cmMkLst>
            </pc226:cmChg>
            <pc226:cmChg xmlns:pc226="http://schemas.microsoft.com/office/powerpoint/2022/06/main/command" chg="del">
              <pc226:chgData name="CHAVAGNAC Marlène" userId="d13b13b3-387b-4803-99d6-6fc28b0f2518" providerId="ADAL" clId="{E6DCE71B-E25B-46E7-8B56-33ABEB39459F}" dt="2023-09-28T09:11:44.134" v="7"/>
              <pc2:cmMkLst xmlns:pc2="http://schemas.microsoft.com/office/powerpoint/2019/9/main/command">
                <pc:docMk/>
                <pc:sldMk cId="4151234770" sldId="256"/>
                <pc2:cmMk id="{5589A259-0852-42DF-A3BB-EF09461CCE62}"/>
              </pc2:cmMkLst>
            </pc226:cmChg>
            <pc226:cmChg xmlns:pc226="http://schemas.microsoft.com/office/powerpoint/2022/06/main/command" chg="del">
              <pc226:chgData name="CHAVAGNAC Marlène" userId="d13b13b3-387b-4803-99d6-6fc28b0f2518" providerId="ADAL" clId="{E6DCE71B-E25B-46E7-8B56-33ABEB39459F}" dt="2023-09-28T09:11:38.955" v="4"/>
              <pc2:cmMkLst xmlns:pc2="http://schemas.microsoft.com/office/powerpoint/2019/9/main/command">
                <pc:docMk/>
                <pc:sldMk cId="4151234770" sldId="256"/>
                <pc2:cmMk id="{53717E6F-B7E8-43C5-B1A4-1BE73E6CB73F}"/>
              </pc2:cmMkLst>
            </pc226:cmChg>
            <pc226:cmChg xmlns:pc226="http://schemas.microsoft.com/office/powerpoint/2022/06/main/command" chg="del">
              <pc226:chgData name="CHAVAGNAC Marlène" userId="d13b13b3-387b-4803-99d6-6fc28b0f2518" providerId="ADAL" clId="{E6DCE71B-E25B-46E7-8B56-33ABEB39459F}" dt="2023-09-28T09:11:37.750" v="2"/>
              <pc2:cmMkLst xmlns:pc2="http://schemas.microsoft.com/office/powerpoint/2019/9/main/command">
                <pc:docMk/>
                <pc:sldMk cId="4151234770" sldId="256"/>
                <pc2:cmMk id="{D84B0475-40C1-4B17-AA9B-B75F7625E2FE}"/>
              </pc2:cmMkLst>
            </pc226:cmChg>
            <pc226:cmChg xmlns:pc226="http://schemas.microsoft.com/office/powerpoint/2022/06/main/command" chg="del">
              <pc226:chgData name="CHAVAGNAC Marlène" userId="d13b13b3-387b-4803-99d6-6fc28b0f2518" providerId="ADAL" clId="{E6DCE71B-E25B-46E7-8B56-33ABEB39459F}" dt="2023-09-28T09:11:36.516" v="0"/>
              <pc2:cmMkLst xmlns:pc2="http://schemas.microsoft.com/office/powerpoint/2019/9/main/command">
                <pc:docMk/>
                <pc:sldMk cId="4151234770" sldId="256"/>
                <pc2:cmMk id="{558FF677-0750-4295-BBCA-E36BF4874C6D}"/>
              </pc2:cmMkLst>
            </pc226:cmChg>
            <pc226:cmChg xmlns:pc226="http://schemas.microsoft.com/office/powerpoint/2022/06/main/command" chg="del">
              <pc226:chgData name="CHAVAGNAC Marlène" userId="d13b13b3-387b-4803-99d6-6fc28b0f2518" providerId="ADAL" clId="{E6DCE71B-E25B-46E7-8B56-33ABEB39459F}" dt="2023-09-28T09:11:38.369" v="3"/>
              <pc2:cmMkLst xmlns:pc2="http://schemas.microsoft.com/office/powerpoint/2019/9/main/command">
                <pc:docMk/>
                <pc:sldMk cId="4151234770" sldId="256"/>
                <pc2:cmMk id="{9C2396A8-B705-47D8-B7C2-F201BB6AB684}"/>
              </pc2:cmMkLst>
            </pc226:cmChg>
            <pc226:cmChg xmlns:pc226="http://schemas.microsoft.com/office/powerpoint/2022/06/main/command" chg="del">
              <pc226:chgData name="CHAVAGNAC Marlène" userId="d13b13b3-387b-4803-99d6-6fc28b0f2518" providerId="ADAL" clId="{E6DCE71B-E25B-46E7-8B56-33ABEB39459F}" dt="2023-09-28T09:11:39.583" v="5"/>
              <pc2:cmMkLst xmlns:pc2="http://schemas.microsoft.com/office/powerpoint/2019/9/main/command">
                <pc:docMk/>
                <pc:sldMk cId="4151234770" sldId="256"/>
                <pc2:cmMk id="{DA6841C0-5A09-47F2-B946-83E967F6D62C}"/>
              </pc2:cmMkLst>
            </pc226:cmChg>
            <pc226:cmChg xmlns:pc226="http://schemas.microsoft.com/office/powerpoint/2022/06/main/command" chg="del">
              <pc226:chgData name="CHAVAGNAC Marlène" userId="d13b13b3-387b-4803-99d6-6fc28b0f2518" providerId="ADAL" clId="{E6DCE71B-E25B-46E7-8B56-33ABEB39459F}" dt="2023-09-28T09:11:48.051" v="9"/>
              <pc2:cmMkLst xmlns:pc2="http://schemas.microsoft.com/office/powerpoint/2019/9/main/command">
                <pc:docMk/>
                <pc:sldMk cId="4151234770" sldId="256"/>
                <pc2:cmMk id="{00AE76D6-4116-45F5-B8F4-33DDD7EC0DEE}"/>
              </pc2:cmMkLst>
            </pc226:cmChg>
            <pc226:cmChg xmlns:pc226="http://schemas.microsoft.com/office/powerpoint/2022/06/main/command" chg="del">
              <pc226:chgData name="CHAVAGNAC Marlène" userId="d13b13b3-387b-4803-99d6-6fc28b0f2518" providerId="ADAL" clId="{E6DCE71B-E25B-46E7-8B56-33ABEB39459F}" dt="2023-09-28T09:11:43.285" v="6"/>
              <pc2:cmMkLst xmlns:pc2="http://schemas.microsoft.com/office/powerpoint/2019/9/main/command">
                <pc:docMk/>
                <pc:sldMk cId="4151234770" sldId="256"/>
                <pc2:cmMk id="{3DFB21E3-4724-4B87-98B1-9FDC98440F38}"/>
              </pc2:cmMkLst>
            </pc226:cmChg>
            <pc226:cmChg xmlns:pc226="http://schemas.microsoft.com/office/powerpoint/2022/06/main/command" chg="del">
              <pc226:chgData name="CHAVAGNAC Marlène" userId="d13b13b3-387b-4803-99d6-6fc28b0f2518" providerId="ADAL" clId="{E6DCE71B-E25B-46E7-8B56-33ABEB39459F}" dt="2023-09-28T09:11:37.149" v="1"/>
              <pc2:cmMkLst xmlns:pc2="http://schemas.microsoft.com/office/powerpoint/2019/9/main/command">
                <pc:docMk/>
                <pc:sldMk cId="4151234770" sldId="256"/>
                <pc2:cmMk id="{06EB23FC-E96B-4FB8-9D1F-1D497B8B5B77}"/>
              </pc2:cmMkLst>
            </pc226:cmChg>
          </p:ext>
        </pc:ext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63581370866202"/>
          <c:y val="6.3221907782088638E-2"/>
          <c:w val="0.81826765840740623"/>
          <c:h val="0.76662939521004481"/>
        </c:manualLayout>
      </c:layout>
      <c:barChart>
        <c:barDir val="col"/>
        <c:grouping val="clustered"/>
        <c:varyColors val="0"/>
        <c:ser>
          <c:idx val="0"/>
          <c:order val="0"/>
          <c:tx>
            <c:strRef>
              <c:f>Feuil1!$B$1</c:f>
              <c:strCache>
                <c:ptCount val="1"/>
                <c:pt idx="0">
                  <c:v>D0</c:v>
                </c:pt>
              </c:strCache>
            </c:strRef>
          </c:tx>
          <c:spPr>
            <a:solidFill>
              <a:srgbClr val="00455E"/>
            </a:solidFill>
            <a:ln>
              <a:noFill/>
            </a:ln>
            <a:effectLst/>
          </c:spPr>
          <c:invertIfNegative val="0"/>
          <c:dLbls>
            <c:delete val="1"/>
          </c:dLbls>
          <c:errBars>
            <c:errBarType val="plus"/>
            <c:errValType val="cust"/>
            <c:noEndCap val="0"/>
            <c:plus>
              <c:numRef>
                <c:f>Feuil1!$B$4:$B$5</c:f>
                <c:numCache>
                  <c:formatCode>General</c:formatCode>
                  <c:ptCount val="2"/>
                  <c:pt idx="0">
                    <c:v>2.3199999999999998</c:v>
                  </c:pt>
                  <c:pt idx="1">
                    <c:v>2.2599999999999998</c:v>
                  </c:pt>
                </c:numCache>
              </c:numRef>
            </c:plus>
            <c:minus>
              <c:numRef>
                <c:f>Feuil1!$B$4:$B$5</c:f>
                <c:numCache>
                  <c:formatCode>General</c:formatCode>
                  <c:ptCount val="2"/>
                  <c:pt idx="0">
                    <c:v>2.3199999999999998</c:v>
                  </c:pt>
                  <c:pt idx="1">
                    <c:v>2.2599999999999998</c:v>
                  </c:pt>
                </c:numCache>
              </c:numRef>
            </c:minus>
            <c:spPr>
              <a:noFill/>
              <a:ln w="9525" cap="flat" cmpd="sng" algn="ctr">
                <a:solidFill>
                  <a:schemeClr val="tx1">
                    <a:lumMod val="65000"/>
                    <a:lumOff val="35000"/>
                  </a:schemeClr>
                </a:solidFill>
                <a:round/>
              </a:ln>
              <a:effectLst/>
            </c:spPr>
          </c:errBars>
          <c:cat>
            <c:strRef>
              <c:f>Feuil1!$A$2:$A$3</c:f>
              <c:strCache>
                <c:ptCount val="2"/>
                <c:pt idx="0">
                  <c:v>Desquamation</c:v>
                </c:pt>
                <c:pt idx="1">
                  <c:v>Roughness</c:v>
                </c:pt>
              </c:strCache>
            </c:strRef>
          </c:cat>
          <c:val>
            <c:numRef>
              <c:f>Feuil1!$B$2:$B$3</c:f>
              <c:numCache>
                <c:formatCode>General</c:formatCode>
                <c:ptCount val="2"/>
                <c:pt idx="0">
                  <c:v>4.5</c:v>
                </c:pt>
                <c:pt idx="1">
                  <c:v>5</c:v>
                </c:pt>
              </c:numCache>
            </c:numRef>
          </c:val>
          <c:extLst>
            <c:ext xmlns:c16="http://schemas.microsoft.com/office/drawing/2014/chart" uri="{C3380CC4-5D6E-409C-BE32-E72D297353CC}">
              <c16:uniqueId val="{00000000-6350-476A-B06D-07E2111AD224}"/>
            </c:ext>
          </c:extLst>
        </c:ser>
        <c:ser>
          <c:idx val="1"/>
          <c:order val="1"/>
          <c:tx>
            <c:strRef>
              <c:f>Feuil1!$C$1</c:f>
              <c:strCache>
                <c:ptCount val="1"/>
                <c:pt idx="0">
                  <c:v>D28</c:v>
                </c:pt>
              </c:strCache>
            </c:strRef>
          </c:tx>
          <c:spPr>
            <a:solidFill>
              <a:srgbClr val="FFCC00"/>
            </a:solidFill>
            <a:ln>
              <a:noFill/>
            </a:ln>
            <a:effectLst/>
          </c:spPr>
          <c:invertIfNegative val="0"/>
          <c:dLbls>
            <c:dLbl>
              <c:idx val="0"/>
              <c:layout>
                <c:manualLayout>
                  <c:x val="5.5906198203539651E-3"/>
                  <c:y val="-0.38034917420329173"/>
                </c:manualLayout>
              </c:layout>
              <c:tx>
                <c:rich>
                  <a:bodyPr rot="0" spcFirstLastPara="1" vertOverflow="ellipsis" vert="horz" wrap="square" anchor="ctr" anchorCtr="1"/>
                  <a:lstStyle/>
                  <a:p>
                    <a:pPr>
                      <a:defRPr sz="3200" b="1" i="0" u="none" strike="noStrike" kern="1200" baseline="0">
                        <a:solidFill>
                          <a:srgbClr val="00455E"/>
                        </a:solidFill>
                        <a:latin typeface="Arial" panose="020B0604020202020204" pitchFamily="34" charset="0"/>
                        <a:ea typeface="+mn-ea"/>
                        <a:cs typeface="Arial" panose="020B0604020202020204" pitchFamily="34" charset="0"/>
                      </a:defRPr>
                    </a:pPr>
                    <a:r>
                      <a:rPr lang="en-US" b="1" dirty="0">
                        <a:solidFill>
                          <a:srgbClr val="00455E"/>
                        </a:solidFill>
                      </a:rPr>
                      <a:t>-85%</a:t>
                    </a:r>
                    <a:endParaRPr lang="en-US" b="1" baseline="0" dirty="0">
                      <a:solidFill>
                        <a:srgbClr val="00455E"/>
                      </a:solidFill>
                    </a:endParaRPr>
                  </a:p>
                </c:rich>
              </c:tx>
              <c:spPr>
                <a:noFill/>
                <a:ln>
                  <a:noFill/>
                </a:ln>
                <a:effectLst/>
              </c:spPr>
              <c:txPr>
                <a:bodyPr rot="0" spcFirstLastPara="1" vertOverflow="ellipsis" vert="horz" wrap="square" anchor="ctr" anchorCtr="1"/>
                <a:lstStyle/>
                <a:p>
                  <a:pPr>
                    <a:defRPr sz="3200" b="1" i="0" u="none" strike="noStrike" kern="1200" baseline="0">
                      <a:solidFill>
                        <a:srgbClr val="00455E"/>
                      </a:solidFill>
                      <a:latin typeface="Arial" panose="020B0604020202020204" pitchFamily="34" charset="0"/>
                      <a:ea typeface="+mn-ea"/>
                      <a:cs typeface="Arial" panose="020B0604020202020204" pitchFamily="34" charset="0"/>
                    </a:defRPr>
                  </a:pPr>
                  <a:endParaRPr lang="fr-FR"/>
                </a:p>
              </c:txPr>
              <c:dLblPos val="outEnd"/>
              <c:showLegendKey val="0"/>
              <c:showVal val="1"/>
              <c:showCatName val="0"/>
              <c:showSerName val="0"/>
              <c:showPercent val="0"/>
              <c:showBubbleSize val="0"/>
              <c:separator>
</c:separator>
              <c:extLst>
                <c:ext xmlns:c15="http://schemas.microsoft.com/office/drawing/2012/chart" uri="{CE6537A1-D6FC-4f65-9D91-7224C49458BB}">
                  <c15:showDataLabelsRange val="1"/>
                </c:ext>
                <c:ext xmlns:c16="http://schemas.microsoft.com/office/drawing/2014/chart" uri="{C3380CC4-5D6E-409C-BE32-E72D297353CC}">
                  <c16:uniqueId val="{00000001-6350-476A-B06D-07E2111AD224}"/>
                </c:ext>
              </c:extLst>
            </c:dLbl>
            <c:dLbl>
              <c:idx val="1"/>
              <c:layout>
                <c:manualLayout>
                  <c:x val="5.5906198203539139E-3"/>
                  <c:y val="-0.34140417121877609"/>
                </c:manualLayout>
              </c:layout>
              <c:tx>
                <c:rich>
                  <a:bodyPr rot="0" spcFirstLastPara="1" vertOverflow="ellipsis" vert="horz" wrap="square" anchor="ctr" anchorCtr="1"/>
                  <a:lstStyle/>
                  <a:p>
                    <a:pPr>
                      <a:defRPr sz="3200" b="1" i="0" u="none" strike="noStrike" kern="1200" baseline="0">
                        <a:solidFill>
                          <a:srgbClr val="00455E"/>
                        </a:solidFill>
                        <a:latin typeface="Arial" panose="020B0604020202020204" pitchFamily="34" charset="0"/>
                        <a:ea typeface="+mn-ea"/>
                        <a:cs typeface="Arial" panose="020B0604020202020204" pitchFamily="34" charset="0"/>
                      </a:defRPr>
                    </a:pPr>
                    <a:r>
                      <a:rPr lang="en-US" b="1" dirty="0">
                        <a:solidFill>
                          <a:srgbClr val="00455E"/>
                        </a:solidFill>
                      </a:rPr>
                      <a:t>-81%</a:t>
                    </a:r>
                  </a:p>
                </c:rich>
              </c:tx>
              <c:spPr>
                <a:noFill/>
                <a:ln>
                  <a:noFill/>
                </a:ln>
                <a:effectLst/>
              </c:spPr>
              <c:txPr>
                <a:bodyPr rot="0" spcFirstLastPara="1" vertOverflow="ellipsis" vert="horz" wrap="square" anchor="ctr" anchorCtr="1"/>
                <a:lstStyle/>
                <a:p>
                  <a:pPr>
                    <a:defRPr sz="3200" b="1" i="0" u="none" strike="noStrike" kern="1200" baseline="0">
                      <a:solidFill>
                        <a:srgbClr val="00455E"/>
                      </a:solidFill>
                      <a:latin typeface="Arial" panose="020B0604020202020204" pitchFamily="34" charset="0"/>
                      <a:ea typeface="+mn-ea"/>
                      <a:cs typeface="Arial" panose="020B0604020202020204" pitchFamily="34" charset="0"/>
                    </a:defRPr>
                  </a:pPr>
                  <a:endParaRPr lang="fr-FR"/>
                </a:p>
              </c:txPr>
              <c:dLblPos val="outEnd"/>
              <c:showLegendKey val="0"/>
              <c:showVal val="1"/>
              <c:showCatName val="0"/>
              <c:showSerName val="0"/>
              <c:showPercent val="0"/>
              <c:showBubbleSize val="0"/>
              <c:separator>
</c:separator>
              <c:extLst>
                <c:ext xmlns:c15="http://schemas.microsoft.com/office/drawing/2012/chart" uri="{CE6537A1-D6FC-4f65-9D91-7224C49458BB}">
                  <c15:showDataLabelsRange val="1"/>
                </c:ext>
                <c:ext xmlns:c16="http://schemas.microsoft.com/office/drawing/2014/chart" uri="{C3380CC4-5D6E-409C-BE32-E72D297353CC}">
                  <c16:uniqueId val="{00000002-6350-476A-B06D-07E2111AD224}"/>
                </c:ext>
              </c:extLst>
            </c:dLbl>
            <c:spPr>
              <a:noFill/>
              <a:ln>
                <a:noFill/>
              </a:ln>
              <a:effectLst/>
            </c:spPr>
            <c:txPr>
              <a:bodyPr rot="0" spcFirstLastPara="1" vertOverflow="ellipsis" vert="horz" wrap="square" anchor="ctr" anchorCtr="1"/>
              <a:lstStyle/>
              <a:p>
                <a:pPr>
                  <a:defRPr sz="3200" b="0" i="0" u="none" strike="noStrike" kern="1200" baseline="0">
                    <a:solidFill>
                      <a:srgbClr val="00455E"/>
                    </a:solidFill>
                    <a:latin typeface="Arial" panose="020B0604020202020204" pitchFamily="34" charset="0"/>
                    <a:ea typeface="+mn-ea"/>
                    <a:cs typeface="Arial" panose="020B0604020202020204" pitchFamily="34" charset="0"/>
                  </a:defRPr>
                </a:pPr>
                <a:endParaRPr lang="fr-FR"/>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0"/>
              </c:ext>
            </c:extLst>
          </c:dLbls>
          <c:errBars>
            <c:errBarType val="plus"/>
            <c:errValType val="cust"/>
            <c:noEndCap val="0"/>
            <c:plus>
              <c:numRef>
                <c:f>Feuil1!$C$4:$C$5</c:f>
                <c:numCache>
                  <c:formatCode>General</c:formatCode>
                  <c:ptCount val="2"/>
                  <c:pt idx="0">
                    <c:v>1.1200000000000001</c:v>
                  </c:pt>
                  <c:pt idx="1">
                    <c:v>1.36</c:v>
                  </c:pt>
                </c:numCache>
              </c:numRef>
            </c:plus>
            <c:minus>
              <c:numRef>
                <c:f>Feuil1!$C$4:$C$5</c:f>
                <c:numCache>
                  <c:formatCode>General</c:formatCode>
                  <c:ptCount val="2"/>
                  <c:pt idx="0">
                    <c:v>1.1200000000000001</c:v>
                  </c:pt>
                  <c:pt idx="1">
                    <c:v>1.36</c:v>
                  </c:pt>
                </c:numCache>
              </c:numRef>
            </c:minus>
            <c:spPr>
              <a:noFill/>
              <a:ln w="9525" cap="flat" cmpd="sng" algn="ctr">
                <a:solidFill>
                  <a:schemeClr val="tx1">
                    <a:lumMod val="65000"/>
                    <a:lumOff val="35000"/>
                  </a:schemeClr>
                </a:solidFill>
                <a:round/>
              </a:ln>
              <a:effectLst/>
            </c:spPr>
          </c:errBars>
          <c:cat>
            <c:strRef>
              <c:f>Feuil1!$A$2:$A$3</c:f>
              <c:strCache>
                <c:ptCount val="2"/>
                <c:pt idx="0">
                  <c:v>Desquamation</c:v>
                </c:pt>
                <c:pt idx="1">
                  <c:v>Roughness</c:v>
                </c:pt>
              </c:strCache>
            </c:strRef>
          </c:cat>
          <c:val>
            <c:numRef>
              <c:f>Feuil1!$C$2:$C$3</c:f>
              <c:numCache>
                <c:formatCode>General</c:formatCode>
                <c:ptCount val="2"/>
                <c:pt idx="0">
                  <c:v>0.6</c:v>
                </c:pt>
                <c:pt idx="1">
                  <c:v>0.9</c:v>
                </c:pt>
              </c:numCache>
            </c:numRef>
          </c:val>
          <c:extLst>
            <c:ext xmlns:c15="http://schemas.microsoft.com/office/drawing/2012/chart" uri="{02D57815-91ED-43cb-92C2-25804820EDAC}">
              <c15:datalabelsRange>
                <c15:f>Feuil1!$D$3</c15:f>
                <c15:dlblRangeCache>
                  <c:ptCount val="1"/>
                  <c:pt idx="0">
                    <c:v>***</c:v>
                  </c:pt>
                </c15:dlblRangeCache>
              </c15:datalabelsRange>
            </c:ext>
            <c:ext xmlns:c16="http://schemas.microsoft.com/office/drawing/2014/chart" uri="{C3380CC4-5D6E-409C-BE32-E72D297353CC}">
              <c16:uniqueId val="{00000003-6350-476A-B06D-07E2111AD224}"/>
            </c:ext>
          </c:extLst>
        </c:ser>
        <c:dLbls>
          <c:dLblPos val="outEnd"/>
          <c:showLegendKey val="0"/>
          <c:showVal val="1"/>
          <c:showCatName val="0"/>
          <c:showSerName val="0"/>
          <c:showPercent val="0"/>
          <c:showBubbleSize val="0"/>
        </c:dLbls>
        <c:gapWidth val="219"/>
        <c:overlap val="-27"/>
        <c:axId val="887594464"/>
        <c:axId val="887593984"/>
      </c:barChart>
      <c:catAx>
        <c:axId val="88759446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32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887593984"/>
        <c:crosses val="autoZero"/>
        <c:auto val="1"/>
        <c:lblAlgn val="ctr"/>
        <c:lblOffset val="100"/>
        <c:noMultiLvlLbl val="0"/>
      </c:catAx>
      <c:valAx>
        <c:axId val="887593984"/>
        <c:scaling>
          <c:orientation val="minMax"/>
          <c:max val="10"/>
        </c:scaling>
        <c:delete val="0"/>
        <c:axPos val="l"/>
        <c:title>
          <c:tx>
            <c:rich>
              <a:bodyPr rot="-5400000" spcFirstLastPara="1" vertOverflow="ellipsis" vert="horz" wrap="square" anchor="ctr" anchorCtr="1"/>
              <a:lstStyle/>
              <a:p>
                <a:pPr>
                  <a:defRPr sz="3200" b="0" i="0" u="none" strike="noStrike" kern="1200" baseline="0">
                    <a:solidFill>
                      <a:schemeClr val="tx1"/>
                    </a:solidFill>
                    <a:latin typeface="Arial" panose="020B0604020202020204" pitchFamily="34" charset="0"/>
                    <a:ea typeface="+mn-ea"/>
                    <a:cs typeface="Arial" panose="020B0604020202020204" pitchFamily="34" charset="0"/>
                  </a:defRPr>
                </a:pPr>
                <a:r>
                  <a:rPr lang="fr-FR" sz="3200">
                    <a:solidFill>
                      <a:schemeClr val="tx1"/>
                    </a:solidFill>
                  </a:rPr>
                  <a:t>Score moyen (0-10)</a:t>
                </a:r>
              </a:p>
            </c:rich>
          </c:tx>
          <c:layout>
            <c:manualLayout>
              <c:xMode val="edge"/>
              <c:yMode val="edge"/>
              <c:x val="2.2263873073561001E-2"/>
              <c:y val="6.2212722713677393E-2"/>
            </c:manualLayout>
          </c:layout>
          <c:overlay val="0"/>
          <c:spPr>
            <a:noFill/>
            <a:ln>
              <a:noFill/>
            </a:ln>
            <a:effectLst/>
          </c:spPr>
          <c:txPr>
            <a:bodyPr rot="-5400000" spcFirstLastPara="1" vertOverflow="ellipsis" vert="horz" wrap="square" anchor="ctr" anchorCtr="1"/>
            <a:lstStyle/>
            <a:p>
              <a:pPr>
                <a:defRPr sz="32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title>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32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887594464"/>
        <c:crosses val="autoZero"/>
        <c:crossBetween val="between"/>
        <c:majorUnit val="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3200">
          <a:latin typeface="Arial" panose="020B0604020202020204" pitchFamily="34" charset="0"/>
          <a:cs typeface="Arial" panose="020B0604020202020204" pitchFamily="34" charset="0"/>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48305547717818"/>
          <c:y val="5.9798734624589581E-2"/>
          <c:w val="0.81831965564647335"/>
          <c:h val="0.77926533136084564"/>
        </c:manualLayout>
      </c:layout>
      <c:barChart>
        <c:barDir val="col"/>
        <c:grouping val="clustered"/>
        <c:varyColors val="0"/>
        <c:ser>
          <c:idx val="0"/>
          <c:order val="0"/>
          <c:tx>
            <c:strRef>
              <c:f>Feuil1!$B$1</c:f>
              <c:strCache>
                <c:ptCount val="1"/>
                <c:pt idx="0">
                  <c:v>D0</c:v>
                </c:pt>
              </c:strCache>
            </c:strRef>
          </c:tx>
          <c:spPr>
            <a:solidFill>
              <a:srgbClr val="00455E"/>
            </a:solidFill>
            <a:ln>
              <a:noFill/>
            </a:ln>
            <a:effectLst/>
          </c:spPr>
          <c:invertIfNegative val="0"/>
          <c:errBars>
            <c:errBarType val="plus"/>
            <c:errValType val="cust"/>
            <c:noEndCap val="0"/>
            <c:plus>
              <c:numRef>
                <c:f>Feuil1!$B$6:$B$9</c:f>
                <c:numCache>
                  <c:formatCode>General</c:formatCode>
                  <c:ptCount val="4"/>
                  <c:pt idx="0">
                    <c:v>2.48</c:v>
                  </c:pt>
                  <c:pt idx="1">
                    <c:v>2.4700000000000002</c:v>
                  </c:pt>
                  <c:pt idx="2">
                    <c:v>2.59</c:v>
                  </c:pt>
                  <c:pt idx="3">
                    <c:v>2.4300000000000002</c:v>
                  </c:pt>
                </c:numCache>
              </c:numRef>
            </c:plus>
            <c:minus>
              <c:numRef>
                <c:f>Feuil1!$B$6:$B$9</c:f>
                <c:numCache>
                  <c:formatCode>General</c:formatCode>
                  <c:ptCount val="4"/>
                  <c:pt idx="0">
                    <c:v>2.48</c:v>
                  </c:pt>
                  <c:pt idx="1">
                    <c:v>2.4700000000000002</c:v>
                  </c:pt>
                  <c:pt idx="2">
                    <c:v>2.59</c:v>
                  </c:pt>
                  <c:pt idx="3">
                    <c:v>2.4300000000000002</c:v>
                  </c:pt>
                </c:numCache>
              </c:numRef>
            </c:minus>
            <c:spPr>
              <a:noFill/>
              <a:ln w="9525" cap="flat" cmpd="sng" algn="ctr">
                <a:solidFill>
                  <a:schemeClr val="tx1">
                    <a:lumMod val="65000"/>
                    <a:lumOff val="35000"/>
                  </a:schemeClr>
                </a:solidFill>
                <a:round/>
              </a:ln>
              <a:effectLst/>
            </c:spPr>
          </c:errBars>
          <c:cat>
            <c:strRef>
              <c:f>Feuil1!$A$2:$A$5</c:f>
              <c:strCache>
                <c:ptCount val="4"/>
                <c:pt idx="0">
                  <c:v>Feeling of dry skin</c:v>
                </c:pt>
                <c:pt idx="1">
                  <c:v>Tightness</c:v>
                </c:pt>
                <c:pt idx="2">
                  <c:v>Itching</c:v>
                </c:pt>
                <c:pt idx="3">
                  <c:v>Insomnia</c:v>
                </c:pt>
              </c:strCache>
            </c:strRef>
          </c:cat>
          <c:val>
            <c:numRef>
              <c:f>Feuil1!$B$2:$B$5</c:f>
              <c:numCache>
                <c:formatCode>General</c:formatCode>
                <c:ptCount val="4"/>
                <c:pt idx="0">
                  <c:v>5.5</c:v>
                </c:pt>
                <c:pt idx="1">
                  <c:v>4.8</c:v>
                </c:pt>
                <c:pt idx="2">
                  <c:v>5.0999999999999996</c:v>
                </c:pt>
                <c:pt idx="3">
                  <c:v>3.1</c:v>
                </c:pt>
              </c:numCache>
            </c:numRef>
          </c:val>
          <c:extLst>
            <c:ext xmlns:c16="http://schemas.microsoft.com/office/drawing/2014/chart" uri="{C3380CC4-5D6E-409C-BE32-E72D297353CC}">
              <c16:uniqueId val="{00000000-4030-4B63-B556-DA59D5FBA49B}"/>
            </c:ext>
          </c:extLst>
        </c:ser>
        <c:ser>
          <c:idx val="1"/>
          <c:order val="1"/>
          <c:tx>
            <c:strRef>
              <c:f>Feuil1!$C$1</c:f>
              <c:strCache>
                <c:ptCount val="1"/>
                <c:pt idx="0">
                  <c:v>D28</c:v>
                </c:pt>
              </c:strCache>
            </c:strRef>
          </c:tx>
          <c:spPr>
            <a:solidFill>
              <a:srgbClr val="FFCC00"/>
            </a:solidFill>
            <a:ln>
              <a:noFill/>
            </a:ln>
            <a:effectLst/>
          </c:spPr>
          <c:invertIfNegative val="0"/>
          <c:dLbls>
            <c:dLbl>
              <c:idx val="0"/>
              <c:layout>
                <c:manualLayout>
                  <c:x val="1.5641790686365738E-3"/>
                  <c:y val="-0.34768285872664217"/>
                </c:manualLayout>
              </c:layout>
              <c:tx>
                <c:rich>
                  <a:bodyPr/>
                  <a:lstStyle/>
                  <a:p>
                    <a:r>
                      <a:rPr lang="en-US" dirty="0">
                        <a:solidFill>
                          <a:srgbClr val="00455E"/>
                        </a:solidFill>
                      </a:rPr>
                      <a:t>-83%</a:t>
                    </a:r>
                  </a:p>
                </c:rich>
              </c:tx>
              <c:dLblPos val="outEnd"/>
              <c:showLegendKey val="0"/>
              <c:showVal val="1"/>
              <c:showCatName val="0"/>
              <c:showSerName val="0"/>
              <c:showPercent val="0"/>
              <c:showBubbleSize val="0"/>
              <c:separator>
</c:separator>
              <c:extLst>
                <c:ext xmlns:c15="http://schemas.microsoft.com/office/drawing/2012/chart" uri="{CE6537A1-D6FC-4f65-9D91-7224C49458BB}">
                  <c15:showDataLabelsRange val="1"/>
                </c:ext>
                <c:ext xmlns:c16="http://schemas.microsoft.com/office/drawing/2014/chart" uri="{C3380CC4-5D6E-409C-BE32-E72D297353CC}">
                  <c16:uniqueId val="{00000001-4030-4B63-B556-DA59D5FBA49B}"/>
                </c:ext>
              </c:extLst>
            </c:dLbl>
            <c:dLbl>
              <c:idx val="1"/>
              <c:layout>
                <c:manualLayout>
                  <c:x val="1.1709520750661872E-2"/>
                  <c:y val="-0.33461207456398645"/>
                </c:manualLayout>
              </c:layout>
              <c:tx>
                <c:rich>
                  <a:bodyPr/>
                  <a:lstStyle/>
                  <a:p>
                    <a:r>
                      <a:rPr lang="en-US" dirty="0">
                        <a:solidFill>
                          <a:srgbClr val="00455E"/>
                        </a:solidFill>
                      </a:rPr>
                      <a:t>-86%</a:t>
                    </a:r>
                  </a:p>
                </c:rich>
              </c:tx>
              <c:dLblPos val="outEnd"/>
              <c:showLegendKey val="0"/>
              <c:showVal val="1"/>
              <c:showCatName val="0"/>
              <c:showSerName val="0"/>
              <c:showPercent val="0"/>
              <c:showBubbleSize val="0"/>
              <c:separator>
</c:separator>
              <c:extLst>
                <c:ext xmlns:c15="http://schemas.microsoft.com/office/drawing/2012/chart" uri="{CE6537A1-D6FC-4f65-9D91-7224C49458BB}">
                  <c15:layout>
                    <c:manualLayout>
                      <c:w val="7.9063833874637543E-2"/>
                      <c:h val="0.14062866972557322"/>
                    </c:manualLayout>
                  </c15:layout>
                  <c15:showDataLabelsRange val="1"/>
                </c:ext>
                <c:ext xmlns:c16="http://schemas.microsoft.com/office/drawing/2014/chart" uri="{C3380CC4-5D6E-409C-BE32-E72D297353CC}">
                  <c16:uniqueId val="{00000002-4030-4B63-B556-DA59D5FBA49B}"/>
                </c:ext>
              </c:extLst>
            </c:dLbl>
            <c:dLbl>
              <c:idx val="2"/>
              <c:layout>
                <c:manualLayout>
                  <c:x val="1.5051963347876651E-3"/>
                  <c:y val="-0.3607536428892979"/>
                </c:manualLayout>
              </c:layout>
              <c:tx>
                <c:rich>
                  <a:bodyPr/>
                  <a:lstStyle/>
                  <a:p>
                    <a:r>
                      <a:rPr lang="en-US" dirty="0">
                        <a:solidFill>
                          <a:srgbClr val="00455E"/>
                        </a:solidFill>
                      </a:rPr>
                      <a:t>-85%</a:t>
                    </a:r>
                  </a:p>
                </c:rich>
              </c:tx>
              <c:dLblPos val="outEnd"/>
              <c:showLegendKey val="0"/>
              <c:showVal val="1"/>
              <c:showCatName val="0"/>
              <c:showSerName val="0"/>
              <c:showPercent val="0"/>
              <c:showBubbleSize val="0"/>
              <c:separator>
</c:separator>
              <c:extLst>
                <c:ext xmlns:c15="http://schemas.microsoft.com/office/drawing/2012/chart" uri="{CE6537A1-D6FC-4f65-9D91-7224C49458BB}">
                  <c15:showDataLabelsRange val="1"/>
                </c:ext>
                <c:ext xmlns:c16="http://schemas.microsoft.com/office/drawing/2014/chart" uri="{C3380CC4-5D6E-409C-BE32-E72D297353CC}">
                  <c16:uniqueId val="{00000003-4030-4B63-B556-DA59D5FBA49B}"/>
                </c:ext>
              </c:extLst>
            </c:dLbl>
            <c:dLbl>
              <c:idx val="3"/>
              <c:layout>
                <c:manualLayout>
                  <c:x val="4.4860811776218238E-3"/>
                  <c:y val="-0.37382442705195362"/>
                </c:manualLayout>
              </c:layout>
              <c:tx>
                <c:rich>
                  <a:bodyPr/>
                  <a:lstStyle/>
                  <a:p>
                    <a:r>
                      <a:rPr lang="en-US" dirty="0">
                        <a:solidFill>
                          <a:srgbClr val="00455E"/>
                        </a:solidFill>
                      </a:rPr>
                      <a:t>-90%</a:t>
                    </a:r>
                  </a:p>
                </c:rich>
              </c:tx>
              <c:dLblPos val="outEnd"/>
              <c:showLegendKey val="0"/>
              <c:showVal val="1"/>
              <c:showCatName val="0"/>
              <c:showSerName val="0"/>
              <c:showPercent val="0"/>
              <c:showBubbleSize val="0"/>
              <c:separator>
</c:separator>
              <c:extLst>
                <c:ext xmlns:c15="http://schemas.microsoft.com/office/drawing/2012/chart" uri="{CE6537A1-D6FC-4f65-9D91-7224C49458BB}">
                  <c15:showDataLabelsRange val="1"/>
                </c:ext>
                <c:ext xmlns:c16="http://schemas.microsoft.com/office/drawing/2014/chart" uri="{C3380CC4-5D6E-409C-BE32-E72D297353CC}">
                  <c16:uniqueId val="{00000004-4030-4B63-B556-DA59D5FBA49B}"/>
                </c:ext>
              </c:extLst>
            </c:dLbl>
            <c:spPr>
              <a:noFill/>
              <a:ln>
                <a:noFill/>
              </a:ln>
              <a:effectLst/>
            </c:spPr>
            <c:txPr>
              <a:bodyPr rot="0" spcFirstLastPara="1" vertOverflow="ellipsis" vert="horz" wrap="square" anchor="ctr" anchorCtr="1"/>
              <a:lstStyle/>
              <a:p>
                <a:pPr>
                  <a:defRPr sz="3200" b="1" i="0" u="none" strike="noStrike" kern="1200" baseline="0">
                    <a:solidFill>
                      <a:srgbClr val="00455E"/>
                    </a:solidFill>
                    <a:latin typeface="Arial" panose="020B0604020202020204" pitchFamily="34" charset="0"/>
                    <a:ea typeface="+mn-ea"/>
                    <a:cs typeface="Arial" panose="020B0604020202020204" pitchFamily="34" charset="0"/>
                  </a:defRPr>
                </a:pPr>
                <a:endParaRPr lang="fr-FR"/>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howDataLabelsRange val="1"/>
                <c15:showLeaderLines val="0"/>
              </c:ext>
            </c:extLst>
          </c:dLbls>
          <c:errBars>
            <c:errBarType val="plus"/>
            <c:errValType val="cust"/>
            <c:noEndCap val="0"/>
            <c:plus>
              <c:numRef>
                <c:f>Feuil1!$C$6:$C$9</c:f>
                <c:numCache>
                  <c:formatCode>General</c:formatCode>
                  <c:ptCount val="4"/>
                  <c:pt idx="0">
                    <c:v>1.19</c:v>
                  </c:pt>
                  <c:pt idx="1">
                    <c:v>1.18</c:v>
                  </c:pt>
                  <c:pt idx="2">
                    <c:v>1.35</c:v>
                  </c:pt>
                  <c:pt idx="3">
                    <c:v>1.03</c:v>
                  </c:pt>
                </c:numCache>
              </c:numRef>
            </c:plus>
            <c:minus>
              <c:numRef>
                <c:f>Feuil1!$C$6:$C$9</c:f>
                <c:numCache>
                  <c:formatCode>General</c:formatCode>
                  <c:ptCount val="4"/>
                  <c:pt idx="0">
                    <c:v>1.19</c:v>
                  </c:pt>
                  <c:pt idx="1">
                    <c:v>1.18</c:v>
                  </c:pt>
                  <c:pt idx="2">
                    <c:v>1.35</c:v>
                  </c:pt>
                  <c:pt idx="3">
                    <c:v>1.03</c:v>
                  </c:pt>
                </c:numCache>
              </c:numRef>
            </c:minus>
            <c:spPr>
              <a:noFill/>
              <a:ln w="9525" cap="flat" cmpd="sng" algn="ctr">
                <a:solidFill>
                  <a:schemeClr val="tx1">
                    <a:lumMod val="65000"/>
                    <a:lumOff val="35000"/>
                  </a:schemeClr>
                </a:solidFill>
                <a:round/>
              </a:ln>
              <a:effectLst/>
            </c:spPr>
          </c:errBars>
          <c:cat>
            <c:strRef>
              <c:f>Feuil1!$A$2:$A$5</c:f>
              <c:strCache>
                <c:ptCount val="4"/>
                <c:pt idx="0">
                  <c:v>Feeling of dry skin</c:v>
                </c:pt>
                <c:pt idx="1">
                  <c:v>Tightness</c:v>
                </c:pt>
                <c:pt idx="2">
                  <c:v>Itching</c:v>
                </c:pt>
                <c:pt idx="3">
                  <c:v>Insomnia</c:v>
                </c:pt>
              </c:strCache>
            </c:strRef>
          </c:cat>
          <c:val>
            <c:numRef>
              <c:f>Feuil1!$C$2:$C$5</c:f>
              <c:numCache>
                <c:formatCode>General</c:formatCode>
                <c:ptCount val="4"/>
                <c:pt idx="0">
                  <c:v>0.9</c:v>
                </c:pt>
                <c:pt idx="1">
                  <c:v>0.6</c:v>
                </c:pt>
                <c:pt idx="2">
                  <c:v>0.7</c:v>
                </c:pt>
                <c:pt idx="3">
                  <c:v>0.3</c:v>
                </c:pt>
              </c:numCache>
            </c:numRef>
          </c:val>
          <c:extLst>
            <c:ext xmlns:c15="http://schemas.microsoft.com/office/drawing/2012/chart" uri="{02D57815-91ED-43cb-92C2-25804820EDAC}">
              <c15:datalabelsRange>
                <c15:f>Feuil1!$D$3</c15:f>
                <c15:dlblRangeCache>
                  <c:ptCount val="1"/>
                  <c:pt idx="0">
                    <c:v>***</c:v>
                  </c:pt>
                </c15:dlblRangeCache>
              </c15:datalabelsRange>
            </c:ext>
            <c:ext xmlns:c16="http://schemas.microsoft.com/office/drawing/2014/chart" uri="{C3380CC4-5D6E-409C-BE32-E72D297353CC}">
              <c16:uniqueId val="{00000005-4030-4B63-B556-DA59D5FBA49B}"/>
            </c:ext>
          </c:extLst>
        </c:ser>
        <c:dLbls>
          <c:showLegendKey val="0"/>
          <c:showVal val="0"/>
          <c:showCatName val="0"/>
          <c:showSerName val="0"/>
          <c:showPercent val="0"/>
          <c:showBubbleSize val="0"/>
        </c:dLbls>
        <c:gapWidth val="219"/>
        <c:overlap val="-27"/>
        <c:axId val="887560864"/>
        <c:axId val="887561344"/>
      </c:barChart>
      <c:catAx>
        <c:axId val="88756086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32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887561344"/>
        <c:crosses val="autoZero"/>
        <c:auto val="1"/>
        <c:lblAlgn val="ctr"/>
        <c:lblOffset val="100"/>
        <c:noMultiLvlLbl val="0"/>
      </c:catAx>
      <c:valAx>
        <c:axId val="887561344"/>
        <c:scaling>
          <c:orientation val="minMax"/>
        </c:scaling>
        <c:delete val="0"/>
        <c:axPos val="l"/>
        <c:title>
          <c:tx>
            <c:rich>
              <a:bodyPr rot="-5400000" spcFirstLastPara="1" vertOverflow="ellipsis" vert="horz" wrap="square" anchor="ctr" anchorCtr="1"/>
              <a:lstStyle/>
              <a:p>
                <a:pPr algn="ctr" rtl="0">
                  <a:defRPr sz="3200" b="0" i="0" u="none" strike="noStrike" kern="1200" baseline="0">
                    <a:solidFill>
                      <a:schemeClr val="tx1"/>
                    </a:solidFill>
                    <a:latin typeface="Arial" panose="020B0604020202020204" pitchFamily="34" charset="0"/>
                    <a:ea typeface="+mn-ea"/>
                    <a:cs typeface="Arial" panose="020B0604020202020204" pitchFamily="34" charset="0"/>
                  </a:defRPr>
                </a:pPr>
                <a:r>
                  <a:rPr lang="fr-FR">
                    <a:solidFill>
                      <a:schemeClr val="tx1"/>
                    </a:solidFill>
                  </a:rPr>
                  <a:t>Score moyen (0-10)</a:t>
                </a:r>
              </a:p>
              <a:p>
                <a:pPr algn="ctr" rtl="0">
                  <a:defRPr>
                    <a:solidFill>
                      <a:schemeClr val="tx1"/>
                    </a:solidFill>
                  </a:defRPr>
                </a:pPr>
                <a:endParaRPr lang="fr-FR" dirty="0">
                  <a:solidFill>
                    <a:schemeClr val="tx1"/>
                  </a:solidFill>
                </a:endParaRPr>
              </a:p>
            </c:rich>
          </c:tx>
          <c:overlay val="0"/>
          <c:spPr>
            <a:noFill/>
            <a:ln>
              <a:noFill/>
            </a:ln>
            <a:effectLst/>
          </c:spPr>
          <c:txPr>
            <a:bodyPr rot="-5400000" spcFirstLastPara="1" vertOverflow="ellipsis" vert="horz" wrap="square" anchor="ctr" anchorCtr="1"/>
            <a:lstStyle/>
            <a:p>
              <a:pPr algn="ctr" rtl="0">
                <a:defRPr sz="32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title>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32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887560864"/>
        <c:crosses val="autoZero"/>
        <c:crossBetween val="between"/>
      </c:valAx>
      <c:spPr>
        <a:noFill/>
        <a:ln>
          <a:noFill/>
        </a:ln>
        <a:effectLst/>
      </c:spPr>
    </c:plotArea>
    <c:legend>
      <c:legendPos val="r"/>
      <c:layout>
        <c:manualLayout>
          <c:xMode val="edge"/>
          <c:yMode val="edge"/>
          <c:x val="0.91451411693371687"/>
          <c:y val="0.48590321074035597"/>
          <c:w val="7.2907977096126633E-2"/>
          <c:h val="0.21641266462240974"/>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3200">
          <a:latin typeface="Arial" panose="020B0604020202020204" pitchFamily="34" charset="0"/>
          <a:cs typeface="Arial" panose="020B0604020202020204" pitchFamily="34" charset="0"/>
        </a:defRPr>
      </a:pPr>
      <a:endParaRPr lang="fr-FR"/>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491261773877046"/>
          <c:y val="8.462873122994316E-2"/>
          <c:w val="0.46742874352943975"/>
          <c:h val="0.80054488491125431"/>
        </c:manualLayout>
      </c:layout>
      <c:barChart>
        <c:barDir val="col"/>
        <c:grouping val="percentStacked"/>
        <c:varyColors val="0"/>
        <c:ser>
          <c:idx val="0"/>
          <c:order val="0"/>
          <c:tx>
            <c:strRef>
              <c:f>Feuil1!$B$1</c:f>
              <c:strCache>
                <c:ptCount val="1"/>
                <c:pt idx="0">
                  <c:v> Less than an hour</c:v>
                </c:pt>
              </c:strCache>
            </c:strRef>
          </c:tx>
          <c:spPr>
            <a:solidFill>
              <a:srgbClr val="FFCC00"/>
            </a:solidFill>
            <a:ln>
              <a:noFill/>
            </a:ln>
            <a:effectLst/>
          </c:spPr>
          <c:invertIfNegative val="0"/>
          <c:dLbls>
            <c:spPr>
              <a:noFill/>
              <a:ln>
                <a:noFill/>
              </a:ln>
              <a:effectLst/>
            </c:spPr>
            <c:txPr>
              <a:bodyPr rot="0" spcFirstLastPara="1" vertOverflow="ellipsis" vert="horz" wrap="square" anchor="ctr" anchorCtr="1"/>
              <a:lstStyle/>
              <a:p>
                <a:pPr>
                  <a:defRPr sz="2800" b="1"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D0</c:v>
                </c:pt>
                <c:pt idx="1">
                  <c:v>D28</c:v>
                </c:pt>
              </c:strCache>
            </c:strRef>
          </c:cat>
          <c:val>
            <c:numRef>
              <c:f>Feuil1!$B$2:$B$3</c:f>
              <c:numCache>
                <c:formatCode>0%</c:formatCode>
                <c:ptCount val="2"/>
                <c:pt idx="0">
                  <c:v>0.52</c:v>
                </c:pt>
                <c:pt idx="1">
                  <c:v>0.96</c:v>
                </c:pt>
              </c:numCache>
            </c:numRef>
          </c:val>
          <c:extLst>
            <c:ext xmlns:c16="http://schemas.microsoft.com/office/drawing/2014/chart" uri="{C3380CC4-5D6E-409C-BE32-E72D297353CC}">
              <c16:uniqueId val="{00000000-D734-48C7-B0DB-6E3DC14DEBBB}"/>
            </c:ext>
          </c:extLst>
        </c:ser>
        <c:ser>
          <c:idx val="1"/>
          <c:order val="1"/>
          <c:tx>
            <c:strRef>
              <c:f>Feuil1!$C$1</c:f>
              <c:strCache>
                <c:ptCount val="1"/>
                <c:pt idx="0">
                  <c:v> 1-2 hours</c:v>
                </c:pt>
              </c:strCache>
            </c:strRef>
          </c:tx>
          <c:spPr>
            <a:solidFill>
              <a:srgbClr val="198EA0"/>
            </a:solidFill>
            <a:ln>
              <a:noFill/>
            </a:ln>
            <a:effectLst/>
          </c:spPr>
          <c:invertIfNegative val="0"/>
          <c:dLbls>
            <c:dLbl>
              <c:idx val="1"/>
              <c:layout>
                <c:manualLayout>
                  <c:x val="9.5776171899179099E-2"/>
                  <c:y val="-1.3383760250695745E-2"/>
                </c:manualLayout>
              </c:layout>
              <c:spPr>
                <a:noFill/>
                <a:ln>
                  <a:noFill/>
                </a:ln>
                <a:effectLst/>
              </c:spPr>
              <c:txPr>
                <a:bodyPr rot="0" spcFirstLastPara="1" vertOverflow="ellipsis" vert="horz" wrap="square" anchor="ctr" anchorCtr="1"/>
                <a:lstStyle/>
                <a:p>
                  <a:pPr>
                    <a:defRPr sz="2800" b="1"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E83-4E0E-A99F-46DF9A014724}"/>
                </c:ext>
              </c:extLst>
            </c:dLbl>
            <c:spPr>
              <a:noFill/>
              <a:ln>
                <a:noFill/>
              </a:ln>
              <a:effectLst/>
            </c:spPr>
            <c:txPr>
              <a:bodyPr rot="0" spcFirstLastPara="1" vertOverflow="ellipsis" vert="horz" wrap="square" anchor="ctr" anchorCtr="1"/>
              <a:lstStyle/>
              <a:p>
                <a:pPr>
                  <a:defRPr sz="2800" b="1" i="0" u="none" strike="noStrike" kern="1200" baseline="0">
                    <a:solidFill>
                      <a:schemeClr val="bg1"/>
                    </a:solidFill>
                    <a:latin typeface="Arial" panose="020B0604020202020204" pitchFamily="34" charset="0"/>
                    <a:ea typeface="+mn-ea"/>
                    <a:cs typeface="Arial" panose="020B0604020202020204"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D0</c:v>
                </c:pt>
                <c:pt idx="1">
                  <c:v>D28</c:v>
                </c:pt>
              </c:strCache>
            </c:strRef>
          </c:cat>
          <c:val>
            <c:numRef>
              <c:f>Feuil1!$C$2:$C$3</c:f>
              <c:numCache>
                <c:formatCode>0%</c:formatCode>
                <c:ptCount val="2"/>
                <c:pt idx="0">
                  <c:v>0.34</c:v>
                </c:pt>
                <c:pt idx="1">
                  <c:v>0.04</c:v>
                </c:pt>
              </c:numCache>
            </c:numRef>
          </c:val>
          <c:extLst>
            <c:ext xmlns:c16="http://schemas.microsoft.com/office/drawing/2014/chart" uri="{C3380CC4-5D6E-409C-BE32-E72D297353CC}">
              <c16:uniqueId val="{00000001-D734-48C7-B0DB-6E3DC14DEBBB}"/>
            </c:ext>
          </c:extLst>
        </c:ser>
        <c:ser>
          <c:idx val="2"/>
          <c:order val="2"/>
          <c:tx>
            <c:strRef>
              <c:f>Feuil1!$D$1</c:f>
              <c:strCache>
                <c:ptCount val="1"/>
                <c:pt idx="0">
                  <c:v> 3-4 hours</c:v>
                </c:pt>
              </c:strCache>
            </c:strRef>
          </c:tx>
          <c:spPr>
            <a:solidFill>
              <a:srgbClr val="A6A6A6"/>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2-D734-48C7-B0DB-6E3DC14DEBBB}"/>
                </c:ext>
              </c:extLst>
            </c:dLbl>
            <c:spPr>
              <a:noFill/>
              <a:ln>
                <a:noFill/>
              </a:ln>
              <a:effectLst/>
            </c:spPr>
            <c:txPr>
              <a:bodyPr rot="0" spcFirstLastPara="1" vertOverflow="ellipsis" vert="horz" wrap="square" anchor="ctr" anchorCtr="1"/>
              <a:lstStyle/>
              <a:p>
                <a:pPr>
                  <a:defRPr sz="2800" b="1" i="0" u="none" strike="noStrike" kern="1200" baseline="0">
                    <a:solidFill>
                      <a:schemeClr val="bg1"/>
                    </a:solidFill>
                    <a:latin typeface="Arial" panose="020B0604020202020204" pitchFamily="34" charset="0"/>
                    <a:ea typeface="+mn-ea"/>
                    <a:cs typeface="Arial" panose="020B0604020202020204"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Feuil1!$A$2:$A$3</c:f>
              <c:strCache>
                <c:ptCount val="2"/>
                <c:pt idx="0">
                  <c:v>D0</c:v>
                </c:pt>
                <c:pt idx="1">
                  <c:v>D28</c:v>
                </c:pt>
              </c:strCache>
            </c:strRef>
          </c:cat>
          <c:val>
            <c:numRef>
              <c:f>Feuil1!$D$2:$D$3</c:f>
              <c:numCache>
                <c:formatCode>0%</c:formatCode>
                <c:ptCount val="2"/>
                <c:pt idx="0">
                  <c:v>0.11</c:v>
                </c:pt>
                <c:pt idx="1">
                  <c:v>0</c:v>
                </c:pt>
              </c:numCache>
            </c:numRef>
          </c:val>
          <c:extLst>
            <c:ext xmlns:c16="http://schemas.microsoft.com/office/drawing/2014/chart" uri="{C3380CC4-5D6E-409C-BE32-E72D297353CC}">
              <c16:uniqueId val="{00000003-D734-48C7-B0DB-6E3DC14DEBBB}"/>
            </c:ext>
          </c:extLst>
        </c:ser>
        <c:ser>
          <c:idx val="3"/>
          <c:order val="3"/>
          <c:tx>
            <c:strRef>
              <c:f>Feuil1!$E$1</c:f>
              <c:strCache>
                <c:ptCount val="1"/>
                <c:pt idx="0">
                  <c:v>0-5 hours or more</c:v>
                </c:pt>
              </c:strCache>
            </c:strRef>
          </c:tx>
          <c:spPr>
            <a:solidFill>
              <a:srgbClr val="00455E"/>
            </a:solidFill>
            <a:ln>
              <a:noFill/>
            </a:ln>
            <a:effectLst/>
          </c:spPr>
          <c:invertIfNegative val="0"/>
          <c:dLbls>
            <c:dLbl>
              <c:idx val="0"/>
              <c:layout>
                <c:manualLayout>
                  <c:x val="9.7020018287480178E-2"/>
                  <c:y val="-1.0707008200556596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E83-4E0E-A99F-46DF9A014724}"/>
                </c:ext>
              </c:extLst>
            </c:dLbl>
            <c:dLbl>
              <c:idx val="1"/>
              <c:delete val="1"/>
              <c:extLst>
                <c:ext xmlns:c15="http://schemas.microsoft.com/office/drawing/2012/chart" uri="{CE6537A1-D6FC-4f65-9D91-7224C49458BB}"/>
                <c:ext xmlns:c16="http://schemas.microsoft.com/office/drawing/2014/chart" uri="{C3380CC4-5D6E-409C-BE32-E72D297353CC}">
                  <c16:uniqueId val="{00000004-D734-48C7-B0DB-6E3DC14DEBBB}"/>
                </c:ext>
              </c:extLst>
            </c:dLbl>
            <c:spPr>
              <a:noFill/>
              <a:ln>
                <a:noFill/>
              </a:ln>
              <a:effectLst/>
            </c:spPr>
            <c:txPr>
              <a:bodyPr rot="0" spcFirstLastPara="1" vertOverflow="ellipsis" vert="horz" wrap="square" anchor="ctr" anchorCtr="1"/>
              <a:lstStyle/>
              <a:p>
                <a:pPr>
                  <a:defRPr sz="28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D0</c:v>
                </c:pt>
                <c:pt idx="1">
                  <c:v>D28</c:v>
                </c:pt>
              </c:strCache>
            </c:strRef>
          </c:cat>
          <c:val>
            <c:numRef>
              <c:f>Feuil1!$E$2:$E$3</c:f>
              <c:numCache>
                <c:formatCode>0%</c:formatCode>
                <c:ptCount val="2"/>
                <c:pt idx="0">
                  <c:v>0.03</c:v>
                </c:pt>
                <c:pt idx="1">
                  <c:v>0</c:v>
                </c:pt>
              </c:numCache>
            </c:numRef>
          </c:val>
          <c:extLst>
            <c:ext xmlns:c16="http://schemas.microsoft.com/office/drawing/2014/chart" uri="{C3380CC4-5D6E-409C-BE32-E72D297353CC}">
              <c16:uniqueId val="{00000005-D734-48C7-B0DB-6E3DC14DEBBB}"/>
            </c:ext>
          </c:extLst>
        </c:ser>
        <c:dLbls>
          <c:dLblPos val="ctr"/>
          <c:showLegendKey val="0"/>
          <c:showVal val="1"/>
          <c:showCatName val="0"/>
          <c:showSerName val="0"/>
          <c:showPercent val="0"/>
          <c:showBubbleSize val="0"/>
        </c:dLbls>
        <c:gapWidth val="150"/>
        <c:overlap val="100"/>
        <c:axId val="1821483567"/>
        <c:axId val="1821476847"/>
      </c:barChart>
      <c:catAx>
        <c:axId val="1821483567"/>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8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1821476847"/>
        <c:crosses val="autoZero"/>
        <c:auto val="1"/>
        <c:lblAlgn val="ctr"/>
        <c:lblOffset val="100"/>
        <c:noMultiLvlLbl val="0"/>
      </c:catAx>
      <c:valAx>
        <c:axId val="1821476847"/>
        <c:scaling>
          <c:orientation val="minMax"/>
        </c:scaling>
        <c:delete val="0"/>
        <c:axPos val="l"/>
        <c:numFmt formatCode="0%" sourceLinked="1"/>
        <c:majorTickMark val="out"/>
        <c:minorTickMark val="none"/>
        <c:tickLblPos val="nextTo"/>
        <c:spPr>
          <a:noFill/>
          <a:ln>
            <a:solidFill>
              <a:schemeClr val="accent1">
                <a:lumMod val="75000"/>
              </a:schemeClr>
            </a:solidFill>
          </a:ln>
          <a:effectLst/>
        </c:spPr>
        <c:txPr>
          <a:bodyPr rot="-60000000" spcFirstLastPara="1" vertOverflow="ellipsis" vert="horz" wrap="square" anchor="ctr" anchorCtr="1"/>
          <a:lstStyle/>
          <a:p>
            <a:pPr>
              <a:defRPr sz="28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1821483567"/>
        <c:crosses val="autoZero"/>
        <c:crossBetween val="between"/>
        <c:majorUnit val="0.2"/>
      </c:valAx>
      <c:spPr>
        <a:noFill/>
        <a:ln>
          <a:noFill/>
        </a:ln>
        <a:effectLst/>
      </c:spPr>
    </c:plotArea>
    <c:legend>
      <c:legendPos val="r"/>
      <c:layout>
        <c:manualLayout>
          <c:xMode val="edge"/>
          <c:yMode val="edge"/>
          <c:x val="0.64436580679990252"/>
          <c:y val="0.38237213345147575"/>
          <c:w val="0.33784317428031241"/>
          <c:h val="0.48151692170985022"/>
        </c:manualLayout>
      </c:layout>
      <c:overlay val="0"/>
      <c:spPr>
        <a:noFill/>
        <a:ln>
          <a:noFill/>
        </a:ln>
        <a:effectLst/>
      </c:spPr>
      <c:txPr>
        <a:bodyPr rot="0" spcFirstLastPara="1" vertOverflow="ellipsis" vert="horz" wrap="square" anchor="ctr" anchorCtr="1"/>
        <a:lstStyle/>
        <a:p>
          <a:pPr>
            <a:defRPr sz="28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2800">
          <a:latin typeface="Arial" panose="020B0604020202020204" pitchFamily="34" charset="0"/>
          <a:cs typeface="Arial" panose="020B0604020202020204" pitchFamily="34" charset="0"/>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312580746059593"/>
          <c:y val="7.6526520093425782E-2"/>
          <c:w val="0.54885832611771568"/>
          <c:h val="0.79001665231577189"/>
        </c:manualLayout>
      </c:layout>
      <c:barChart>
        <c:barDir val="col"/>
        <c:grouping val="percentStacked"/>
        <c:varyColors val="0"/>
        <c:ser>
          <c:idx val="0"/>
          <c:order val="0"/>
          <c:tx>
            <c:strRef>
              <c:f>Feuil1!$B$1</c:f>
              <c:strCache>
                <c:ptCount val="1"/>
                <c:pt idx="0">
                  <c:v>Very much</c:v>
                </c:pt>
              </c:strCache>
            </c:strRef>
          </c:tx>
          <c:spPr>
            <a:solidFill>
              <a:srgbClr val="00455E"/>
            </a:solidFill>
            <a:ln>
              <a:noFill/>
            </a:ln>
            <a:effectLst/>
          </c:spPr>
          <c:invertIfNegative val="0"/>
          <c:dLbls>
            <c:dLbl>
              <c:idx val="0"/>
              <c:layout>
                <c:manualLayout>
                  <c:x val="0.11050271900646767"/>
                  <c:y val="-4.497979450963169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2C1-48F1-9C30-0AC03E120D4F}"/>
                </c:ext>
              </c:extLst>
            </c:dLbl>
            <c:dLbl>
              <c:idx val="1"/>
              <c:delete val="1"/>
              <c:extLst>
                <c:ext xmlns:c15="http://schemas.microsoft.com/office/drawing/2012/chart" uri="{CE6537A1-D6FC-4f65-9D91-7224C49458BB}"/>
                <c:ext xmlns:c16="http://schemas.microsoft.com/office/drawing/2014/chart" uri="{C3380CC4-5D6E-409C-BE32-E72D297353CC}">
                  <c16:uniqueId val="{00000000-A59D-4EBB-B712-557BE34D31B4}"/>
                </c:ext>
              </c:extLst>
            </c:dLbl>
            <c:spPr>
              <a:noFill/>
              <a:ln>
                <a:noFill/>
              </a:ln>
              <a:effectLst/>
            </c:spPr>
            <c:txPr>
              <a:bodyPr rot="0" spcFirstLastPara="1" vertOverflow="ellipsis" vert="horz" wrap="square" anchor="ctr" anchorCtr="1"/>
              <a:lstStyle/>
              <a:p>
                <a:pPr>
                  <a:defRPr sz="28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D0</c:v>
                </c:pt>
                <c:pt idx="1">
                  <c:v>D28</c:v>
                </c:pt>
              </c:strCache>
            </c:strRef>
          </c:cat>
          <c:val>
            <c:numRef>
              <c:f>Feuil1!$B$2:$B$3</c:f>
              <c:numCache>
                <c:formatCode>0%</c:formatCode>
                <c:ptCount val="2"/>
                <c:pt idx="0">
                  <c:v>0.03</c:v>
                </c:pt>
                <c:pt idx="1">
                  <c:v>0</c:v>
                </c:pt>
              </c:numCache>
            </c:numRef>
          </c:val>
          <c:extLst>
            <c:ext xmlns:c16="http://schemas.microsoft.com/office/drawing/2014/chart" uri="{C3380CC4-5D6E-409C-BE32-E72D297353CC}">
              <c16:uniqueId val="{00000001-A59D-4EBB-B712-557BE34D31B4}"/>
            </c:ext>
          </c:extLst>
        </c:ser>
        <c:ser>
          <c:idx val="1"/>
          <c:order val="1"/>
          <c:tx>
            <c:strRef>
              <c:f>Feuil1!$C$1</c:f>
              <c:strCache>
                <c:ptCount val="1"/>
                <c:pt idx="0">
                  <c:v>Quite a lot</c:v>
                </c:pt>
              </c:strCache>
            </c:strRef>
          </c:tx>
          <c:spPr>
            <a:solidFill>
              <a:srgbClr val="A6A6A6"/>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2-A59D-4EBB-B712-557BE34D31B4}"/>
                </c:ext>
              </c:extLst>
            </c:dLbl>
            <c:spPr>
              <a:noFill/>
              <a:ln>
                <a:noFill/>
              </a:ln>
              <a:effectLst/>
            </c:spPr>
            <c:txPr>
              <a:bodyPr rot="0" spcFirstLastPara="1" vertOverflow="ellipsis" vert="horz" wrap="square" anchor="ctr" anchorCtr="1"/>
              <a:lstStyle/>
              <a:p>
                <a:pPr>
                  <a:defRPr sz="2800" b="1" i="0" u="none" strike="noStrike" kern="1200" baseline="0">
                    <a:solidFill>
                      <a:schemeClr val="bg1"/>
                    </a:solidFill>
                    <a:latin typeface="Arial" panose="020B0604020202020204" pitchFamily="34" charset="0"/>
                    <a:ea typeface="+mn-ea"/>
                    <a:cs typeface="Arial" panose="020B0604020202020204"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D0</c:v>
                </c:pt>
                <c:pt idx="1">
                  <c:v>D28</c:v>
                </c:pt>
              </c:strCache>
            </c:strRef>
          </c:cat>
          <c:val>
            <c:numRef>
              <c:f>Feuil1!$C$2:$C$3</c:f>
              <c:numCache>
                <c:formatCode>0%</c:formatCode>
                <c:ptCount val="2"/>
                <c:pt idx="0">
                  <c:v>0.22</c:v>
                </c:pt>
                <c:pt idx="1">
                  <c:v>0</c:v>
                </c:pt>
              </c:numCache>
            </c:numRef>
          </c:val>
          <c:extLst>
            <c:ext xmlns:c16="http://schemas.microsoft.com/office/drawing/2014/chart" uri="{C3380CC4-5D6E-409C-BE32-E72D297353CC}">
              <c16:uniqueId val="{00000003-A59D-4EBB-B712-557BE34D31B4}"/>
            </c:ext>
          </c:extLst>
        </c:ser>
        <c:ser>
          <c:idx val="2"/>
          <c:order val="2"/>
          <c:tx>
            <c:strRef>
              <c:f>Feuil1!$D$1</c:f>
              <c:strCache>
                <c:ptCount val="1"/>
                <c:pt idx="0">
                  <c:v>Only a little</c:v>
                </c:pt>
              </c:strCache>
            </c:strRef>
          </c:tx>
          <c:spPr>
            <a:solidFill>
              <a:srgbClr val="198EA0"/>
            </a:solidFill>
            <a:ln>
              <a:noFill/>
            </a:ln>
            <a:effectLst/>
          </c:spPr>
          <c:invertIfNegative val="0"/>
          <c:dLbls>
            <c:dLbl>
              <c:idx val="1"/>
              <c:layout>
                <c:manualLayout>
                  <c:x val="4.9346163335800639E-3"/>
                  <c:y val="-7.1942446043165471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59D-4EBB-B712-557BE34D31B4}"/>
                </c:ext>
              </c:extLst>
            </c:dLbl>
            <c:spPr>
              <a:noFill/>
              <a:ln>
                <a:noFill/>
              </a:ln>
              <a:effectLst/>
            </c:spPr>
            <c:txPr>
              <a:bodyPr rot="0" spcFirstLastPara="1" vertOverflow="ellipsis" vert="horz" wrap="square" anchor="ctr" anchorCtr="1"/>
              <a:lstStyle/>
              <a:p>
                <a:pPr>
                  <a:defRPr sz="2800" b="1" i="0" u="none" strike="noStrike" kern="1200" baseline="0">
                    <a:solidFill>
                      <a:schemeClr val="bg1"/>
                    </a:solidFill>
                    <a:latin typeface="Arial" panose="020B0604020202020204" pitchFamily="34" charset="0"/>
                    <a:ea typeface="+mn-ea"/>
                    <a:cs typeface="Arial" panose="020B0604020202020204"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D0</c:v>
                </c:pt>
                <c:pt idx="1">
                  <c:v>D28</c:v>
                </c:pt>
              </c:strCache>
            </c:strRef>
          </c:cat>
          <c:val>
            <c:numRef>
              <c:f>Feuil1!$D$2:$D$3</c:f>
              <c:numCache>
                <c:formatCode>0%</c:formatCode>
                <c:ptCount val="2"/>
                <c:pt idx="0">
                  <c:v>0.4</c:v>
                </c:pt>
                <c:pt idx="1">
                  <c:v>0.09</c:v>
                </c:pt>
              </c:numCache>
            </c:numRef>
          </c:val>
          <c:extLst>
            <c:ext xmlns:c16="http://schemas.microsoft.com/office/drawing/2014/chart" uri="{C3380CC4-5D6E-409C-BE32-E72D297353CC}">
              <c16:uniqueId val="{00000005-A59D-4EBB-B712-557BE34D31B4}"/>
            </c:ext>
          </c:extLst>
        </c:ser>
        <c:ser>
          <c:idx val="3"/>
          <c:order val="3"/>
          <c:tx>
            <c:strRef>
              <c:f>Feuil1!$E$1</c:f>
              <c:strCache>
                <c:ptCount val="1"/>
                <c:pt idx="0">
                  <c:v>Not at all</c:v>
                </c:pt>
              </c:strCache>
            </c:strRef>
          </c:tx>
          <c:spPr>
            <a:solidFill>
              <a:srgbClr val="FFCC00"/>
            </a:solidFill>
            <a:ln>
              <a:noFill/>
            </a:ln>
            <a:effectLst/>
          </c:spPr>
          <c:invertIfNegative val="0"/>
          <c:dLbls>
            <c:spPr>
              <a:noFill/>
              <a:ln>
                <a:noFill/>
              </a:ln>
              <a:effectLst/>
            </c:spPr>
            <c:txPr>
              <a:bodyPr rot="0" spcFirstLastPara="1" vertOverflow="ellipsis" vert="horz" wrap="square" anchor="ctr" anchorCtr="1"/>
              <a:lstStyle/>
              <a:p>
                <a:pPr>
                  <a:defRPr sz="2800" b="1"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D0</c:v>
                </c:pt>
                <c:pt idx="1">
                  <c:v>D28</c:v>
                </c:pt>
              </c:strCache>
            </c:strRef>
          </c:cat>
          <c:val>
            <c:numRef>
              <c:f>Feuil1!$E$2:$E$3</c:f>
              <c:numCache>
                <c:formatCode>0%</c:formatCode>
                <c:ptCount val="2"/>
                <c:pt idx="0">
                  <c:v>0.35</c:v>
                </c:pt>
                <c:pt idx="1">
                  <c:v>0.91</c:v>
                </c:pt>
              </c:numCache>
            </c:numRef>
          </c:val>
          <c:extLst>
            <c:ext xmlns:c16="http://schemas.microsoft.com/office/drawing/2014/chart" uri="{C3380CC4-5D6E-409C-BE32-E72D297353CC}">
              <c16:uniqueId val="{00000006-A59D-4EBB-B712-557BE34D31B4}"/>
            </c:ext>
          </c:extLst>
        </c:ser>
        <c:dLbls>
          <c:dLblPos val="ctr"/>
          <c:showLegendKey val="0"/>
          <c:showVal val="1"/>
          <c:showCatName val="0"/>
          <c:showSerName val="0"/>
          <c:showPercent val="0"/>
          <c:showBubbleSize val="0"/>
        </c:dLbls>
        <c:gapWidth val="150"/>
        <c:overlap val="100"/>
        <c:axId val="1156435328"/>
        <c:axId val="1156423328"/>
      </c:barChart>
      <c:catAx>
        <c:axId val="115643532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8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1156423328"/>
        <c:crosses val="autoZero"/>
        <c:auto val="1"/>
        <c:lblAlgn val="ctr"/>
        <c:lblOffset val="100"/>
        <c:noMultiLvlLbl val="0"/>
      </c:catAx>
      <c:valAx>
        <c:axId val="1156423328"/>
        <c:scaling>
          <c:orientation val="minMax"/>
        </c:scaling>
        <c:delete val="0"/>
        <c:axPos val="l"/>
        <c:numFmt formatCode="0%"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28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1156435328"/>
        <c:crosses val="autoZero"/>
        <c:crossBetween val="between"/>
        <c:majorUnit val="0.2"/>
      </c:valAx>
      <c:spPr>
        <a:noFill/>
        <a:ln>
          <a:noFill/>
        </a:ln>
        <a:effectLst/>
      </c:spPr>
    </c:plotArea>
    <c:legend>
      <c:legendPos val="r"/>
      <c:layout>
        <c:manualLayout>
          <c:xMode val="edge"/>
          <c:yMode val="edge"/>
          <c:x val="0.68824192666693851"/>
          <c:y val="0.41739165942524609"/>
          <c:w val="0.30206577808634189"/>
          <c:h val="0.41597801842266174"/>
        </c:manualLayout>
      </c:layout>
      <c:overlay val="0"/>
      <c:spPr>
        <a:noFill/>
        <a:ln>
          <a:noFill/>
        </a:ln>
        <a:effectLst/>
      </c:spPr>
      <c:txPr>
        <a:bodyPr rot="0" spcFirstLastPara="1" vertOverflow="ellipsis" vert="horz" wrap="square" anchor="ctr" anchorCtr="1"/>
        <a:lstStyle/>
        <a:p>
          <a:pPr>
            <a:defRPr sz="28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2800">
          <a:latin typeface="Arial" panose="020B0604020202020204" pitchFamily="34" charset="0"/>
          <a:cs typeface="Arial" panose="020B0604020202020204" pitchFamily="34" charset="0"/>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57986303648664"/>
          <c:y val="3.7687476588230143E-2"/>
          <c:w val="0.52597246867028946"/>
          <c:h val="0.84424797372418248"/>
        </c:manualLayout>
      </c:layout>
      <c:barChart>
        <c:barDir val="col"/>
        <c:grouping val="percentStacked"/>
        <c:varyColors val="0"/>
        <c:ser>
          <c:idx val="0"/>
          <c:order val="0"/>
          <c:tx>
            <c:strRef>
              <c:f>Feuil1!$B$1</c:f>
              <c:strCache>
                <c:ptCount val="1"/>
                <c:pt idx="0">
                  <c:v>Completely agree</c:v>
                </c:pt>
              </c:strCache>
            </c:strRef>
          </c:tx>
          <c:spPr>
            <a:solidFill>
              <a:srgbClr val="FFCC00"/>
            </a:solidFill>
            <a:ln>
              <a:noFill/>
            </a:ln>
            <a:effectLst/>
          </c:spPr>
          <c:invertIfNegative val="0"/>
          <c:dLbls>
            <c:spPr>
              <a:noFill/>
              <a:ln>
                <a:noFill/>
              </a:ln>
              <a:effectLst/>
            </c:spPr>
            <c:txPr>
              <a:bodyPr rot="0" spcFirstLastPara="1" vertOverflow="ellipsis" vert="horz" wrap="square" anchor="ctr" anchorCtr="1"/>
              <a:lstStyle/>
              <a:p>
                <a:pPr>
                  <a:defRPr sz="2800" b="1"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D0</c:v>
                </c:pt>
                <c:pt idx="1">
                  <c:v>D28</c:v>
                </c:pt>
              </c:strCache>
            </c:strRef>
          </c:cat>
          <c:val>
            <c:numRef>
              <c:f>Feuil1!$B$2:$B$3</c:f>
              <c:numCache>
                <c:formatCode>0%</c:formatCode>
                <c:ptCount val="2"/>
                <c:pt idx="0">
                  <c:v>0.4</c:v>
                </c:pt>
                <c:pt idx="1">
                  <c:v>0.71</c:v>
                </c:pt>
              </c:numCache>
            </c:numRef>
          </c:val>
          <c:extLst>
            <c:ext xmlns:c16="http://schemas.microsoft.com/office/drawing/2014/chart" uri="{C3380CC4-5D6E-409C-BE32-E72D297353CC}">
              <c16:uniqueId val="{00000000-EB54-41DC-9B5D-A0E6FCA645EB}"/>
            </c:ext>
          </c:extLst>
        </c:ser>
        <c:ser>
          <c:idx val="1"/>
          <c:order val="1"/>
          <c:tx>
            <c:strRef>
              <c:f>Feuil1!$C$1</c:f>
              <c:strCache>
                <c:ptCount val="1"/>
                <c:pt idx="0">
                  <c:v>Agree</c:v>
                </c:pt>
              </c:strCache>
            </c:strRef>
          </c:tx>
          <c:spPr>
            <a:solidFill>
              <a:srgbClr val="198EA0"/>
            </a:solidFill>
            <a:ln>
              <a:noFill/>
            </a:ln>
            <a:effectLst/>
          </c:spPr>
          <c:invertIfNegative val="0"/>
          <c:dLbls>
            <c:spPr>
              <a:noFill/>
              <a:ln>
                <a:noFill/>
              </a:ln>
              <a:effectLst/>
            </c:spPr>
            <c:txPr>
              <a:bodyPr rot="0" spcFirstLastPara="1" vertOverflow="ellipsis" vert="horz" wrap="square" anchor="ctr" anchorCtr="1"/>
              <a:lstStyle/>
              <a:p>
                <a:pPr>
                  <a:defRPr sz="2800" b="1" i="0" u="none" strike="noStrike" kern="1200" baseline="0">
                    <a:solidFill>
                      <a:schemeClr val="bg1"/>
                    </a:solidFill>
                    <a:latin typeface="Arial" panose="020B0604020202020204" pitchFamily="34" charset="0"/>
                    <a:ea typeface="+mn-ea"/>
                    <a:cs typeface="Arial" panose="020B0604020202020204"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D0</c:v>
                </c:pt>
                <c:pt idx="1">
                  <c:v>D28</c:v>
                </c:pt>
              </c:strCache>
            </c:strRef>
          </c:cat>
          <c:val>
            <c:numRef>
              <c:f>Feuil1!$C$2:$C$3</c:f>
              <c:numCache>
                <c:formatCode>0%</c:formatCode>
                <c:ptCount val="2"/>
                <c:pt idx="0">
                  <c:v>0.44</c:v>
                </c:pt>
                <c:pt idx="1">
                  <c:v>0.19</c:v>
                </c:pt>
              </c:numCache>
            </c:numRef>
          </c:val>
          <c:extLst>
            <c:ext xmlns:c16="http://schemas.microsoft.com/office/drawing/2014/chart" uri="{C3380CC4-5D6E-409C-BE32-E72D297353CC}">
              <c16:uniqueId val="{00000001-EB54-41DC-9B5D-A0E6FCA645EB}"/>
            </c:ext>
          </c:extLst>
        </c:ser>
        <c:ser>
          <c:idx val="2"/>
          <c:order val="2"/>
          <c:tx>
            <c:strRef>
              <c:f>Feuil1!$D$1</c:f>
              <c:strCache>
                <c:ptCount val="1"/>
                <c:pt idx="0">
                  <c:v>Somewhat agree</c:v>
                </c:pt>
              </c:strCache>
            </c:strRef>
          </c:tx>
          <c:spPr>
            <a:solidFill>
              <a:srgbClr val="A6A6A6"/>
            </a:solidFill>
            <a:ln>
              <a:noFill/>
            </a:ln>
            <a:effectLst/>
          </c:spPr>
          <c:invertIfNegative val="0"/>
          <c:dLbls>
            <c:spPr>
              <a:noFill/>
              <a:ln>
                <a:noFill/>
              </a:ln>
              <a:effectLst/>
            </c:spPr>
            <c:txPr>
              <a:bodyPr rot="0" spcFirstLastPara="1" vertOverflow="ellipsis" vert="horz" wrap="square" anchor="ctr" anchorCtr="1"/>
              <a:lstStyle/>
              <a:p>
                <a:pPr>
                  <a:defRPr sz="2800" b="1" i="0" u="none" strike="noStrike" kern="1200" baseline="0">
                    <a:solidFill>
                      <a:schemeClr val="bg1"/>
                    </a:solidFill>
                    <a:latin typeface="Arial" panose="020B0604020202020204" pitchFamily="34" charset="0"/>
                    <a:ea typeface="+mn-ea"/>
                    <a:cs typeface="Arial" panose="020B0604020202020204"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D0</c:v>
                </c:pt>
                <c:pt idx="1">
                  <c:v>D28</c:v>
                </c:pt>
              </c:strCache>
            </c:strRef>
          </c:cat>
          <c:val>
            <c:numRef>
              <c:f>Feuil1!$D$2:$D$3</c:f>
              <c:numCache>
                <c:formatCode>0%</c:formatCode>
                <c:ptCount val="2"/>
                <c:pt idx="0">
                  <c:v>0.14000000000000001</c:v>
                </c:pt>
                <c:pt idx="1">
                  <c:v>0.09</c:v>
                </c:pt>
              </c:numCache>
            </c:numRef>
          </c:val>
          <c:extLst>
            <c:ext xmlns:c16="http://schemas.microsoft.com/office/drawing/2014/chart" uri="{C3380CC4-5D6E-409C-BE32-E72D297353CC}">
              <c16:uniqueId val="{00000002-EB54-41DC-9B5D-A0E6FCA645EB}"/>
            </c:ext>
          </c:extLst>
        </c:ser>
        <c:ser>
          <c:idx val="3"/>
          <c:order val="3"/>
          <c:tx>
            <c:strRef>
              <c:f>Feuil1!$E$1</c:f>
              <c:strCache>
                <c:ptCount val="1"/>
                <c:pt idx="0">
                  <c:v>Not agree at all</c:v>
                </c:pt>
              </c:strCache>
            </c:strRef>
          </c:tx>
          <c:spPr>
            <a:solidFill>
              <a:srgbClr val="00455E"/>
            </a:solidFill>
            <a:ln>
              <a:solidFill>
                <a:schemeClr val="accent1">
                  <a:lumMod val="75000"/>
                </a:schemeClr>
              </a:solidFill>
            </a:ln>
            <a:effectLst/>
          </c:spPr>
          <c:invertIfNegative val="0"/>
          <c:dLbls>
            <c:dLbl>
              <c:idx val="0"/>
              <c:layout>
                <c:manualLayout>
                  <c:x val="0.10009403660221616"/>
                  <c:y val="-3.7347844192383716E-19"/>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EDD-450A-B8B2-87CE012F83DE}"/>
                </c:ext>
              </c:extLst>
            </c:dLbl>
            <c:dLbl>
              <c:idx val="1"/>
              <c:layout>
                <c:manualLayout>
                  <c:x val="0.10295386621942235"/>
                  <c:y val="-3.7347844192383716E-19"/>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EDD-450A-B8B2-87CE012F83DE}"/>
                </c:ext>
              </c:extLst>
            </c:dLbl>
            <c:spPr>
              <a:noFill/>
              <a:ln>
                <a:noFill/>
              </a:ln>
              <a:effectLst/>
            </c:spPr>
            <c:txPr>
              <a:bodyPr rot="0" spcFirstLastPara="1" vertOverflow="ellipsis" vert="horz" wrap="square" anchor="ctr" anchorCtr="1"/>
              <a:lstStyle/>
              <a:p>
                <a:pPr>
                  <a:defRPr sz="28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Feuil1!$A$2:$A$3</c:f>
              <c:strCache>
                <c:ptCount val="2"/>
                <c:pt idx="0">
                  <c:v>D0</c:v>
                </c:pt>
                <c:pt idx="1">
                  <c:v>D28</c:v>
                </c:pt>
              </c:strCache>
            </c:strRef>
          </c:cat>
          <c:val>
            <c:numRef>
              <c:f>Feuil1!$E$2:$E$3</c:f>
              <c:numCache>
                <c:formatCode>0%</c:formatCode>
                <c:ptCount val="2"/>
                <c:pt idx="0">
                  <c:v>0.02</c:v>
                </c:pt>
                <c:pt idx="1">
                  <c:v>0.02</c:v>
                </c:pt>
              </c:numCache>
            </c:numRef>
          </c:val>
          <c:extLst>
            <c:ext xmlns:c16="http://schemas.microsoft.com/office/drawing/2014/chart" uri="{C3380CC4-5D6E-409C-BE32-E72D297353CC}">
              <c16:uniqueId val="{00000003-EB54-41DC-9B5D-A0E6FCA645EB}"/>
            </c:ext>
          </c:extLst>
        </c:ser>
        <c:dLbls>
          <c:dLblPos val="ctr"/>
          <c:showLegendKey val="0"/>
          <c:showVal val="1"/>
          <c:showCatName val="0"/>
          <c:showSerName val="0"/>
          <c:showPercent val="0"/>
          <c:showBubbleSize val="0"/>
        </c:dLbls>
        <c:gapWidth val="150"/>
        <c:overlap val="100"/>
        <c:axId val="1156432928"/>
        <c:axId val="1156421888"/>
      </c:barChart>
      <c:catAx>
        <c:axId val="115643292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8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1156421888"/>
        <c:crosses val="autoZero"/>
        <c:auto val="1"/>
        <c:lblAlgn val="ctr"/>
        <c:lblOffset val="100"/>
        <c:noMultiLvlLbl val="0"/>
      </c:catAx>
      <c:valAx>
        <c:axId val="1156421888"/>
        <c:scaling>
          <c:orientation val="minMax"/>
        </c:scaling>
        <c:delete val="0"/>
        <c:axPos val="l"/>
        <c:numFmt formatCode="0%"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28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1156432928"/>
        <c:crosses val="autoZero"/>
        <c:crossBetween val="between"/>
        <c:majorUnit val="0.2"/>
      </c:valAx>
      <c:spPr>
        <a:noFill/>
        <a:ln>
          <a:noFill/>
        </a:ln>
        <a:effectLst/>
      </c:spPr>
    </c:plotArea>
    <c:legend>
      <c:legendPos val="r"/>
      <c:layout>
        <c:manualLayout>
          <c:xMode val="edge"/>
          <c:yMode val="edge"/>
          <c:x val="0.61703593747466701"/>
          <c:y val="0.38245606110381075"/>
          <c:w val="0.38116721131033343"/>
          <c:h val="0.47962569809461247"/>
        </c:manualLayout>
      </c:layout>
      <c:overlay val="0"/>
      <c:spPr>
        <a:noFill/>
        <a:ln>
          <a:noFill/>
        </a:ln>
        <a:effectLst/>
      </c:spPr>
      <c:txPr>
        <a:bodyPr rot="0" spcFirstLastPara="1" vertOverflow="ellipsis" vert="horz" wrap="square" anchor="ctr" anchorCtr="1"/>
        <a:lstStyle/>
        <a:p>
          <a:pPr>
            <a:defRPr sz="28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2800">
          <a:latin typeface="Arial" panose="020B0604020202020204" pitchFamily="34" charset="0"/>
          <a:cs typeface="Arial" panose="020B0604020202020204" pitchFamily="34" charset="0"/>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0.79322</cdr:x>
      <cdr:y>0.60912</cdr:y>
    </cdr:from>
    <cdr:to>
      <cdr:x>0.90744</cdr:x>
      <cdr:y>0.84353</cdr:y>
    </cdr:to>
    <cdr:sp macro="" textlink="">
      <cdr:nvSpPr>
        <cdr:cNvPr id="2" name="Zone de texte 47">
          <a:extLst xmlns:a="http://schemas.openxmlformats.org/drawingml/2006/main">
            <a:ext uri="{FF2B5EF4-FFF2-40B4-BE49-F238E27FC236}">
              <a16:creationId xmlns:a16="http://schemas.microsoft.com/office/drawing/2014/main" id="{81172C16-4622-2FA6-740F-7397D35553C0}"/>
            </a:ext>
          </a:extLst>
        </cdr:cNvPr>
        <cdr:cNvSpPr txBox="1"/>
      </cdr:nvSpPr>
      <cdr:spPr>
        <a:xfrm xmlns:a="http://schemas.openxmlformats.org/drawingml/2006/main">
          <a:off x="13212851" y="2959223"/>
          <a:ext cx="1902591" cy="1138773"/>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rot="0" spcFirstLastPara="0" vert="horz" wrap="square" lIns="0" tIns="0" rIns="0" bIns="0" numCol="1" spcCol="0" rtlCol="0" fromWordArt="0" anchor="t" anchorCtr="0" forceAA="0" compatLnSpc="1">
          <a:prstTxWarp prst="textNoShape">
            <a:avLst/>
          </a:prstTxWarp>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ctr">
            <a:spcBef>
              <a:spcPts val="1200"/>
            </a:spcBef>
          </a:pPr>
          <a:r>
            <a:rPr lang="fr-FR" sz="3200" b="1">
              <a:latin typeface="Arial" panose="020B0604020202020204" pitchFamily="34" charset="0"/>
              <a:ea typeface="Times New Roman" panose="02020603050405020304" pitchFamily="18" charset="0"/>
              <a:cs typeface="Arial" panose="020B0604020202020204" pitchFamily="34" charset="0"/>
            </a:rPr>
            <a:t>***</a:t>
          </a:r>
        </a:p>
        <a:p xmlns:a="http://schemas.openxmlformats.org/drawingml/2006/main">
          <a:pPr algn="ctr">
            <a:spcBef>
              <a:spcPts val="1200"/>
            </a:spcBef>
          </a:pPr>
          <a:endParaRPr lang="fr-FR" sz="3200" b="1" dirty="0">
            <a:effectLst/>
            <a:latin typeface="Arial" panose="020B0604020202020204" pitchFamily="34" charset="0"/>
            <a:ea typeface="Times New Roman" panose="02020603050405020304" pitchFamily="18" charset="0"/>
            <a:cs typeface="Arial" panose="020B0604020202020204" pitchFamily="34" charset="0"/>
          </a:endParaRPr>
        </a:p>
      </cdr:txBody>
    </cdr:sp>
  </cdr:relSizeAnchor>
  <cdr:relSizeAnchor xmlns:cdr="http://schemas.openxmlformats.org/drawingml/2006/chartDrawing">
    <cdr:from>
      <cdr:x>0.59496</cdr:x>
      <cdr:y>0.59662</cdr:y>
    </cdr:from>
    <cdr:to>
      <cdr:x>0.68772</cdr:x>
      <cdr:y>0.83102</cdr:y>
    </cdr:to>
    <cdr:sp macro="" textlink="">
      <cdr:nvSpPr>
        <cdr:cNvPr id="3" name="Zone de texte 47">
          <a:extLst xmlns:a="http://schemas.openxmlformats.org/drawingml/2006/main">
            <a:ext uri="{FF2B5EF4-FFF2-40B4-BE49-F238E27FC236}">
              <a16:creationId xmlns:a16="http://schemas.microsoft.com/office/drawing/2014/main" id="{81172C16-4622-2FA6-740F-7397D35553C0}"/>
            </a:ext>
          </a:extLst>
        </cdr:cNvPr>
        <cdr:cNvSpPr txBox="1"/>
      </cdr:nvSpPr>
      <cdr:spPr>
        <a:xfrm xmlns:a="http://schemas.openxmlformats.org/drawingml/2006/main">
          <a:off x="9910494" y="2898475"/>
          <a:ext cx="1545025" cy="1138773"/>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rot="0" spcFirstLastPara="0" vert="horz" wrap="square" lIns="0" tIns="0" rIns="0" bIns="0" numCol="1" spcCol="0" rtlCol="0" fromWordArt="0" anchor="t" anchorCtr="0" forceAA="0" compatLnSpc="1">
          <a:prstTxWarp prst="textNoShape">
            <a:avLst/>
          </a:prstTxWarp>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ctr">
            <a:spcBef>
              <a:spcPts val="1200"/>
            </a:spcBef>
          </a:pPr>
          <a:r>
            <a:rPr lang="fr-FR" sz="3200" b="1">
              <a:latin typeface="Arial" panose="020B0604020202020204" pitchFamily="34" charset="0"/>
              <a:ea typeface="Times New Roman" panose="02020603050405020304" pitchFamily="18" charset="0"/>
              <a:cs typeface="Arial" panose="020B0604020202020204" pitchFamily="34" charset="0"/>
            </a:rPr>
            <a:t>***</a:t>
          </a:r>
        </a:p>
        <a:p xmlns:a="http://schemas.openxmlformats.org/drawingml/2006/main">
          <a:pPr algn="ctr">
            <a:spcBef>
              <a:spcPts val="1200"/>
            </a:spcBef>
          </a:pPr>
          <a:endParaRPr lang="fr-FR" sz="3200" b="1" dirty="0">
            <a:effectLst/>
            <a:latin typeface="Arial" panose="020B0604020202020204" pitchFamily="34" charset="0"/>
            <a:ea typeface="Times New Roman" panose="02020603050405020304" pitchFamily="18" charset="0"/>
            <a:cs typeface="Arial" panose="020B0604020202020204" pitchFamily="34" charset="0"/>
          </a:endParaRPr>
        </a:p>
      </cdr:txBody>
    </cdr:sp>
  </cdr:relSizeAnchor>
  <cdr:relSizeAnchor xmlns:cdr="http://schemas.openxmlformats.org/drawingml/2006/chartDrawing">
    <cdr:from>
      <cdr:x>0.39154</cdr:x>
      <cdr:y>0.60571</cdr:y>
    </cdr:from>
    <cdr:to>
      <cdr:x>0.48429</cdr:x>
      <cdr:y>0.84011</cdr:y>
    </cdr:to>
    <cdr:sp macro="" textlink="">
      <cdr:nvSpPr>
        <cdr:cNvPr id="4" name="Zone de texte 47">
          <a:extLst xmlns:a="http://schemas.openxmlformats.org/drawingml/2006/main">
            <a:ext uri="{FF2B5EF4-FFF2-40B4-BE49-F238E27FC236}">
              <a16:creationId xmlns:a16="http://schemas.microsoft.com/office/drawing/2014/main" id="{81172C16-4622-2FA6-740F-7397D35553C0}"/>
            </a:ext>
          </a:extLst>
        </cdr:cNvPr>
        <cdr:cNvSpPr txBox="1"/>
      </cdr:nvSpPr>
      <cdr:spPr>
        <a:xfrm xmlns:a="http://schemas.openxmlformats.org/drawingml/2006/main">
          <a:off x="6521934" y="2942620"/>
          <a:ext cx="1545026" cy="1138773"/>
        </a:xfrm>
        <a:prstGeom xmlns:a="http://schemas.openxmlformats.org/drawingml/2006/main" prst="rect">
          <a:avLst/>
        </a:prstGeom>
        <a:noFill xmlns:a="http://schemas.openxmlformats.org/drawingml/2006/main"/>
        <a:ln xmlns:a="http://schemas.openxmlformats.org/drawingml/2006/main">
          <a:noFill/>
        </a:ln>
      </cdr:spPr>
      <cdr:txBody>
        <a:bodyPr xmlns:a="http://schemas.openxmlformats.org/drawingml/2006/main" rot="0" spcFirstLastPara="0" vert="horz" wrap="square" lIns="0" tIns="0" rIns="0" bIns="0" numCol="1" spcCol="0" rtlCol="0" fromWordArt="0" anchor="t" anchorCtr="0" forceAA="0" compatLnSpc="1">
          <a:prstTxWarp prst="textNoShape">
            <a:avLst/>
          </a:prstTxWarp>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ctr">
            <a:spcBef>
              <a:spcPts val="1200"/>
            </a:spcBef>
          </a:pPr>
          <a:r>
            <a:rPr lang="fr-FR" sz="3200" b="1">
              <a:latin typeface="Arial" panose="020B0604020202020204" pitchFamily="34" charset="0"/>
              <a:ea typeface="Times New Roman" panose="02020603050405020304" pitchFamily="18" charset="0"/>
              <a:cs typeface="Arial" panose="020B0604020202020204" pitchFamily="34" charset="0"/>
            </a:rPr>
            <a:t>***</a:t>
          </a:r>
        </a:p>
        <a:p xmlns:a="http://schemas.openxmlformats.org/drawingml/2006/main">
          <a:pPr algn="ctr">
            <a:spcBef>
              <a:spcPts val="1200"/>
            </a:spcBef>
          </a:pPr>
          <a:endParaRPr lang="fr-FR" sz="3200" b="1" dirty="0">
            <a:effectLst/>
            <a:latin typeface="Arial" panose="020B0604020202020204" pitchFamily="34" charset="0"/>
            <a:ea typeface="Times New Roman" panose="02020603050405020304" pitchFamily="18" charset="0"/>
            <a:cs typeface="Arial" panose="020B0604020202020204" pitchFamily="34" charset="0"/>
          </a:endParaRP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3210282" y="4954765"/>
            <a:ext cx="36383199" cy="10540259"/>
          </a:xfrm>
        </p:spPr>
        <p:txBody>
          <a:bodyPr anchor="b"/>
          <a:lstStyle>
            <a:lvl1pPr algn="ctr">
              <a:defRPr sz="26488"/>
            </a:lvl1pPr>
          </a:lstStyle>
          <a:p>
            <a:r>
              <a:rPr lang="fr-FR"/>
              <a:t>Modifiez le style du titre</a:t>
            </a:r>
            <a:endParaRPr lang="en-US" dirty="0"/>
          </a:p>
        </p:txBody>
      </p:sp>
      <p:sp>
        <p:nvSpPr>
          <p:cNvPr id="3" name="Subtitle 2"/>
          <p:cNvSpPr>
            <a:spLocks noGrp="1"/>
          </p:cNvSpPr>
          <p:nvPr>
            <p:ph type="subTitle" idx="1"/>
          </p:nvPr>
        </p:nvSpPr>
        <p:spPr>
          <a:xfrm>
            <a:off x="5350471" y="15901497"/>
            <a:ext cx="32102822" cy="7309499"/>
          </a:xfrm>
        </p:spPr>
        <p:txBody>
          <a:bodyPr/>
          <a:lstStyle>
            <a:lvl1pPr marL="0" indent="0" algn="ctr">
              <a:buNone/>
              <a:defRPr sz="10595"/>
            </a:lvl1pPr>
            <a:lvl2pPr marL="2018355" indent="0" algn="ctr">
              <a:buNone/>
              <a:defRPr sz="8829"/>
            </a:lvl2pPr>
            <a:lvl3pPr marL="4036710" indent="0" algn="ctr">
              <a:buNone/>
              <a:defRPr sz="7946"/>
            </a:lvl3pPr>
            <a:lvl4pPr marL="6055065" indent="0" algn="ctr">
              <a:buNone/>
              <a:defRPr sz="7063"/>
            </a:lvl4pPr>
            <a:lvl5pPr marL="8073420" indent="0" algn="ctr">
              <a:buNone/>
              <a:defRPr sz="7063"/>
            </a:lvl5pPr>
            <a:lvl6pPr marL="10091776" indent="0" algn="ctr">
              <a:buNone/>
              <a:defRPr sz="7063"/>
            </a:lvl6pPr>
            <a:lvl7pPr marL="12110131" indent="0" algn="ctr">
              <a:buNone/>
              <a:defRPr sz="7063"/>
            </a:lvl7pPr>
            <a:lvl8pPr marL="14128486" indent="0" algn="ctr">
              <a:buNone/>
              <a:defRPr sz="7063"/>
            </a:lvl8pPr>
            <a:lvl9pPr marL="16146841" indent="0" algn="ctr">
              <a:buNone/>
              <a:defRPr sz="706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55462EFA-92F9-492A-8D7F-333F11387E44}" type="datetimeFigureOut">
              <a:rPr lang="fr-FR" smtClean="0"/>
              <a:t>16/10/2024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711B724-665F-44DD-98AC-DD754F04EB80}" type="slidenum">
              <a:rPr lang="fr-FR" smtClean="0"/>
              <a:t>‹N°›</a:t>
            </a:fld>
            <a:endParaRPr lang="fr-FR"/>
          </a:p>
        </p:txBody>
      </p:sp>
    </p:spTree>
    <p:extLst>
      <p:ext uri="{BB962C8B-B14F-4D97-AF65-F5344CB8AC3E}">
        <p14:creationId xmlns:p14="http://schemas.microsoft.com/office/powerpoint/2010/main" val="3959690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462EFA-92F9-492A-8D7F-333F11387E44}" type="datetimeFigureOut">
              <a:rPr lang="fr-FR" smtClean="0"/>
              <a:t>16/10/2024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711B724-665F-44DD-98AC-DD754F04EB80}" type="slidenum">
              <a:rPr lang="fr-FR" smtClean="0"/>
              <a:t>‹N°›</a:t>
            </a:fld>
            <a:endParaRPr lang="fr-FR"/>
          </a:p>
        </p:txBody>
      </p:sp>
    </p:spTree>
    <p:extLst>
      <p:ext uri="{BB962C8B-B14F-4D97-AF65-F5344CB8AC3E}">
        <p14:creationId xmlns:p14="http://schemas.microsoft.com/office/powerpoint/2010/main" val="4205235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631445" y="1611875"/>
            <a:ext cx="9229561" cy="2565684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942761" y="1611875"/>
            <a:ext cx="27153637" cy="25656844"/>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462EFA-92F9-492A-8D7F-333F11387E44}" type="datetimeFigureOut">
              <a:rPr lang="fr-FR" smtClean="0"/>
              <a:t>16/10/2024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711B724-665F-44DD-98AC-DD754F04EB80}" type="slidenum">
              <a:rPr lang="fr-FR" smtClean="0"/>
              <a:t>‹N°›</a:t>
            </a:fld>
            <a:endParaRPr lang="fr-FR"/>
          </a:p>
        </p:txBody>
      </p:sp>
    </p:spTree>
    <p:extLst>
      <p:ext uri="{BB962C8B-B14F-4D97-AF65-F5344CB8AC3E}">
        <p14:creationId xmlns:p14="http://schemas.microsoft.com/office/powerpoint/2010/main" val="3680662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462EFA-92F9-492A-8D7F-333F11387E44}" type="datetimeFigureOut">
              <a:rPr lang="fr-FR" smtClean="0"/>
              <a:t>16/10/2024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711B724-665F-44DD-98AC-DD754F04EB80}" type="slidenum">
              <a:rPr lang="fr-FR" smtClean="0"/>
              <a:t>‹N°›</a:t>
            </a:fld>
            <a:endParaRPr lang="fr-FR"/>
          </a:p>
        </p:txBody>
      </p:sp>
    </p:spTree>
    <p:extLst>
      <p:ext uri="{BB962C8B-B14F-4D97-AF65-F5344CB8AC3E}">
        <p14:creationId xmlns:p14="http://schemas.microsoft.com/office/powerpoint/2010/main" val="1250493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920467" y="7547788"/>
            <a:ext cx="36918246" cy="12593645"/>
          </a:xfrm>
        </p:spPr>
        <p:txBody>
          <a:bodyPr anchor="b"/>
          <a:lstStyle>
            <a:lvl1pPr>
              <a:defRPr sz="26488"/>
            </a:lvl1pPr>
          </a:lstStyle>
          <a:p>
            <a:r>
              <a:rPr lang="fr-FR"/>
              <a:t>Modifiez le style du titre</a:t>
            </a:r>
            <a:endParaRPr lang="en-US" dirty="0"/>
          </a:p>
        </p:txBody>
      </p:sp>
      <p:sp>
        <p:nvSpPr>
          <p:cNvPr id="3" name="Text Placeholder 2"/>
          <p:cNvSpPr>
            <a:spLocks noGrp="1"/>
          </p:cNvSpPr>
          <p:nvPr>
            <p:ph type="body" idx="1"/>
          </p:nvPr>
        </p:nvSpPr>
        <p:spPr>
          <a:xfrm>
            <a:off x="2920467" y="20260574"/>
            <a:ext cx="36918246" cy="6622701"/>
          </a:xfrm>
        </p:spPr>
        <p:txBody>
          <a:bodyPr/>
          <a:lstStyle>
            <a:lvl1pPr marL="0" indent="0">
              <a:buNone/>
              <a:defRPr sz="10595">
                <a:solidFill>
                  <a:schemeClr val="tx1"/>
                </a:solidFill>
              </a:defRPr>
            </a:lvl1pPr>
            <a:lvl2pPr marL="2018355" indent="0">
              <a:buNone/>
              <a:defRPr sz="8829">
                <a:solidFill>
                  <a:schemeClr val="tx1">
                    <a:tint val="75000"/>
                  </a:schemeClr>
                </a:solidFill>
              </a:defRPr>
            </a:lvl2pPr>
            <a:lvl3pPr marL="4036710" indent="0">
              <a:buNone/>
              <a:defRPr sz="7946">
                <a:solidFill>
                  <a:schemeClr val="tx1">
                    <a:tint val="75000"/>
                  </a:schemeClr>
                </a:solidFill>
              </a:defRPr>
            </a:lvl3pPr>
            <a:lvl4pPr marL="6055065" indent="0">
              <a:buNone/>
              <a:defRPr sz="7063">
                <a:solidFill>
                  <a:schemeClr val="tx1">
                    <a:tint val="75000"/>
                  </a:schemeClr>
                </a:solidFill>
              </a:defRPr>
            </a:lvl4pPr>
            <a:lvl5pPr marL="8073420" indent="0">
              <a:buNone/>
              <a:defRPr sz="7063">
                <a:solidFill>
                  <a:schemeClr val="tx1">
                    <a:tint val="75000"/>
                  </a:schemeClr>
                </a:solidFill>
              </a:defRPr>
            </a:lvl5pPr>
            <a:lvl6pPr marL="10091776" indent="0">
              <a:buNone/>
              <a:defRPr sz="7063">
                <a:solidFill>
                  <a:schemeClr val="tx1">
                    <a:tint val="75000"/>
                  </a:schemeClr>
                </a:solidFill>
              </a:defRPr>
            </a:lvl6pPr>
            <a:lvl7pPr marL="12110131" indent="0">
              <a:buNone/>
              <a:defRPr sz="7063">
                <a:solidFill>
                  <a:schemeClr val="tx1">
                    <a:tint val="75000"/>
                  </a:schemeClr>
                </a:solidFill>
              </a:defRPr>
            </a:lvl7pPr>
            <a:lvl8pPr marL="14128486" indent="0">
              <a:buNone/>
              <a:defRPr sz="7063">
                <a:solidFill>
                  <a:schemeClr val="tx1">
                    <a:tint val="75000"/>
                  </a:schemeClr>
                </a:solidFill>
              </a:defRPr>
            </a:lvl8pPr>
            <a:lvl9pPr marL="16146841" indent="0">
              <a:buNone/>
              <a:defRPr sz="706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5462EFA-92F9-492A-8D7F-333F11387E44}" type="datetimeFigureOut">
              <a:rPr lang="fr-FR" smtClean="0"/>
              <a:t>16/10/2024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711B724-665F-44DD-98AC-DD754F04EB80}" type="slidenum">
              <a:rPr lang="fr-FR" smtClean="0"/>
              <a:t>‹N°›</a:t>
            </a:fld>
            <a:endParaRPr lang="fr-FR"/>
          </a:p>
        </p:txBody>
      </p:sp>
    </p:spTree>
    <p:extLst>
      <p:ext uri="{BB962C8B-B14F-4D97-AF65-F5344CB8AC3E}">
        <p14:creationId xmlns:p14="http://schemas.microsoft.com/office/powerpoint/2010/main" val="2287381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942759" y="8059374"/>
            <a:ext cx="18191599" cy="1920934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21669405" y="8059374"/>
            <a:ext cx="18191599" cy="1920934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5462EFA-92F9-492A-8D7F-333F11387E44}" type="datetimeFigureOut">
              <a:rPr lang="fr-FR" smtClean="0"/>
              <a:t>16/10/2024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711B724-665F-44DD-98AC-DD754F04EB80}" type="slidenum">
              <a:rPr lang="fr-FR" smtClean="0"/>
              <a:t>‹N°›</a:t>
            </a:fld>
            <a:endParaRPr lang="fr-FR"/>
          </a:p>
        </p:txBody>
      </p:sp>
    </p:spTree>
    <p:extLst>
      <p:ext uri="{BB962C8B-B14F-4D97-AF65-F5344CB8AC3E}">
        <p14:creationId xmlns:p14="http://schemas.microsoft.com/office/powerpoint/2010/main" val="3282143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948334" y="1611882"/>
            <a:ext cx="36918246" cy="5851808"/>
          </a:xfrm>
        </p:spPr>
        <p:txBody>
          <a:bodyPr/>
          <a:lstStyle/>
          <a:p>
            <a:r>
              <a:rPr lang="fr-FR"/>
              <a:t>Modifiez le style du titre</a:t>
            </a:r>
            <a:endParaRPr lang="en-US" dirty="0"/>
          </a:p>
        </p:txBody>
      </p:sp>
      <p:sp>
        <p:nvSpPr>
          <p:cNvPr id="3" name="Text Placeholder 2"/>
          <p:cNvSpPr>
            <a:spLocks noGrp="1"/>
          </p:cNvSpPr>
          <p:nvPr>
            <p:ph type="body" idx="1"/>
          </p:nvPr>
        </p:nvSpPr>
        <p:spPr>
          <a:xfrm>
            <a:off x="2948339" y="7421634"/>
            <a:ext cx="18107995"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fr-FR"/>
              <a:t>Cliquez pour modifier les styles du texte du masque</a:t>
            </a:r>
          </a:p>
        </p:txBody>
      </p:sp>
      <p:sp>
        <p:nvSpPr>
          <p:cNvPr id="4" name="Content Placeholder 3"/>
          <p:cNvSpPr>
            <a:spLocks noGrp="1"/>
          </p:cNvSpPr>
          <p:nvPr>
            <p:ph sz="half" idx="2"/>
          </p:nvPr>
        </p:nvSpPr>
        <p:spPr>
          <a:xfrm>
            <a:off x="2948339" y="11058863"/>
            <a:ext cx="18107995" cy="1626592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21669408" y="7421634"/>
            <a:ext cx="18197174" cy="3637228"/>
          </a:xfrm>
        </p:spPr>
        <p:txBody>
          <a:bodyPr anchor="b"/>
          <a:lstStyle>
            <a:lvl1pPr marL="0" indent="0">
              <a:buNone/>
              <a:defRPr sz="10595" b="1"/>
            </a:lvl1pPr>
            <a:lvl2pPr marL="2018355" indent="0">
              <a:buNone/>
              <a:defRPr sz="8829" b="1"/>
            </a:lvl2pPr>
            <a:lvl3pPr marL="4036710" indent="0">
              <a:buNone/>
              <a:defRPr sz="7946" b="1"/>
            </a:lvl3pPr>
            <a:lvl4pPr marL="6055065" indent="0">
              <a:buNone/>
              <a:defRPr sz="7063" b="1"/>
            </a:lvl4pPr>
            <a:lvl5pPr marL="8073420" indent="0">
              <a:buNone/>
              <a:defRPr sz="7063" b="1"/>
            </a:lvl5pPr>
            <a:lvl6pPr marL="10091776" indent="0">
              <a:buNone/>
              <a:defRPr sz="7063" b="1"/>
            </a:lvl6pPr>
            <a:lvl7pPr marL="12110131" indent="0">
              <a:buNone/>
              <a:defRPr sz="7063" b="1"/>
            </a:lvl7pPr>
            <a:lvl8pPr marL="14128486" indent="0">
              <a:buNone/>
              <a:defRPr sz="7063" b="1"/>
            </a:lvl8pPr>
            <a:lvl9pPr marL="16146841" indent="0">
              <a:buNone/>
              <a:defRPr sz="7063" b="1"/>
            </a:lvl9pPr>
          </a:lstStyle>
          <a:p>
            <a:pPr lvl="0"/>
            <a:r>
              <a:rPr lang="fr-FR"/>
              <a:t>Cliquez pour modifier les styles du texte du masque</a:t>
            </a:r>
          </a:p>
        </p:txBody>
      </p:sp>
      <p:sp>
        <p:nvSpPr>
          <p:cNvPr id="6" name="Content Placeholder 5"/>
          <p:cNvSpPr>
            <a:spLocks noGrp="1"/>
          </p:cNvSpPr>
          <p:nvPr>
            <p:ph sz="quarter" idx="4"/>
          </p:nvPr>
        </p:nvSpPr>
        <p:spPr>
          <a:xfrm>
            <a:off x="21669408" y="11058863"/>
            <a:ext cx="18197174" cy="1626592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5462EFA-92F9-492A-8D7F-333F11387E44}" type="datetimeFigureOut">
              <a:rPr lang="fr-FR" smtClean="0"/>
              <a:t>16/10/2024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711B724-665F-44DD-98AC-DD754F04EB80}" type="slidenum">
              <a:rPr lang="fr-FR" smtClean="0"/>
              <a:t>‹N°›</a:t>
            </a:fld>
            <a:endParaRPr lang="fr-FR"/>
          </a:p>
        </p:txBody>
      </p:sp>
    </p:spTree>
    <p:extLst>
      <p:ext uri="{BB962C8B-B14F-4D97-AF65-F5344CB8AC3E}">
        <p14:creationId xmlns:p14="http://schemas.microsoft.com/office/powerpoint/2010/main" val="2781359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55462EFA-92F9-492A-8D7F-333F11387E44}" type="datetimeFigureOut">
              <a:rPr lang="fr-FR" smtClean="0"/>
              <a:t>16/10/2024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711B724-665F-44DD-98AC-DD754F04EB80}" type="slidenum">
              <a:rPr lang="fr-FR" smtClean="0"/>
              <a:t>‹N°›</a:t>
            </a:fld>
            <a:endParaRPr lang="fr-FR"/>
          </a:p>
        </p:txBody>
      </p:sp>
    </p:spTree>
    <p:extLst>
      <p:ext uri="{BB962C8B-B14F-4D97-AF65-F5344CB8AC3E}">
        <p14:creationId xmlns:p14="http://schemas.microsoft.com/office/powerpoint/2010/main" val="546995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462EFA-92F9-492A-8D7F-333F11387E44}" type="datetimeFigureOut">
              <a:rPr lang="fr-FR" smtClean="0"/>
              <a:t>16/10/2024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711B724-665F-44DD-98AC-DD754F04EB80}" type="slidenum">
              <a:rPr lang="fr-FR" smtClean="0"/>
              <a:t>‹N°›</a:t>
            </a:fld>
            <a:endParaRPr lang="fr-FR"/>
          </a:p>
        </p:txBody>
      </p:sp>
    </p:spTree>
    <p:extLst>
      <p:ext uri="{BB962C8B-B14F-4D97-AF65-F5344CB8AC3E}">
        <p14:creationId xmlns:p14="http://schemas.microsoft.com/office/powerpoint/2010/main" val="3283014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fr-FR"/>
              <a:t>Modifiez le style du titre</a:t>
            </a:r>
            <a:endParaRPr lang="en-US" dirty="0"/>
          </a:p>
        </p:txBody>
      </p:sp>
      <p:sp>
        <p:nvSpPr>
          <p:cNvPr id="3" name="Content Placeholder 2"/>
          <p:cNvSpPr>
            <a:spLocks noGrp="1"/>
          </p:cNvSpPr>
          <p:nvPr>
            <p:ph idx="1"/>
          </p:nvPr>
        </p:nvSpPr>
        <p:spPr>
          <a:xfrm>
            <a:off x="18197174" y="4359077"/>
            <a:ext cx="21669405" cy="21515024"/>
          </a:xfrm>
        </p:spPr>
        <p:txBody>
          <a:bodyPr/>
          <a:lstStyle>
            <a:lvl1pPr>
              <a:defRPr sz="14127"/>
            </a:lvl1pPr>
            <a:lvl2pPr>
              <a:defRPr sz="12361"/>
            </a:lvl2pPr>
            <a:lvl3pPr>
              <a:defRPr sz="10595"/>
            </a:lvl3pPr>
            <a:lvl4pPr>
              <a:defRPr sz="8829"/>
            </a:lvl4pPr>
            <a:lvl5pPr>
              <a:defRPr sz="8829"/>
            </a:lvl5pPr>
            <a:lvl6pPr>
              <a:defRPr sz="8829"/>
            </a:lvl6pPr>
            <a:lvl7pPr>
              <a:defRPr sz="8829"/>
            </a:lvl7pPr>
            <a:lvl8pPr>
              <a:defRPr sz="8829"/>
            </a:lvl8pPr>
            <a:lvl9pPr>
              <a:defRPr sz="8829"/>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5462EFA-92F9-492A-8D7F-333F11387E44}" type="datetimeFigureOut">
              <a:rPr lang="fr-FR" smtClean="0"/>
              <a:t>16/10/2024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711B724-665F-44DD-98AC-DD754F04EB80}" type="slidenum">
              <a:rPr lang="fr-FR" smtClean="0"/>
              <a:t>‹N°›</a:t>
            </a:fld>
            <a:endParaRPr lang="fr-FR"/>
          </a:p>
        </p:txBody>
      </p:sp>
    </p:spTree>
    <p:extLst>
      <p:ext uri="{BB962C8B-B14F-4D97-AF65-F5344CB8AC3E}">
        <p14:creationId xmlns:p14="http://schemas.microsoft.com/office/powerpoint/2010/main" val="875138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948334" y="2018348"/>
            <a:ext cx="13805328" cy="7064216"/>
          </a:xfrm>
        </p:spPr>
        <p:txBody>
          <a:bodyPr anchor="b"/>
          <a:lstStyle>
            <a:lvl1pPr>
              <a:defRPr sz="14127"/>
            </a:lvl1pPr>
          </a:lstStyle>
          <a:p>
            <a:r>
              <a:rPr lang="fr-FR"/>
              <a:t>Modifiez le style du titre</a:t>
            </a:r>
            <a:endParaRPr lang="en-US" dirty="0"/>
          </a:p>
        </p:txBody>
      </p:sp>
      <p:sp>
        <p:nvSpPr>
          <p:cNvPr id="3" name="Picture Placeholder 2"/>
          <p:cNvSpPr>
            <a:spLocks noGrp="1" noChangeAspect="1"/>
          </p:cNvSpPr>
          <p:nvPr>
            <p:ph type="pic" idx="1"/>
          </p:nvPr>
        </p:nvSpPr>
        <p:spPr>
          <a:xfrm>
            <a:off x="18197174" y="4359077"/>
            <a:ext cx="21669405" cy="21515024"/>
          </a:xfrm>
        </p:spPr>
        <p:txBody>
          <a:bodyPr anchor="t"/>
          <a:lstStyle>
            <a:lvl1pPr marL="0" indent="0">
              <a:buNone/>
              <a:defRPr sz="14127"/>
            </a:lvl1pPr>
            <a:lvl2pPr marL="2018355" indent="0">
              <a:buNone/>
              <a:defRPr sz="12361"/>
            </a:lvl2pPr>
            <a:lvl3pPr marL="4036710" indent="0">
              <a:buNone/>
              <a:defRPr sz="10595"/>
            </a:lvl3pPr>
            <a:lvl4pPr marL="6055065" indent="0">
              <a:buNone/>
              <a:defRPr sz="8829"/>
            </a:lvl4pPr>
            <a:lvl5pPr marL="8073420" indent="0">
              <a:buNone/>
              <a:defRPr sz="8829"/>
            </a:lvl5pPr>
            <a:lvl6pPr marL="10091776" indent="0">
              <a:buNone/>
              <a:defRPr sz="8829"/>
            </a:lvl6pPr>
            <a:lvl7pPr marL="12110131" indent="0">
              <a:buNone/>
              <a:defRPr sz="8829"/>
            </a:lvl7pPr>
            <a:lvl8pPr marL="14128486" indent="0">
              <a:buNone/>
              <a:defRPr sz="8829"/>
            </a:lvl8pPr>
            <a:lvl9pPr marL="16146841" indent="0">
              <a:buNone/>
              <a:defRPr sz="8829"/>
            </a:lvl9pPr>
          </a:lstStyle>
          <a:p>
            <a:r>
              <a:rPr lang="fr-FR"/>
              <a:t>Cliquez sur l'icône pour ajouter une image</a:t>
            </a:r>
            <a:endParaRPr lang="en-US" dirty="0"/>
          </a:p>
        </p:txBody>
      </p:sp>
      <p:sp>
        <p:nvSpPr>
          <p:cNvPr id="4" name="Text Placeholder 3"/>
          <p:cNvSpPr>
            <a:spLocks noGrp="1"/>
          </p:cNvSpPr>
          <p:nvPr>
            <p:ph type="body" sz="half" idx="2"/>
          </p:nvPr>
        </p:nvSpPr>
        <p:spPr>
          <a:xfrm>
            <a:off x="2948334" y="9082564"/>
            <a:ext cx="13805328" cy="16826573"/>
          </a:xfrm>
        </p:spPr>
        <p:txBody>
          <a:bodyPr/>
          <a:lstStyle>
            <a:lvl1pPr marL="0" indent="0">
              <a:buNone/>
              <a:defRPr sz="7063"/>
            </a:lvl1pPr>
            <a:lvl2pPr marL="2018355" indent="0">
              <a:buNone/>
              <a:defRPr sz="6180"/>
            </a:lvl2pPr>
            <a:lvl3pPr marL="4036710" indent="0">
              <a:buNone/>
              <a:defRPr sz="5298"/>
            </a:lvl3pPr>
            <a:lvl4pPr marL="6055065" indent="0">
              <a:buNone/>
              <a:defRPr sz="4415"/>
            </a:lvl4pPr>
            <a:lvl5pPr marL="8073420" indent="0">
              <a:buNone/>
              <a:defRPr sz="4415"/>
            </a:lvl5pPr>
            <a:lvl6pPr marL="10091776" indent="0">
              <a:buNone/>
              <a:defRPr sz="4415"/>
            </a:lvl6pPr>
            <a:lvl7pPr marL="12110131" indent="0">
              <a:buNone/>
              <a:defRPr sz="4415"/>
            </a:lvl7pPr>
            <a:lvl8pPr marL="14128486" indent="0">
              <a:buNone/>
              <a:defRPr sz="4415"/>
            </a:lvl8pPr>
            <a:lvl9pPr marL="16146841" indent="0">
              <a:buNone/>
              <a:defRPr sz="4415"/>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5462EFA-92F9-492A-8D7F-333F11387E44}" type="datetimeFigureOut">
              <a:rPr lang="fr-FR" smtClean="0"/>
              <a:t>16/10/2024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711B724-665F-44DD-98AC-DD754F04EB80}" type="slidenum">
              <a:rPr lang="fr-FR" smtClean="0"/>
              <a:t>‹N°›</a:t>
            </a:fld>
            <a:endParaRPr lang="fr-FR"/>
          </a:p>
        </p:txBody>
      </p:sp>
    </p:spTree>
    <p:extLst>
      <p:ext uri="{BB962C8B-B14F-4D97-AF65-F5344CB8AC3E}">
        <p14:creationId xmlns:p14="http://schemas.microsoft.com/office/powerpoint/2010/main" val="3181719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2759" y="1611882"/>
            <a:ext cx="36918246" cy="585180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942759" y="8059374"/>
            <a:ext cx="36918246" cy="19209345"/>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2942759" y="28060644"/>
            <a:ext cx="9630847" cy="1611875"/>
          </a:xfrm>
          <a:prstGeom prst="rect">
            <a:avLst/>
          </a:prstGeom>
        </p:spPr>
        <p:txBody>
          <a:bodyPr vert="horz" lIns="91440" tIns="45720" rIns="91440" bIns="45720" rtlCol="0" anchor="ctr"/>
          <a:lstStyle>
            <a:lvl1pPr algn="l">
              <a:defRPr sz="5298">
                <a:solidFill>
                  <a:schemeClr val="tx1">
                    <a:tint val="75000"/>
                  </a:schemeClr>
                </a:solidFill>
              </a:defRPr>
            </a:lvl1pPr>
          </a:lstStyle>
          <a:p>
            <a:fld id="{55462EFA-92F9-492A-8D7F-333F11387E44}" type="datetimeFigureOut">
              <a:rPr lang="fr-FR" smtClean="0"/>
              <a:t>16/10/2024</a:t>
            </a:fld>
            <a:endParaRPr lang="fr-FR"/>
          </a:p>
        </p:txBody>
      </p:sp>
      <p:sp>
        <p:nvSpPr>
          <p:cNvPr id="5" name="Footer Placeholder 4"/>
          <p:cNvSpPr>
            <a:spLocks noGrp="1"/>
          </p:cNvSpPr>
          <p:nvPr>
            <p:ph type="ftr" sz="quarter" idx="3"/>
          </p:nvPr>
        </p:nvSpPr>
        <p:spPr>
          <a:xfrm>
            <a:off x="14178747" y="28060644"/>
            <a:ext cx="14446270" cy="1611875"/>
          </a:xfrm>
          <a:prstGeom prst="rect">
            <a:avLst/>
          </a:prstGeom>
        </p:spPr>
        <p:txBody>
          <a:bodyPr vert="horz" lIns="91440" tIns="45720" rIns="91440" bIns="45720" rtlCol="0" anchor="ctr"/>
          <a:lstStyle>
            <a:lvl1pPr algn="ctr">
              <a:defRPr sz="5298">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30230157" y="28060644"/>
            <a:ext cx="9630847" cy="1611875"/>
          </a:xfrm>
          <a:prstGeom prst="rect">
            <a:avLst/>
          </a:prstGeom>
        </p:spPr>
        <p:txBody>
          <a:bodyPr vert="horz" lIns="91440" tIns="45720" rIns="91440" bIns="45720" rtlCol="0" anchor="ctr"/>
          <a:lstStyle>
            <a:lvl1pPr algn="r">
              <a:defRPr sz="5298">
                <a:solidFill>
                  <a:schemeClr val="tx1">
                    <a:tint val="75000"/>
                  </a:schemeClr>
                </a:solidFill>
              </a:defRPr>
            </a:lvl1pPr>
          </a:lstStyle>
          <a:p>
            <a:fld id="{A711B724-665F-44DD-98AC-DD754F04EB80}" type="slidenum">
              <a:rPr lang="fr-FR" smtClean="0"/>
              <a:t>‹N°›</a:t>
            </a:fld>
            <a:endParaRPr lang="fr-FR"/>
          </a:p>
        </p:txBody>
      </p:sp>
    </p:spTree>
    <p:extLst>
      <p:ext uri="{BB962C8B-B14F-4D97-AF65-F5344CB8AC3E}">
        <p14:creationId xmlns:p14="http://schemas.microsoft.com/office/powerpoint/2010/main" val="33453282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036710" rtl="0" eaLnBrk="1" latinLnBrk="0" hangingPunct="1">
        <a:lnSpc>
          <a:spcPct val="90000"/>
        </a:lnSpc>
        <a:spcBef>
          <a:spcPct val="0"/>
        </a:spcBef>
        <a:buNone/>
        <a:defRPr sz="19424" kern="1200">
          <a:solidFill>
            <a:schemeClr val="tx1"/>
          </a:solidFill>
          <a:latin typeface="+mj-lt"/>
          <a:ea typeface="+mj-ea"/>
          <a:cs typeface="+mj-cs"/>
        </a:defRPr>
      </a:lvl1pPr>
    </p:titleStyle>
    <p:bodyStyle>
      <a:lvl1pPr marL="1009178" indent="-1009178" algn="l" defTabSz="4036710" rtl="0" eaLnBrk="1" latinLnBrk="0" hangingPunct="1">
        <a:lnSpc>
          <a:spcPct val="90000"/>
        </a:lnSpc>
        <a:spcBef>
          <a:spcPts val="4415"/>
        </a:spcBef>
        <a:buFont typeface="Arial" panose="020B0604020202020204" pitchFamily="34" charset="0"/>
        <a:buChar char="•"/>
        <a:defRPr sz="12361" kern="1200">
          <a:solidFill>
            <a:schemeClr val="tx1"/>
          </a:solidFill>
          <a:latin typeface="+mn-lt"/>
          <a:ea typeface="+mn-ea"/>
          <a:cs typeface="+mn-cs"/>
        </a:defRPr>
      </a:lvl1pPr>
      <a:lvl2pPr marL="3027533" indent="-1009178" algn="l" defTabSz="4036710" rtl="0" eaLnBrk="1" latinLnBrk="0" hangingPunct="1">
        <a:lnSpc>
          <a:spcPct val="90000"/>
        </a:lnSpc>
        <a:spcBef>
          <a:spcPts val="2207"/>
        </a:spcBef>
        <a:buFont typeface="Arial" panose="020B0604020202020204" pitchFamily="34" charset="0"/>
        <a:buChar char="•"/>
        <a:defRPr sz="10595" kern="1200">
          <a:solidFill>
            <a:schemeClr val="tx1"/>
          </a:solidFill>
          <a:latin typeface="+mn-lt"/>
          <a:ea typeface="+mn-ea"/>
          <a:cs typeface="+mn-cs"/>
        </a:defRPr>
      </a:lvl2pPr>
      <a:lvl3pPr marL="5045888" indent="-1009178" algn="l" defTabSz="4036710" rtl="0" eaLnBrk="1" latinLnBrk="0" hangingPunct="1">
        <a:lnSpc>
          <a:spcPct val="90000"/>
        </a:lnSpc>
        <a:spcBef>
          <a:spcPts val="2207"/>
        </a:spcBef>
        <a:buFont typeface="Arial" panose="020B0604020202020204" pitchFamily="34" charset="0"/>
        <a:buChar char="•"/>
        <a:defRPr sz="8829" kern="1200">
          <a:solidFill>
            <a:schemeClr val="tx1"/>
          </a:solidFill>
          <a:latin typeface="+mn-lt"/>
          <a:ea typeface="+mn-ea"/>
          <a:cs typeface="+mn-cs"/>
        </a:defRPr>
      </a:lvl3pPr>
      <a:lvl4pPr marL="706424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4pPr>
      <a:lvl5pPr marL="908259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5pPr>
      <a:lvl6pPr marL="1110095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6pPr>
      <a:lvl7pPr marL="13119308"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7pPr>
      <a:lvl8pPr marL="15137663"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8pPr>
      <a:lvl9pPr marL="17156019" indent="-1009178" algn="l" defTabSz="4036710" rtl="0" eaLnBrk="1" latinLnBrk="0" hangingPunct="1">
        <a:lnSpc>
          <a:spcPct val="90000"/>
        </a:lnSpc>
        <a:spcBef>
          <a:spcPts val="2207"/>
        </a:spcBef>
        <a:buFont typeface="Arial" panose="020B0604020202020204" pitchFamily="34" charset="0"/>
        <a:buChar char="•"/>
        <a:defRPr sz="7946" kern="1200">
          <a:solidFill>
            <a:schemeClr val="tx1"/>
          </a:solidFill>
          <a:latin typeface="+mn-lt"/>
          <a:ea typeface="+mn-ea"/>
          <a:cs typeface="+mn-cs"/>
        </a:defRPr>
      </a:lvl9pPr>
    </p:bodyStyle>
    <p:otherStyle>
      <a:defPPr>
        <a:defRPr lang="en-US"/>
      </a:defPPr>
      <a:lvl1pPr marL="0" algn="l" defTabSz="4036710" rtl="0" eaLnBrk="1" latinLnBrk="0" hangingPunct="1">
        <a:defRPr sz="7946" kern="1200">
          <a:solidFill>
            <a:schemeClr val="tx1"/>
          </a:solidFill>
          <a:latin typeface="+mn-lt"/>
          <a:ea typeface="+mn-ea"/>
          <a:cs typeface="+mn-cs"/>
        </a:defRPr>
      </a:lvl1pPr>
      <a:lvl2pPr marL="2018355" algn="l" defTabSz="4036710" rtl="0" eaLnBrk="1" latinLnBrk="0" hangingPunct="1">
        <a:defRPr sz="7946" kern="1200">
          <a:solidFill>
            <a:schemeClr val="tx1"/>
          </a:solidFill>
          <a:latin typeface="+mn-lt"/>
          <a:ea typeface="+mn-ea"/>
          <a:cs typeface="+mn-cs"/>
        </a:defRPr>
      </a:lvl2pPr>
      <a:lvl3pPr marL="4036710" algn="l" defTabSz="4036710" rtl="0" eaLnBrk="1" latinLnBrk="0" hangingPunct="1">
        <a:defRPr sz="7946" kern="1200">
          <a:solidFill>
            <a:schemeClr val="tx1"/>
          </a:solidFill>
          <a:latin typeface="+mn-lt"/>
          <a:ea typeface="+mn-ea"/>
          <a:cs typeface="+mn-cs"/>
        </a:defRPr>
      </a:lvl3pPr>
      <a:lvl4pPr marL="6055065" algn="l" defTabSz="4036710" rtl="0" eaLnBrk="1" latinLnBrk="0" hangingPunct="1">
        <a:defRPr sz="7946" kern="1200">
          <a:solidFill>
            <a:schemeClr val="tx1"/>
          </a:solidFill>
          <a:latin typeface="+mn-lt"/>
          <a:ea typeface="+mn-ea"/>
          <a:cs typeface="+mn-cs"/>
        </a:defRPr>
      </a:lvl4pPr>
      <a:lvl5pPr marL="8073420" algn="l" defTabSz="4036710" rtl="0" eaLnBrk="1" latinLnBrk="0" hangingPunct="1">
        <a:defRPr sz="7946" kern="1200">
          <a:solidFill>
            <a:schemeClr val="tx1"/>
          </a:solidFill>
          <a:latin typeface="+mn-lt"/>
          <a:ea typeface="+mn-ea"/>
          <a:cs typeface="+mn-cs"/>
        </a:defRPr>
      </a:lvl5pPr>
      <a:lvl6pPr marL="10091776" algn="l" defTabSz="4036710" rtl="0" eaLnBrk="1" latinLnBrk="0" hangingPunct="1">
        <a:defRPr sz="7946" kern="1200">
          <a:solidFill>
            <a:schemeClr val="tx1"/>
          </a:solidFill>
          <a:latin typeface="+mn-lt"/>
          <a:ea typeface="+mn-ea"/>
          <a:cs typeface="+mn-cs"/>
        </a:defRPr>
      </a:lvl6pPr>
      <a:lvl7pPr marL="12110131" algn="l" defTabSz="4036710" rtl="0" eaLnBrk="1" latinLnBrk="0" hangingPunct="1">
        <a:defRPr sz="7946" kern="1200">
          <a:solidFill>
            <a:schemeClr val="tx1"/>
          </a:solidFill>
          <a:latin typeface="+mn-lt"/>
          <a:ea typeface="+mn-ea"/>
          <a:cs typeface="+mn-cs"/>
        </a:defRPr>
      </a:lvl7pPr>
      <a:lvl8pPr marL="14128486" algn="l" defTabSz="4036710" rtl="0" eaLnBrk="1" latinLnBrk="0" hangingPunct="1">
        <a:defRPr sz="7946" kern="1200">
          <a:solidFill>
            <a:schemeClr val="tx1"/>
          </a:solidFill>
          <a:latin typeface="+mn-lt"/>
          <a:ea typeface="+mn-ea"/>
          <a:cs typeface="+mn-cs"/>
        </a:defRPr>
      </a:lvl8pPr>
      <a:lvl9pPr marL="16146841" algn="l" defTabSz="4036710" rtl="0" eaLnBrk="1" latinLnBrk="0" hangingPunct="1">
        <a:defRPr sz="79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5.xml"/><Relationship Id="rId3" Type="http://schemas.openxmlformats.org/officeDocument/2006/relationships/image" Target="../media/image1.png"/><Relationship Id="rId7" Type="http://schemas.openxmlformats.org/officeDocument/2006/relationships/chart" Target="../charts/chart4.xm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a:extLst>
              <a:ext uri="{FF2B5EF4-FFF2-40B4-BE49-F238E27FC236}">
                <a16:creationId xmlns:a16="http://schemas.microsoft.com/office/drawing/2014/main" id="{9F000785-9B6B-31DB-01D7-B3016D48F04E}"/>
              </a:ext>
            </a:extLst>
          </p:cNvPr>
          <p:cNvSpPr/>
          <p:nvPr/>
        </p:nvSpPr>
        <p:spPr>
          <a:xfrm>
            <a:off x="585774" y="387051"/>
            <a:ext cx="41754276" cy="2264014"/>
          </a:xfrm>
          <a:prstGeom prst="roundRect">
            <a:avLst/>
          </a:prstGeom>
          <a:solidFill>
            <a:srgbClr val="00455E"/>
          </a:solidFill>
          <a:ln w="12700">
            <a:solidFill>
              <a:srgbClr val="00455E"/>
            </a:solidFill>
          </a:ln>
        </p:spPr>
        <p:style>
          <a:lnRef idx="2">
            <a:schemeClr val="accent1">
              <a:shade val="50000"/>
            </a:schemeClr>
          </a:lnRef>
          <a:fillRef idx="1">
            <a:schemeClr val="accent1"/>
          </a:fillRef>
          <a:effectRef idx="0">
            <a:schemeClr val="accent1"/>
          </a:effectRef>
          <a:fontRef idx="minor">
            <a:schemeClr val="lt1"/>
          </a:fontRef>
        </p:style>
        <p:txBody>
          <a:bodyPr anchor="ctr">
            <a:normAutofit fontScale="85000" lnSpcReduction="10000"/>
          </a:bodyPr>
          <a:lstStyle/>
          <a:p>
            <a:pPr algn="ctr">
              <a:lnSpc>
                <a:spcPct val="110000"/>
              </a:lnSpc>
              <a:defRPr/>
            </a:pPr>
            <a:r>
              <a:rPr lang="fr-FR" sz="5800" b="1" cap="all" dirty="0" err="1">
                <a:solidFill>
                  <a:srgbClr val="FFFFFF"/>
                </a:solidFill>
                <a:latin typeface="Arial" panose="020B0604020202020204" pitchFamily="34" charset="0"/>
                <a:cs typeface="Arial" panose="020B0604020202020204" pitchFamily="34" charset="0"/>
              </a:rPr>
              <a:t>Benefits</a:t>
            </a:r>
            <a:r>
              <a:rPr lang="fr-FR" sz="5800" b="1" cap="all" dirty="0">
                <a:solidFill>
                  <a:srgbClr val="FFFFFF"/>
                </a:solidFill>
                <a:latin typeface="Arial" panose="020B0604020202020204" pitchFamily="34" charset="0"/>
                <a:cs typeface="Arial" panose="020B0604020202020204" pitchFamily="34" charset="0"/>
              </a:rPr>
              <a:t> of a gel </a:t>
            </a:r>
            <a:r>
              <a:rPr lang="fr-FR" sz="5800" b="1" cap="all" dirty="0" err="1">
                <a:solidFill>
                  <a:srgbClr val="FFFFFF"/>
                </a:solidFill>
                <a:latin typeface="Arial" panose="020B0604020202020204" pitchFamily="34" charset="0"/>
                <a:cs typeface="Arial" panose="020B0604020202020204" pitchFamily="34" charset="0"/>
              </a:rPr>
              <a:t>cream</a:t>
            </a:r>
            <a:r>
              <a:rPr lang="fr-FR" sz="5800" b="1" cap="all" dirty="0">
                <a:solidFill>
                  <a:srgbClr val="FFFFFF"/>
                </a:solidFill>
                <a:latin typeface="Arial" panose="020B0604020202020204" pitchFamily="34" charset="0"/>
                <a:cs typeface="Arial" panose="020B0604020202020204" pitchFamily="34" charset="0"/>
              </a:rPr>
              <a:t> in </a:t>
            </a:r>
            <a:r>
              <a:rPr lang="fr-FR" sz="5800" b="1" cap="all" dirty="0" err="1">
                <a:solidFill>
                  <a:srgbClr val="FFFFFF"/>
                </a:solidFill>
                <a:latin typeface="Arial" panose="020B0604020202020204" pitchFamily="34" charset="0"/>
                <a:cs typeface="Arial" panose="020B0604020202020204" pitchFamily="34" charset="0"/>
              </a:rPr>
              <a:t>atopic</a:t>
            </a:r>
            <a:r>
              <a:rPr lang="fr-FR" sz="5800" b="1" cap="all" dirty="0">
                <a:solidFill>
                  <a:srgbClr val="FFFFFF"/>
                </a:solidFill>
                <a:latin typeface="Arial" panose="020B0604020202020204" pitchFamily="34" charset="0"/>
                <a:cs typeface="Arial" panose="020B0604020202020204" pitchFamily="34" charset="0"/>
              </a:rPr>
              <a:t> </a:t>
            </a:r>
            <a:r>
              <a:rPr lang="fr-FR" sz="5800" b="1" cap="all" dirty="0" err="1">
                <a:solidFill>
                  <a:srgbClr val="FFFFFF"/>
                </a:solidFill>
                <a:latin typeface="Arial" panose="020B0604020202020204" pitchFamily="34" charset="0"/>
                <a:cs typeface="Arial" panose="020B0604020202020204" pitchFamily="34" charset="0"/>
              </a:rPr>
              <a:t>dermatitis</a:t>
            </a:r>
            <a:r>
              <a:rPr lang="fr-FR" sz="5800" b="1" cap="all" dirty="0">
                <a:solidFill>
                  <a:srgbClr val="FFFFFF"/>
                </a:solidFill>
                <a:latin typeface="Arial" panose="020B0604020202020204" pitchFamily="34" charset="0"/>
                <a:cs typeface="Arial" panose="020B0604020202020204" pitchFamily="34" charset="0"/>
              </a:rPr>
              <a:t> </a:t>
            </a:r>
            <a:r>
              <a:rPr lang="fr-FR" sz="5800" b="1" cap="all" dirty="0" err="1">
                <a:solidFill>
                  <a:srgbClr val="FFFFFF"/>
                </a:solidFill>
                <a:latin typeface="Arial" panose="020B0604020202020204" pitchFamily="34" charset="0"/>
                <a:cs typeface="Arial" panose="020B0604020202020204" pitchFamily="34" charset="0"/>
              </a:rPr>
              <a:t>through</a:t>
            </a:r>
            <a:r>
              <a:rPr lang="fr-FR" sz="5800" b="1" cap="all" dirty="0">
                <a:solidFill>
                  <a:srgbClr val="FFFFFF"/>
                </a:solidFill>
                <a:latin typeface="Arial" panose="020B0604020202020204" pitchFamily="34" charset="0"/>
                <a:cs typeface="Arial" panose="020B0604020202020204" pitchFamily="34" charset="0"/>
              </a:rPr>
              <a:t> </a:t>
            </a:r>
            <a:r>
              <a:rPr lang="fr-FR" sz="5800" b="1" cap="all" dirty="0" err="1">
                <a:solidFill>
                  <a:srgbClr val="FFFFFF"/>
                </a:solidFill>
                <a:latin typeface="Arial" panose="020B0604020202020204" pitchFamily="34" charset="0"/>
                <a:cs typeface="Arial" panose="020B0604020202020204" pitchFamily="34" charset="0"/>
              </a:rPr>
              <a:t>lipids</a:t>
            </a:r>
            <a:r>
              <a:rPr lang="fr-FR" sz="5800" b="1" cap="all" dirty="0">
                <a:solidFill>
                  <a:srgbClr val="FFFFFF"/>
                </a:solidFill>
                <a:latin typeface="Arial" panose="020B0604020202020204" pitchFamily="34" charset="0"/>
                <a:cs typeface="Arial" panose="020B0604020202020204" pitchFamily="34" charset="0"/>
              </a:rPr>
              <a:t> </a:t>
            </a:r>
            <a:r>
              <a:rPr lang="fr-FR" sz="5800" b="1" cap="all" dirty="0" err="1">
                <a:solidFill>
                  <a:srgbClr val="FFFFFF"/>
                </a:solidFill>
                <a:latin typeface="Arial" panose="020B0604020202020204" pitchFamily="34" charset="0"/>
                <a:cs typeface="Arial" panose="020B0604020202020204" pitchFamily="34" charset="0"/>
              </a:rPr>
              <a:t>replenishing</a:t>
            </a:r>
            <a:r>
              <a:rPr lang="fr-FR" sz="5800" b="1" cap="all" dirty="0">
                <a:solidFill>
                  <a:srgbClr val="FFFFFF"/>
                </a:solidFill>
                <a:latin typeface="Arial" panose="020B0604020202020204" pitchFamily="34" charset="0"/>
                <a:cs typeface="Arial" panose="020B0604020202020204" pitchFamily="34" charset="0"/>
              </a:rPr>
              <a:t> and </a:t>
            </a:r>
            <a:r>
              <a:rPr lang="fr-FR" sz="5800" b="1" cap="all" dirty="0" err="1">
                <a:solidFill>
                  <a:srgbClr val="FFFFFF"/>
                </a:solidFill>
                <a:latin typeface="Arial" panose="020B0604020202020204" pitchFamily="34" charset="0"/>
                <a:cs typeface="Arial" panose="020B0604020202020204" pitchFamily="34" charset="0"/>
              </a:rPr>
              <a:t>itching</a:t>
            </a:r>
            <a:r>
              <a:rPr lang="fr-FR" sz="5800" b="1" cap="all" dirty="0">
                <a:solidFill>
                  <a:srgbClr val="FFFFFF"/>
                </a:solidFill>
                <a:latin typeface="Arial" panose="020B0604020202020204" pitchFamily="34" charset="0"/>
                <a:cs typeface="Arial" panose="020B0604020202020204" pitchFamily="34" charset="0"/>
              </a:rPr>
              <a:t> </a:t>
            </a:r>
            <a:r>
              <a:rPr lang="fr-FR" sz="5800" b="1" cap="all" dirty="0" err="1">
                <a:solidFill>
                  <a:srgbClr val="FFFFFF"/>
                </a:solidFill>
                <a:latin typeface="Arial" panose="020B0604020202020204" pitchFamily="34" charset="0"/>
                <a:cs typeface="Arial" panose="020B0604020202020204" pitchFamily="34" charset="0"/>
              </a:rPr>
              <a:t>reduction</a:t>
            </a:r>
            <a:r>
              <a:rPr lang="fr-FR" sz="5800" b="1" cap="all">
                <a:solidFill>
                  <a:srgbClr val="FFFFFF"/>
                </a:solidFill>
                <a:latin typeface="Arial" panose="020B0604020202020204" pitchFamily="34" charset="0"/>
                <a:cs typeface="Arial" panose="020B0604020202020204" pitchFamily="34" charset="0"/>
              </a:rPr>
              <a:t> </a:t>
            </a:r>
            <a:br>
              <a:rPr lang="fr-FR" sz="5800" b="1" cap="all">
                <a:solidFill>
                  <a:srgbClr val="FFFFFF"/>
                </a:solidFill>
                <a:latin typeface="Arial" panose="020B0604020202020204" pitchFamily="34" charset="0"/>
                <a:cs typeface="Arial" panose="020B0604020202020204" pitchFamily="34" charset="0"/>
              </a:rPr>
            </a:br>
            <a:r>
              <a:rPr lang="fr-FR" sz="5800" b="1" cap="all">
                <a:solidFill>
                  <a:srgbClr val="FFFFFF"/>
                </a:solidFill>
                <a:latin typeface="Arial" panose="020B0604020202020204" pitchFamily="34" charset="0"/>
                <a:cs typeface="Arial" panose="020B0604020202020204" pitchFamily="34" charset="0"/>
              </a:rPr>
              <a:t>(Bénéfices d’un gel-crème dans la dermatite </a:t>
            </a:r>
            <a:r>
              <a:rPr lang="fr-FR" sz="5800" b="1" cap="all" dirty="0" err="1">
                <a:solidFill>
                  <a:srgbClr val="FFFFFF"/>
                </a:solidFill>
                <a:latin typeface="Arial" panose="020B0604020202020204" pitchFamily="34" charset="0"/>
                <a:cs typeface="Arial" panose="020B0604020202020204" pitchFamily="34" charset="0"/>
              </a:rPr>
              <a:t>atopique</a:t>
            </a:r>
            <a:r>
              <a:rPr lang="fr-FR" sz="5800" b="1" cap="all" dirty="0">
                <a:solidFill>
                  <a:srgbClr val="FFFFFF"/>
                </a:solidFill>
                <a:latin typeface="Arial" panose="020B0604020202020204" pitchFamily="34" charset="0"/>
                <a:cs typeface="Arial" panose="020B0604020202020204" pitchFamily="34" charset="0"/>
              </a:rPr>
              <a:t> par la reconstitution des lipides et la réduction du prurit)</a:t>
            </a:r>
          </a:p>
        </p:txBody>
      </p:sp>
      <p:sp>
        <p:nvSpPr>
          <p:cNvPr id="5" name="Rectangle 6">
            <a:extLst>
              <a:ext uri="{FF2B5EF4-FFF2-40B4-BE49-F238E27FC236}">
                <a16:creationId xmlns:a16="http://schemas.microsoft.com/office/drawing/2014/main" id="{77C82274-8EC9-F04D-2381-825E9D6CB151}"/>
              </a:ext>
            </a:extLst>
          </p:cNvPr>
          <p:cNvSpPr>
            <a:spLocks noChangeArrowheads="1"/>
          </p:cNvSpPr>
          <p:nvPr/>
        </p:nvSpPr>
        <p:spPr bwMode="auto">
          <a:xfrm>
            <a:off x="585774" y="3073994"/>
            <a:ext cx="41694910" cy="1254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p>
            <a:pPr>
              <a:spcAft>
                <a:spcPts val="850"/>
              </a:spcAft>
            </a:pPr>
            <a:r>
              <a:rPr lang="fr-FR" sz="4000" b="1">
                <a:latin typeface="Arial" panose="020B0604020202020204" pitchFamily="34" charset="0"/>
              </a:rPr>
              <a:t>Mélanie Come</a:t>
            </a:r>
            <a:r>
              <a:rPr lang="fr-FR" sz="4000" b="1" baseline="30000">
                <a:latin typeface="Arial" panose="020B0604020202020204" pitchFamily="34" charset="0"/>
              </a:rPr>
              <a:t>1</a:t>
            </a:r>
            <a:r>
              <a:rPr lang="fr-FR" sz="4000" b="1">
                <a:latin typeface="Arial" panose="020B0604020202020204" pitchFamily="34" charset="0"/>
              </a:rPr>
              <a:t>, Sandrine Bergera-Virassamynaïk</a:t>
            </a:r>
            <a:r>
              <a:rPr lang="fr-FR" sz="4000" b="1" baseline="30000">
                <a:latin typeface="Arial" panose="020B0604020202020204" pitchFamily="34" charset="0"/>
              </a:rPr>
              <a:t>1</a:t>
            </a:r>
            <a:r>
              <a:rPr lang="fr-FR" sz="4000" b="1">
                <a:latin typeface="Arial" panose="020B0604020202020204" pitchFamily="34" charset="0"/>
              </a:rPr>
              <a:t>, Elise Abric</a:t>
            </a:r>
            <a:r>
              <a:rPr lang="fr-FR" sz="4000" b="1" baseline="30000">
                <a:latin typeface="Arial" panose="020B0604020202020204" pitchFamily="34" charset="0"/>
              </a:rPr>
              <a:t>1</a:t>
            </a:r>
            <a:r>
              <a:rPr lang="fr-FR" sz="4000" b="1">
                <a:latin typeface="Arial" panose="020B0604020202020204" pitchFamily="34" charset="0"/>
              </a:rPr>
              <a:t>,</a:t>
            </a:r>
            <a:r>
              <a:rPr lang="fr-FR" sz="4000" b="1" baseline="30000">
                <a:latin typeface="Arial" panose="020B0604020202020204" pitchFamily="34" charset="0"/>
              </a:rPr>
              <a:t> </a:t>
            </a:r>
            <a:r>
              <a:rPr lang="fr-FR" sz="4000" b="1">
                <a:latin typeface="Arial" panose="020B0604020202020204" pitchFamily="34" charset="0"/>
              </a:rPr>
              <a:t>Christelle Graizeau</a:t>
            </a:r>
            <a:r>
              <a:rPr lang="fr-FR" sz="4000" b="1" baseline="30000">
                <a:latin typeface="Arial" panose="020B0604020202020204" pitchFamily="34" charset="0"/>
              </a:rPr>
              <a:t>1,2</a:t>
            </a:r>
            <a:r>
              <a:rPr lang="fr-FR" sz="4000" b="1">
                <a:latin typeface="Arial" panose="020B0604020202020204" pitchFamily="34" charset="0"/>
              </a:rPr>
              <a:t>, Nathalie Ardiet</a:t>
            </a:r>
            <a:r>
              <a:rPr lang="fr-FR" sz="4000" b="1" baseline="30000">
                <a:latin typeface="Arial" panose="020B0604020202020204" pitchFamily="34" charset="0"/>
              </a:rPr>
              <a:t>1</a:t>
            </a:r>
            <a:r>
              <a:rPr lang="fr-FR" sz="4000" b="1">
                <a:latin typeface="Arial" panose="020B0604020202020204" pitchFamily="34" charset="0"/>
              </a:rPr>
              <a:t> et Michèle Sayag</a:t>
            </a:r>
            <a:r>
              <a:rPr lang="fr-FR" sz="4000" b="1" baseline="30000">
                <a:latin typeface="Arial" panose="020B0604020202020204" pitchFamily="34" charset="0"/>
              </a:rPr>
              <a:t>1</a:t>
            </a:r>
          </a:p>
          <a:p>
            <a:pPr>
              <a:spcAft>
                <a:spcPts val="850"/>
              </a:spcAft>
            </a:pPr>
            <a:r>
              <a:rPr lang="fr-FR" sz="2800" i="1" baseline="30000">
                <a:latin typeface="Arial" panose="020B0604020202020204" pitchFamily="34" charset="0"/>
              </a:rPr>
              <a:t>1 </a:t>
            </a:r>
            <a:r>
              <a:rPr lang="fr-FR" sz="2800" i="1">
                <a:latin typeface="Arial" panose="020B0604020202020204" pitchFamily="34" charset="0"/>
              </a:rPr>
              <a:t>Groupe NAOS, Département Recherche et Développement, Aix-en-Provence, France ; </a:t>
            </a:r>
            <a:r>
              <a:rPr lang="fr-FR" sz="2800" i="1" baseline="30000">
                <a:latin typeface="Arial" panose="020B0604020202020204" pitchFamily="34" charset="0"/>
              </a:rPr>
              <a:t>2</a:t>
            </a:r>
            <a:r>
              <a:rPr lang="fr-FR" sz="2800" i="1">
                <a:latin typeface="Arial" panose="020B0604020202020204" pitchFamily="34" charset="0"/>
              </a:rPr>
              <a:t> NAOS Institute of Life Science, Aix-en-Provence, France</a:t>
            </a:r>
          </a:p>
        </p:txBody>
      </p:sp>
      <p:grpSp>
        <p:nvGrpSpPr>
          <p:cNvPr id="10" name="Groupe 7">
            <a:extLst>
              <a:ext uri="{FF2B5EF4-FFF2-40B4-BE49-F238E27FC236}">
                <a16:creationId xmlns:a16="http://schemas.microsoft.com/office/drawing/2014/main" id="{7C2A95F8-64F2-D344-BF33-D7B51678ECB9}"/>
              </a:ext>
            </a:extLst>
          </p:cNvPr>
          <p:cNvGrpSpPr>
            <a:grpSpLocks/>
          </p:cNvGrpSpPr>
          <p:nvPr/>
        </p:nvGrpSpPr>
        <p:grpSpPr bwMode="auto">
          <a:xfrm>
            <a:off x="469341" y="4748427"/>
            <a:ext cx="41784159" cy="2731168"/>
            <a:chOff x="523755" y="1376315"/>
            <a:chExt cx="2928334" cy="494521"/>
          </a:xfrm>
        </p:grpSpPr>
        <p:sp>
          <p:nvSpPr>
            <p:cNvPr id="11" name="Zone de texte 2">
              <a:extLst>
                <a:ext uri="{FF2B5EF4-FFF2-40B4-BE49-F238E27FC236}">
                  <a16:creationId xmlns:a16="http://schemas.microsoft.com/office/drawing/2014/main" id="{45FB12E6-8607-E90B-733F-EFF4D231C6A9}"/>
                </a:ext>
              </a:extLst>
            </p:cNvPr>
            <p:cNvSpPr txBox="1">
              <a:spLocks noChangeArrowheads="1"/>
            </p:cNvSpPr>
            <p:nvPr/>
          </p:nvSpPr>
          <p:spPr bwMode="auto">
            <a:xfrm>
              <a:off x="523755" y="1447262"/>
              <a:ext cx="2927390" cy="423574"/>
            </a:xfrm>
            <a:prstGeom prst="rect">
              <a:avLst/>
            </a:prstGeom>
            <a:noFill/>
            <a:ln w="9525">
              <a:solidFill>
                <a:srgbClr val="00455E"/>
              </a:solidFill>
              <a:miter lim="800000"/>
              <a:headEnd/>
              <a:tailEnd/>
            </a:ln>
          </p:spPr>
          <p:txBody>
            <a:bodyPr lIns="48509" tIns="24255" rIns="48509" bIns="24255">
              <a:normAutofit/>
            </a:bodyPr>
            <a:lstStyle/>
            <a:p>
              <a:pPr algn="just">
                <a:spcBef>
                  <a:spcPts val="637"/>
                </a:spcBef>
                <a:spcAft>
                  <a:spcPts val="530"/>
                </a:spcAft>
                <a:defRPr/>
              </a:pPr>
              <a:r>
                <a:rPr lang="fr-FR" sz="583">
                  <a:latin typeface="Calibri"/>
                  <a:ea typeface="Calibri"/>
                  <a:cs typeface="Times New Roman"/>
                </a:rPr>
                <a:t> </a:t>
              </a:r>
            </a:p>
          </p:txBody>
        </p:sp>
        <p:sp>
          <p:nvSpPr>
            <p:cNvPr id="12" name="Rectangle 11">
              <a:extLst>
                <a:ext uri="{FF2B5EF4-FFF2-40B4-BE49-F238E27FC236}">
                  <a16:creationId xmlns:a16="http://schemas.microsoft.com/office/drawing/2014/main" id="{35D347C2-54E4-2037-8C67-517F1BF738A3}"/>
                </a:ext>
              </a:extLst>
            </p:cNvPr>
            <p:cNvSpPr/>
            <p:nvPr/>
          </p:nvSpPr>
          <p:spPr>
            <a:xfrm>
              <a:off x="523755" y="1376315"/>
              <a:ext cx="2928334" cy="174127"/>
            </a:xfrm>
            <a:prstGeom prst="rect">
              <a:avLst/>
            </a:prstGeom>
            <a:solidFill>
              <a:srgbClr val="00455E"/>
            </a:solidFill>
            <a:ln w="12700">
              <a:solidFill>
                <a:srgbClr val="00455E"/>
              </a:solidFill>
            </a:ln>
          </p:spPr>
          <p:style>
            <a:lnRef idx="2">
              <a:schemeClr val="accent1">
                <a:shade val="50000"/>
              </a:schemeClr>
            </a:lnRef>
            <a:fillRef idx="1">
              <a:schemeClr val="accent1"/>
            </a:fillRef>
            <a:effectRef idx="0">
              <a:schemeClr val="accent1"/>
            </a:effectRef>
            <a:fontRef idx="minor">
              <a:schemeClr val="lt1"/>
            </a:fontRef>
          </p:style>
          <p:txBody>
            <a:bodyPr lIns="48509" tIns="24255" rIns="48509" bIns="24255" anchor="ctr">
              <a:normAutofit/>
            </a:bodyPr>
            <a:lstStyle/>
            <a:p>
              <a:pPr algn="ctr">
                <a:spcAft>
                  <a:spcPts val="530"/>
                </a:spcAft>
                <a:defRPr/>
              </a:pPr>
              <a:r>
                <a:rPr lang="fr-FR" sz="5400" b="1">
                  <a:latin typeface="Arial" panose="020B0604020202020204" pitchFamily="34" charset="0"/>
                  <a:ea typeface="Calibri"/>
                  <a:cs typeface="Arial" panose="020B0604020202020204" pitchFamily="34" charset="0"/>
                </a:rPr>
                <a:t>INTRODUCTION ET OBJECTIFS</a:t>
              </a:r>
            </a:p>
          </p:txBody>
        </p:sp>
      </p:grpSp>
      <p:sp>
        <p:nvSpPr>
          <p:cNvPr id="13" name="ZoneTexte 12">
            <a:extLst>
              <a:ext uri="{FF2B5EF4-FFF2-40B4-BE49-F238E27FC236}">
                <a16:creationId xmlns:a16="http://schemas.microsoft.com/office/drawing/2014/main" id="{49C93E63-21A7-D181-AA47-88F3F920A6DD}"/>
              </a:ext>
            </a:extLst>
          </p:cNvPr>
          <p:cNvSpPr txBox="1"/>
          <p:nvPr/>
        </p:nvSpPr>
        <p:spPr>
          <a:xfrm>
            <a:off x="617382" y="5775419"/>
            <a:ext cx="41476009" cy="1569660"/>
          </a:xfrm>
          <a:prstGeom prst="rect">
            <a:avLst/>
          </a:prstGeom>
          <a:noFill/>
        </p:spPr>
        <p:txBody>
          <a:bodyPr wrap="square">
            <a:normAutofit fontScale="92500"/>
          </a:bodyPr>
          <a:lstStyle/>
          <a:p>
            <a:pPr algn="just"/>
            <a:r>
              <a:rPr lang="fr-FR" sz="3200">
                <a:effectLst/>
                <a:latin typeface="Arial" panose="020B0604020202020204" pitchFamily="34" charset="0"/>
                <a:ea typeface="Calibri" panose="020F0502020204030204" pitchFamily="34" charset="0"/>
                <a:cs typeface="Arial" panose="020B0604020202020204" pitchFamily="34" charset="0"/>
              </a:rPr>
              <a:t>La dermatite atopique (DA) est une affection cutanée complexe, chronique et récurrente. Elle se manifeste fréquemment par un érythème et une xérose, s’accompagne d’un prurit, d’une desquamation et d’une perte de sommeil, ce qui contribue à réduire la qualité de vie (QdV). Le présent abstract rapporte les résultats de 3 études cliniques différentes ayant évalué les bénéfices lipidiques, hydratants, anti-prurit et cliniques d’un nouveau gel-crème contenant un dérivé de l’énoxolone qui apaise la peau et réduit l’inflammation et le prurit, ainsi que de la vitamine B3 qui contribue à restaurer la barrière naturelle de la peau et améliore sa tonicité et son éclat chez des sujets atteints de DA.</a:t>
            </a:r>
          </a:p>
        </p:txBody>
      </p:sp>
      <p:grpSp>
        <p:nvGrpSpPr>
          <p:cNvPr id="14" name="Groupe 7">
            <a:extLst>
              <a:ext uri="{FF2B5EF4-FFF2-40B4-BE49-F238E27FC236}">
                <a16:creationId xmlns:a16="http://schemas.microsoft.com/office/drawing/2014/main" id="{9C1A1FBB-AD33-88BD-4D57-BD98FE39A920}"/>
              </a:ext>
            </a:extLst>
          </p:cNvPr>
          <p:cNvGrpSpPr>
            <a:grpSpLocks/>
          </p:cNvGrpSpPr>
          <p:nvPr/>
        </p:nvGrpSpPr>
        <p:grpSpPr bwMode="auto">
          <a:xfrm>
            <a:off x="478846" y="7788806"/>
            <a:ext cx="41774654" cy="3074321"/>
            <a:chOff x="524699" y="1370333"/>
            <a:chExt cx="2927390" cy="379096"/>
          </a:xfrm>
        </p:grpSpPr>
        <p:sp>
          <p:nvSpPr>
            <p:cNvPr id="15" name="Zone de texte 2">
              <a:extLst>
                <a:ext uri="{FF2B5EF4-FFF2-40B4-BE49-F238E27FC236}">
                  <a16:creationId xmlns:a16="http://schemas.microsoft.com/office/drawing/2014/main" id="{921946AB-6E16-426B-3E5B-791EECFFE2F6}"/>
                </a:ext>
              </a:extLst>
            </p:cNvPr>
            <p:cNvSpPr txBox="1">
              <a:spLocks noChangeArrowheads="1"/>
            </p:cNvSpPr>
            <p:nvPr/>
          </p:nvSpPr>
          <p:spPr bwMode="auto">
            <a:xfrm>
              <a:off x="525363" y="1447262"/>
              <a:ext cx="2925782" cy="302167"/>
            </a:xfrm>
            <a:prstGeom prst="rect">
              <a:avLst/>
            </a:prstGeom>
            <a:noFill/>
            <a:ln w="9525">
              <a:solidFill>
                <a:srgbClr val="00455E"/>
              </a:solidFill>
              <a:miter lim="800000"/>
              <a:headEnd/>
              <a:tailEnd/>
            </a:ln>
          </p:spPr>
          <p:txBody>
            <a:bodyPr lIns="48509" tIns="24255" rIns="48509" bIns="24255">
              <a:normAutofit/>
            </a:bodyPr>
            <a:lstStyle/>
            <a:p>
              <a:pPr algn="just">
                <a:spcBef>
                  <a:spcPts val="637"/>
                </a:spcBef>
                <a:spcAft>
                  <a:spcPts val="530"/>
                </a:spcAft>
                <a:defRPr/>
              </a:pPr>
              <a:r>
                <a:rPr lang="fr-FR" sz="583">
                  <a:latin typeface="Calibri"/>
                  <a:ea typeface="Calibri"/>
                  <a:cs typeface="Times New Roman"/>
                </a:rPr>
                <a:t> </a:t>
              </a:r>
            </a:p>
          </p:txBody>
        </p:sp>
        <p:sp>
          <p:nvSpPr>
            <p:cNvPr id="16" name="Rectangle 15">
              <a:extLst>
                <a:ext uri="{FF2B5EF4-FFF2-40B4-BE49-F238E27FC236}">
                  <a16:creationId xmlns:a16="http://schemas.microsoft.com/office/drawing/2014/main" id="{D4A144C3-ACB4-BB7A-0603-888766E2E5F4}"/>
                </a:ext>
              </a:extLst>
            </p:cNvPr>
            <p:cNvSpPr/>
            <p:nvPr/>
          </p:nvSpPr>
          <p:spPr>
            <a:xfrm>
              <a:off x="524699" y="1370333"/>
              <a:ext cx="2927390" cy="118719"/>
            </a:xfrm>
            <a:prstGeom prst="rect">
              <a:avLst/>
            </a:prstGeom>
            <a:solidFill>
              <a:srgbClr val="00455E"/>
            </a:solidFill>
            <a:ln w="12700">
              <a:solidFill>
                <a:srgbClr val="00455E"/>
              </a:solidFill>
            </a:ln>
          </p:spPr>
          <p:style>
            <a:lnRef idx="2">
              <a:schemeClr val="accent1">
                <a:shade val="50000"/>
              </a:schemeClr>
            </a:lnRef>
            <a:fillRef idx="1">
              <a:schemeClr val="accent1"/>
            </a:fillRef>
            <a:effectRef idx="0">
              <a:schemeClr val="accent1"/>
            </a:effectRef>
            <a:fontRef idx="minor">
              <a:schemeClr val="lt1"/>
            </a:fontRef>
          </p:style>
          <p:txBody>
            <a:bodyPr lIns="48509" tIns="24255" rIns="48509" bIns="24255" anchor="ctr">
              <a:normAutofit/>
            </a:bodyPr>
            <a:lstStyle/>
            <a:p>
              <a:pPr algn="ctr">
                <a:spcAft>
                  <a:spcPts val="530"/>
                </a:spcAft>
                <a:defRPr/>
              </a:pPr>
              <a:r>
                <a:rPr lang="fr-FR" sz="5400" b="1">
                  <a:latin typeface="Arial" panose="020B0604020202020204" pitchFamily="34" charset="0"/>
                  <a:ea typeface="Calibri"/>
                  <a:cs typeface="Arial" panose="020B0604020202020204" pitchFamily="34" charset="0"/>
                </a:rPr>
                <a:t>MATÉRIELS ET MÉTHODOLOGIE</a:t>
              </a:r>
            </a:p>
          </p:txBody>
        </p:sp>
      </p:grpSp>
      <p:sp>
        <p:nvSpPr>
          <p:cNvPr id="17" name="ZoneTexte 16">
            <a:extLst>
              <a:ext uri="{FF2B5EF4-FFF2-40B4-BE49-F238E27FC236}">
                <a16:creationId xmlns:a16="http://schemas.microsoft.com/office/drawing/2014/main" id="{157CA085-C24B-8EFA-816E-4E5BCAC459D1}"/>
              </a:ext>
            </a:extLst>
          </p:cNvPr>
          <p:cNvSpPr txBox="1"/>
          <p:nvPr/>
        </p:nvSpPr>
        <p:spPr>
          <a:xfrm>
            <a:off x="608666" y="8818761"/>
            <a:ext cx="41478122" cy="2062103"/>
          </a:xfrm>
          <a:prstGeom prst="rect">
            <a:avLst/>
          </a:prstGeom>
          <a:noFill/>
        </p:spPr>
        <p:txBody>
          <a:bodyPr wrap="square">
            <a:normAutofit fontScale="85000" lnSpcReduction="10000"/>
          </a:bodyPr>
          <a:lstStyle/>
          <a:p>
            <a:pPr algn="just">
              <a:lnSpc>
                <a:spcPct val="120000"/>
              </a:lnSpc>
            </a:pPr>
            <a:r>
              <a:rPr lang="fr-FR" sz="3200">
                <a:effectLst/>
                <a:latin typeface="Arial" panose="020B0604020202020204" pitchFamily="34" charset="0"/>
                <a:ea typeface="Calibri" panose="020F0502020204030204" pitchFamily="34" charset="0"/>
                <a:cs typeface="Arial" panose="020B0604020202020204" pitchFamily="34" charset="0"/>
              </a:rPr>
              <a:t>Deux études cliniques intra-individuelles réalisées en ouvert ont été menées chez des volontaires en bonne santé et une étude observationnelle prospective chez des sujets présentant une DA. La première étude a évalué l’effet de reconstitution des lipides et d’hydratation du gel-crème en utilisant la microspectroscopie confocale Raman et la cornéométrie chez 12 sujets ayant la peau sèche ou très sèche et qui ont appliqué le gel-crème sur l’un de leurs avant-bras pendant 28 jours. La deuxième</a:t>
            </a:r>
            <a:r>
              <a:rPr lang="fr-FR" sz="3200" baseline="30000">
                <a:effectLst/>
                <a:latin typeface="Arial" panose="020B0604020202020204" pitchFamily="34" charset="0"/>
                <a:ea typeface="Calibri" panose="020F0502020204030204" pitchFamily="34" charset="0"/>
                <a:cs typeface="Arial" panose="020B0604020202020204" pitchFamily="34" charset="0"/>
              </a:rPr>
              <a:t> </a:t>
            </a:r>
            <a:r>
              <a:rPr lang="fr-FR" sz="3200">
                <a:effectLst/>
                <a:latin typeface="Arial" panose="020B0604020202020204" pitchFamily="34" charset="0"/>
                <a:ea typeface="Calibri" panose="020F0502020204030204" pitchFamily="34" charset="0"/>
                <a:cs typeface="Arial" panose="020B0604020202020204" pitchFamily="34" charset="0"/>
              </a:rPr>
              <a:t>étude a évalué son effet anti-prurit chez 22 sujets adultes ayant la peau sèche ou très sèche et un score de prurit ≥ 4 (de 0 = absence à 10 = très sévère) sur des zones désignées du visage et du corps après 21 jours. La troisième étude a évalué le bénéfice clinique, la tolérance locale, la qualité de vie et l’avis des utilisateurs en ce qui concerne le gel-crème après 28 jours d’utilisation pendant la saison estivale chez 161 sujets atteints de DA âgés de plus de 3 mois et présentant un score de xérose ≥ 4 (de 0 = absence à 10 = très sévère).</a:t>
            </a:r>
          </a:p>
        </p:txBody>
      </p:sp>
      <p:grpSp>
        <p:nvGrpSpPr>
          <p:cNvPr id="18" name="Groupe 7">
            <a:extLst>
              <a:ext uri="{FF2B5EF4-FFF2-40B4-BE49-F238E27FC236}">
                <a16:creationId xmlns:a16="http://schemas.microsoft.com/office/drawing/2014/main" id="{543E893D-3743-4E27-5991-DA164D419453}"/>
              </a:ext>
            </a:extLst>
          </p:cNvPr>
          <p:cNvGrpSpPr>
            <a:grpSpLocks/>
          </p:cNvGrpSpPr>
          <p:nvPr/>
        </p:nvGrpSpPr>
        <p:grpSpPr bwMode="auto">
          <a:xfrm>
            <a:off x="469340" y="26806835"/>
            <a:ext cx="41790962" cy="2327614"/>
            <a:chOff x="524699" y="1417028"/>
            <a:chExt cx="2919159" cy="362615"/>
          </a:xfrm>
        </p:grpSpPr>
        <p:sp>
          <p:nvSpPr>
            <p:cNvPr id="19" name="Zone de texte 2">
              <a:extLst>
                <a:ext uri="{FF2B5EF4-FFF2-40B4-BE49-F238E27FC236}">
                  <a16:creationId xmlns:a16="http://schemas.microsoft.com/office/drawing/2014/main" id="{505A8F0D-878E-A77F-06D1-5CA8E8D77115}"/>
                </a:ext>
              </a:extLst>
            </p:cNvPr>
            <p:cNvSpPr txBox="1">
              <a:spLocks noChangeArrowheads="1"/>
            </p:cNvSpPr>
            <p:nvPr/>
          </p:nvSpPr>
          <p:spPr bwMode="auto">
            <a:xfrm>
              <a:off x="525363" y="1447262"/>
              <a:ext cx="2918495" cy="332381"/>
            </a:xfrm>
            <a:prstGeom prst="rect">
              <a:avLst/>
            </a:prstGeom>
            <a:noFill/>
            <a:ln w="9525">
              <a:solidFill>
                <a:srgbClr val="00455E"/>
              </a:solidFill>
              <a:miter lim="800000"/>
              <a:headEnd/>
              <a:tailEnd/>
            </a:ln>
          </p:spPr>
          <p:txBody>
            <a:bodyPr lIns="48509" tIns="24255" rIns="48509" bIns="24255">
              <a:normAutofit/>
            </a:bodyPr>
            <a:lstStyle/>
            <a:p>
              <a:pPr algn="just">
                <a:spcBef>
                  <a:spcPts val="637"/>
                </a:spcBef>
                <a:spcAft>
                  <a:spcPts val="530"/>
                </a:spcAft>
                <a:defRPr/>
              </a:pPr>
              <a:r>
                <a:rPr lang="fr-FR" sz="583">
                  <a:latin typeface="Calibri"/>
                  <a:ea typeface="Calibri"/>
                  <a:cs typeface="Times New Roman"/>
                </a:rPr>
                <a:t> </a:t>
              </a:r>
            </a:p>
          </p:txBody>
        </p:sp>
        <p:sp>
          <p:nvSpPr>
            <p:cNvPr id="20" name="Rectangle 19">
              <a:extLst>
                <a:ext uri="{FF2B5EF4-FFF2-40B4-BE49-F238E27FC236}">
                  <a16:creationId xmlns:a16="http://schemas.microsoft.com/office/drawing/2014/main" id="{47BD370F-A984-9A3E-E3D0-576180C2D537}"/>
                </a:ext>
              </a:extLst>
            </p:cNvPr>
            <p:cNvSpPr/>
            <p:nvPr/>
          </p:nvSpPr>
          <p:spPr>
            <a:xfrm>
              <a:off x="524699" y="1417028"/>
              <a:ext cx="2919159" cy="143637"/>
            </a:xfrm>
            <a:prstGeom prst="rect">
              <a:avLst/>
            </a:prstGeom>
            <a:solidFill>
              <a:srgbClr val="00455E"/>
            </a:solidFill>
            <a:ln w="12700">
              <a:solidFill>
                <a:srgbClr val="00455E"/>
              </a:solidFill>
            </a:ln>
          </p:spPr>
          <p:style>
            <a:lnRef idx="2">
              <a:schemeClr val="accent1">
                <a:shade val="50000"/>
              </a:schemeClr>
            </a:lnRef>
            <a:fillRef idx="1">
              <a:schemeClr val="accent1"/>
            </a:fillRef>
            <a:effectRef idx="0">
              <a:schemeClr val="accent1"/>
            </a:effectRef>
            <a:fontRef idx="minor">
              <a:schemeClr val="lt1"/>
            </a:fontRef>
          </p:style>
          <p:txBody>
            <a:bodyPr lIns="48509" tIns="24255" rIns="48509" bIns="24255" anchor="ctr">
              <a:normAutofit/>
            </a:bodyPr>
            <a:lstStyle/>
            <a:p>
              <a:pPr algn="ctr">
                <a:spcAft>
                  <a:spcPts val="530"/>
                </a:spcAft>
                <a:defRPr/>
              </a:pPr>
              <a:r>
                <a:rPr lang="fr-FR" sz="5400" b="1">
                  <a:latin typeface="Arial" panose="020B0604020202020204" pitchFamily="34" charset="0"/>
                  <a:ea typeface="Calibri"/>
                  <a:cs typeface="Arial" panose="020B0604020202020204" pitchFamily="34" charset="0"/>
                </a:rPr>
                <a:t>CONCLUSION</a:t>
              </a:r>
            </a:p>
          </p:txBody>
        </p:sp>
      </p:grpSp>
      <p:sp>
        <p:nvSpPr>
          <p:cNvPr id="21" name="ZoneTexte 20">
            <a:extLst>
              <a:ext uri="{FF2B5EF4-FFF2-40B4-BE49-F238E27FC236}">
                <a16:creationId xmlns:a16="http://schemas.microsoft.com/office/drawing/2014/main" id="{CFD687DD-07E2-CD3D-A950-B356F669D2F2}"/>
              </a:ext>
            </a:extLst>
          </p:cNvPr>
          <p:cNvSpPr txBox="1"/>
          <p:nvPr/>
        </p:nvSpPr>
        <p:spPr>
          <a:xfrm>
            <a:off x="656714" y="27863361"/>
            <a:ext cx="41407181" cy="1077218"/>
          </a:xfrm>
          <a:prstGeom prst="rect">
            <a:avLst/>
          </a:prstGeom>
          <a:noFill/>
        </p:spPr>
        <p:txBody>
          <a:bodyPr wrap="square">
            <a:normAutofit/>
          </a:bodyPr>
          <a:lstStyle/>
          <a:p>
            <a:pPr algn="just"/>
            <a:r>
              <a:rPr lang="fr-FR" sz="3200" b="1">
                <a:effectLst/>
                <a:latin typeface="Arial" panose="020B0604020202020204" pitchFamily="34" charset="0"/>
                <a:ea typeface="Calibri" panose="020F0502020204030204" pitchFamily="34" charset="0"/>
                <a:cs typeface="Arial" panose="020B0604020202020204" pitchFamily="34" charset="0"/>
              </a:rPr>
              <a:t>Le gel-crème reconstitue de manière significative les lipides et hydrate la peau, et réduit le prurit et la sécheresse chez les personnes atteintes de DA, améliorant ainsi la qualité de vie des adultes atteints de DA, mais également des enfants qui en sont atteints et de leur famille. Les sujets ont beaucoup apprécié l’efficacité et les propriétés cosmétiques du produit, qui a été très bien toléré.</a:t>
            </a:r>
          </a:p>
        </p:txBody>
      </p:sp>
      <p:sp>
        <p:nvSpPr>
          <p:cNvPr id="22" name="ZoneTexte 21">
            <a:extLst>
              <a:ext uri="{FF2B5EF4-FFF2-40B4-BE49-F238E27FC236}">
                <a16:creationId xmlns:a16="http://schemas.microsoft.com/office/drawing/2014/main" id="{00ED3D01-A07F-A73C-CC29-2D8781E69676}"/>
              </a:ext>
            </a:extLst>
          </p:cNvPr>
          <p:cNvSpPr txBox="1">
            <a:spLocks noChangeArrowheads="1"/>
          </p:cNvSpPr>
          <p:nvPr/>
        </p:nvSpPr>
        <p:spPr bwMode="auto">
          <a:xfrm>
            <a:off x="17038538" y="29428914"/>
            <a:ext cx="949562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normAutofit/>
          </a:bodyPr>
          <a:lstStyle>
            <a:lvl1pPr defTabSz="4652963">
              <a:spcBef>
                <a:spcPct val="20000"/>
              </a:spcBef>
              <a:buFont typeface="Arial" panose="020B0604020202020204" pitchFamily="34" charset="0"/>
              <a:buChar char="•"/>
              <a:defRPr sz="2200">
                <a:solidFill>
                  <a:schemeClr val="tx1"/>
                </a:solidFill>
                <a:latin typeface="Calibri" panose="020F0502020204030204" pitchFamily="34" charset="0"/>
              </a:defRPr>
            </a:lvl1pPr>
            <a:lvl2pPr marL="2325688" indent="-285750" defTabSz="4652963">
              <a:spcBef>
                <a:spcPct val="20000"/>
              </a:spcBef>
              <a:buFont typeface="Arial" panose="020B0604020202020204" pitchFamily="34" charset="0"/>
              <a:buChar char="–"/>
              <a:defRPr sz="1900">
                <a:solidFill>
                  <a:schemeClr val="tx1"/>
                </a:solidFill>
                <a:latin typeface="Calibri" panose="020F0502020204030204" pitchFamily="34" charset="0"/>
              </a:defRPr>
            </a:lvl2pPr>
            <a:lvl3pPr marL="4652963" indent="-228600" defTabSz="4652963">
              <a:spcBef>
                <a:spcPct val="20000"/>
              </a:spcBef>
              <a:buFont typeface="Arial" panose="020B0604020202020204" pitchFamily="34" charset="0"/>
              <a:buChar char="•"/>
              <a:defRPr sz="1600">
                <a:solidFill>
                  <a:schemeClr val="tx1"/>
                </a:solidFill>
                <a:latin typeface="Calibri" panose="020F0502020204030204" pitchFamily="34" charset="0"/>
              </a:defRPr>
            </a:lvl3pPr>
            <a:lvl4pPr marL="6980238" indent="-228600" defTabSz="4652963">
              <a:spcBef>
                <a:spcPct val="20000"/>
              </a:spcBef>
              <a:buFont typeface="Arial" panose="020B0604020202020204" pitchFamily="34" charset="0"/>
              <a:buChar char="–"/>
              <a:defRPr sz="1400">
                <a:solidFill>
                  <a:schemeClr val="tx1"/>
                </a:solidFill>
                <a:latin typeface="Calibri" panose="020F0502020204030204" pitchFamily="34" charset="0"/>
              </a:defRPr>
            </a:lvl4pPr>
            <a:lvl5pPr marL="9305925" indent="-228600" defTabSz="4652963">
              <a:spcBef>
                <a:spcPct val="20000"/>
              </a:spcBef>
              <a:buFont typeface="Arial" panose="020B0604020202020204" pitchFamily="34" charset="0"/>
              <a:buChar char="»"/>
              <a:defRPr sz="1400">
                <a:solidFill>
                  <a:schemeClr val="tx1"/>
                </a:solidFill>
                <a:latin typeface="Calibri" panose="020F0502020204030204" pitchFamily="34" charset="0"/>
              </a:defRPr>
            </a:lvl5pPr>
            <a:lvl6pPr marL="9763125" indent="-228600" defTabSz="4652963" eaLnBrk="0" fontAlgn="base" hangingPunct="0">
              <a:spcBef>
                <a:spcPct val="20000"/>
              </a:spcBef>
              <a:spcAft>
                <a:spcPct val="0"/>
              </a:spcAft>
              <a:buFont typeface="Arial" panose="020B0604020202020204" pitchFamily="34" charset="0"/>
              <a:buChar char="»"/>
              <a:defRPr sz="1400">
                <a:solidFill>
                  <a:schemeClr val="tx1"/>
                </a:solidFill>
                <a:latin typeface="Calibri" panose="020F0502020204030204" pitchFamily="34" charset="0"/>
              </a:defRPr>
            </a:lvl6pPr>
            <a:lvl7pPr marL="10220325" indent="-228600" defTabSz="4652963" eaLnBrk="0" fontAlgn="base" hangingPunct="0">
              <a:spcBef>
                <a:spcPct val="20000"/>
              </a:spcBef>
              <a:spcAft>
                <a:spcPct val="0"/>
              </a:spcAft>
              <a:buFont typeface="Arial" panose="020B0604020202020204" pitchFamily="34" charset="0"/>
              <a:buChar char="»"/>
              <a:defRPr sz="1400">
                <a:solidFill>
                  <a:schemeClr val="tx1"/>
                </a:solidFill>
                <a:latin typeface="Calibri" panose="020F0502020204030204" pitchFamily="34" charset="0"/>
              </a:defRPr>
            </a:lvl7pPr>
            <a:lvl8pPr marL="10677525" indent="-228600" defTabSz="4652963" eaLnBrk="0" fontAlgn="base" hangingPunct="0">
              <a:spcBef>
                <a:spcPct val="20000"/>
              </a:spcBef>
              <a:spcAft>
                <a:spcPct val="0"/>
              </a:spcAft>
              <a:buFont typeface="Arial" panose="020B0604020202020204" pitchFamily="34" charset="0"/>
              <a:buChar char="»"/>
              <a:defRPr sz="1400">
                <a:solidFill>
                  <a:schemeClr val="tx1"/>
                </a:solidFill>
                <a:latin typeface="Calibri" panose="020F0502020204030204" pitchFamily="34" charset="0"/>
              </a:defRPr>
            </a:lvl8pPr>
            <a:lvl9pPr marL="11134725" indent="-228600" defTabSz="4652963" eaLnBrk="0" fontAlgn="base" hangingPunct="0">
              <a:spcBef>
                <a:spcPct val="20000"/>
              </a:spcBef>
              <a:spcAft>
                <a:spcPct val="0"/>
              </a:spcAft>
              <a:buFont typeface="Arial" panose="020B0604020202020204" pitchFamily="34" charset="0"/>
              <a:buChar char="»"/>
              <a:defRPr sz="1400">
                <a:solidFill>
                  <a:schemeClr val="tx1"/>
                </a:solidFill>
                <a:latin typeface="Calibri" panose="020F0502020204030204" pitchFamily="34" charset="0"/>
              </a:defRPr>
            </a:lvl9pPr>
          </a:lstStyle>
          <a:p>
            <a:pPr algn="ctr" eaLnBrk="1" hangingPunct="1">
              <a:spcBef>
                <a:spcPct val="0"/>
              </a:spcBef>
              <a:buFontTx/>
              <a:buNone/>
            </a:pPr>
            <a:r>
              <a:rPr lang="fr-FR" sz="3200">
                <a:effectLst/>
                <a:latin typeface="Arial" panose="020B0604020202020204" pitchFamily="34" charset="0"/>
                <a:cs typeface="Arial" panose="020B0604020202020204" pitchFamily="34" charset="0"/>
              </a:rPr>
              <a:t>Congrès EADV 2023, </a:t>
            </a:r>
            <a:r>
              <a:rPr lang="fr-FR" sz="3200">
                <a:latin typeface="Arial" panose="020B0604020202020204" pitchFamily="34" charset="0"/>
                <a:cs typeface="Arial" panose="020B0604020202020204" pitchFamily="34" charset="0"/>
              </a:rPr>
              <a:t>Berlin</a:t>
            </a:r>
          </a:p>
        </p:txBody>
      </p:sp>
      <p:grpSp>
        <p:nvGrpSpPr>
          <p:cNvPr id="25" name="Groupe 7">
            <a:extLst>
              <a:ext uri="{FF2B5EF4-FFF2-40B4-BE49-F238E27FC236}">
                <a16:creationId xmlns:a16="http://schemas.microsoft.com/office/drawing/2014/main" id="{C6BD94FA-5105-4499-76D4-5C7633971DA3}"/>
              </a:ext>
            </a:extLst>
          </p:cNvPr>
          <p:cNvGrpSpPr>
            <a:grpSpLocks/>
          </p:cNvGrpSpPr>
          <p:nvPr/>
        </p:nvGrpSpPr>
        <p:grpSpPr bwMode="auto">
          <a:xfrm>
            <a:off x="506026" y="11157593"/>
            <a:ext cx="41754276" cy="15400170"/>
            <a:chOff x="527271" y="1352959"/>
            <a:chExt cx="2927390" cy="555120"/>
          </a:xfrm>
        </p:grpSpPr>
        <p:sp>
          <p:nvSpPr>
            <p:cNvPr id="26" name="Zone de texte 2">
              <a:extLst>
                <a:ext uri="{FF2B5EF4-FFF2-40B4-BE49-F238E27FC236}">
                  <a16:creationId xmlns:a16="http://schemas.microsoft.com/office/drawing/2014/main" id="{0D654522-6DC6-1415-5122-8213DDF01278}"/>
                </a:ext>
              </a:extLst>
            </p:cNvPr>
            <p:cNvSpPr txBox="1">
              <a:spLocks noChangeArrowheads="1"/>
            </p:cNvSpPr>
            <p:nvPr/>
          </p:nvSpPr>
          <p:spPr bwMode="auto">
            <a:xfrm>
              <a:off x="527551" y="1354784"/>
              <a:ext cx="2925782" cy="553295"/>
            </a:xfrm>
            <a:prstGeom prst="rect">
              <a:avLst/>
            </a:prstGeom>
            <a:noFill/>
            <a:ln w="9525">
              <a:solidFill>
                <a:srgbClr val="00455E"/>
              </a:solidFill>
              <a:miter lim="800000"/>
              <a:headEnd/>
              <a:tailEnd/>
            </a:ln>
          </p:spPr>
          <p:txBody>
            <a:bodyPr lIns="48509" tIns="24255" rIns="48509" bIns="24255">
              <a:normAutofit/>
            </a:bodyPr>
            <a:lstStyle/>
            <a:p>
              <a:pPr algn="just">
                <a:spcBef>
                  <a:spcPts val="637"/>
                </a:spcBef>
                <a:spcAft>
                  <a:spcPts val="530"/>
                </a:spcAft>
                <a:defRPr/>
              </a:pPr>
              <a:r>
                <a:rPr lang="fr-FR" sz="583">
                  <a:latin typeface="Calibri"/>
                  <a:ea typeface="Calibri"/>
                  <a:cs typeface="Times New Roman"/>
                </a:rPr>
                <a:t> </a:t>
              </a:r>
            </a:p>
          </p:txBody>
        </p:sp>
        <p:sp>
          <p:nvSpPr>
            <p:cNvPr id="27" name="Rectangle 26">
              <a:extLst>
                <a:ext uri="{FF2B5EF4-FFF2-40B4-BE49-F238E27FC236}">
                  <a16:creationId xmlns:a16="http://schemas.microsoft.com/office/drawing/2014/main" id="{90FCA343-5D5D-545C-D7A9-8D1CC3D68208}"/>
                </a:ext>
              </a:extLst>
            </p:cNvPr>
            <p:cNvSpPr/>
            <p:nvPr/>
          </p:nvSpPr>
          <p:spPr>
            <a:xfrm>
              <a:off x="527271" y="1352959"/>
              <a:ext cx="2927390" cy="33516"/>
            </a:xfrm>
            <a:prstGeom prst="rect">
              <a:avLst/>
            </a:prstGeom>
            <a:solidFill>
              <a:srgbClr val="00455E"/>
            </a:solidFill>
            <a:ln w="12700">
              <a:solidFill>
                <a:srgbClr val="00455E"/>
              </a:solidFill>
            </a:ln>
          </p:spPr>
          <p:style>
            <a:lnRef idx="2">
              <a:schemeClr val="accent1">
                <a:shade val="50000"/>
              </a:schemeClr>
            </a:lnRef>
            <a:fillRef idx="1">
              <a:schemeClr val="accent1"/>
            </a:fillRef>
            <a:effectRef idx="0">
              <a:schemeClr val="accent1"/>
            </a:effectRef>
            <a:fontRef idx="minor">
              <a:schemeClr val="lt1"/>
            </a:fontRef>
          </p:style>
          <p:txBody>
            <a:bodyPr lIns="48509" tIns="24255" rIns="48509" bIns="24255" anchor="ctr">
              <a:normAutofit/>
            </a:bodyPr>
            <a:lstStyle/>
            <a:p>
              <a:pPr algn="ctr">
                <a:spcAft>
                  <a:spcPts val="530"/>
                </a:spcAft>
                <a:defRPr/>
              </a:pPr>
              <a:r>
                <a:rPr lang="fr-FR" sz="5400" b="1">
                  <a:latin typeface="Arial" panose="020B0604020202020204" pitchFamily="34" charset="0"/>
                  <a:ea typeface="Calibri"/>
                  <a:cs typeface="Arial" panose="020B0604020202020204" pitchFamily="34" charset="0"/>
                </a:rPr>
                <a:t>RÉSULTATS</a:t>
              </a:r>
            </a:p>
          </p:txBody>
        </p:sp>
      </p:grpSp>
      <p:sp>
        <p:nvSpPr>
          <p:cNvPr id="29" name="Zone de texte 47">
            <a:extLst>
              <a:ext uri="{FF2B5EF4-FFF2-40B4-BE49-F238E27FC236}">
                <a16:creationId xmlns:a16="http://schemas.microsoft.com/office/drawing/2014/main" id="{BE7414CD-AE0D-15FC-E44D-106694E6BDB2}"/>
              </a:ext>
            </a:extLst>
          </p:cNvPr>
          <p:cNvSpPr txBox="1"/>
          <p:nvPr/>
        </p:nvSpPr>
        <p:spPr>
          <a:xfrm>
            <a:off x="730125" y="14700507"/>
            <a:ext cx="13799678" cy="492443"/>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normAutofit fontScale="77500" lnSpcReduction="20000"/>
          </a:bodyPr>
          <a:lstStyle/>
          <a:p>
            <a:pPr algn="just">
              <a:lnSpc>
                <a:spcPct val="120000"/>
              </a:lnSpc>
              <a:spcBef>
                <a:spcPts val="1200"/>
              </a:spcBef>
            </a:pPr>
            <a:r>
              <a:rPr lang="fr-FR" sz="3200" b="1" i="1" u="sng">
                <a:latin typeface="Arial" panose="020B0604020202020204" pitchFamily="34" charset="0"/>
                <a:ea typeface="Times New Roman" panose="02020603050405020304" pitchFamily="18" charset="0"/>
                <a:cs typeface="Arial" panose="020B0604020202020204" pitchFamily="34" charset="0"/>
              </a:rPr>
              <a:t>Figure 1 </a:t>
            </a:r>
            <a:r>
              <a:rPr lang="fr-FR" sz="3200" b="1" i="1" u="sng">
                <a:effectLst/>
                <a:latin typeface="Arial" panose="020B0604020202020204" pitchFamily="34" charset="0"/>
                <a:ea typeface="Times New Roman" panose="02020603050405020304" pitchFamily="18" charset="0"/>
                <a:cs typeface="Arial" panose="020B0604020202020204" pitchFamily="34" charset="0"/>
              </a:rPr>
              <a:t>: </a:t>
            </a:r>
            <a:r>
              <a:rPr lang="fr-FR" sz="3200" b="0" i="1" u="sng">
                <a:effectLst/>
                <a:latin typeface="Arial" panose="020B0604020202020204" pitchFamily="34" charset="0"/>
                <a:ea typeface="Times New Roman" panose="02020603050405020304" pitchFamily="18" charset="0"/>
                <a:cs typeface="Arial" panose="020B0604020202020204" pitchFamily="34" charset="0"/>
              </a:rPr>
              <a:t>Reconstitution des lipides et analyse de cornéométrie au bout de 28 jours (étude n° 1)</a:t>
            </a:r>
          </a:p>
        </p:txBody>
      </p:sp>
      <p:sp>
        <p:nvSpPr>
          <p:cNvPr id="37" name="ZoneTexte 36">
            <a:extLst>
              <a:ext uri="{FF2B5EF4-FFF2-40B4-BE49-F238E27FC236}">
                <a16:creationId xmlns:a16="http://schemas.microsoft.com/office/drawing/2014/main" id="{972A2BA5-A471-B197-B5E7-7A9BD0EBA22D}"/>
              </a:ext>
            </a:extLst>
          </p:cNvPr>
          <p:cNvSpPr txBox="1"/>
          <p:nvPr/>
        </p:nvSpPr>
        <p:spPr>
          <a:xfrm>
            <a:off x="687143" y="12270739"/>
            <a:ext cx="13661657" cy="2062103"/>
          </a:xfrm>
          <a:prstGeom prst="rect">
            <a:avLst/>
          </a:prstGeom>
          <a:noFill/>
        </p:spPr>
        <p:txBody>
          <a:bodyPr wrap="square">
            <a:normAutofit fontScale="92500"/>
          </a:bodyPr>
          <a:lstStyle/>
          <a:p>
            <a:pPr algn="just"/>
            <a:r>
              <a:rPr lang="fr-FR" sz="3200">
                <a:latin typeface="Arial" panose="020B0604020202020204" pitchFamily="34" charset="0"/>
                <a:ea typeface="Calibri" panose="020F0502020204030204" pitchFamily="34" charset="0"/>
                <a:cs typeface="Arial" panose="020B0604020202020204" pitchFamily="34" charset="0"/>
              </a:rPr>
              <a:t>Après 28 jours, l’épaisseur et l’hydratation de la couche cornée, le rapport lipides-protéines et la cornéométrie ont augmenté par rapport à l’avant-bras témoin (</a:t>
            </a:r>
            <a:r>
              <a:rPr lang="fr-FR" sz="3200" b="1">
                <a:latin typeface="Arial" panose="020B0604020202020204" pitchFamily="34" charset="0"/>
                <a:ea typeface="Calibri" panose="020F0502020204030204" pitchFamily="34" charset="0"/>
                <a:cs typeface="Arial" panose="020B0604020202020204" pitchFamily="34" charset="0"/>
              </a:rPr>
              <a:t>Fig. 1</a:t>
            </a:r>
            <a:r>
              <a:rPr lang="fr-FR" sz="3200">
                <a:latin typeface="Arial" panose="020B0604020202020204" pitchFamily="34" charset="0"/>
                <a:ea typeface="Calibri" panose="020F0502020204030204" pitchFamily="34" charset="0"/>
                <a:cs typeface="Arial" panose="020B0604020202020204" pitchFamily="34" charset="0"/>
              </a:rPr>
              <a:t>), tandis que le score de prurit a diminué immédiatement après la première application et jusqu’au 21</a:t>
            </a:r>
            <a:r>
              <a:rPr lang="fr-FR" sz="3200" baseline="30000">
                <a:latin typeface="Arial" panose="020B0604020202020204" pitchFamily="34" charset="0"/>
                <a:ea typeface="Calibri" panose="020F0502020204030204" pitchFamily="34" charset="0"/>
                <a:cs typeface="Arial" panose="020B0604020202020204" pitchFamily="34" charset="0"/>
              </a:rPr>
              <a:t>e</a:t>
            </a:r>
            <a:r>
              <a:rPr lang="fr-FR" sz="3200">
                <a:latin typeface="Arial" panose="020B0604020202020204" pitchFamily="34" charset="0"/>
                <a:ea typeface="Calibri" panose="020F0502020204030204" pitchFamily="34" charset="0"/>
                <a:cs typeface="Arial" panose="020B0604020202020204" pitchFamily="34" charset="0"/>
              </a:rPr>
              <a:t> jour de l’étude (</a:t>
            </a:r>
            <a:r>
              <a:rPr lang="fr-FR" sz="3200" b="1">
                <a:latin typeface="Arial" panose="020B0604020202020204" pitchFamily="34" charset="0"/>
                <a:ea typeface="Calibri" panose="020F0502020204030204" pitchFamily="34" charset="0"/>
                <a:cs typeface="Arial" panose="020B0604020202020204" pitchFamily="34" charset="0"/>
              </a:rPr>
              <a:t>Fig. 2</a:t>
            </a:r>
            <a:r>
              <a:rPr lang="fr-FR" sz="3200">
                <a:latin typeface="Arial" panose="020B0604020202020204" pitchFamily="34" charset="0"/>
                <a:ea typeface="Calibri" panose="020F0502020204030204" pitchFamily="34" charset="0"/>
                <a:cs typeface="Arial" panose="020B0604020202020204" pitchFamily="34" charset="0"/>
              </a:rPr>
              <a:t>).</a:t>
            </a:r>
          </a:p>
        </p:txBody>
      </p:sp>
      <p:sp>
        <p:nvSpPr>
          <p:cNvPr id="38" name="ZoneTexte 37">
            <a:extLst>
              <a:ext uri="{FF2B5EF4-FFF2-40B4-BE49-F238E27FC236}">
                <a16:creationId xmlns:a16="http://schemas.microsoft.com/office/drawing/2014/main" id="{5BE9D0FF-B05D-3C4F-9FDD-6724CE42F4C1}"/>
              </a:ext>
            </a:extLst>
          </p:cNvPr>
          <p:cNvSpPr txBox="1"/>
          <p:nvPr/>
        </p:nvSpPr>
        <p:spPr>
          <a:xfrm>
            <a:off x="14749907" y="12318940"/>
            <a:ext cx="27286807" cy="2062103"/>
          </a:xfrm>
          <a:prstGeom prst="rect">
            <a:avLst/>
          </a:prstGeom>
          <a:noFill/>
        </p:spPr>
        <p:txBody>
          <a:bodyPr wrap="square">
            <a:normAutofit fontScale="85000" lnSpcReduction="10000"/>
          </a:bodyPr>
          <a:lstStyle/>
          <a:p>
            <a:pPr algn="just">
              <a:lnSpc>
                <a:spcPct val="120000"/>
              </a:lnSpc>
            </a:pPr>
            <a:r>
              <a:rPr lang="fr-FR" sz="3200">
                <a:effectLst/>
                <a:latin typeface="Arial" panose="020B0604020202020204" pitchFamily="34" charset="0"/>
                <a:ea typeface="Calibri" panose="020F0502020204030204" pitchFamily="34" charset="0"/>
                <a:cs typeface="Arial" panose="020B0604020202020204" pitchFamily="34" charset="0"/>
              </a:rPr>
              <a:t>Au total, </a:t>
            </a:r>
            <a:r>
              <a:rPr lang="fr-FR" sz="3200" u="sng">
                <a:effectLst/>
                <a:latin typeface="Arial" panose="020B0604020202020204" pitchFamily="34" charset="0"/>
                <a:ea typeface="Calibri" panose="020F0502020204030204" pitchFamily="34" charset="0"/>
                <a:cs typeface="Arial" panose="020B0604020202020204" pitchFamily="34" charset="0"/>
              </a:rPr>
              <a:t>81 % des enfants, 72 % des adultes et 78 % de l’ensemble de la population étudiée ont vu leur sécheresse cutanée s’améliorer de manière significative</a:t>
            </a:r>
            <a:r>
              <a:rPr lang="fr-FR" sz="3200">
                <a:effectLst/>
                <a:latin typeface="Arial" panose="020B0604020202020204" pitchFamily="34" charset="0"/>
                <a:ea typeface="Calibri" panose="020F0502020204030204" pitchFamily="34" charset="0"/>
                <a:cs typeface="Arial" panose="020B0604020202020204" pitchFamily="34" charset="0"/>
              </a:rPr>
              <a:t> avec le gel-crème au bout de 28 jours. </a:t>
            </a:r>
            <a:r>
              <a:rPr lang="fr-FR" sz="3200">
                <a:latin typeface="Arial" panose="020B0604020202020204" pitchFamily="34" charset="0"/>
                <a:ea typeface="Calibri" panose="020F0502020204030204" pitchFamily="34" charset="0"/>
                <a:cs typeface="Arial" panose="020B0604020202020204" pitchFamily="34" charset="0"/>
              </a:rPr>
              <a:t>Les signes cliniques et fonctionnels se sont significativement améliorés dans toutes les populations (</a:t>
            </a:r>
            <a:r>
              <a:rPr lang="fr-FR" sz="3200" b="1">
                <a:latin typeface="Arial" panose="020B0604020202020204" pitchFamily="34" charset="0"/>
                <a:ea typeface="Calibri" panose="020F0502020204030204" pitchFamily="34" charset="0"/>
                <a:cs typeface="Arial" panose="020B0604020202020204" pitchFamily="34" charset="0"/>
              </a:rPr>
              <a:t>Fig. 3a-b</a:t>
            </a:r>
            <a:r>
              <a:rPr lang="fr-FR" sz="3200">
                <a:latin typeface="Arial" panose="020B0604020202020204" pitchFamily="34" charset="0"/>
                <a:ea typeface="Calibri" panose="020F0502020204030204" pitchFamily="34" charset="0"/>
                <a:cs typeface="Arial" panose="020B0604020202020204" pitchFamily="34" charset="0"/>
              </a:rPr>
              <a:t>) ; il en est de même pour la qualité de vie (</a:t>
            </a:r>
            <a:r>
              <a:rPr lang="fr-FR" sz="3200" b="1">
                <a:latin typeface="Arial" panose="020B0604020202020204" pitchFamily="34" charset="0"/>
                <a:ea typeface="Calibri" panose="020F0502020204030204" pitchFamily="34" charset="0"/>
                <a:cs typeface="Arial" panose="020B0604020202020204" pitchFamily="34" charset="0"/>
              </a:rPr>
              <a:t>Fig. 4 a-c</a:t>
            </a:r>
            <a:r>
              <a:rPr lang="fr-FR" sz="3200">
                <a:latin typeface="Arial" panose="020B0604020202020204" pitchFamily="34" charset="0"/>
                <a:ea typeface="Calibri" panose="020F0502020204030204" pitchFamily="34" charset="0"/>
                <a:cs typeface="Arial" panose="020B0604020202020204" pitchFamily="34" charset="0"/>
              </a:rPr>
              <a:t>).</a:t>
            </a:r>
            <a:r>
              <a:rPr lang="fr-FR" sz="3200">
                <a:effectLst/>
                <a:latin typeface="Arial" panose="020B0604020202020204" pitchFamily="34" charset="0"/>
                <a:ea typeface="Calibri" panose="020F0502020204030204" pitchFamily="34" charset="0"/>
                <a:cs typeface="Arial" panose="020B0604020202020204" pitchFamily="34" charset="0"/>
              </a:rPr>
              <a:t> </a:t>
            </a:r>
            <a:r>
              <a:rPr lang="fr-FR" sz="3200" u="sng">
                <a:latin typeface="Arial" panose="020B0604020202020204" pitchFamily="34" charset="0"/>
                <a:ea typeface="Calibri" panose="020F0502020204030204" pitchFamily="34" charset="0"/>
                <a:cs typeface="Arial" panose="020B0604020202020204" pitchFamily="34" charset="0"/>
              </a:rPr>
              <a:t>L’avis sur le gel-crème a significativement augmenté de 84,3 %</a:t>
            </a:r>
            <a:r>
              <a:rPr lang="fr-FR" sz="3200">
                <a:latin typeface="Arial" panose="020B0604020202020204" pitchFamily="34" charset="0"/>
                <a:ea typeface="Calibri" panose="020F0502020204030204" pitchFamily="34" charset="0"/>
                <a:cs typeface="Arial" panose="020B0604020202020204" pitchFamily="34" charset="0"/>
              </a:rPr>
              <a:t> (p &lt; 0,001), et son efficacité et ses propriétés cosmétiques ont été très appréciées par les sujets, indiquant que cette texture est très agréable et permet des applications régulières pour une meilleure observance.</a:t>
            </a:r>
            <a:r>
              <a:rPr lang="fr-FR" sz="3200">
                <a:effectLst/>
                <a:latin typeface="Arial" panose="020B0604020202020204" pitchFamily="34" charset="0"/>
                <a:ea typeface="Calibri" panose="020F0502020204030204" pitchFamily="34" charset="0"/>
                <a:cs typeface="Arial" panose="020B0604020202020204" pitchFamily="34" charset="0"/>
              </a:rPr>
              <a:t> Le produit a également été très bien toléré.</a:t>
            </a:r>
          </a:p>
        </p:txBody>
      </p:sp>
      <p:sp>
        <p:nvSpPr>
          <p:cNvPr id="43" name="ZoneTexte 42">
            <a:extLst>
              <a:ext uri="{FF2B5EF4-FFF2-40B4-BE49-F238E27FC236}">
                <a16:creationId xmlns:a16="http://schemas.microsoft.com/office/drawing/2014/main" id="{4A26F471-74F4-776A-FC11-0B20CC7C0EEA}"/>
              </a:ext>
            </a:extLst>
          </p:cNvPr>
          <p:cNvSpPr txBox="1"/>
          <p:nvPr/>
        </p:nvSpPr>
        <p:spPr>
          <a:xfrm>
            <a:off x="9541232" y="18376633"/>
            <a:ext cx="4309765" cy="461665"/>
          </a:xfrm>
          <a:prstGeom prst="rect">
            <a:avLst/>
          </a:prstGeom>
          <a:noFill/>
        </p:spPr>
        <p:txBody>
          <a:bodyPr wrap="square">
            <a:normAutofit/>
          </a:bodyPr>
          <a:lstStyle/>
          <a:p>
            <a:pPr algn="r"/>
            <a:r>
              <a:rPr lang="fr-FR" sz="2400" i="1">
                <a:effectLst/>
                <a:latin typeface="Arial" panose="020B0604020202020204" pitchFamily="34" charset="0"/>
                <a:ea typeface="Times New Roman" panose="02020603050405020304" pitchFamily="18" charset="0"/>
                <a:cs typeface="Arial" panose="020B0604020202020204" pitchFamily="34" charset="0"/>
              </a:rPr>
              <a:t>* Test t de Student </a:t>
            </a:r>
            <a:r>
              <a:rPr lang="fr-FR" sz="2400" i="1">
                <a:latin typeface="Arial" panose="020B0604020202020204" pitchFamily="34" charset="0"/>
                <a:ea typeface="Times New Roman" panose="02020603050405020304" pitchFamily="18" charset="0"/>
                <a:cs typeface="Arial" panose="020B0604020202020204" pitchFamily="34" charset="0"/>
              </a:rPr>
              <a:t>; </a:t>
            </a:r>
            <a:r>
              <a:rPr lang="fr-FR" sz="2400" i="1">
                <a:effectLst/>
                <a:latin typeface="Arial" panose="020B0604020202020204" pitchFamily="34" charset="0"/>
                <a:ea typeface="Times New Roman" panose="02020603050405020304" pitchFamily="18" charset="0"/>
                <a:cs typeface="Arial" panose="020B0604020202020204" pitchFamily="34" charset="0"/>
              </a:rPr>
              <a:t>** ANOVA</a:t>
            </a:r>
          </a:p>
        </p:txBody>
      </p:sp>
      <p:graphicFrame>
        <p:nvGraphicFramePr>
          <p:cNvPr id="2" name="Tableau 2">
            <a:extLst>
              <a:ext uri="{FF2B5EF4-FFF2-40B4-BE49-F238E27FC236}">
                <a16:creationId xmlns:a16="http://schemas.microsoft.com/office/drawing/2014/main" id="{9BBBEFF7-70FA-8CB9-34FA-E2E9A9D507FF}"/>
              </a:ext>
            </a:extLst>
          </p:cNvPr>
          <p:cNvGraphicFramePr>
            <a:graphicFrameLocks noGrp="1"/>
          </p:cNvGraphicFramePr>
          <p:nvPr>
            <p:extLst>
              <p:ext uri="{D42A27DB-BD31-4B8C-83A1-F6EECF244321}">
                <p14:modId xmlns:p14="http://schemas.microsoft.com/office/powerpoint/2010/main" val="505826154"/>
              </p:ext>
            </p:extLst>
          </p:nvPr>
        </p:nvGraphicFramePr>
        <p:xfrm>
          <a:off x="1231213" y="15447609"/>
          <a:ext cx="12511927" cy="3333975"/>
        </p:xfrm>
        <a:graphic>
          <a:graphicData uri="http://schemas.openxmlformats.org/drawingml/2006/table">
            <a:tbl>
              <a:tblPr firstRow="1" bandRow="1">
                <a:tableStyleId>{17292A2E-F333-43FB-9621-5CBBE7FDCDCB}</a:tableStyleId>
              </a:tblPr>
              <a:tblGrid>
                <a:gridCol w="2742778">
                  <a:extLst>
                    <a:ext uri="{9D8B030D-6E8A-4147-A177-3AD203B41FA5}">
                      <a16:colId xmlns:a16="http://schemas.microsoft.com/office/drawing/2014/main" val="9214195"/>
                    </a:ext>
                  </a:extLst>
                </a:gridCol>
                <a:gridCol w="2185438">
                  <a:extLst>
                    <a:ext uri="{9D8B030D-6E8A-4147-A177-3AD203B41FA5}">
                      <a16:colId xmlns:a16="http://schemas.microsoft.com/office/drawing/2014/main" val="1935765132"/>
                    </a:ext>
                  </a:extLst>
                </a:gridCol>
                <a:gridCol w="2296644">
                  <a:extLst>
                    <a:ext uri="{9D8B030D-6E8A-4147-A177-3AD203B41FA5}">
                      <a16:colId xmlns:a16="http://schemas.microsoft.com/office/drawing/2014/main" val="1252984415"/>
                    </a:ext>
                  </a:extLst>
                </a:gridCol>
                <a:gridCol w="2631572">
                  <a:extLst>
                    <a:ext uri="{9D8B030D-6E8A-4147-A177-3AD203B41FA5}">
                      <a16:colId xmlns:a16="http://schemas.microsoft.com/office/drawing/2014/main" val="3891513365"/>
                    </a:ext>
                  </a:extLst>
                </a:gridCol>
                <a:gridCol w="2655495">
                  <a:extLst>
                    <a:ext uri="{9D8B030D-6E8A-4147-A177-3AD203B41FA5}">
                      <a16:colId xmlns:a16="http://schemas.microsoft.com/office/drawing/2014/main" val="2143039486"/>
                    </a:ext>
                  </a:extLst>
                </a:gridCol>
              </a:tblGrid>
              <a:tr h="1088270">
                <a:tc>
                  <a:txBody>
                    <a:bodyPr/>
                    <a:lstStyle/>
                    <a:p>
                      <a:endParaRPr lang="fr-FR"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55E"/>
                    </a:solidFill>
                  </a:tcPr>
                </a:tc>
                <a:tc>
                  <a:txBody>
                    <a:bodyPr/>
                    <a:lstStyle/>
                    <a:p>
                      <a:pPr algn="ctr"/>
                      <a:r>
                        <a:rPr lang="fr-FR" sz="2800"/>
                        <a:t>Épaisseur de la CC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55E"/>
                    </a:solidFill>
                  </a:tcPr>
                </a:tc>
                <a:tc>
                  <a:txBody>
                    <a:bodyPr/>
                    <a:lstStyle/>
                    <a:p>
                      <a:pPr algn="ctr"/>
                      <a:r>
                        <a:rPr lang="fr-FR" sz="2800"/>
                        <a:t>Hydratation de la CC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55E"/>
                    </a:solidFill>
                  </a:tcPr>
                </a:tc>
                <a:tc>
                  <a:txBody>
                    <a:bodyPr/>
                    <a:lstStyle/>
                    <a:p>
                      <a:pPr algn="ctr"/>
                      <a:r>
                        <a:rPr lang="fr-FR" sz="2800"/>
                        <a:t>Rapport lipides/protéines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55E"/>
                    </a:solidFill>
                  </a:tcPr>
                </a:tc>
                <a:tc>
                  <a:txBody>
                    <a:bodyPr/>
                    <a:lstStyle/>
                    <a:p>
                      <a:pPr algn="ctr"/>
                      <a:r>
                        <a:rPr lang="fr-FR" sz="2800" dirty="0" err="1"/>
                        <a:t>Cornéométrie</a:t>
                      </a:r>
                      <a:endParaRPr lang="fr-FR"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455E"/>
                    </a:solidFill>
                  </a:tcPr>
                </a:tc>
                <a:extLst>
                  <a:ext uri="{0D108BD9-81ED-4DB2-BD59-A6C34878D82A}">
                    <a16:rowId xmlns:a16="http://schemas.microsoft.com/office/drawing/2014/main" val="2031384768"/>
                  </a:ext>
                </a:extLst>
              </a:tr>
              <a:tr h="1088270">
                <a:tc>
                  <a:txBody>
                    <a:bodyPr/>
                    <a:lstStyle/>
                    <a:p>
                      <a:pPr marL="0" marR="0" lvl="0" indent="0" algn="l" defTabSz="4036710" rtl="0" eaLnBrk="1" fontAlgn="auto" latinLnBrk="0" hangingPunct="1">
                        <a:lnSpc>
                          <a:spcPct val="100000"/>
                        </a:lnSpc>
                        <a:spcBef>
                          <a:spcPts val="0"/>
                        </a:spcBef>
                        <a:spcAft>
                          <a:spcPts val="0"/>
                        </a:spcAft>
                        <a:buClrTx/>
                        <a:buSzTx/>
                        <a:buFontTx/>
                        <a:buNone/>
                        <a:tabLst/>
                        <a:defRPr/>
                      </a:pPr>
                      <a:r>
                        <a:rPr lang="fr-FR" sz="2800" dirty="0"/>
                        <a:t>Δ Peau traitée/Peau non traitée J28/J0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2800"/>
                        <a:t>+21 %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2800"/>
                        <a:t>+17 %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2800"/>
                        <a:t>+5 %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2800" dirty="0"/>
                        <a:t>+15 %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3023682"/>
                  </a:ext>
                </a:extLst>
              </a:tr>
              <a:tr h="590775">
                <a:tc>
                  <a:txBody>
                    <a:bodyPr/>
                    <a:lstStyle/>
                    <a:p>
                      <a:r>
                        <a:rPr lang="fr-FR" sz="2800"/>
                        <a:t>Statistiques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2800"/>
                        <a:t>p &lt; 0,001*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2800"/>
                        <a:t>p &lt; 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2800"/>
                        <a:t>p &lt; 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fr-FR" sz="2800" dirty="0"/>
                        <a:t>p &lt; 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8243581"/>
                  </a:ext>
                </a:extLst>
              </a:tr>
            </a:tbl>
          </a:graphicData>
        </a:graphic>
      </p:graphicFrame>
      <p:sp>
        <p:nvSpPr>
          <p:cNvPr id="9" name="Zone de texte 47">
            <a:extLst>
              <a:ext uri="{FF2B5EF4-FFF2-40B4-BE49-F238E27FC236}">
                <a16:creationId xmlns:a16="http://schemas.microsoft.com/office/drawing/2014/main" id="{A949B1F1-B755-84A3-AAEF-BB89965F95EF}"/>
              </a:ext>
            </a:extLst>
          </p:cNvPr>
          <p:cNvSpPr txBox="1"/>
          <p:nvPr/>
        </p:nvSpPr>
        <p:spPr>
          <a:xfrm>
            <a:off x="1283605" y="19083275"/>
            <a:ext cx="11955706" cy="492443"/>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normAutofit/>
          </a:bodyPr>
          <a:lstStyle/>
          <a:p>
            <a:pPr algn="ctr">
              <a:spcBef>
                <a:spcPts val="1200"/>
              </a:spcBef>
            </a:pPr>
            <a:r>
              <a:rPr lang="fr-FR" sz="3200" b="1" i="1" u="sng">
                <a:latin typeface="Arial" panose="020B0604020202020204" pitchFamily="34" charset="0"/>
                <a:ea typeface="Times New Roman" panose="02020603050405020304" pitchFamily="18" charset="0"/>
                <a:cs typeface="Arial" panose="020B0604020202020204" pitchFamily="34" charset="0"/>
              </a:rPr>
              <a:t>Figure 2 </a:t>
            </a:r>
            <a:r>
              <a:rPr lang="fr-FR" sz="3200" b="1" i="1" u="sng">
                <a:effectLst/>
                <a:latin typeface="Arial" panose="020B0604020202020204" pitchFamily="34" charset="0"/>
                <a:ea typeface="Times New Roman" panose="02020603050405020304" pitchFamily="18" charset="0"/>
                <a:cs typeface="Arial" panose="020B0604020202020204" pitchFamily="34" charset="0"/>
              </a:rPr>
              <a:t>: </a:t>
            </a:r>
            <a:r>
              <a:rPr lang="fr-FR" sz="3200" b="0" i="1" u="sng">
                <a:effectLst/>
                <a:latin typeface="Arial" panose="020B0604020202020204" pitchFamily="34" charset="0"/>
                <a:ea typeface="Times New Roman" panose="02020603050405020304" pitchFamily="18" charset="0"/>
                <a:cs typeface="Arial" panose="020B0604020202020204" pitchFamily="34" charset="0"/>
              </a:rPr>
              <a:t>Score de prurit pendant 21 jours (étude n° 2)</a:t>
            </a:r>
          </a:p>
        </p:txBody>
      </p:sp>
      <p:grpSp>
        <p:nvGrpSpPr>
          <p:cNvPr id="54" name="Groupe 53">
            <a:extLst>
              <a:ext uri="{FF2B5EF4-FFF2-40B4-BE49-F238E27FC236}">
                <a16:creationId xmlns:a16="http://schemas.microsoft.com/office/drawing/2014/main" id="{B8B94C35-D255-D8B2-2187-93E979F267FC}"/>
              </a:ext>
            </a:extLst>
          </p:cNvPr>
          <p:cNvGrpSpPr/>
          <p:nvPr/>
        </p:nvGrpSpPr>
        <p:grpSpPr>
          <a:xfrm>
            <a:off x="759364" y="19737427"/>
            <a:ext cx="12262051" cy="6599569"/>
            <a:chOff x="915600" y="19487895"/>
            <a:chExt cx="11371486" cy="6822893"/>
          </a:xfrm>
        </p:grpSpPr>
        <p:pic>
          <p:nvPicPr>
            <p:cNvPr id="8" name="Image 7">
              <a:extLst>
                <a:ext uri="{FF2B5EF4-FFF2-40B4-BE49-F238E27FC236}">
                  <a16:creationId xmlns:a16="http://schemas.microsoft.com/office/drawing/2014/main" id="{F7EBC27C-81F2-B5BB-0DEB-F7451230E7AC}"/>
                </a:ext>
              </a:extLst>
            </p:cNvPr>
            <p:cNvPicPr>
              <a:picLocks noChangeAspect="1"/>
            </p:cNvPicPr>
            <p:nvPr/>
          </p:nvPicPr>
          <p:blipFill>
            <a:blip r:embed="rId3"/>
            <a:stretch>
              <a:fillRect/>
            </a:stretch>
          </p:blipFill>
          <p:spPr>
            <a:xfrm>
              <a:off x="915600" y="19487895"/>
              <a:ext cx="11371486" cy="6822893"/>
            </a:xfrm>
            <a:prstGeom prst="rect">
              <a:avLst/>
            </a:prstGeom>
          </p:spPr>
        </p:pic>
        <p:sp>
          <p:nvSpPr>
            <p:cNvPr id="23" name="ZoneTexte 22">
              <a:extLst>
                <a:ext uri="{FF2B5EF4-FFF2-40B4-BE49-F238E27FC236}">
                  <a16:creationId xmlns:a16="http://schemas.microsoft.com/office/drawing/2014/main" id="{10114AD5-5DCE-1E45-EBF2-B631EFA3B630}"/>
                </a:ext>
              </a:extLst>
            </p:cNvPr>
            <p:cNvSpPr txBox="1"/>
            <p:nvPr/>
          </p:nvSpPr>
          <p:spPr>
            <a:xfrm>
              <a:off x="4522132" y="19647506"/>
              <a:ext cx="819888" cy="646331"/>
            </a:xfrm>
            <a:prstGeom prst="rect">
              <a:avLst/>
            </a:prstGeom>
            <a:solidFill>
              <a:schemeClr val="bg1"/>
            </a:solidFill>
          </p:spPr>
          <p:txBody>
            <a:bodyPr wrap="square">
              <a:spAutoFit/>
            </a:bodyPr>
            <a:lstStyle/>
            <a:p>
              <a:pPr algn="r"/>
              <a:r>
                <a:rPr lang="fr-FR" sz="3600" b="1">
                  <a:latin typeface="Arial" panose="020B0604020202020204" pitchFamily="34" charset="0"/>
                  <a:cs typeface="Arial" panose="020B0604020202020204" pitchFamily="34" charset="0"/>
                </a:rPr>
                <a:t>***</a:t>
              </a:r>
            </a:p>
          </p:txBody>
        </p:sp>
        <p:sp>
          <p:nvSpPr>
            <p:cNvPr id="24" name="ZoneTexte 23">
              <a:extLst>
                <a:ext uri="{FF2B5EF4-FFF2-40B4-BE49-F238E27FC236}">
                  <a16:creationId xmlns:a16="http://schemas.microsoft.com/office/drawing/2014/main" id="{EFB5B752-1AB1-77D2-D812-D1D713627AE7}"/>
                </a:ext>
              </a:extLst>
            </p:cNvPr>
            <p:cNvSpPr txBox="1"/>
            <p:nvPr/>
          </p:nvSpPr>
          <p:spPr>
            <a:xfrm>
              <a:off x="7789458" y="21958005"/>
              <a:ext cx="1267800" cy="584775"/>
            </a:xfrm>
            <a:prstGeom prst="rect">
              <a:avLst/>
            </a:prstGeom>
            <a:solidFill>
              <a:schemeClr val="bg1"/>
            </a:solidFill>
          </p:spPr>
          <p:txBody>
            <a:bodyPr wrap="square">
              <a:spAutoFit/>
            </a:bodyPr>
            <a:lstStyle/>
            <a:p>
              <a:pPr algn="r"/>
              <a:r>
                <a:rPr lang="fr-FR" sz="3200" b="1">
                  <a:solidFill>
                    <a:srgbClr val="00455E"/>
                  </a:solidFill>
                  <a:latin typeface="Arial" panose="020B0604020202020204" pitchFamily="34" charset="0"/>
                  <a:cs typeface="Arial" panose="020B0604020202020204" pitchFamily="34" charset="0"/>
                </a:rPr>
                <a:t>-46 %</a:t>
              </a:r>
            </a:p>
          </p:txBody>
        </p:sp>
        <p:sp>
          <p:nvSpPr>
            <p:cNvPr id="36" name="ZoneTexte 35">
              <a:extLst>
                <a:ext uri="{FF2B5EF4-FFF2-40B4-BE49-F238E27FC236}">
                  <a16:creationId xmlns:a16="http://schemas.microsoft.com/office/drawing/2014/main" id="{CF9A6336-F385-A17B-3523-B46BB080F26B}"/>
                </a:ext>
              </a:extLst>
            </p:cNvPr>
            <p:cNvSpPr txBox="1"/>
            <p:nvPr/>
          </p:nvSpPr>
          <p:spPr>
            <a:xfrm>
              <a:off x="10038272" y="22395184"/>
              <a:ext cx="1267800" cy="584775"/>
            </a:xfrm>
            <a:prstGeom prst="rect">
              <a:avLst/>
            </a:prstGeom>
            <a:solidFill>
              <a:schemeClr val="bg1"/>
            </a:solidFill>
          </p:spPr>
          <p:txBody>
            <a:bodyPr wrap="square">
              <a:spAutoFit/>
            </a:bodyPr>
            <a:lstStyle/>
            <a:p>
              <a:pPr algn="r"/>
              <a:r>
                <a:rPr lang="fr-FR" sz="3200" b="1">
                  <a:solidFill>
                    <a:srgbClr val="00455E"/>
                  </a:solidFill>
                  <a:latin typeface="Arial" panose="020B0604020202020204" pitchFamily="34" charset="0"/>
                  <a:cs typeface="Arial" panose="020B0604020202020204" pitchFamily="34" charset="0"/>
                </a:rPr>
                <a:t>-70 %</a:t>
              </a:r>
            </a:p>
          </p:txBody>
        </p:sp>
        <p:cxnSp>
          <p:nvCxnSpPr>
            <p:cNvPr id="46" name="Connecteur droit 45">
              <a:extLst>
                <a:ext uri="{FF2B5EF4-FFF2-40B4-BE49-F238E27FC236}">
                  <a16:creationId xmlns:a16="http://schemas.microsoft.com/office/drawing/2014/main" id="{1E6D9F25-427A-08B0-0AFA-4C463EF128F1}"/>
                </a:ext>
              </a:extLst>
            </p:cNvPr>
            <p:cNvCxnSpPr/>
            <p:nvPr/>
          </p:nvCxnSpPr>
          <p:spPr>
            <a:xfrm>
              <a:off x="3817199" y="20142150"/>
              <a:ext cx="23865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ZoneTexte 46">
              <a:extLst>
                <a:ext uri="{FF2B5EF4-FFF2-40B4-BE49-F238E27FC236}">
                  <a16:creationId xmlns:a16="http://schemas.microsoft.com/office/drawing/2014/main" id="{081B41C5-F2EC-4805-21C7-50A7CCE84F06}"/>
                </a:ext>
              </a:extLst>
            </p:cNvPr>
            <p:cNvSpPr txBox="1"/>
            <p:nvPr/>
          </p:nvSpPr>
          <p:spPr>
            <a:xfrm>
              <a:off x="5549277" y="21555554"/>
              <a:ext cx="1267800" cy="584775"/>
            </a:xfrm>
            <a:prstGeom prst="rect">
              <a:avLst/>
            </a:prstGeom>
            <a:solidFill>
              <a:schemeClr val="bg1"/>
            </a:solidFill>
          </p:spPr>
          <p:txBody>
            <a:bodyPr wrap="square">
              <a:spAutoFit/>
            </a:bodyPr>
            <a:lstStyle/>
            <a:p>
              <a:pPr algn="r"/>
              <a:r>
                <a:rPr lang="fr-FR" sz="3200" b="1">
                  <a:solidFill>
                    <a:srgbClr val="00455E"/>
                  </a:solidFill>
                  <a:latin typeface="Arial" panose="020B0604020202020204" pitchFamily="34" charset="0"/>
                  <a:cs typeface="Arial" panose="020B0604020202020204" pitchFamily="34" charset="0"/>
                </a:rPr>
                <a:t>-18 %</a:t>
              </a:r>
            </a:p>
          </p:txBody>
        </p:sp>
        <p:sp>
          <p:nvSpPr>
            <p:cNvPr id="48" name="ZoneTexte 47">
              <a:extLst>
                <a:ext uri="{FF2B5EF4-FFF2-40B4-BE49-F238E27FC236}">
                  <a16:creationId xmlns:a16="http://schemas.microsoft.com/office/drawing/2014/main" id="{C57430A8-80D0-A2D5-7CC2-94E043A1606F}"/>
                </a:ext>
              </a:extLst>
            </p:cNvPr>
            <p:cNvSpPr txBox="1"/>
            <p:nvPr/>
          </p:nvSpPr>
          <p:spPr>
            <a:xfrm>
              <a:off x="6325397" y="20000672"/>
              <a:ext cx="819888" cy="646331"/>
            </a:xfrm>
            <a:prstGeom prst="rect">
              <a:avLst/>
            </a:prstGeom>
            <a:solidFill>
              <a:schemeClr val="bg1"/>
            </a:solidFill>
          </p:spPr>
          <p:txBody>
            <a:bodyPr wrap="square">
              <a:spAutoFit/>
            </a:bodyPr>
            <a:lstStyle/>
            <a:p>
              <a:pPr algn="r"/>
              <a:r>
                <a:rPr lang="fr-FR" sz="3600" b="1">
                  <a:latin typeface="Arial" panose="020B0604020202020204" pitchFamily="34" charset="0"/>
                  <a:cs typeface="Arial" panose="020B0604020202020204" pitchFamily="34" charset="0"/>
                </a:rPr>
                <a:t>***</a:t>
              </a:r>
            </a:p>
          </p:txBody>
        </p:sp>
        <p:cxnSp>
          <p:nvCxnSpPr>
            <p:cNvPr id="49" name="Connecteur droit 48">
              <a:extLst>
                <a:ext uri="{FF2B5EF4-FFF2-40B4-BE49-F238E27FC236}">
                  <a16:creationId xmlns:a16="http://schemas.microsoft.com/office/drawing/2014/main" id="{1BFC2AC0-BF5F-6F95-E426-8F6A30EA36E9}"/>
                </a:ext>
              </a:extLst>
            </p:cNvPr>
            <p:cNvCxnSpPr>
              <a:cxnSpLocks/>
            </p:cNvCxnSpPr>
            <p:nvPr/>
          </p:nvCxnSpPr>
          <p:spPr>
            <a:xfrm>
              <a:off x="3796677" y="20445524"/>
              <a:ext cx="4673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ZoneTexte 50">
              <a:extLst>
                <a:ext uri="{FF2B5EF4-FFF2-40B4-BE49-F238E27FC236}">
                  <a16:creationId xmlns:a16="http://schemas.microsoft.com/office/drawing/2014/main" id="{291C9757-52F1-AA70-7DB6-CD9526A41CF3}"/>
                </a:ext>
              </a:extLst>
            </p:cNvPr>
            <p:cNvSpPr txBox="1"/>
            <p:nvPr/>
          </p:nvSpPr>
          <p:spPr>
            <a:xfrm>
              <a:off x="8739866" y="20347024"/>
              <a:ext cx="819888" cy="646331"/>
            </a:xfrm>
            <a:prstGeom prst="rect">
              <a:avLst/>
            </a:prstGeom>
            <a:solidFill>
              <a:schemeClr val="bg1"/>
            </a:solidFill>
          </p:spPr>
          <p:txBody>
            <a:bodyPr wrap="square">
              <a:spAutoFit/>
            </a:bodyPr>
            <a:lstStyle/>
            <a:p>
              <a:pPr algn="r"/>
              <a:r>
                <a:rPr lang="fr-FR" sz="3600" b="1">
                  <a:latin typeface="Arial" panose="020B0604020202020204" pitchFamily="34" charset="0"/>
                  <a:cs typeface="Arial" panose="020B0604020202020204" pitchFamily="34" charset="0"/>
                </a:rPr>
                <a:t>***</a:t>
              </a:r>
            </a:p>
          </p:txBody>
        </p:sp>
        <p:cxnSp>
          <p:nvCxnSpPr>
            <p:cNvPr id="52" name="Connecteur droit 51">
              <a:extLst>
                <a:ext uri="{FF2B5EF4-FFF2-40B4-BE49-F238E27FC236}">
                  <a16:creationId xmlns:a16="http://schemas.microsoft.com/office/drawing/2014/main" id="{581C5FAD-12DF-7A17-77C0-3570819ABD90}"/>
                </a:ext>
              </a:extLst>
            </p:cNvPr>
            <p:cNvCxnSpPr>
              <a:cxnSpLocks/>
            </p:cNvCxnSpPr>
            <p:nvPr/>
          </p:nvCxnSpPr>
          <p:spPr>
            <a:xfrm>
              <a:off x="3796677" y="20814185"/>
              <a:ext cx="706259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5" name="ZoneTexte 54">
            <a:extLst>
              <a:ext uri="{FF2B5EF4-FFF2-40B4-BE49-F238E27FC236}">
                <a16:creationId xmlns:a16="http://schemas.microsoft.com/office/drawing/2014/main" id="{FB28BE54-09B8-4514-7DE3-814D97D7B3F4}"/>
              </a:ext>
            </a:extLst>
          </p:cNvPr>
          <p:cNvSpPr txBox="1"/>
          <p:nvPr/>
        </p:nvSpPr>
        <p:spPr>
          <a:xfrm>
            <a:off x="759363" y="26101621"/>
            <a:ext cx="10793439" cy="461665"/>
          </a:xfrm>
          <a:prstGeom prst="rect">
            <a:avLst/>
          </a:prstGeom>
          <a:noFill/>
        </p:spPr>
        <p:txBody>
          <a:bodyPr wrap="square">
            <a:normAutofit fontScale="92500"/>
          </a:bodyPr>
          <a:lstStyle/>
          <a:p>
            <a:pPr algn="r"/>
            <a:r>
              <a:rPr lang="fr-FR" sz="2400" i="1">
                <a:latin typeface="Arial" panose="020B0604020202020204" pitchFamily="34" charset="0"/>
                <a:ea typeface="Times New Roman" panose="02020603050405020304" pitchFamily="18" charset="0"/>
                <a:cs typeface="Arial" panose="020B0604020202020204" pitchFamily="34" charset="0"/>
              </a:rPr>
              <a:t>*** p &lt; 0,001,</a:t>
            </a:r>
            <a:r>
              <a:rPr lang="fr-FR" sz="2400" i="1">
                <a:effectLst/>
                <a:latin typeface="Arial" panose="020B0604020202020204" pitchFamily="34" charset="0"/>
                <a:ea typeface="Times New Roman" panose="02020603050405020304" pitchFamily="18" charset="0"/>
                <a:cs typeface="Arial" panose="020B0604020202020204" pitchFamily="34" charset="0"/>
              </a:rPr>
              <a:t> test de Wilcoxon pour J0Timm, </a:t>
            </a:r>
            <a:r>
              <a:rPr lang="fr-FR" sz="2400" i="1">
                <a:latin typeface="Arial" panose="020B0604020202020204" pitchFamily="34" charset="0"/>
                <a:ea typeface="Times New Roman" panose="02020603050405020304" pitchFamily="18" charset="0"/>
                <a:cs typeface="Arial" panose="020B0604020202020204" pitchFamily="34" charset="0"/>
              </a:rPr>
              <a:t>test t de Student</a:t>
            </a:r>
            <a:r>
              <a:rPr lang="fr-FR" sz="2400" i="1">
                <a:effectLst/>
                <a:latin typeface="Arial" panose="020B0604020202020204" pitchFamily="34" charset="0"/>
                <a:ea typeface="Times New Roman" panose="02020603050405020304" pitchFamily="18" charset="0"/>
                <a:cs typeface="Arial" panose="020B0604020202020204" pitchFamily="34" charset="0"/>
              </a:rPr>
              <a:t> pour J0T24h et J21</a:t>
            </a:r>
            <a:r>
              <a:rPr lang="fr-FR" sz="2400" i="1">
                <a:latin typeface="Arial" panose="020B0604020202020204" pitchFamily="34" charset="0"/>
                <a:ea typeface="Times New Roman" panose="02020603050405020304" pitchFamily="18" charset="0"/>
                <a:cs typeface="Arial" panose="020B0604020202020204" pitchFamily="34" charset="0"/>
              </a:rPr>
              <a:t> </a:t>
            </a:r>
          </a:p>
        </p:txBody>
      </p:sp>
      <p:graphicFrame>
        <p:nvGraphicFramePr>
          <p:cNvPr id="7" name="Graphique 6">
            <a:extLst>
              <a:ext uri="{FF2B5EF4-FFF2-40B4-BE49-F238E27FC236}">
                <a16:creationId xmlns:a16="http://schemas.microsoft.com/office/drawing/2014/main" id="{3BBFF510-3331-F439-E84D-7607DBC3BCDA}"/>
              </a:ext>
            </a:extLst>
          </p:cNvPr>
          <p:cNvGraphicFramePr/>
          <p:nvPr>
            <p:extLst>
              <p:ext uri="{D42A27DB-BD31-4B8C-83A1-F6EECF244321}">
                <p14:modId xmlns:p14="http://schemas.microsoft.com/office/powerpoint/2010/main" val="3024066283"/>
              </p:ext>
            </p:extLst>
          </p:nvPr>
        </p:nvGraphicFramePr>
        <p:xfrm>
          <a:off x="15394075" y="15133468"/>
          <a:ext cx="9086649" cy="4955578"/>
        </p:xfrm>
        <a:graphic>
          <a:graphicData uri="http://schemas.openxmlformats.org/drawingml/2006/chart">
            <c:chart xmlns:c="http://schemas.openxmlformats.org/drawingml/2006/chart" xmlns:r="http://schemas.openxmlformats.org/officeDocument/2006/relationships" r:id="rId4"/>
          </a:graphicData>
        </a:graphic>
      </p:graphicFrame>
      <p:sp>
        <p:nvSpPr>
          <p:cNvPr id="28" name="Zone de texte 47">
            <a:extLst>
              <a:ext uri="{FF2B5EF4-FFF2-40B4-BE49-F238E27FC236}">
                <a16:creationId xmlns:a16="http://schemas.microsoft.com/office/drawing/2014/main" id="{B303D0CB-40C6-75D8-5BE3-8F454BCA3169}"/>
              </a:ext>
            </a:extLst>
          </p:cNvPr>
          <p:cNvSpPr txBox="1"/>
          <p:nvPr/>
        </p:nvSpPr>
        <p:spPr>
          <a:xfrm>
            <a:off x="17649614" y="14576823"/>
            <a:ext cx="21487391" cy="492443"/>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normAutofit fontScale="85000" lnSpcReduction="10000"/>
          </a:bodyPr>
          <a:lstStyle/>
          <a:p>
            <a:pPr algn="ctr">
              <a:lnSpc>
                <a:spcPct val="110000"/>
              </a:lnSpc>
              <a:spcBef>
                <a:spcPts val="1200"/>
              </a:spcBef>
            </a:pPr>
            <a:r>
              <a:rPr lang="fr-FR" sz="3200" b="1" i="1" u="sng">
                <a:latin typeface="Arial" panose="020B0604020202020204" pitchFamily="34" charset="0"/>
                <a:ea typeface="Times New Roman" panose="02020603050405020304" pitchFamily="18" charset="0"/>
                <a:cs typeface="Arial" panose="020B0604020202020204" pitchFamily="34" charset="0"/>
              </a:rPr>
              <a:t>Figure 3 </a:t>
            </a:r>
            <a:r>
              <a:rPr lang="fr-FR" sz="3200" b="1" i="1" u="sng">
                <a:effectLst/>
                <a:latin typeface="Arial" panose="020B0604020202020204" pitchFamily="34" charset="0"/>
                <a:ea typeface="Times New Roman" panose="02020603050405020304" pitchFamily="18" charset="0"/>
                <a:cs typeface="Arial" panose="020B0604020202020204" pitchFamily="34" charset="0"/>
              </a:rPr>
              <a:t>: </a:t>
            </a:r>
            <a:r>
              <a:rPr lang="fr-FR" sz="3200" b="0" i="1" u="sng">
                <a:effectLst/>
                <a:latin typeface="Arial" panose="020B0604020202020204" pitchFamily="34" charset="0"/>
                <a:ea typeface="Times New Roman" panose="02020603050405020304" pitchFamily="18" charset="0"/>
                <a:cs typeface="Arial" panose="020B0604020202020204" pitchFamily="34" charset="0"/>
              </a:rPr>
              <a:t>Évolution des signes cliniques (a) et fonctionnels (b) entre J0 et J28 pour l’ensemble de la population DA (étude n° 3)</a:t>
            </a:r>
          </a:p>
        </p:txBody>
      </p:sp>
      <p:graphicFrame>
        <p:nvGraphicFramePr>
          <p:cNvPr id="30" name="Graphique 29">
            <a:extLst>
              <a:ext uri="{FF2B5EF4-FFF2-40B4-BE49-F238E27FC236}">
                <a16:creationId xmlns:a16="http://schemas.microsoft.com/office/drawing/2014/main" id="{4D64686B-081B-03F3-C062-780A9999D74D}"/>
              </a:ext>
            </a:extLst>
          </p:cNvPr>
          <p:cNvGraphicFramePr/>
          <p:nvPr>
            <p:extLst>
              <p:ext uri="{D42A27DB-BD31-4B8C-83A1-F6EECF244321}">
                <p14:modId xmlns:p14="http://schemas.microsoft.com/office/powerpoint/2010/main" val="1720617068"/>
              </p:ext>
            </p:extLst>
          </p:nvPr>
        </p:nvGraphicFramePr>
        <p:xfrm>
          <a:off x="25379415" y="15158747"/>
          <a:ext cx="16657300" cy="4858163"/>
        </p:xfrm>
        <a:graphic>
          <a:graphicData uri="http://schemas.openxmlformats.org/drawingml/2006/chart">
            <c:chart xmlns:c="http://schemas.openxmlformats.org/drawingml/2006/chart" xmlns:r="http://schemas.openxmlformats.org/officeDocument/2006/relationships" r:id="rId5"/>
          </a:graphicData>
        </a:graphic>
      </p:graphicFrame>
      <p:sp>
        <p:nvSpPr>
          <p:cNvPr id="31" name="Zone de texte 47">
            <a:extLst>
              <a:ext uri="{FF2B5EF4-FFF2-40B4-BE49-F238E27FC236}">
                <a16:creationId xmlns:a16="http://schemas.microsoft.com/office/drawing/2014/main" id="{E8ED20FA-A431-0184-8F8F-710CED9E6296}"/>
              </a:ext>
            </a:extLst>
          </p:cNvPr>
          <p:cNvSpPr txBox="1"/>
          <p:nvPr/>
        </p:nvSpPr>
        <p:spPr>
          <a:xfrm>
            <a:off x="14613417" y="15335928"/>
            <a:ext cx="1441567" cy="492443"/>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normAutofit/>
          </a:bodyPr>
          <a:lstStyle/>
          <a:p>
            <a:pPr algn="ctr">
              <a:spcBef>
                <a:spcPts val="1200"/>
              </a:spcBef>
            </a:pPr>
            <a:r>
              <a:rPr lang="fr-FR" sz="3200" b="1" i="1">
                <a:latin typeface="Arial" panose="020B0604020202020204" pitchFamily="34" charset="0"/>
                <a:ea typeface="Times New Roman" panose="02020603050405020304" pitchFamily="18" charset="0"/>
                <a:cs typeface="Arial" panose="020B0604020202020204" pitchFamily="34" charset="0"/>
              </a:rPr>
              <a:t>a</a:t>
            </a:r>
          </a:p>
        </p:txBody>
      </p:sp>
      <p:graphicFrame>
        <p:nvGraphicFramePr>
          <p:cNvPr id="34" name="Graphique 33">
            <a:extLst>
              <a:ext uri="{FF2B5EF4-FFF2-40B4-BE49-F238E27FC236}">
                <a16:creationId xmlns:a16="http://schemas.microsoft.com/office/drawing/2014/main" id="{9A41766C-9C3A-7C32-0DC6-7280E0F80774}"/>
              </a:ext>
            </a:extLst>
          </p:cNvPr>
          <p:cNvGraphicFramePr/>
          <p:nvPr>
            <p:extLst>
              <p:ext uri="{D42A27DB-BD31-4B8C-83A1-F6EECF244321}">
                <p14:modId xmlns:p14="http://schemas.microsoft.com/office/powerpoint/2010/main" val="4267887050"/>
              </p:ext>
            </p:extLst>
          </p:nvPr>
        </p:nvGraphicFramePr>
        <p:xfrm>
          <a:off x="13612016" y="21749842"/>
          <a:ext cx="10210264" cy="4744556"/>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5" name="Graphique 34">
            <a:extLst>
              <a:ext uri="{FF2B5EF4-FFF2-40B4-BE49-F238E27FC236}">
                <a16:creationId xmlns:a16="http://schemas.microsoft.com/office/drawing/2014/main" id="{1888AC17-F9E1-9542-367B-9350EEA9C346}"/>
              </a:ext>
            </a:extLst>
          </p:cNvPr>
          <p:cNvGraphicFramePr/>
          <p:nvPr>
            <p:extLst>
              <p:ext uri="{D42A27DB-BD31-4B8C-83A1-F6EECF244321}">
                <p14:modId xmlns:p14="http://schemas.microsoft.com/office/powerpoint/2010/main" val="2431220876"/>
              </p:ext>
            </p:extLst>
          </p:nvPr>
        </p:nvGraphicFramePr>
        <p:xfrm>
          <a:off x="23958498" y="21749842"/>
          <a:ext cx="8849556" cy="4799933"/>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9" name="Graphique 38">
            <a:extLst>
              <a:ext uri="{FF2B5EF4-FFF2-40B4-BE49-F238E27FC236}">
                <a16:creationId xmlns:a16="http://schemas.microsoft.com/office/drawing/2014/main" id="{17FB556D-56B7-0FBE-51C7-D2260DDFAA60}"/>
              </a:ext>
            </a:extLst>
          </p:cNvPr>
          <p:cNvGraphicFramePr/>
          <p:nvPr>
            <p:extLst>
              <p:ext uri="{D42A27DB-BD31-4B8C-83A1-F6EECF244321}">
                <p14:modId xmlns:p14="http://schemas.microsoft.com/office/powerpoint/2010/main" val="103862838"/>
              </p:ext>
            </p:extLst>
          </p:nvPr>
        </p:nvGraphicFramePr>
        <p:xfrm>
          <a:off x="33205141" y="21590726"/>
          <a:ext cx="8881648" cy="4870400"/>
        </p:xfrm>
        <a:graphic>
          <a:graphicData uri="http://schemas.openxmlformats.org/drawingml/2006/chart">
            <c:chart xmlns:c="http://schemas.openxmlformats.org/drawingml/2006/chart" xmlns:r="http://schemas.openxmlformats.org/officeDocument/2006/relationships" r:id="rId8"/>
          </a:graphicData>
        </a:graphic>
      </p:graphicFrame>
      <p:sp>
        <p:nvSpPr>
          <p:cNvPr id="32" name="Zone de texte 47">
            <a:extLst>
              <a:ext uri="{FF2B5EF4-FFF2-40B4-BE49-F238E27FC236}">
                <a16:creationId xmlns:a16="http://schemas.microsoft.com/office/drawing/2014/main" id="{3A61FA08-83E9-8F58-8A62-007B9FF0C17D}"/>
              </a:ext>
            </a:extLst>
          </p:cNvPr>
          <p:cNvSpPr txBox="1"/>
          <p:nvPr/>
        </p:nvSpPr>
        <p:spPr>
          <a:xfrm>
            <a:off x="24156954" y="15350585"/>
            <a:ext cx="1565206" cy="1138773"/>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normAutofit/>
          </a:bodyPr>
          <a:lstStyle/>
          <a:p>
            <a:pPr algn="ctr">
              <a:spcBef>
                <a:spcPts val="1200"/>
              </a:spcBef>
            </a:pPr>
            <a:r>
              <a:rPr lang="fr-FR" sz="3200" b="1" i="1">
                <a:latin typeface="Arial" panose="020B0604020202020204" pitchFamily="34" charset="0"/>
                <a:ea typeface="Times New Roman" panose="02020603050405020304" pitchFamily="18" charset="0"/>
                <a:cs typeface="Arial" panose="020B0604020202020204" pitchFamily="34" charset="0"/>
              </a:rPr>
              <a:t>b</a:t>
            </a:r>
          </a:p>
          <a:p>
            <a:pPr algn="ctr">
              <a:spcBef>
                <a:spcPts val="1200"/>
              </a:spcBef>
            </a:pPr>
            <a:endParaRPr lang="fr-FR" sz="3200" b="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33" name="ZoneTexte 32">
            <a:extLst>
              <a:ext uri="{FF2B5EF4-FFF2-40B4-BE49-F238E27FC236}">
                <a16:creationId xmlns:a16="http://schemas.microsoft.com/office/drawing/2014/main" id="{F455BC00-FBCC-4C59-9A38-6C9D790545D9}"/>
              </a:ext>
            </a:extLst>
          </p:cNvPr>
          <p:cNvSpPr txBox="1"/>
          <p:nvPr/>
        </p:nvSpPr>
        <p:spPr>
          <a:xfrm>
            <a:off x="38019730" y="15230700"/>
            <a:ext cx="3682130" cy="461665"/>
          </a:xfrm>
          <a:prstGeom prst="rect">
            <a:avLst/>
          </a:prstGeom>
          <a:noFill/>
        </p:spPr>
        <p:txBody>
          <a:bodyPr wrap="square">
            <a:normAutofit fontScale="85000" lnSpcReduction="10000"/>
          </a:bodyPr>
          <a:lstStyle/>
          <a:p>
            <a:pPr algn="r">
              <a:lnSpc>
                <a:spcPct val="110000"/>
              </a:lnSpc>
            </a:pPr>
            <a:r>
              <a:rPr lang="fr-FR" sz="2400" i="1">
                <a:latin typeface="Arial" panose="020B0604020202020204" pitchFamily="34" charset="0"/>
                <a:ea typeface="Times New Roman" panose="02020603050405020304" pitchFamily="18" charset="0"/>
                <a:cs typeface="Arial" panose="020B0604020202020204" pitchFamily="34" charset="0"/>
              </a:rPr>
              <a:t>*** p &lt; 0,001, test de Wilcoxon</a:t>
            </a:r>
            <a:r>
              <a:rPr lang="fr-FR" sz="2400" i="1">
                <a:effectLst/>
                <a:latin typeface="Arial" panose="020B0604020202020204" pitchFamily="34" charset="0"/>
                <a:ea typeface="Times New Roman" panose="02020603050405020304" pitchFamily="18" charset="0"/>
                <a:cs typeface="Arial" panose="020B0604020202020204" pitchFamily="34" charset="0"/>
              </a:rPr>
              <a:t> </a:t>
            </a:r>
          </a:p>
        </p:txBody>
      </p:sp>
      <p:sp>
        <p:nvSpPr>
          <p:cNvPr id="40" name="Zone de texte 47">
            <a:extLst>
              <a:ext uri="{FF2B5EF4-FFF2-40B4-BE49-F238E27FC236}">
                <a16:creationId xmlns:a16="http://schemas.microsoft.com/office/drawing/2014/main" id="{AB414E61-2C1A-F4A5-1BAE-8D16EDD16E41}"/>
              </a:ext>
            </a:extLst>
          </p:cNvPr>
          <p:cNvSpPr txBox="1"/>
          <p:nvPr/>
        </p:nvSpPr>
        <p:spPr>
          <a:xfrm>
            <a:off x="17155562" y="20209682"/>
            <a:ext cx="21095127" cy="492443"/>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normAutofit/>
          </a:bodyPr>
          <a:lstStyle/>
          <a:p>
            <a:pPr algn="ctr">
              <a:spcBef>
                <a:spcPts val="1200"/>
              </a:spcBef>
            </a:pPr>
            <a:r>
              <a:rPr lang="fr-FR" sz="3200" b="1" i="1" u="sng">
                <a:latin typeface="Arial" panose="020B0604020202020204" pitchFamily="34" charset="0"/>
                <a:ea typeface="Times New Roman" panose="02020603050405020304" pitchFamily="18" charset="0"/>
                <a:cs typeface="Arial" panose="020B0604020202020204" pitchFamily="34" charset="0"/>
              </a:rPr>
              <a:t>Figure 4 </a:t>
            </a:r>
            <a:r>
              <a:rPr lang="fr-FR" sz="3200" b="1" i="1" u="sng">
                <a:effectLst/>
                <a:latin typeface="Arial" panose="020B0604020202020204" pitchFamily="34" charset="0"/>
                <a:ea typeface="Times New Roman" panose="02020603050405020304" pitchFamily="18" charset="0"/>
                <a:cs typeface="Arial" panose="020B0604020202020204" pitchFamily="34" charset="0"/>
              </a:rPr>
              <a:t>: </a:t>
            </a:r>
            <a:r>
              <a:rPr lang="fr-FR" sz="3200" b="0" i="1" u="sng">
                <a:effectLst/>
                <a:latin typeface="Arial" panose="020B0604020202020204" pitchFamily="34" charset="0"/>
                <a:ea typeface="Times New Roman" panose="02020603050405020304" pitchFamily="18" charset="0"/>
                <a:cs typeface="Arial" panose="020B0604020202020204" pitchFamily="34" charset="0"/>
              </a:rPr>
              <a:t>Évolution en pourcentage de la population de parents d’enfants (étude n° 3)</a:t>
            </a:r>
          </a:p>
        </p:txBody>
      </p:sp>
      <p:sp>
        <p:nvSpPr>
          <p:cNvPr id="42" name="ZoneTexte 41">
            <a:extLst>
              <a:ext uri="{FF2B5EF4-FFF2-40B4-BE49-F238E27FC236}">
                <a16:creationId xmlns:a16="http://schemas.microsoft.com/office/drawing/2014/main" id="{0697D273-031A-DAED-AA50-6B58FBF1DC83}"/>
              </a:ext>
            </a:extLst>
          </p:cNvPr>
          <p:cNvSpPr txBox="1"/>
          <p:nvPr/>
        </p:nvSpPr>
        <p:spPr>
          <a:xfrm>
            <a:off x="14795998" y="20790213"/>
            <a:ext cx="9086649" cy="954107"/>
          </a:xfrm>
          <a:prstGeom prst="rect">
            <a:avLst/>
          </a:prstGeom>
          <a:noFill/>
        </p:spPr>
        <p:txBody>
          <a:bodyPr wrap="square">
            <a:normAutofit fontScale="77500" lnSpcReduction="20000"/>
          </a:bodyPr>
          <a:lstStyle/>
          <a:p>
            <a:pPr algn="ctr" rtl="0">
              <a:lnSpc>
                <a:spcPct val="120000"/>
              </a:lnSpc>
              <a:defRPr sz="3360" b="0" i="0" u="none" strike="noStrike" kern="1200" spc="0" baseline="0">
                <a:solidFill>
                  <a:prstClr val="black"/>
                </a:solidFill>
                <a:latin typeface="Arial" panose="020B0604020202020204" pitchFamily="34" charset="0"/>
                <a:ea typeface="+mn-ea"/>
                <a:cs typeface="Arial" panose="020B0604020202020204" pitchFamily="34" charset="0"/>
              </a:defRPr>
            </a:pPr>
            <a:r>
              <a:rPr lang="fr-FR" sz="2800">
                <a:solidFill>
                  <a:schemeClr val="tx1"/>
                </a:solidFill>
              </a:rPr>
              <a:t>Au cours du mois écoulé, quelle a été la durée totale pendant laquelle le sommeil de votre enfant a été perturbé en moyenne chaque nuit ?</a:t>
            </a:r>
          </a:p>
        </p:txBody>
      </p:sp>
      <p:sp>
        <p:nvSpPr>
          <p:cNvPr id="50" name="ZoneTexte 49">
            <a:extLst>
              <a:ext uri="{FF2B5EF4-FFF2-40B4-BE49-F238E27FC236}">
                <a16:creationId xmlns:a16="http://schemas.microsoft.com/office/drawing/2014/main" id="{A3C05BB8-3080-C4FE-FAD7-32DFDDEC24FE}"/>
              </a:ext>
            </a:extLst>
          </p:cNvPr>
          <p:cNvSpPr txBox="1"/>
          <p:nvPr/>
        </p:nvSpPr>
        <p:spPr>
          <a:xfrm>
            <a:off x="24676067" y="20863559"/>
            <a:ext cx="7997795" cy="954107"/>
          </a:xfrm>
          <a:prstGeom prst="rect">
            <a:avLst/>
          </a:prstGeom>
          <a:noFill/>
        </p:spPr>
        <p:txBody>
          <a:bodyPr wrap="square">
            <a:normAutofit fontScale="70000" lnSpcReduction="20000"/>
          </a:bodyPr>
          <a:lstStyle/>
          <a:p>
            <a:pPr algn="ctr" rtl="0">
              <a:lnSpc>
                <a:spcPct val="120000"/>
              </a:lnSpc>
              <a:defRPr sz="3360" b="0" i="0" u="none" strike="noStrike" kern="1200" spc="0" baseline="0">
                <a:solidFill>
                  <a:prstClr val="black"/>
                </a:solidFill>
                <a:latin typeface="Arial" panose="020B0604020202020204" pitchFamily="34" charset="0"/>
                <a:ea typeface="+mn-ea"/>
                <a:cs typeface="Arial" panose="020B0604020202020204" pitchFamily="34" charset="0"/>
              </a:defRPr>
            </a:pPr>
            <a:r>
              <a:rPr lang="fr-FR" sz="2800">
                <a:solidFill>
                  <a:schemeClr val="tx1"/>
                </a:solidFill>
              </a:rPr>
              <a:t>Au cours du mois écoulé, dans quelle mesure l’eczéma de votre enfant a-t-il dérangé le sommeil d’autres personnes dans la famille ?</a:t>
            </a:r>
          </a:p>
        </p:txBody>
      </p:sp>
      <p:sp>
        <p:nvSpPr>
          <p:cNvPr id="56" name="ZoneTexte 55">
            <a:extLst>
              <a:ext uri="{FF2B5EF4-FFF2-40B4-BE49-F238E27FC236}">
                <a16:creationId xmlns:a16="http://schemas.microsoft.com/office/drawing/2014/main" id="{D4FDD144-51C8-0BD8-1DB7-6EE123FFA076}"/>
              </a:ext>
            </a:extLst>
          </p:cNvPr>
          <p:cNvSpPr txBox="1"/>
          <p:nvPr/>
        </p:nvSpPr>
        <p:spPr>
          <a:xfrm>
            <a:off x="33629867" y="20732963"/>
            <a:ext cx="8088808" cy="878273"/>
          </a:xfrm>
          <a:prstGeom prst="rect">
            <a:avLst/>
          </a:prstGeom>
          <a:noFill/>
        </p:spPr>
        <p:txBody>
          <a:bodyPr wrap="square">
            <a:normAutofit/>
          </a:bodyPr>
          <a:lstStyle/>
          <a:p>
            <a:pPr algn="ctr"/>
            <a:r>
              <a:rPr lang="fr-FR" sz="2400" dirty="0">
                <a:latin typeface="Arial" panose="020B0604020202020204" pitchFamily="34" charset="0"/>
                <a:cs typeface="Arial" panose="020B0604020202020204" pitchFamily="34" charset="0"/>
              </a:rPr>
              <a:t>Au cours du mois écoulé, votre enfant a-t-il facilement accepté le traitement ?</a:t>
            </a:r>
          </a:p>
        </p:txBody>
      </p:sp>
      <p:sp>
        <p:nvSpPr>
          <p:cNvPr id="57" name="Zone de texte 47">
            <a:extLst>
              <a:ext uri="{FF2B5EF4-FFF2-40B4-BE49-F238E27FC236}">
                <a16:creationId xmlns:a16="http://schemas.microsoft.com/office/drawing/2014/main" id="{9EC63C81-6DBB-4955-F55D-E1C27E6CD1C8}"/>
              </a:ext>
            </a:extLst>
          </p:cNvPr>
          <p:cNvSpPr txBox="1"/>
          <p:nvPr/>
        </p:nvSpPr>
        <p:spPr>
          <a:xfrm>
            <a:off x="13606639" y="20880358"/>
            <a:ext cx="1441567" cy="492443"/>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normAutofit/>
          </a:bodyPr>
          <a:lstStyle/>
          <a:p>
            <a:pPr algn="ctr">
              <a:spcBef>
                <a:spcPts val="1200"/>
              </a:spcBef>
            </a:pPr>
            <a:r>
              <a:rPr lang="fr-FR" sz="3200" b="1" i="1">
                <a:latin typeface="Arial" panose="020B0604020202020204" pitchFamily="34" charset="0"/>
                <a:ea typeface="Times New Roman" panose="02020603050405020304" pitchFamily="18" charset="0"/>
                <a:cs typeface="Arial" panose="020B0604020202020204" pitchFamily="34" charset="0"/>
              </a:rPr>
              <a:t>a</a:t>
            </a:r>
          </a:p>
        </p:txBody>
      </p:sp>
      <p:sp>
        <p:nvSpPr>
          <p:cNvPr id="58" name="Zone de texte 47">
            <a:extLst>
              <a:ext uri="{FF2B5EF4-FFF2-40B4-BE49-F238E27FC236}">
                <a16:creationId xmlns:a16="http://schemas.microsoft.com/office/drawing/2014/main" id="{3814BB26-262A-2A19-922C-8D0ABC45E8A4}"/>
              </a:ext>
            </a:extLst>
          </p:cNvPr>
          <p:cNvSpPr txBox="1"/>
          <p:nvPr/>
        </p:nvSpPr>
        <p:spPr>
          <a:xfrm>
            <a:off x="23534773" y="20931383"/>
            <a:ext cx="1565206" cy="1138773"/>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normAutofit/>
          </a:bodyPr>
          <a:lstStyle/>
          <a:p>
            <a:pPr algn="ctr">
              <a:spcBef>
                <a:spcPts val="1200"/>
              </a:spcBef>
            </a:pPr>
            <a:r>
              <a:rPr lang="fr-FR" sz="3200" b="1" i="1">
                <a:latin typeface="Arial" panose="020B0604020202020204" pitchFamily="34" charset="0"/>
                <a:ea typeface="Times New Roman" panose="02020603050405020304" pitchFamily="18" charset="0"/>
                <a:cs typeface="Arial" panose="020B0604020202020204" pitchFamily="34" charset="0"/>
              </a:rPr>
              <a:t>b</a:t>
            </a:r>
          </a:p>
          <a:p>
            <a:pPr algn="ctr">
              <a:spcBef>
                <a:spcPts val="1200"/>
              </a:spcBef>
            </a:pPr>
            <a:endParaRPr lang="fr-FR" sz="3200" b="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59" name="Zone de texte 47">
            <a:extLst>
              <a:ext uri="{FF2B5EF4-FFF2-40B4-BE49-F238E27FC236}">
                <a16:creationId xmlns:a16="http://schemas.microsoft.com/office/drawing/2014/main" id="{E1C9D181-F122-B13C-619D-63961565AD47}"/>
              </a:ext>
            </a:extLst>
          </p:cNvPr>
          <p:cNvSpPr txBox="1"/>
          <p:nvPr/>
        </p:nvSpPr>
        <p:spPr>
          <a:xfrm>
            <a:off x="32751797" y="20762993"/>
            <a:ext cx="1565206" cy="1138773"/>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normAutofit/>
          </a:bodyPr>
          <a:lstStyle/>
          <a:p>
            <a:pPr algn="ctr">
              <a:spcBef>
                <a:spcPts val="1200"/>
              </a:spcBef>
            </a:pPr>
            <a:r>
              <a:rPr lang="fr-FR" sz="3200" b="1" i="1">
                <a:latin typeface="Arial" panose="020B0604020202020204" pitchFamily="34" charset="0"/>
                <a:ea typeface="Times New Roman" panose="02020603050405020304" pitchFamily="18" charset="0"/>
                <a:cs typeface="Arial" panose="020B0604020202020204" pitchFamily="34" charset="0"/>
              </a:rPr>
              <a:t>c</a:t>
            </a:r>
          </a:p>
          <a:p>
            <a:pPr algn="ctr">
              <a:spcBef>
                <a:spcPts val="1200"/>
              </a:spcBef>
            </a:pPr>
            <a:endParaRPr lang="fr-FR" sz="3200" b="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60" name="Zone de texte 47">
            <a:extLst>
              <a:ext uri="{FF2B5EF4-FFF2-40B4-BE49-F238E27FC236}">
                <a16:creationId xmlns:a16="http://schemas.microsoft.com/office/drawing/2014/main" id="{81172C16-4622-2FA6-740F-7397D35553C0}"/>
              </a:ext>
            </a:extLst>
          </p:cNvPr>
          <p:cNvSpPr txBox="1"/>
          <p:nvPr/>
        </p:nvSpPr>
        <p:spPr>
          <a:xfrm>
            <a:off x="18556719" y="17995343"/>
            <a:ext cx="1565206" cy="1138773"/>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normAutofit/>
          </a:bodyPr>
          <a:lstStyle/>
          <a:p>
            <a:pPr algn="ctr">
              <a:spcBef>
                <a:spcPts val="1200"/>
              </a:spcBef>
            </a:pPr>
            <a:r>
              <a:rPr lang="fr-FR" sz="3200" b="1">
                <a:latin typeface="Arial" panose="020B0604020202020204" pitchFamily="34" charset="0"/>
                <a:ea typeface="Times New Roman" panose="02020603050405020304" pitchFamily="18" charset="0"/>
                <a:cs typeface="Arial" panose="020B0604020202020204" pitchFamily="34" charset="0"/>
              </a:rPr>
              <a:t>***</a:t>
            </a:r>
          </a:p>
          <a:p>
            <a:pPr algn="ctr">
              <a:spcBef>
                <a:spcPts val="1200"/>
              </a:spcBef>
            </a:pPr>
            <a:endParaRPr lang="fr-FR" sz="3200" b="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61" name="Zone de texte 47">
            <a:extLst>
              <a:ext uri="{FF2B5EF4-FFF2-40B4-BE49-F238E27FC236}">
                <a16:creationId xmlns:a16="http://schemas.microsoft.com/office/drawing/2014/main" id="{0935A119-A57F-4023-F397-95792529DE64}"/>
              </a:ext>
            </a:extLst>
          </p:cNvPr>
          <p:cNvSpPr txBox="1"/>
          <p:nvPr/>
        </p:nvSpPr>
        <p:spPr>
          <a:xfrm>
            <a:off x="22230007" y="17749121"/>
            <a:ext cx="1565206" cy="492443"/>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normAutofit/>
          </a:bodyPr>
          <a:lstStyle/>
          <a:p>
            <a:pPr algn="ctr">
              <a:spcBef>
                <a:spcPts val="1200"/>
              </a:spcBef>
            </a:pPr>
            <a:r>
              <a:rPr lang="fr-FR" sz="3200" b="1">
                <a:latin typeface="Arial" panose="020B0604020202020204" pitchFamily="34" charset="0"/>
                <a:ea typeface="Times New Roman" panose="02020603050405020304" pitchFamily="18" charset="0"/>
                <a:cs typeface="Arial" panose="020B0604020202020204" pitchFamily="34" charset="0"/>
              </a:rPr>
              <a:t>***</a:t>
            </a:r>
          </a:p>
        </p:txBody>
      </p:sp>
      <p:sp>
        <p:nvSpPr>
          <p:cNvPr id="62" name="Zone de texte 47">
            <a:extLst>
              <a:ext uri="{FF2B5EF4-FFF2-40B4-BE49-F238E27FC236}">
                <a16:creationId xmlns:a16="http://schemas.microsoft.com/office/drawing/2014/main" id="{E7E4EE4E-B5CC-44B6-ADED-528123C63098}"/>
              </a:ext>
            </a:extLst>
          </p:cNvPr>
          <p:cNvSpPr txBox="1"/>
          <p:nvPr/>
        </p:nvSpPr>
        <p:spPr>
          <a:xfrm>
            <a:off x="28522922" y="18019304"/>
            <a:ext cx="1565206" cy="492443"/>
          </a:xfrm>
          <a:prstGeom prst="rect">
            <a:avLst/>
          </a:prstGeom>
          <a:noFill/>
          <a:ln>
            <a:noFill/>
          </a:ln>
        </p:spPr>
        <p:txBody>
          <a:bodyPr rot="0" spcFirstLastPara="0" vert="horz" wrap="square" lIns="0" tIns="0" rIns="0" bIns="0" numCol="1" spcCol="0" rtlCol="0" fromWordArt="0" anchor="t" anchorCtr="0" forceAA="0" compatLnSpc="1">
            <a:prstTxWarp prst="textNoShape">
              <a:avLst/>
            </a:prstTxWarp>
            <a:normAutofit/>
          </a:bodyPr>
          <a:lstStyle/>
          <a:p>
            <a:pPr algn="ctr">
              <a:spcBef>
                <a:spcPts val="1200"/>
              </a:spcBef>
            </a:pPr>
            <a:r>
              <a:rPr lang="fr-FR" sz="3200" b="1">
                <a:latin typeface="Arial" panose="020B0604020202020204" pitchFamily="34" charset="0"/>
                <a:ea typeface="Times New Roman" panose="02020603050405020304" pitchFamily="18" charset="0"/>
                <a:cs typeface="Arial" panose="020B0604020202020204" pitchFamily="34" charset="0"/>
              </a:rPr>
              <a:t>***</a:t>
            </a:r>
          </a:p>
        </p:txBody>
      </p:sp>
      <p:grpSp>
        <p:nvGrpSpPr>
          <p:cNvPr id="89" name="Group 88">
            <a:extLst>
              <a:ext uri="{FF2B5EF4-FFF2-40B4-BE49-F238E27FC236}">
                <a16:creationId xmlns:a16="http://schemas.microsoft.com/office/drawing/2014/main" id="{7DC7C5EC-9206-CE54-9935-30EBE8C8DFB8}"/>
              </a:ext>
            </a:extLst>
          </p:cNvPr>
          <p:cNvGrpSpPr/>
          <p:nvPr/>
        </p:nvGrpSpPr>
        <p:grpSpPr>
          <a:xfrm>
            <a:off x="1085088" y="17565624"/>
            <a:ext cx="40955040" cy="8955024"/>
            <a:chOff x="1085088" y="17565624"/>
            <a:chExt cx="40955040" cy="8955024"/>
          </a:xfrm>
          <a:solidFill>
            <a:schemeClr val="bg1"/>
          </a:solidFill>
        </p:grpSpPr>
        <p:sp>
          <p:nvSpPr>
            <p:cNvPr id="90" name="Rectangle 89">
              <a:extLst>
                <a:ext uri="{FF2B5EF4-FFF2-40B4-BE49-F238E27FC236}">
                  <a16:creationId xmlns:a16="http://schemas.microsoft.com/office/drawing/2014/main" id="{6306529F-B514-BBA4-5F5E-CB9EA7FF2CB9}"/>
                </a:ext>
              </a:extLst>
            </p:cNvPr>
            <p:cNvSpPr/>
            <p:nvPr/>
          </p:nvSpPr>
          <p:spPr>
            <a:xfrm>
              <a:off x="3553968" y="25764744"/>
              <a:ext cx="579120" cy="341376"/>
            </a:xfrm>
            <a:prstGeom prst="rect">
              <a:avLst/>
            </a:prstGeom>
            <a:grpFill/>
          </p:spPr>
          <p:txBody>
            <a:bodyPr lIns="0" tIns="0" rIns="0" bIns="0">
              <a:normAutofit fontScale="77500" lnSpcReduction="20000"/>
            </a:bodyPr>
            <a:lstStyle/>
            <a:p>
              <a:pPr marL="0" marR="0" indent="0" algn="ctr">
                <a:lnSpc>
                  <a:spcPct val="120000"/>
                </a:lnSpc>
              </a:pPr>
              <a:r>
                <a:rPr lang="fr-FR" sz="2900">
                  <a:latin typeface="Arial"/>
                </a:rPr>
                <a:t>J0</a:t>
              </a:r>
            </a:p>
          </p:txBody>
        </p:sp>
        <p:sp>
          <p:nvSpPr>
            <p:cNvPr id="91" name="Rectangle 90">
              <a:extLst>
                <a:ext uri="{FF2B5EF4-FFF2-40B4-BE49-F238E27FC236}">
                  <a16:creationId xmlns:a16="http://schemas.microsoft.com/office/drawing/2014/main" id="{DBAA77D2-EB3D-BE9E-6A8F-0CDEAA1FB699}"/>
                </a:ext>
              </a:extLst>
            </p:cNvPr>
            <p:cNvSpPr/>
            <p:nvPr/>
          </p:nvSpPr>
          <p:spPr>
            <a:xfrm>
              <a:off x="5547360" y="25752552"/>
              <a:ext cx="1609344" cy="374904"/>
            </a:xfrm>
            <a:prstGeom prst="rect">
              <a:avLst/>
            </a:prstGeom>
            <a:grpFill/>
          </p:spPr>
          <p:txBody>
            <a:bodyPr lIns="0" tIns="0" rIns="0" bIns="0">
              <a:normAutofit fontScale="92500" lnSpcReduction="20000"/>
            </a:bodyPr>
            <a:lstStyle/>
            <a:p>
              <a:pPr marL="0" marR="0" indent="0" algn="ctr">
                <a:lnSpc>
                  <a:spcPct val="110000"/>
                </a:lnSpc>
              </a:pPr>
              <a:r>
                <a:rPr lang="fr-FR" sz="2900">
                  <a:latin typeface="Arial"/>
                </a:rPr>
                <a:t>J0Timm</a:t>
              </a:r>
            </a:p>
          </p:txBody>
        </p:sp>
        <p:sp>
          <p:nvSpPr>
            <p:cNvPr id="92" name="Rectangle 91">
              <a:extLst>
                <a:ext uri="{FF2B5EF4-FFF2-40B4-BE49-F238E27FC236}">
                  <a16:creationId xmlns:a16="http://schemas.microsoft.com/office/drawing/2014/main" id="{CC5D4DC5-6E8D-7CC6-238B-A657849C233F}"/>
                </a:ext>
              </a:extLst>
            </p:cNvPr>
            <p:cNvSpPr/>
            <p:nvPr/>
          </p:nvSpPr>
          <p:spPr>
            <a:xfrm>
              <a:off x="8113776" y="25746456"/>
              <a:ext cx="1493520" cy="390144"/>
            </a:xfrm>
            <a:prstGeom prst="rect">
              <a:avLst/>
            </a:prstGeom>
            <a:grpFill/>
          </p:spPr>
          <p:txBody>
            <a:bodyPr lIns="0" tIns="0" rIns="0" bIns="0">
              <a:normAutofit fontScale="92500" lnSpcReduction="20000"/>
            </a:bodyPr>
            <a:lstStyle/>
            <a:p>
              <a:pPr marL="0" marR="0" indent="0" algn="ctr">
                <a:lnSpc>
                  <a:spcPct val="110000"/>
                </a:lnSpc>
              </a:pPr>
              <a:r>
                <a:rPr lang="fr-FR" sz="2900">
                  <a:latin typeface="Arial"/>
                </a:rPr>
                <a:t>J0T24h</a:t>
              </a:r>
            </a:p>
          </p:txBody>
        </p:sp>
        <p:sp>
          <p:nvSpPr>
            <p:cNvPr id="93" name="Rectangle 92">
              <a:extLst>
                <a:ext uri="{FF2B5EF4-FFF2-40B4-BE49-F238E27FC236}">
                  <a16:creationId xmlns:a16="http://schemas.microsoft.com/office/drawing/2014/main" id="{D1F3AAE5-3D9C-9B14-AC53-A15926FA4E32}"/>
                </a:ext>
              </a:extLst>
            </p:cNvPr>
            <p:cNvSpPr/>
            <p:nvPr/>
          </p:nvSpPr>
          <p:spPr>
            <a:xfrm>
              <a:off x="20598384" y="23649432"/>
              <a:ext cx="3132000" cy="396000"/>
            </a:xfrm>
            <a:prstGeom prst="rect">
              <a:avLst/>
            </a:prstGeom>
            <a:grpFill/>
          </p:spPr>
          <p:txBody>
            <a:bodyPr lIns="0" tIns="0" rIns="0" bIns="0">
              <a:normAutofit fontScale="92500" lnSpcReduction="20000"/>
            </a:bodyPr>
            <a:lstStyle/>
            <a:p>
              <a:pPr marL="0" marR="0" indent="0">
                <a:lnSpc>
                  <a:spcPct val="110000"/>
                </a:lnSpc>
              </a:pPr>
              <a:r>
                <a:rPr lang="fr-FR" sz="2800">
                  <a:latin typeface="Arial"/>
                </a:rPr>
                <a:t>0-5 heures ou plus</a:t>
              </a:r>
            </a:p>
          </p:txBody>
        </p:sp>
        <p:sp>
          <p:nvSpPr>
            <p:cNvPr id="94" name="Rectangle 93">
              <a:extLst>
                <a:ext uri="{FF2B5EF4-FFF2-40B4-BE49-F238E27FC236}">
                  <a16:creationId xmlns:a16="http://schemas.microsoft.com/office/drawing/2014/main" id="{6EDEA6C0-BBE9-8D7C-59C8-49A28D079FD8}"/>
                </a:ext>
              </a:extLst>
            </p:cNvPr>
            <p:cNvSpPr/>
            <p:nvPr/>
          </p:nvSpPr>
          <p:spPr>
            <a:xfrm>
              <a:off x="20598384" y="24201120"/>
              <a:ext cx="3132000" cy="396000"/>
            </a:xfrm>
            <a:prstGeom prst="rect">
              <a:avLst/>
            </a:prstGeom>
            <a:grpFill/>
          </p:spPr>
          <p:txBody>
            <a:bodyPr lIns="0" tIns="0" rIns="0" bIns="0">
              <a:normAutofit fontScale="92500" lnSpcReduction="20000"/>
            </a:bodyPr>
            <a:lstStyle/>
            <a:p>
              <a:pPr marL="0" marR="0" indent="0">
                <a:lnSpc>
                  <a:spcPct val="110000"/>
                </a:lnSpc>
              </a:pPr>
              <a:r>
                <a:rPr lang="fr-FR" sz="2800">
                  <a:latin typeface="Arial"/>
                </a:rPr>
                <a:t>3-4 heures</a:t>
              </a:r>
            </a:p>
          </p:txBody>
        </p:sp>
        <p:sp>
          <p:nvSpPr>
            <p:cNvPr id="95" name="Rectangle 94">
              <a:extLst>
                <a:ext uri="{FF2B5EF4-FFF2-40B4-BE49-F238E27FC236}">
                  <a16:creationId xmlns:a16="http://schemas.microsoft.com/office/drawing/2014/main" id="{F331C3FA-110C-46C3-C7D5-433AE2C3665D}"/>
                </a:ext>
              </a:extLst>
            </p:cNvPr>
            <p:cNvSpPr/>
            <p:nvPr/>
          </p:nvSpPr>
          <p:spPr>
            <a:xfrm>
              <a:off x="20598384" y="24768048"/>
              <a:ext cx="3132000" cy="396000"/>
            </a:xfrm>
            <a:prstGeom prst="rect">
              <a:avLst/>
            </a:prstGeom>
            <a:grpFill/>
          </p:spPr>
          <p:txBody>
            <a:bodyPr lIns="0" tIns="0" rIns="0" bIns="0">
              <a:normAutofit fontScale="92500" lnSpcReduction="20000"/>
            </a:bodyPr>
            <a:lstStyle/>
            <a:p>
              <a:pPr marL="0" marR="0" indent="0">
                <a:lnSpc>
                  <a:spcPct val="110000"/>
                </a:lnSpc>
              </a:pPr>
              <a:r>
                <a:rPr lang="fr-FR" sz="2800">
                  <a:latin typeface="Arial"/>
                </a:rPr>
                <a:t>1-2 heures</a:t>
              </a:r>
            </a:p>
          </p:txBody>
        </p:sp>
        <p:sp>
          <p:nvSpPr>
            <p:cNvPr id="96" name="Rectangle 95">
              <a:extLst>
                <a:ext uri="{FF2B5EF4-FFF2-40B4-BE49-F238E27FC236}">
                  <a16:creationId xmlns:a16="http://schemas.microsoft.com/office/drawing/2014/main" id="{C220D4CD-402A-53D1-B0C3-3D3B983D5702}"/>
                </a:ext>
              </a:extLst>
            </p:cNvPr>
            <p:cNvSpPr/>
            <p:nvPr/>
          </p:nvSpPr>
          <p:spPr>
            <a:xfrm>
              <a:off x="20598384" y="25368504"/>
              <a:ext cx="3132000" cy="396000"/>
            </a:xfrm>
            <a:prstGeom prst="rect">
              <a:avLst/>
            </a:prstGeom>
            <a:grpFill/>
          </p:spPr>
          <p:txBody>
            <a:bodyPr lIns="0" tIns="0" rIns="0" bIns="0">
              <a:normAutofit fontScale="92500" lnSpcReduction="20000"/>
            </a:bodyPr>
            <a:lstStyle/>
            <a:p>
              <a:pPr marL="0" marR="0" indent="0">
                <a:lnSpc>
                  <a:spcPct val="110000"/>
                </a:lnSpc>
              </a:pPr>
              <a:r>
                <a:rPr lang="fr-FR" sz="2800">
                  <a:latin typeface="Arial"/>
                </a:rPr>
                <a:t>Moins de 1 heure</a:t>
              </a:r>
            </a:p>
          </p:txBody>
        </p:sp>
        <p:sp>
          <p:nvSpPr>
            <p:cNvPr id="97" name="Rectangle 96">
              <a:extLst>
                <a:ext uri="{FF2B5EF4-FFF2-40B4-BE49-F238E27FC236}">
                  <a16:creationId xmlns:a16="http://schemas.microsoft.com/office/drawing/2014/main" id="{59E85A4A-8583-47C0-69A7-DB9B2574BBE0}"/>
                </a:ext>
              </a:extLst>
            </p:cNvPr>
            <p:cNvSpPr/>
            <p:nvPr/>
          </p:nvSpPr>
          <p:spPr>
            <a:xfrm>
              <a:off x="30641544" y="23801832"/>
              <a:ext cx="2412000" cy="432000"/>
            </a:xfrm>
            <a:prstGeom prst="rect">
              <a:avLst/>
            </a:prstGeom>
            <a:solidFill>
              <a:schemeClr val="bg1"/>
            </a:solidFill>
          </p:spPr>
          <p:txBody>
            <a:bodyPr lIns="0" tIns="0" rIns="0" bIns="0">
              <a:normAutofit/>
            </a:bodyPr>
            <a:lstStyle/>
            <a:p>
              <a:pPr marL="0" marR="0" indent="0"/>
              <a:r>
                <a:rPr lang="fr-FR" sz="2800">
                  <a:latin typeface="Arial"/>
                </a:rPr>
                <a:t>Pas du tout</a:t>
              </a:r>
            </a:p>
          </p:txBody>
        </p:sp>
        <p:sp>
          <p:nvSpPr>
            <p:cNvPr id="98" name="Rectangle 97">
              <a:extLst>
                <a:ext uri="{FF2B5EF4-FFF2-40B4-BE49-F238E27FC236}">
                  <a16:creationId xmlns:a16="http://schemas.microsoft.com/office/drawing/2014/main" id="{7A42C420-A720-BE92-77DB-3EF439A0442A}"/>
                </a:ext>
              </a:extLst>
            </p:cNvPr>
            <p:cNvSpPr/>
            <p:nvPr/>
          </p:nvSpPr>
          <p:spPr>
            <a:xfrm>
              <a:off x="30641544" y="24298656"/>
              <a:ext cx="2412000" cy="432000"/>
            </a:xfrm>
            <a:prstGeom prst="rect">
              <a:avLst/>
            </a:prstGeom>
            <a:solidFill>
              <a:schemeClr val="bg1"/>
            </a:solidFill>
          </p:spPr>
          <p:txBody>
            <a:bodyPr lIns="0" tIns="0" rIns="0" bIns="0">
              <a:normAutofit/>
            </a:bodyPr>
            <a:lstStyle/>
            <a:p>
              <a:pPr marL="0" marR="0" indent="0"/>
              <a:r>
                <a:rPr lang="fr-FR" sz="2800">
                  <a:latin typeface="Arial"/>
                </a:rPr>
                <a:t>Juste un peu</a:t>
              </a:r>
            </a:p>
          </p:txBody>
        </p:sp>
        <p:sp>
          <p:nvSpPr>
            <p:cNvPr id="99" name="Rectangle 98">
              <a:extLst>
                <a:ext uri="{FF2B5EF4-FFF2-40B4-BE49-F238E27FC236}">
                  <a16:creationId xmlns:a16="http://schemas.microsoft.com/office/drawing/2014/main" id="{5F16A6B3-8251-DE7C-C8F0-1387AB8ACF7C}"/>
                </a:ext>
              </a:extLst>
            </p:cNvPr>
            <p:cNvSpPr/>
            <p:nvPr/>
          </p:nvSpPr>
          <p:spPr>
            <a:xfrm>
              <a:off x="30641544" y="24810720"/>
              <a:ext cx="2412000" cy="432000"/>
            </a:xfrm>
            <a:prstGeom prst="rect">
              <a:avLst/>
            </a:prstGeom>
            <a:solidFill>
              <a:schemeClr val="bg1"/>
            </a:solidFill>
          </p:spPr>
          <p:txBody>
            <a:bodyPr lIns="0" tIns="0" rIns="0" bIns="0">
              <a:normAutofit/>
            </a:bodyPr>
            <a:lstStyle/>
            <a:p>
              <a:pPr marL="0" marR="0" indent="0"/>
              <a:r>
                <a:rPr lang="fr-FR" sz="2800">
                  <a:latin typeface="Arial"/>
                </a:rPr>
                <a:t>Assez</a:t>
              </a:r>
            </a:p>
          </p:txBody>
        </p:sp>
        <p:sp>
          <p:nvSpPr>
            <p:cNvPr id="100" name="Rectangle 99">
              <a:extLst>
                <a:ext uri="{FF2B5EF4-FFF2-40B4-BE49-F238E27FC236}">
                  <a16:creationId xmlns:a16="http://schemas.microsoft.com/office/drawing/2014/main" id="{E2485487-185C-942D-C4D2-139A102ED9B0}"/>
                </a:ext>
              </a:extLst>
            </p:cNvPr>
            <p:cNvSpPr/>
            <p:nvPr/>
          </p:nvSpPr>
          <p:spPr>
            <a:xfrm>
              <a:off x="30641544" y="25304496"/>
              <a:ext cx="2412000" cy="432000"/>
            </a:xfrm>
            <a:prstGeom prst="rect">
              <a:avLst/>
            </a:prstGeom>
            <a:solidFill>
              <a:schemeClr val="bg1"/>
            </a:solidFill>
          </p:spPr>
          <p:txBody>
            <a:bodyPr lIns="0" tIns="0" rIns="0" bIns="0">
              <a:normAutofit/>
            </a:bodyPr>
            <a:lstStyle/>
            <a:p>
              <a:pPr marL="0" marR="0" indent="0"/>
              <a:r>
                <a:rPr lang="fr-FR" sz="2800">
                  <a:latin typeface="Arial"/>
                </a:rPr>
                <a:t>Énormément</a:t>
              </a:r>
            </a:p>
          </p:txBody>
        </p:sp>
        <p:sp>
          <p:nvSpPr>
            <p:cNvPr id="101" name="Rectangle 100">
              <a:extLst>
                <a:ext uri="{FF2B5EF4-FFF2-40B4-BE49-F238E27FC236}">
                  <a16:creationId xmlns:a16="http://schemas.microsoft.com/office/drawing/2014/main" id="{530E0694-3AF3-3DCF-B146-897B3CA3AD53}"/>
                </a:ext>
              </a:extLst>
            </p:cNvPr>
            <p:cNvSpPr/>
            <p:nvPr/>
          </p:nvSpPr>
          <p:spPr>
            <a:xfrm>
              <a:off x="39124128" y="24140160"/>
              <a:ext cx="2916000" cy="504000"/>
            </a:xfrm>
            <a:prstGeom prst="rect">
              <a:avLst/>
            </a:prstGeom>
            <a:grpFill/>
          </p:spPr>
          <p:txBody>
            <a:bodyPr lIns="0" tIns="0" rIns="0" bIns="0">
              <a:normAutofit/>
            </a:bodyPr>
            <a:lstStyle/>
            <a:p>
              <a:pPr marL="0" marR="0" indent="0" algn="just"/>
              <a:r>
                <a:rPr lang="fr-FR" sz="2000" dirty="0">
                  <a:latin typeface="Arial"/>
                </a:rPr>
                <a:t>Plutôt d’accord</a:t>
              </a:r>
            </a:p>
          </p:txBody>
        </p:sp>
        <p:sp>
          <p:nvSpPr>
            <p:cNvPr id="102" name="Rectangle 101">
              <a:extLst>
                <a:ext uri="{FF2B5EF4-FFF2-40B4-BE49-F238E27FC236}">
                  <a16:creationId xmlns:a16="http://schemas.microsoft.com/office/drawing/2014/main" id="{F7B83F09-71CB-6AB4-0CB6-E35C68DAD954}"/>
                </a:ext>
              </a:extLst>
            </p:cNvPr>
            <p:cNvSpPr/>
            <p:nvPr/>
          </p:nvSpPr>
          <p:spPr>
            <a:xfrm>
              <a:off x="39124128" y="23551896"/>
              <a:ext cx="2916000" cy="504000"/>
            </a:xfrm>
            <a:prstGeom prst="rect">
              <a:avLst/>
            </a:prstGeom>
            <a:grpFill/>
          </p:spPr>
          <p:txBody>
            <a:bodyPr lIns="0" tIns="0" rIns="0" bIns="0">
              <a:normAutofit/>
            </a:bodyPr>
            <a:lstStyle/>
            <a:p>
              <a:pPr marL="0" marR="0" indent="0" algn="just">
                <a:lnSpc>
                  <a:spcPct val="110000"/>
                </a:lnSpc>
              </a:pPr>
              <a:r>
                <a:rPr lang="fr-FR" sz="2000">
                  <a:latin typeface="Arial"/>
                </a:rPr>
                <a:t>Pas du tout d’accord</a:t>
              </a:r>
            </a:p>
          </p:txBody>
        </p:sp>
        <p:sp>
          <p:nvSpPr>
            <p:cNvPr id="103" name="Rectangle 102">
              <a:extLst>
                <a:ext uri="{FF2B5EF4-FFF2-40B4-BE49-F238E27FC236}">
                  <a16:creationId xmlns:a16="http://schemas.microsoft.com/office/drawing/2014/main" id="{629D4959-79BF-963B-A9F9-AB1DEF0D17A8}"/>
                </a:ext>
              </a:extLst>
            </p:cNvPr>
            <p:cNvSpPr/>
            <p:nvPr/>
          </p:nvSpPr>
          <p:spPr>
            <a:xfrm>
              <a:off x="39124128" y="24719280"/>
              <a:ext cx="2916000" cy="504000"/>
            </a:xfrm>
            <a:prstGeom prst="rect">
              <a:avLst/>
            </a:prstGeom>
            <a:grpFill/>
          </p:spPr>
          <p:txBody>
            <a:bodyPr lIns="0" tIns="0" rIns="0" bIns="0">
              <a:normAutofit/>
            </a:bodyPr>
            <a:lstStyle/>
            <a:p>
              <a:pPr marL="0" marR="0" indent="0" algn="just"/>
              <a:r>
                <a:rPr lang="fr-FR" sz="2000">
                  <a:latin typeface="Arial"/>
                </a:rPr>
                <a:t>D’accord</a:t>
              </a:r>
            </a:p>
          </p:txBody>
        </p:sp>
        <p:sp>
          <p:nvSpPr>
            <p:cNvPr id="104" name="Rectangle 103">
              <a:extLst>
                <a:ext uri="{FF2B5EF4-FFF2-40B4-BE49-F238E27FC236}">
                  <a16:creationId xmlns:a16="http://schemas.microsoft.com/office/drawing/2014/main" id="{DC486AE1-E526-6F5E-7832-00A97C814C41}"/>
                </a:ext>
              </a:extLst>
            </p:cNvPr>
            <p:cNvSpPr/>
            <p:nvPr/>
          </p:nvSpPr>
          <p:spPr>
            <a:xfrm>
              <a:off x="39124128" y="25286208"/>
              <a:ext cx="2916000" cy="504000"/>
            </a:xfrm>
            <a:prstGeom prst="rect">
              <a:avLst/>
            </a:prstGeom>
            <a:grpFill/>
          </p:spPr>
          <p:txBody>
            <a:bodyPr lIns="0" tIns="0" rIns="0" bIns="0">
              <a:normAutofit/>
            </a:bodyPr>
            <a:lstStyle/>
            <a:p>
              <a:pPr marL="0" marR="0" indent="0" algn="just">
                <a:lnSpc>
                  <a:spcPct val="120000"/>
                </a:lnSpc>
              </a:pPr>
              <a:r>
                <a:rPr lang="fr-FR" sz="2000">
                  <a:latin typeface="Arial"/>
                </a:rPr>
                <a:t>Complètement d’accord</a:t>
              </a:r>
            </a:p>
          </p:txBody>
        </p:sp>
        <p:sp>
          <p:nvSpPr>
            <p:cNvPr id="105" name="Rectangle 104">
              <a:extLst>
                <a:ext uri="{FF2B5EF4-FFF2-40B4-BE49-F238E27FC236}">
                  <a16:creationId xmlns:a16="http://schemas.microsoft.com/office/drawing/2014/main" id="{874378BD-79CA-2C9C-E156-1166F63EF613}"/>
                </a:ext>
              </a:extLst>
            </p:cNvPr>
            <p:cNvSpPr/>
            <p:nvPr/>
          </p:nvSpPr>
          <p:spPr>
            <a:xfrm>
              <a:off x="16751808" y="26197560"/>
              <a:ext cx="518160" cy="320040"/>
            </a:xfrm>
            <a:prstGeom prst="rect">
              <a:avLst/>
            </a:prstGeom>
            <a:grpFill/>
          </p:spPr>
          <p:txBody>
            <a:bodyPr lIns="0" tIns="0" rIns="0" bIns="0">
              <a:normAutofit fontScale="70000" lnSpcReduction="20000"/>
            </a:bodyPr>
            <a:lstStyle/>
            <a:p>
              <a:pPr marL="0" marR="0" indent="0" algn="just">
                <a:lnSpc>
                  <a:spcPct val="120000"/>
                </a:lnSpc>
              </a:pPr>
              <a:r>
                <a:rPr lang="fr-FR" sz="2800">
                  <a:latin typeface="Arial"/>
                </a:rPr>
                <a:t>J0</a:t>
              </a:r>
            </a:p>
          </p:txBody>
        </p:sp>
        <p:sp>
          <p:nvSpPr>
            <p:cNvPr id="106" name="Rectangle 105">
              <a:extLst>
                <a:ext uri="{FF2B5EF4-FFF2-40B4-BE49-F238E27FC236}">
                  <a16:creationId xmlns:a16="http://schemas.microsoft.com/office/drawing/2014/main" id="{F8B9B7BD-C650-DC4D-FA17-E0EBDEC49F50}"/>
                </a:ext>
              </a:extLst>
            </p:cNvPr>
            <p:cNvSpPr/>
            <p:nvPr/>
          </p:nvSpPr>
          <p:spPr>
            <a:xfrm>
              <a:off x="19037808" y="26179272"/>
              <a:ext cx="713232" cy="341376"/>
            </a:xfrm>
            <a:prstGeom prst="rect">
              <a:avLst/>
            </a:prstGeom>
            <a:grpFill/>
          </p:spPr>
          <p:txBody>
            <a:bodyPr lIns="0" tIns="0" rIns="0" bIns="0">
              <a:normAutofit fontScale="77500" lnSpcReduction="20000"/>
            </a:bodyPr>
            <a:lstStyle/>
            <a:p>
              <a:pPr marL="0" marR="0" indent="0">
                <a:lnSpc>
                  <a:spcPct val="120000"/>
                </a:lnSpc>
              </a:pPr>
              <a:r>
                <a:rPr lang="fr-FR" sz="2800">
                  <a:latin typeface="Arial"/>
                </a:rPr>
                <a:t>J28</a:t>
              </a:r>
            </a:p>
          </p:txBody>
        </p:sp>
        <p:sp>
          <p:nvSpPr>
            <p:cNvPr id="107" name="Rectangle 106">
              <a:extLst>
                <a:ext uri="{FF2B5EF4-FFF2-40B4-BE49-F238E27FC236}">
                  <a16:creationId xmlns:a16="http://schemas.microsoft.com/office/drawing/2014/main" id="{EDBAB3A8-C956-727F-508D-3A4EDD746280}"/>
                </a:ext>
              </a:extLst>
            </p:cNvPr>
            <p:cNvSpPr/>
            <p:nvPr/>
          </p:nvSpPr>
          <p:spPr>
            <a:xfrm>
              <a:off x="35356800" y="26039064"/>
              <a:ext cx="518160" cy="399288"/>
            </a:xfrm>
            <a:prstGeom prst="rect">
              <a:avLst/>
            </a:prstGeom>
            <a:grpFill/>
          </p:spPr>
          <p:txBody>
            <a:bodyPr lIns="0" tIns="0" rIns="0" bIns="0">
              <a:normAutofit fontScale="92500" lnSpcReduction="10000"/>
            </a:bodyPr>
            <a:lstStyle/>
            <a:p>
              <a:pPr marL="0" marR="0" indent="0" algn="r">
                <a:lnSpc>
                  <a:spcPct val="110000"/>
                </a:lnSpc>
              </a:pPr>
              <a:r>
                <a:rPr lang="fr-FR" sz="2800">
                  <a:latin typeface="Arial"/>
                </a:rPr>
                <a:t>J0</a:t>
              </a:r>
            </a:p>
          </p:txBody>
        </p:sp>
        <p:sp>
          <p:nvSpPr>
            <p:cNvPr id="108" name="Rectangle 107">
              <a:extLst>
                <a:ext uri="{FF2B5EF4-FFF2-40B4-BE49-F238E27FC236}">
                  <a16:creationId xmlns:a16="http://schemas.microsoft.com/office/drawing/2014/main" id="{1B5D54C0-94FC-AC01-F46A-4AEB18D310C8}"/>
                </a:ext>
              </a:extLst>
            </p:cNvPr>
            <p:cNvSpPr/>
            <p:nvPr/>
          </p:nvSpPr>
          <p:spPr>
            <a:xfrm>
              <a:off x="37594032" y="26066496"/>
              <a:ext cx="713232" cy="377952"/>
            </a:xfrm>
            <a:prstGeom prst="rect">
              <a:avLst/>
            </a:prstGeom>
            <a:grpFill/>
          </p:spPr>
          <p:txBody>
            <a:bodyPr lIns="0" tIns="0" rIns="0" bIns="0">
              <a:normAutofit fontScale="92500" lnSpcReduction="20000"/>
            </a:bodyPr>
            <a:lstStyle/>
            <a:p>
              <a:pPr marL="0" marR="0" indent="0" algn="r">
                <a:lnSpc>
                  <a:spcPct val="110000"/>
                </a:lnSpc>
              </a:pPr>
              <a:r>
                <a:rPr lang="fr-FR" sz="2800">
                  <a:latin typeface="Arial"/>
                </a:rPr>
                <a:t>J28</a:t>
              </a:r>
            </a:p>
          </p:txBody>
        </p:sp>
        <p:sp>
          <p:nvSpPr>
            <p:cNvPr id="109" name="Rectangle 108">
              <a:extLst>
                <a:ext uri="{FF2B5EF4-FFF2-40B4-BE49-F238E27FC236}">
                  <a16:creationId xmlns:a16="http://schemas.microsoft.com/office/drawing/2014/main" id="{DE53D231-4A34-FE44-99A6-073D3E65A9A9}"/>
                </a:ext>
              </a:extLst>
            </p:cNvPr>
            <p:cNvSpPr/>
            <p:nvPr/>
          </p:nvSpPr>
          <p:spPr>
            <a:xfrm>
              <a:off x="17434560" y="19485864"/>
              <a:ext cx="2670048" cy="496824"/>
            </a:xfrm>
            <a:prstGeom prst="rect">
              <a:avLst/>
            </a:prstGeom>
            <a:grpFill/>
          </p:spPr>
          <p:txBody>
            <a:bodyPr lIns="0" tIns="0" rIns="0" bIns="0">
              <a:normAutofit/>
            </a:bodyPr>
            <a:lstStyle/>
            <a:p>
              <a:pPr marL="0" marR="0" indent="0" algn="ctr"/>
              <a:r>
                <a:rPr lang="fr-FR" sz="3200">
                  <a:latin typeface="Arial"/>
                </a:rPr>
                <a:t>Desquamation</a:t>
              </a:r>
            </a:p>
          </p:txBody>
        </p:sp>
        <p:sp>
          <p:nvSpPr>
            <p:cNvPr id="110" name="Rectangle 109">
              <a:extLst>
                <a:ext uri="{FF2B5EF4-FFF2-40B4-BE49-F238E27FC236}">
                  <a16:creationId xmlns:a16="http://schemas.microsoft.com/office/drawing/2014/main" id="{1C56C151-0288-7F6B-ACBF-7EC92265A2EA}"/>
                </a:ext>
              </a:extLst>
            </p:cNvPr>
            <p:cNvSpPr/>
            <p:nvPr/>
          </p:nvSpPr>
          <p:spPr>
            <a:xfrm>
              <a:off x="21433536" y="19522440"/>
              <a:ext cx="2115312" cy="435864"/>
            </a:xfrm>
            <a:prstGeom prst="rect">
              <a:avLst/>
            </a:prstGeom>
            <a:grpFill/>
          </p:spPr>
          <p:txBody>
            <a:bodyPr lIns="0" tIns="0" rIns="0" bIns="0">
              <a:normAutofit fontScale="92500" lnSpcReduction="20000"/>
            </a:bodyPr>
            <a:lstStyle/>
            <a:p>
              <a:pPr marL="0" marR="0" indent="0" algn="ctr">
                <a:lnSpc>
                  <a:spcPct val="110000"/>
                </a:lnSpc>
              </a:pPr>
              <a:r>
                <a:rPr lang="fr-FR" sz="3200">
                  <a:latin typeface="Arial"/>
                </a:rPr>
                <a:t>Rugosité</a:t>
              </a:r>
            </a:p>
          </p:txBody>
        </p:sp>
        <p:sp>
          <p:nvSpPr>
            <p:cNvPr id="111" name="Rectangle 110">
              <a:extLst>
                <a:ext uri="{FF2B5EF4-FFF2-40B4-BE49-F238E27FC236}">
                  <a16:creationId xmlns:a16="http://schemas.microsoft.com/office/drawing/2014/main" id="{D20DAD19-B097-D0BC-AC6F-0CE065B18254}"/>
                </a:ext>
              </a:extLst>
            </p:cNvPr>
            <p:cNvSpPr/>
            <p:nvPr/>
          </p:nvSpPr>
          <p:spPr>
            <a:xfrm>
              <a:off x="27121104" y="19424904"/>
              <a:ext cx="3340608" cy="566928"/>
            </a:xfrm>
            <a:prstGeom prst="rect">
              <a:avLst/>
            </a:prstGeom>
            <a:grpFill/>
          </p:spPr>
          <p:txBody>
            <a:bodyPr lIns="0" tIns="0" rIns="0" bIns="0">
              <a:normAutofit fontScale="70000" lnSpcReduction="20000"/>
            </a:bodyPr>
            <a:lstStyle/>
            <a:p>
              <a:pPr marL="0" marR="0" indent="0" algn="ctr">
                <a:lnSpc>
                  <a:spcPct val="120000"/>
                </a:lnSpc>
              </a:pPr>
              <a:r>
                <a:rPr lang="fr-FR" sz="3200">
                  <a:latin typeface="Arial"/>
                </a:rPr>
                <a:t>Sensation de sécheresse</a:t>
              </a:r>
            </a:p>
          </p:txBody>
        </p:sp>
        <p:sp>
          <p:nvSpPr>
            <p:cNvPr id="112" name="Rectangle 111">
              <a:extLst>
                <a:ext uri="{FF2B5EF4-FFF2-40B4-BE49-F238E27FC236}">
                  <a16:creationId xmlns:a16="http://schemas.microsoft.com/office/drawing/2014/main" id="{E2418C55-BAA5-1580-0A9D-F565D8371A6D}"/>
                </a:ext>
              </a:extLst>
            </p:cNvPr>
            <p:cNvSpPr/>
            <p:nvPr/>
          </p:nvSpPr>
          <p:spPr>
            <a:xfrm>
              <a:off x="31278576" y="19482816"/>
              <a:ext cx="1840992" cy="481584"/>
            </a:xfrm>
            <a:prstGeom prst="rect">
              <a:avLst/>
            </a:prstGeom>
            <a:grpFill/>
          </p:spPr>
          <p:txBody>
            <a:bodyPr lIns="0" tIns="0" rIns="0" bIns="0">
              <a:normAutofit fontScale="77500" lnSpcReduction="20000"/>
            </a:bodyPr>
            <a:lstStyle/>
            <a:p>
              <a:pPr marL="0" marR="0" indent="0" algn="ctr">
                <a:lnSpc>
                  <a:spcPct val="120000"/>
                </a:lnSpc>
              </a:pPr>
              <a:r>
                <a:rPr lang="fr-FR" sz="3200">
                  <a:latin typeface="Arial"/>
                </a:rPr>
                <a:t>Tiraillements</a:t>
              </a:r>
            </a:p>
          </p:txBody>
        </p:sp>
        <p:sp>
          <p:nvSpPr>
            <p:cNvPr id="113" name="Rectangle 112">
              <a:extLst>
                <a:ext uri="{FF2B5EF4-FFF2-40B4-BE49-F238E27FC236}">
                  <a16:creationId xmlns:a16="http://schemas.microsoft.com/office/drawing/2014/main" id="{E32CB3A0-08D9-EB90-BAD5-DFD0F1D98201}"/>
                </a:ext>
              </a:extLst>
            </p:cNvPr>
            <p:cNvSpPr/>
            <p:nvPr/>
          </p:nvSpPr>
          <p:spPr>
            <a:xfrm>
              <a:off x="34991040" y="19498056"/>
              <a:ext cx="1243584" cy="493776"/>
            </a:xfrm>
            <a:prstGeom prst="rect">
              <a:avLst/>
            </a:prstGeom>
            <a:grpFill/>
          </p:spPr>
          <p:txBody>
            <a:bodyPr lIns="0" tIns="0" rIns="0" bIns="0">
              <a:normAutofit/>
            </a:bodyPr>
            <a:lstStyle/>
            <a:p>
              <a:pPr marL="0" marR="0" indent="0" algn="ctr"/>
              <a:r>
                <a:rPr lang="fr-FR" sz="3200">
                  <a:latin typeface="Arial"/>
                </a:rPr>
                <a:t>Prurit</a:t>
              </a:r>
            </a:p>
          </p:txBody>
        </p:sp>
        <p:sp>
          <p:nvSpPr>
            <p:cNvPr id="114" name="Rectangle 113">
              <a:extLst>
                <a:ext uri="{FF2B5EF4-FFF2-40B4-BE49-F238E27FC236}">
                  <a16:creationId xmlns:a16="http://schemas.microsoft.com/office/drawing/2014/main" id="{ED1F2A59-CB1D-2E79-9701-39FBD33C7FB0}"/>
                </a:ext>
              </a:extLst>
            </p:cNvPr>
            <p:cNvSpPr/>
            <p:nvPr/>
          </p:nvSpPr>
          <p:spPr>
            <a:xfrm>
              <a:off x="38173152" y="19504152"/>
              <a:ext cx="1700784" cy="475488"/>
            </a:xfrm>
            <a:prstGeom prst="rect">
              <a:avLst/>
            </a:prstGeom>
            <a:grpFill/>
          </p:spPr>
          <p:txBody>
            <a:bodyPr lIns="0" tIns="0" rIns="0" bIns="0">
              <a:normAutofit fontScale="92500"/>
            </a:bodyPr>
            <a:lstStyle/>
            <a:p>
              <a:pPr marL="0" marR="0" indent="0" algn="ctr">
                <a:lnSpc>
                  <a:spcPct val="110000"/>
                </a:lnSpc>
              </a:pPr>
              <a:r>
                <a:rPr lang="fr-FR" sz="3200">
                  <a:latin typeface="Arial"/>
                </a:rPr>
                <a:t>Insomnie</a:t>
              </a:r>
            </a:p>
          </p:txBody>
        </p:sp>
        <p:sp>
          <p:nvSpPr>
            <p:cNvPr id="115" name="Rectangle 114">
              <a:extLst>
                <a:ext uri="{FF2B5EF4-FFF2-40B4-BE49-F238E27FC236}">
                  <a16:creationId xmlns:a16="http://schemas.microsoft.com/office/drawing/2014/main" id="{CD8D3AAB-B141-F5F2-E045-045F684375F4}"/>
                </a:ext>
              </a:extLst>
            </p:cNvPr>
            <p:cNvSpPr/>
            <p:nvPr/>
          </p:nvSpPr>
          <p:spPr>
            <a:xfrm>
              <a:off x="41032176" y="17565624"/>
              <a:ext cx="573024" cy="387096"/>
            </a:xfrm>
            <a:prstGeom prst="rect">
              <a:avLst/>
            </a:prstGeom>
            <a:grpFill/>
          </p:spPr>
          <p:txBody>
            <a:bodyPr lIns="0" tIns="0" rIns="0" bIns="0">
              <a:normAutofit fontScale="77500" lnSpcReduction="20000"/>
            </a:bodyPr>
            <a:lstStyle/>
            <a:p>
              <a:pPr marL="0" marR="0" indent="0" algn="just">
                <a:lnSpc>
                  <a:spcPct val="120000"/>
                </a:lnSpc>
              </a:pPr>
              <a:r>
                <a:rPr lang="fr-FR" sz="3200">
                  <a:latin typeface="Arial"/>
                </a:rPr>
                <a:t>J0</a:t>
              </a:r>
            </a:p>
          </p:txBody>
        </p:sp>
        <p:sp>
          <p:nvSpPr>
            <p:cNvPr id="116" name="Rectangle 115">
              <a:extLst>
                <a:ext uri="{FF2B5EF4-FFF2-40B4-BE49-F238E27FC236}">
                  <a16:creationId xmlns:a16="http://schemas.microsoft.com/office/drawing/2014/main" id="{1B437D05-4E50-9F1F-67D9-3671413737D9}"/>
                </a:ext>
              </a:extLst>
            </p:cNvPr>
            <p:cNvSpPr/>
            <p:nvPr/>
          </p:nvSpPr>
          <p:spPr>
            <a:xfrm>
              <a:off x="41032176" y="18102072"/>
              <a:ext cx="798576" cy="371856"/>
            </a:xfrm>
            <a:prstGeom prst="rect">
              <a:avLst/>
            </a:prstGeom>
            <a:grpFill/>
          </p:spPr>
          <p:txBody>
            <a:bodyPr lIns="0" tIns="0" rIns="0" bIns="0">
              <a:normAutofit fontScale="70000" lnSpcReduction="20000"/>
            </a:bodyPr>
            <a:lstStyle/>
            <a:p>
              <a:pPr marL="0" marR="0" indent="0" algn="just">
                <a:lnSpc>
                  <a:spcPct val="120000"/>
                </a:lnSpc>
              </a:pPr>
              <a:r>
                <a:rPr lang="fr-FR" sz="3200">
                  <a:latin typeface="Arial"/>
                </a:rPr>
                <a:t>J28</a:t>
              </a:r>
            </a:p>
          </p:txBody>
        </p:sp>
        <p:sp>
          <p:nvSpPr>
            <p:cNvPr id="117" name="Rectangle 116">
              <a:extLst>
                <a:ext uri="{FF2B5EF4-FFF2-40B4-BE49-F238E27FC236}">
                  <a16:creationId xmlns:a16="http://schemas.microsoft.com/office/drawing/2014/main" id="{548C8DED-E8CB-430E-55F7-EE5B67722A38}"/>
                </a:ext>
              </a:extLst>
            </p:cNvPr>
            <p:cNvSpPr/>
            <p:nvPr/>
          </p:nvSpPr>
          <p:spPr>
            <a:xfrm>
              <a:off x="1085088" y="20958048"/>
              <a:ext cx="481584" cy="3608832"/>
            </a:xfrm>
            <a:prstGeom prst="rect">
              <a:avLst/>
            </a:prstGeom>
            <a:grpFill/>
          </p:spPr>
          <p:txBody>
            <a:bodyPr vert="vert270" lIns="0" tIns="0" rIns="0" bIns="0">
              <a:normAutofit fontScale="85000" lnSpcReduction="10000"/>
            </a:bodyPr>
            <a:lstStyle/>
            <a:p>
              <a:pPr marL="0" marR="0" indent="0">
                <a:lnSpc>
                  <a:spcPct val="110000"/>
                </a:lnSpc>
              </a:pPr>
              <a:r>
                <a:rPr lang="fr-FR" sz="3200">
                  <a:latin typeface="Arial"/>
                </a:rPr>
                <a:t>Score de prurit (0 à 10)</a:t>
              </a:r>
            </a:p>
          </p:txBody>
        </p:sp>
        <p:sp>
          <p:nvSpPr>
            <p:cNvPr id="118" name="Rectangle 117">
              <a:extLst>
                <a:ext uri="{FF2B5EF4-FFF2-40B4-BE49-F238E27FC236}">
                  <a16:creationId xmlns:a16="http://schemas.microsoft.com/office/drawing/2014/main" id="{D14CEB44-8203-3796-CE83-B44F7CED8150}"/>
                </a:ext>
              </a:extLst>
            </p:cNvPr>
            <p:cNvSpPr/>
            <p:nvPr/>
          </p:nvSpPr>
          <p:spPr>
            <a:xfrm>
              <a:off x="10991088" y="25761696"/>
              <a:ext cx="743712" cy="356616"/>
            </a:xfrm>
            <a:prstGeom prst="rect">
              <a:avLst/>
            </a:prstGeom>
            <a:grpFill/>
          </p:spPr>
          <p:txBody>
            <a:bodyPr lIns="0" tIns="0" rIns="0" bIns="0">
              <a:normAutofit fontScale="77500" lnSpcReduction="20000"/>
            </a:bodyPr>
            <a:lstStyle/>
            <a:p>
              <a:pPr marL="0" marR="0" indent="0" algn="ctr">
                <a:lnSpc>
                  <a:spcPct val="120000"/>
                </a:lnSpc>
              </a:pPr>
              <a:r>
                <a:rPr lang="fr-FR" sz="2900">
                  <a:latin typeface="Arial"/>
                </a:rPr>
                <a:t>J21</a:t>
              </a:r>
            </a:p>
          </p:txBody>
        </p:sp>
        <p:sp>
          <p:nvSpPr>
            <p:cNvPr id="119" name="Rectangle 118">
              <a:extLst>
                <a:ext uri="{FF2B5EF4-FFF2-40B4-BE49-F238E27FC236}">
                  <a16:creationId xmlns:a16="http://schemas.microsoft.com/office/drawing/2014/main" id="{900D8B6C-CA52-BACE-7824-E2AA57EFC110}"/>
                </a:ext>
              </a:extLst>
            </p:cNvPr>
            <p:cNvSpPr/>
            <p:nvPr/>
          </p:nvSpPr>
          <p:spPr>
            <a:xfrm>
              <a:off x="26273760" y="26148792"/>
              <a:ext cx="518160" cy="344424"/>
            </a:xfrm>
            <a:prstGeom prst="rect">
              <a:avLst/>
            </a:prstGeom>
            <a:grpFill/>
          </p:spPr>
          <p:txBody>
            <a:bodyPr lIns="0" tIns="0" rIns="0" bIns="0">
              <a:normAutofit fontScale="77500" lnSpcReduction="20000"/>
            </a:bodyPr>
            <a:lstStyle/>
            <a:p>
              <a:pPr marL="0" marR="0" indent="0" algn="r">
                <a:lnSpc>
                  <a:spcPct val="120000"/>
                </a:lnSpc>
              </a:pPr>
              <a:r>
                <a:rPr lang="fr-FR" sz="2800">
                  <a:latin typeface="Arial"/>
                </a:rPr>
                <a:t>J0</a:t>
              </a:r>
            </a:p>
          </p:txBody>
        </p:sp>
        <p:sp>
          <p:nvSpPr>
            <p:cNvPr id="120" name="Rectangle 119">
              <a:extLst>
                <a:ext uri="{FF2B5EF4-FFF2-40B4-BE49-F238E27FC236}">
                  <a16:creationId xmlns:a16="http://schemas.microsoft.com/office/drawing/2014/main" id="{1BE994A3-F111-E457-742E-B835BF6A5FC1}"/>
                </a:ext>
              </a:extLst>
            </p:cNvPr>
            <p:cNvSpPr/>
            <p:nvPr/>
          </p:nvSpPr>
          <p:spPr>
            <a:xfrm>
              <a:off x="28608528" y="26139648"/>
              <a:ext cx="713232" cy="365760"/>
            </a:xfrm>
            <a:prstGeom prst="rect">
              <a:avLst/>
            </a:prstGeom>
            <a:grpFill/>
          </p:spPr>
          <p:txBody>
            <a:bodyPr lIns="0" tIns="0" rIns="0" bIns="0">
              <a:normAutofit fontScale="92500" lnSpcReduction="20000"/>
            </a:bodyPr>
            <a:lstStyle/>
            <a:p>
              <a:pPr marL="0" marR="0" indent="0" algn="just">
                <a:lnSpc>
                  <a:spcPct val="110000"/>
                </a:lnSpc>
              </a:pPr>
              <a:r>
                <a:rPr lang="fr-FR" sz="2800">
                  <a:latin typeface="Arial"/>
                </a:rPr>
                <a:t>J28</a:t>
              </a:r>
            </a:p>
          </p:txBody>
        </p:sp>
      </p:grpSp>
    </p:spTree>
    <p:custDataLst>
      <p:tags r:id="rId1"/>
    </p:custDataLst>
    <p:extLst>
      <p:ext uri="{BB962C8B-B14F-4D97-AF65-F5344CB8AC3E}">
        <p14:creationId xmlns:p14="http://schemas.microsoft.com/office/powerpoint/2010/main" val="415123477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0a476e03-92df-48f3-8b41-a7a280023df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2B196D8BA75F740BCBBC0A2F3348678" ma:contentTypeVersion="15" ma:contentTypeDescription="Crée un document." ma:contentTypeScope="" ma:versionID="8b734ed263fe422acc3c2b9d81fdad06">
  <xsd:schema xmlns:xsd="http://www.w3.org/2001/XMLSchema" xmlns:xs="http://www.w3.org/2001/XMLSchema" xmlns:p="http://schemas.microsoft.com/office/2006/metadata/properties" xmlns:ns3="03af3e23-7df1-44d8-9eda-06834bef4f2a" xmlns:ns4="0a476e03-92df-48f3-8b41-a7a280023df4" targetNamespace="http://schemas.microsoft.com/office/2006/metadata/properties" ma:root="true" ma:fieldsID="18e04e020cd0ba7c66a8023f2427599d" ns3:_="" ns4:_="">
    <xsd:import namespace="03af3e23-7df1-44d8-9eda-06834bef4f2a"/>
    <xsd:import namespace="0a476e03-92df-48f3-8b41-a7a280023df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OCR" minOccurs="0"/>
                <xsd:element ref="ns4:MediaServiceAutoKeyPoints" minOccurs="0"/>
                <xsd:element ref="ns4:MediaServiceKeyPoints" minOccurs="0"/>
                <xsd:element ref="ns4:MediaServiceDateTaken" minOccurs="0"/>
                <xsd:element ref="ns4:_activity" minOccurs="0"/>
                <xsd:element ref="ns4:MediaServiceLocation"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af3e23-7df1-44d8-9eda-06834bef4f2a"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element name="SharingHintHash" ma:index="10" nillable="true" ma:displayName="Partage du hachage d’indicateur"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a476e03-92df-48f3-8b41-a7a280023df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_activity" ma:index="20" nillable="true" ma:displayName="_activity" ma:hidden="true" ma:internalName="_activity">
      <xsd:simpleType>
        <xsd:restriction base="dms:Note"/>
      </xsd:simpleType>
    </xsd:element>
    <xsd:element name="MediaServiceLocation" ma:index="21" nillable="true" ma:displayName="Location" ma:indexed="true" ma:internalName="MediaServiceLocatio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38FB4A-2A0F-4CD6-B1C2-3A84834F1890}">
  <ds:schemaRefs>
    <ds:schemaRef ds:uri="http://schemas.microsoft.com/office/2006/documentManagement/types"/>
    <ds:schemaRef ds:uri="http://purl.org/dc/dcmitype/"/>
    <ds:schemaRef ds:uri="http://purl.org/dc/elements/1.1/"/>
    <ds:schemaRef ds:uri="http://schemas.microsoft.com/office/2006/metadata/properties"/>
    <ds:schemaRef ds:uri="http://schemas.openxmlformats.org/package/2006/metadata/core-properties"/>
    <ds:schemaRef ds:uri="http://purl.org/dc/terms/"/>
    <ds:schemaRef ds:uri="http://www.w3.org/XML/1998/namespace"/>
    <ds:schemaRef ds:uri="http://schemas.microsoft.com/office/infopath/2007/PartnerControls"/>
    <ds:schemaRef ds:uri="0a476e03-92df-48f3-8b41-a7a280023df4"/>
    <ds:schemaRef ds:uri="03af3e23-7df1-44d8-9eda-06834bef4f2a"/>
  </ds:schemaRefs>
</ds:datastoreItem>
</file>

<file path=customXml/itemProps2.xml><?xml version="1.0" encoding="utf-8"?>
<ds:datastoreItem xmlns:ds="http://schemas.openxmlformats.org/officeDocument/2006/customXml" ds:itemID="{DC646DB1-AF1B-4043-AAB7-51B19A310B93}">
  <ds:schemaRefs>
    <ds:schemaRef ds:uri="http://schemas.microsoft.com/sharepoint/v3/contenttype/forms"/>
  </ds:schemaRefs>
</ds:datastoreItem>
</file>

<file path=customXml/itemProps3.xml><?xml version="1.0" encoding="utf-8"?>
<ds:datastoreItem xmlns:ds="http://schemas.openxmlformats.org/officeDocument/2006/customXml" ds:itemID="{509D3C0A-99F7-4A82-AA28-B7F66A1963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af3e23-7df1-44d8-9eda-06834bef4f2a"/>
    <ds:schemaRef ds:uri="0a476e03-92df-48f3-8b41-a7a280023d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708</TotalTime>
  <Words>1011</Words>
  <Application>Microsoft Office PowerPoint</Application>
  <PresentationFormat>Personnalisé</PresentationFormat>
  <Paragraphs>103</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CHAVAGNAC Marlène</dc:creator>
  <cp:lastModifiedBy>Clémentine COLLEIT - ITC France</cp:lastModifiedBy>
  <cp:revision>11</cp:revision>
  <dcterms:created xsi:type="dcterms:W3CDTF">2023-09-01T12:18:47Z</dcterms:created>
  <dcterms:modified xsi:type="dcterms:W3CDTF">2024-10-16T12:22:03Z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0x01010092B196D8BA75F740BCBBC0A2F3348678</vt:lpwstr>
  </property>
  <property fmtid="{D5CDD505-2E9C-101B-9397-08002B2CF9AE}" pid="3" name="ArticulateGUID">
    <vt:lpwstr>F4C6F238-5CD6-4C5B-A388-6C8627C11D9B</vt:lpwstr>
  </property>
  <property fmtid="{D5CDD505-2E9C-101B-9397-08002B2CF9AE}" pid="4" name="ArticulatePath">
    <vt:lpwstr>Poster Atoderm Intensive gel crème_EADV 2023 vf</vt:lpwstr>
  </property>
</Properties>
</file>