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1211" r:id="rId5"/>
    <p:sldId id="1198" r:id="rId6"/>
    <p:sldId id="1208" r:id="rId7"/>
    <p:sldId id="1191" r:id="rId8"/>
    <p:sldId id="1193" r:id="rId9"/>
    <p:sldId id="1459" r:id="rId10"/>
    <p:sldId id="1194" r:id="rId11"/>
    <p:sldId id="1201" r:id="rId12"/>
    <p:sldId id="1195" r:id="rId13"/>
    <p:sldId id="1203" r:id="rId14"/>
    <p:sldId id="1212" r:id="rId15"/>
    <p:sldId id="1462" r:id="rId16"/>
    <p:sldId id="1460" r:id="rId17"/>
    <p:sldId id="1213" r:id="rId18"/>
  </p:sldIdLst>
  <p:sldSz cx="12192000" cy="6858000"/>
  <p:notesSz cx="6858000" cy="9144000"/>
  <p:custDataLst>
    <p:tags r:id="rId20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289"/>
    <a:srgbClr val="FE678A"/>
    <a:srgbClr val="E30061"/>
    <a:srgbClr val="D3D3D3"/>
    <a:srgbClr val="FFCC00"/>
    <a:srgbClr val="4547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2" autoAdjust="0"/>
    <p:restoredTop sz="80837" autoAdjust="0"/>
  </p:normalViewPr>
  <p:slideViewPr>
    <p:cSldViewPr snapToGrid="0">
      <p:cViewPr varScale="1">
        <p:scale>
          <a:sx n="86" d="100"/>
          <a:sy n="86" d="100"/>
        </p:scale>
        <p:origin x="12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dom2-lyon\data\BMB\PUBLICATIONS\Publi%20Sensibio%20Defensive\Figures\Figure%20Sensibio%20Defensive_6sept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dom2-lyon\data\BMB\PUBLICATIONS\Publi%20Sensibio%20Defensive\Figures\Figure%20Sensibio%20Defensive_2fev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dom2-lyon\data\BMB\PUBLICATIONS\Publi%20Sensibio%20Defensive\Figures\Figure%20Sensibio%20Defensive_5sept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dom2-lyon\data\BMB\PUBLICATIONS\Publi%20Sensibio%20Defensive\Figures\Figure%20Sensibio%20Defensive_5sept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naoshq-my.sharepoint.com/personal/helena_polena_naos_com/Documents/Bureau/CREALINE-SENSIBIO/Sensitive%20skin/Clinical%20studies/Pologne%20Rich/Results/RC2022-PSdr-PN_ALL%20VISITS_nouvelle%20analyse%20Benoi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naoshq-my.sharepoint.com/personal/helena_polena_naos_com/Documents/Bureau/CREALINE-SENSIBIO/Sensitive%20skin/Clinical%20studies/Pologne%20Rich/Results/RC2022-PSdr-PN_ALL%20VISITS_v2_HP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99158906844016"/>
          <c:y val="4.5005462544659994E-2"/>
          <c:w val="0.53289436787129885"/>
          <c:h val="0.84151892806242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'EC IL-1alpha'!$B$5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errBars>
            <c:errBarType val="plus"/>
            <c:errValType val="cust"/>
            <c:noEndCap val="0"/>
            <c:plus>
              <c:numRef>
                <c:f>'EC IL-1alpha'!$C$8:$D$8</c:f>
                <c:numCache>
                  <c:formatCode>General</c:formatCode>
                  <c:ptCount val="2"/>
                  <c:pt idx="0">
                    <c:v>192.2</c:v>
                  </c:pt>
                  <c:pt idx="1">
                    <c:v>131.80000000000001</c:v>
                  </c:pt>
                </c:numCache>
              </c:numRef>
            </c:plus>
            <c:minus>
              <c:numRef>
                <c:f>'EC IL-1alpha'!$C$8:$D$8</c:f>
                <c:numCache>
                  <c:formatCode>General</c:formatCode>
                  <c:ptCount val="2"/>
                  <c:pt idx="0">
                    <c:v>192.2</c:v>
                  </c:pt>
                  <c:pt idx="1">
                    <c:v>131.80000000000001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'EC IL-1alpha'!$C$3:$D$3</c:f>
              <c:strCache>
                <c:ptCount val="2"/>
                <c:pt idx="0">
                  <c:v>D0</c:v>
                </c:pt>
                <c:pt idx="1">
                  <c:v>D28</c:v>
                </c:pt>
              </c:strCache>
            </c:strRef>
          </c:cat>
          <c:val>
            <c:numRef>
              <c:f>'EC IL-1alpha'!$C$5:$D$5</c:f>
              <c:numCache>
                <c:formatCode>General</c:formatCode>
                <c:ptCount val="2"/>
                <c:pt idx="0">
                  <c:v>1269</c:v>
                </c:pt>
                <c:pt idx="1">
                  <c:v>917.6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D7-42FA-AE86-005FE46A4833}"/>
            </c:ext>
          </c:extLst>
        </c:ser>
        <c:ser>
          <c:idx val="1"/>
          <c:order val="1"/>
          <c:tx>
            <c:strRef>
              <c:f>'EC IL-1alpha'!$B$6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rgbClr val="696969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errBars>
            <c:errBarType val="plus"/>
            <c:errValType val="cust"/>
            <c:noEndCap val="0"/>
            <c:plus>
              <c:numRef>
                <c:f>'EC IL-1alpha'!$C$9:$D$9</c:f>
                <c:numCache>
                  <c:formatCode>General</c:formatCode>
                  <c:ptCount val="2"/>
                  <c:pt idx="0">
                    <c:v>220.8</c:v>
                  </c:pt>
                  <c:pt idx="1">
                    <c:v>153.6</c:v>
                  </c:pt>
                </c:numCache>
              </c:numRef>
            </c:plus>
            <c:minus>
              <c:numRef>
                <c:f>'EC IL-1alpha'!$C$9:$D$9</c:f>
                <c:numCache>
                  <c:formatCode>General</c:formatCode>
                  <c:ptCount val="2"/>
                  <c:pt idx="0">
                    <c:v>220.8</c:v>
                  </c:pt>
                  <c:pt idx="1">
                    <c:v>153.6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'EC IL-1alpha'!$C$3:$D$3</c:f>
              <c:strCache>
                <c:ptCount val="2"/>
                <c:pt idx="0">
                  <c:v>D0</c:v>
                </c:pt>
                <c:pt idx="1">
                  <c:v>D28</c:v>
                </c:pt>
              </c:strCache>
            </c:strRef>
          </c:cat>
          <c:val>
            <c:numRef>
              <c:f>'EC IL-1alpha'!$C$6:$D$6</c:f>
              <c:numCache>
                <c:formatCode>General</c:formatCode>
                <c:ptCount val="2"/>
                <c:pt idx="0">
                  <c:v>1154</c:v>
                </c:pt>
                <c:pt idx="1">
                  <c:v>1061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D7-42FA-AE86-005FE46A4833}"/>
            </c:ext>
          </c:extLst>
        </c:ser>
        <c:ser>
          <c:idx val="2"/>
          <c:order val="2"/>
          <c:tx>
            <c:strRef>
              <c:f>'EC IL-1alpha'!$B$7</c:f>
              <c:strCache>
                <c:ptCount val="1"/>
                <c:pt idx="0">
                  <c:v>stress + product</c:v>
                </c:pt>
              </c:strCache>
            </c:strRef>
          </c:tx>
          <c:spPr>
            <a:solidFill>
              <a:srgbClr val="E3006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errBars>
            <c:errBarType val="plus"/>
            <c:errValType val="cust"/>
            <c:noEndCap val="0"/>
            <c:plus>
              <c:numRef>
                <c:f>'EC IL-1alpha'!$C$10:$D$10</c:f>
                <c:numCache>
                  <c:formatCode>General</c:formatCode>
                  <c:ptCount val="2"/>
                  <c:pt idx="0">
                    <c:v>112.4</c:v>
                  </c:pt>
                  <c:pt idx="1">
                    <c:v>174.5</c:v>
                  </c:pt>
                </c:numCache>
              </c:numRef>
            </c:plus>
            <c:minus>
              <c:numRef>
                <c:f>'EC IL-1alpha'!$C$10:$D$10</c:f>
                <c:numCache>
                  <c:formatCode>General</c:formatCode>
                  <c:ptCount val="2"/>
                  <c:pt idx="0">
                    <c:v>112.4</c:v>
                  </c:pt>
                  <c:pt idx="1">
                    <c:v>174.5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'EC IL-1alpha'!$C$3:$D$3</c:f>
              <c:strCache>
                <c:ptCount val="2"/>
                <c:pt idx="0">
                  <c:v>D0</c:v>
                </c:pt>
                <c:pt idx="1">
                  <c:v>D28</c:v>
                </c:pt>
              </c:strCache>
            </c:strRef>
          </c:cat>
          <c:val>
            <c:numRef>
              <c:f>'EC IL-1alpha'!$C$7:$D$7</c:f>
              <c:numCache>
                <c:formatCode>General</c:formatCode>
                <c:ptCount val="2"/>
                <c:pt idx="0">
                  <c:v>855.4</c:v>
                </c:pt>
                <c:pt idx="1">
                  <c:v>1050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D7-42FA-AE86-005FE46A48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6237328"/>
        <c:axId val="166241072"/>
      </c:barChart>
      <c:catAx>
        <c:axId val="16623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66241072"/>
        <c:crosses val="autoZero"/>
        <c:auto val="1"/>
        <c:lblAlgn val="ctr"/>
        <c:lblOffset val="100"/>
        <c:noMultiLvlLbl val="0"/>
      </c:catAx>
      <c:valAx>
        <c:axId val="1662410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66237328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Cera Pro" panose="00000500000000000000"/>
          <a:cs typeface="Times New Roman" panose="02020603050405020304" pitchFamily="18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81758454818586"/>
          <c:y val="6.9611195867886985E-2"/>
          <c:w val="0.41827107970252397"/>
          <c:h val="0.775020130700047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'EC S100A8-9'!$B$4</c:f>
              <c:strCache>
                <c:ptCount val="1"/>
                <c:pt idx="0">
                  <c:v>Témoin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errBars>
            <c:errBarType val="plus"/>
            <c:errValType val="cust"/>
            <c:noEndCap val="0"/>
            <c:plus>
              <c:numRef>
                <c:f>'EC S100A8-9'!$C$8:$D$8</c:f>
                <c:numCache>
                  <c:formatCode>General</c:formatCode>
                  <c:ptCount val="2"/>
                  <c:pt idx="0">
                    <c:v>15.401999999999999</c:v>
                  </c:pt>
                  <c:pt idx="1">
                    <c:v>15.91</c:v>
                  </c:pt>
                </c:numCache>
              </c:numRef>
            </c:plus>
            <c:minus>
              <c:numRef>
                <c:f>'EC S100A8-9'!$C$8:$D$8</c:f>
                <c:numCache>
                  <c:formatCode>General</c:formatCode>
                  <c:ptCount val="2"/>
                  <c:pt idx="0">
                    <c:v>15.401999999999999</c:v>
                  </c:pt>
                  <c:pt idx="1">
                    <c:v>15.91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'EC S100A8-9'!$C$3:$D$3</c:f>
              <c:strCache>
                <c:ptCount val="2"/>
                <c:pt idx="0">
                  <c:v>J0</c:v>
                </c:pt>
                <c:pt idx="1">
                  <c:v>J28</c:v>
                </c:pt>
              </c:strCache>
            </c:strRef>
          </c:cat>
          <c:val>
            <c:numRef>
              <c:f>'EC S100A8-9'!$C$4:$D$4</c:f>
              <c:numCache>
                <c:formatCode>General</c:formatCode>
                <c:ptCount val="2"/>
                <c:pt idx="0">
                  <c:v>166.10300000000001</c:v>
                </c:pt>
                <c:pt idx="1">
                  <c:v>122.685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46-401A-9AF6-818DB524796D}"/>
            </c:ext>
          </c:extLst>
        </c:ser>
        <c:ser>
          <c:idx val="1"/>
          <c:order val="1"/>
          <c:tx>
            <c:strRef>
              <c:f>'EC S100A8-9'!$B$5</c:f>
              <c:strCache>
                <c:ptCount val="1"/>
                <c:pt idx="0">
                  <c:v>Stress</c:v>
                </c:pt>
              </c:strCache>
            </c:strRef>
          </c:tx>
          <c:spPr>
            <a:solidFill>
              <a:srgbClr val="696969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errBars>
            <c:errBarType val="plus"/>
            <c:errValType val="cust"/>
            <c:noEndCap val="0"/>
            <c:plus>
              <c:numRef>
                <c:f>'EC S100A8-9'!$C$9:$D$9</c:f>
                <c:numCache>
                  <c:formatCode>General</c:formatCode>
                  <c:ptCount val="2"/>
                  <c:pt idx="0">
                    <c:v>21.835000000000001</c:v>
                  </c:pt>
                  <c:pt idx="1">
                    <c:v>23.006</c:v>
                  </c:pt>
                </c:numCache>
              </c:numRef>
            </c:plus>
            <c:minus>
              <c:numRef>
                <c:f>'EC S100A8-9'!$C$9:$D$9</c:f>
                <c:numCache>
                  <c:formatCode>General</c:formatCode>
                  <c:ptCount val="2"/>
                  <c:pt idx="0">
                    <c:v>21.835000000000001</c:v>
                  </c:pt>
                  <c:pt idx="1">
                    <c:v>23.006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'EC S100A8-9'!$C$3:$D$3</c:f>
              <c:strCache>
                <c:ptCount val="2"/>
                <c:pt idx="0">
                  <c:v>J0</c:v>
                </c:pt>
                <c:pt idx="1">
                  <c:v>J28</c:v>
                </c:pt>
              </c:strCache>
            </c:strRef>
          </c:cat>
          <c:val>
            <c:numRef>
              <c:f>'EC S100A8-9'!$C$5:$D$5</c:f>
              <c:numCache>
                <c:formatCode>General</c:formatCode>
                <c:ptCount val="2"/>
                <c:pt idx="0">
                  <c:v>162.38499999999999</c:v>
                </c:pt>
                <c:pt idx="1">
                  <c:v>155.47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46-401A-9AF6-818DB524796D}"/>
            </c:ext>
          </c:extLst>
        </c:ser>
        <c:ser>
          <c:idx val="2"/>
          <c:order val="2"/>
          <c:tx>
            <c:strRef>
              <c:f>'EC S100A8-9'!$B$6</c:f>
              <c:strCache>
                <c:ptCount val="1"/>
                <c:pt idx="0">
                  <c:v>Stress + produit</c:v>
                </c:pt>
              </c:strCache>
            </c:strRef>
          </c:tx>
          <c:spPr>
            <a:solidFill>
              <a:srgbClr val="E3006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errBars>
            <c:errBarType val="plus"/>
            <c:errValType val="cust"/>
            <c:noEndCap val="0"/>
            <c:plus>
              <c:numRef>
                <c:f>'EC S100A8-9'!$C$10:$D$10</c:f>
                <c:numCache>
                  <c:formatCode>General</c:formatCode>
                  <c:ptCount val="2"/>
                  <c:pt idx="0">
                    <c:v>20.463999999999999</c:v>
                  </c:pt>
                  <c:pt idx="1">
                    <c:v>18.25</c:v>
                  </c:pt>
                </c:numCache>
              </c:numRef>
            </c:plus>
            <c:minus>
              <c:numRef>
                <c:f>'EC S100A8-9'!$C$10:$D$10</c:f>
                <c:numCache>
                  <c:formatCode>General</c:formatCode>
                  <c:ptCount val="2"/>
                  <c:pt idx="0">
                    <c:v>20.463999999999999</c:v>
                  </c:pt>
                  <c:pt idx="1">
                    <c:v>18.25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'EC S100A8-9'!$C$3:$D$3</c:f>
              <c:strCache>
                <c:ptCount val="2"/>
                <c:pt idx="0">
                  <c:v>J0</c:v>
                </c:pt>
                <c:pt idx="1">
                  <c:v>J28</c:v>
                </c:pt>
              </c:strCache>
            </c:strRef>
          </c:cat>
          <c:val>
            <c:numRef>
              <c:f>'EC S100A8-9'!$C$6:$D$6</c:f>
              <c:numCache>
                <c:formatCode>General</c:formatCode>
                <c:ptCount val="2"/>
                <c:pt idx="0">
                  <c:v>163.15100000000001</c:v>
                </c:pt>
                <c:pt idx="1">
                  <c:v>145.58799999999999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46-401A-9AF6-818DB52479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6237328"/>
        <c:axId val="166241072"/>
      </c:barChart>
      <c:catAx>
        <c:axId val="16623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66241072"/>
        <c:crosses val="autoZero"/>
        <c:auto val="1"/>
        <c:lblAlgn val="ctr"/>
        <c:lblOffset val="100"/>
        <c:noMultiLvlLbl val="0"/>
      </c:catAx>
      <c:valAx>
        <c:axId val="1662410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66237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536471215509704"/>
          <c:y val="1.1027590557455428E-2"/>
          <c:w val="0.37463528784490291"/>
          <c:h val="0.543056321037661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ra Pro" panose="00000500000000000000"/>
              <a:ea typeface="+mn-ea"/>
              <a:cs typeface="Times New Roman" panose="02020603050405020304" pitchFamily="18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Cera Pro" panose="00000500000000000000"/>
          <a:cs typeface="Times New Roman" panose="02020603050405020304" pitchFamily="18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49922635216449"/>
          <c:y val="7.1741463351563811E-2"/>
          <c:w val="0.72253945603961089"/>
          <c:h val="0.70465846941546095"/>
        </c:manualLayout>
      </c:layout>
      <c:lineChart>
        <c:grouping val="standard"/>
        <c:varyColors val="0"/>
        <c:ser>
          <c:idx val="0"/>
          <c:order val="0"/>
          <c:tx>
            <c:strRef>
              <c:f>'Test capsaïcine at D0'!$B$3</c:f>
              <c:strCache>
                <c:ptCount val="1"/>
                <c:pt idx="0">
                  <c:v>Stress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'Test capsaïcine at D0'!$C$6:$G$6</c:f>
                <c:numCache>
                  <c:formatCode>General</c:formatCode>
                  <c:ptCount val="5"/>
                  <c:pt idx="0">
                    <c:v>0.2</c:v>
                  </c:pt>
                  <c:pt idx="1">
                    <c:v>0.2</c:v>
                  </c:pt>
                  <c:pt idx="2">
                    <c:v>0.2</c:v>
                  </c:pt>
                  <c:pt idx="3">
                    <c:v>0.2</c:v>
                  </c:pt>
                  <c:pt idx="4">
                    <c:v>0.1</c:v>
                  </c:pt>
                </c:numCache>
              </c:numRef>
            </c:plus>
            <c:minus>
              <c:numRef>
                <c:f>'Test capsaïcine at D0'!$C$6:$G$6</c:f>
                <c:numCache>
                  <c:formatCode>General</c:formatCode>
                  <c:ptCount val="5"/>
                  <c:pt idx="0">
                    <c:v>0.2</c:v>
                  </c:pt>
                  <c:pt idx="1">
                    <c:v>0.2</c:v>
                  </c:pt>
                  <c:pt idx="2">
                    <c:v>0.2</c:v>
                  </c:pt>
                  <c:pt idx="3">
                    <c:v>0.2</c:v>
                  </c:pt>
                  <c:pt idx="4">
                    <c:v>0.1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'Test capsaïcine at D0'!$C$2:$G$2</c:f>
              <c:numCache>
                <c:formatCode>General</c:formatCode>
                <c:ptCount val="5"/>
                <c:pt idx="0">
                  <c:v>0</c:v>
                </c:pt>
                <c:pt idx="2">
                  <c:v>3</c:v>
                </c:pt>
                <c:pt idx="3">
                  <c:v>6</c:v>
                </c:pt>
                <c:pt idx="4">
                  <c:v>9</c:v>
                </c:pt>
              </c:numCache>
            </c:numRef>
          </c:cat>
          <c:val>
            <c:numRef>
              <c:f>'Test capsaïcine at D0'!$C$3:$G$3</c:f>
              <c:numCache>
                <c:formatCode>0.0_ ;[Red]\-0.0\ </c:formatCode>
                <c:ptCount val="5"/>
                <c:pt idx="0">
                  <c:v>2.5</c:v>
                </c:pt>
                <c:pt idx="1">
                  <c:v>2.2999999999999998</c:v>
                </c:pt>
                <c:pt idx="2">
                  <c:v>1.6</c:v>
                </c:pt>
                <c:pt idx="3">
                  <c:v>1</c:v>
                </c:pt>
                <c:pt idx="4">
                  <c:v>0.3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131-41E5-99E5-32B35ADAF070}"/>
            </c:ext>
          </c:extLst>
        </c:ser>
        <c:ser>
          <c:idx val="1"/>
          <c:order val="1"/>
          <c:tx>
            <c:strRef>
              <c:f>'Test capsaïcine at D0'!$B$4</c:f>
              <c:strCache>
                <c:ptCount val="1"/>
                <c:pt idx="0">
                  <c:v>Produit + stress</c:v>
                </c:pt>
              </c:strCache>
            </c:strRef>
          </c:tx>
          <c:spPr>
            <a:ln w="12700" cap="rnd">
              <a:solidFill>
                <a:srgbClr val="E3006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E30061"/>
              </a:solidFill>
              <a:ln w="9525">
                <a:solidFill>
                  <a:srgbClr val="E3006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7.8056768558951967E-2"/>
                      <c:h val="5.13794396390106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131-41E5-99E5-32B35ADAF070}"/>
                </c:ext>
              </c:extLst>
            </c:dLbl>
            <c:dLbl>
              <c:idx val="1"/>
              <c:layout>
                <c:manualLayout>
                  <c:x val="-4.5851528384279479E-2"/>
                  <c:y val="-3.842364532019710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131-41E5-99E5-32B35ADAF070}"/>
                </c:ext>
              </c:extLst>
            </c:dLbl>
            <c:dLbl>
              <c:idx val="2"/>
              <c:layout>
                <c:manualLayout>
                  <c:x val="-4.5851528384279479E-2"/>
                  <c:y val="-5.4844006568144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131-41E5-99E5-32B35ADAF070}"/>
                </c:ext>
              </c:extLst>
            </c:dLbl>
            <c:dLbl>
              <c:idx val="3"/>
              <c:layout>
                <c:manualLayout>
                  <c:x val="-4.8034934497816754E-2"/>
                  <c:y val="-4.4991789819376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131-41E5-99E5-32B35ADAF07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7.4235807860262015E-2"/>
                      <c:h val="5.51724137931034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131-41E5-99E5-32B35ADAF0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ra Pro" panose="00000500000000000000"/>
                    <a:ea typeface="+mn-ea"/>
                    <a:cs typeface="Times New Roman" panose="02020603050405020304" pitchFamily="18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plus"/>
            <c:errValType val="cust"/>
            <c:noEndCap val="0"/>
            <c:plus>
              <c:numRef>
                <c:f>'Test capsaïcine at D0'!$C$7:$G$7</c:f>
                <c:numCache>
                  <c:formatCode>General</c:formatCode>
                  <c:ptCount val="5"/>
                  <c:pt idx="0">
                    <c:v>0.2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</c:v>
                  </c:pt>
                </c:numCache>
              </c:numRef>
            </c:plus>
            <c:minus>
              <c:numRef>
                <c:f>'Test capsaïcine at D0'!$C$7:$G$7</c:f>
                <c:numCache>
                  <c:formatCode>General</c:formatCode>
                  <c:ptCount val="5"/>
                  <c:pt idx="0">
                    <c:v>0.2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'Test capsaïcine at D0'!$C$2:$G$2</c:f>
              <c:numCache>
                <c:formatCode>General</c:formatCode>
                <c:ptCount val="5"/>
                <c:pt idx="0">
                  <c:v>0</c:v>
                </c:pt>
                <c:pt idx="2">
                  <c:v>3</c:v>
                </c:pt>
                <c:pt idx="3">
                  <c:v>6</c:v>
                </c:pt>
                <c:pt idx="4">
                  <c:v>9</c:v>
                </c:pt>
              </c:numCache>
            </c:numRef>
          </c:cat>
          <c:val>
            <c:numRef>
              <c:f>'Test capsaïcine at D0'!$C$4:$G$4</c:f>
              <c:numCache>
                <c:formatCode>0.0_ ;[Red]\-0.0\ </c:formatCode>
                <c:ptCount val="5"/>
                <c:pt idx="0">
                  <c:v>2.5</c:v>
                </c:pt>
                <c:pt idx="1">
                  <c:v>1.5</c:v>
                </c:pt>
                <c:pt idx="2">
                  <c:v>0.7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3131-41E5-99E5-32B35ADAF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894864"/>
        <c:axId val="2097888208"/>
      </c:lineChart>
      <c:catAx>
        <c:axId val="2097894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ra Pro" panose="00000500000000000000"/>
                    <a:ea typeface="+mn-ea"/>
                    <a:cs typeface="Times New Roman" panose="02020603050405020304" pitchFamily="18" charset="0"/>
                  </a:defRPr>
                </a:pPr>
                <a:r>
                  <a:rPr lang="fr-FR"/>
                  <a:t>Durée (min) à J0</a:t>
                </a:r>
              </a:p>
            </c:rich>
          </c:tx>
          <c:layout>
            <c:manualLayout>
              <c:xMode val="edge"/>
              <c:yMode val="edge"/>
              <c:x val="0.44401471650104873"/>
              <c:y val="0.894035400747320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anose="00000500000000000000"/>
                  <a:ea typeface="+mn-ea"/>
                  <a:cs typeface="Times New Roman" panose="02020603050405020304" pitchFamily="18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2097888208"/>
        <c:crosses val="autoZero"/>
        <c:auto val="1"/>
        <c:lblAlgn val="ctr"/>
        <c:lblOffset val="100"/>
        <c:tickLblSkip val="1"/>
        <c:noMultiLvlLbl val="0"/>
      </c:catAx>
      <c:valAx>
        <c:axId val="209788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ra Pro" panose="00000500000000000000"/>
                    <a:ea typeface="+mn-ea"/>
                    <a:cs typeface="Times New Roman" panose="02020603050405020304" pitchFamily="18" charset="0"/>
                  </a:defRPr>
                </a:pPr>
                <a:r>
                  <a:rPr lang="fr-FR" sz="1200" dirty="0"/>
                  <a:t>Intensité moyenne de la sensation </a:t>
                </a:r>
              </a:p>
            </c:rich>
          </c:tx>
          <c:layout>
            <c:manualLayout>
              <c:xMode val="edge"/>
              <c:yMode val="edge"/>
              <c:x val="3.2171447926215478E-2"/>
              <c:y val="2.578219910892801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ra Pro" panose="00000500000000000000"/>
                  <a:ea typeface="+mn-ea"/>
                  <a:cs typeface="Times New Roman" panose="02020603050405020304" pitchFamily="18" charset="0"/>
                </a:defRPr>
              </a:pPr>
              <a:endParaRPr lang="fr-FR"/>
            </a:p>
          </c:txPr>
        </c:title>
        <c:numFmt formatCode="0.0_ ;[Red]\-0.0\ 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20978948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429980591493108"/>
          <c:y val="0"/>
          <c:w val="0.35326032390056045"/>
          <c:h val="0.320218037888777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ra Pro" panose="00000500000000000000"/>
              <a:ea typeface="+mn-ea"/>
              <a:cs typeface="Times New Roman" panose="02020603050405020304" pitchFamily="18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latin typeface="Cera Pro" panose="00000500000000000000"/>
          <a:cs typeface="Times New Roman" panose="02020603050405020304" pitchFamily="18" charset="0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3006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80-444A-ACB5-60F524D76524}"/>
              </c:ext>
            </c:extLst>
          </c:dPt>
          <c:dPt>
            <c:idx val="1"/>
            <c:invertIfNegative val="0"/>
            <c:bubble3D val="0"/>
            <c:spPr>
              <a:solidFill>
                <a:srgbClr val="E3006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80-444A-ACB5-60F524D7652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80-444A-ACB5-60F524D76524}"/>
                </c:ext>
              </c:extLst>
            </c:dLbl>
            <c:dLbl>
              <c:idx val="1"/>
              <c:layout>
                <c:manualLayout>
                  <c:x val="3.2786885245901639E-3"/>
                  <c:y val="-2.833111601452583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A80-444A-ACB5-60F524D765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Cera Pro" panose="00000500000000000000"/>
                    <a:ea typeface="+mn-ea"/>
                    <a:cs typeface="Times New Roman" panose="02020603050405020304" pitchFamily="18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'Test capsaïcine at D28'!$C$30:$C$31</c:f>
                <c:numCache>
                  <c:formatCode>General</c:formatCode>
                  <c:ptCount val="2"/>
                  <c:pt idx="0">
                    <c:v>0.2</c:v>
                  </c:pt>
                  <c:pt idx="1">
                    <c:v>0.2</c:v>
                  </c:pt>
                </c:numCache>
              </c:numRef>
            </c:plus>
            <c:minus>
              <c:numRef>
                <c:f>'Test capsaïcine at D28'!$C$30:$C$31</c:f>
                <c:numCache>
                  <c:formatCode>General</c:formatCode>
                  <c:ptCount val="2"/>
                  <c:pt idx="0">
                    <c:v>0.2</c:v>
                  </c:pt>
                  <c:pt idx="1">
                    <c:v>0.2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'Test capsaïcine at D28'!$B$26:$B$27</c:f>
              <c:strCache>
                <c:ptCount val="2"/>
                <c:pt idx="0">
                  <c:v>Pré-inclusion</c:v>
                </c:pt>
                <c:pt idx="1">
                  <c:v>J28</c:v>
                </c:pt>
              </c:strCache>
            </c:strRef>
          </c:cat>
          <c:val>
            <c:numRef>
              <c:f>'Test capsaïcine at D28'!$C$26:$C$27</c:f>
              <c:numCache>
                <c:formatCode>General</c:formatCode>
                <c:ptCount val="2"/>
                <c:pt idx="0">
                  <c:v>1.7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80-444A-ACB5-60F524D76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7899856"/>
        <c:axId val="2097897776"/>
      </c:barChart>
      <c:catAx>
        <c:axId val="2097899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Cera Pro" panose="0000050000000000000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2097897776"/>
        <c:crosses val="autoZero"/>
        <c:auto val="1"/>
        <c:lblAlgn val="ctr"/>
        <c:lblOffset val="100"/>
        <c:noMultiLvlLbl val="0"/>
      </c:catAx>
      <c:valAx>
        <c:axId val="209789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Cera Pro" panose="00000500000000000000"/>
                    <a:ea typeface="+mn-ea"/>
                    <a:cs typeface="Times New Roman" panose="02020603050405020304" pitchFamily="18" charset="0"/>
                  </a:defRPr>
                </a:pPr>
                <a:r>
                  <a:rPr lang="fr-FR" sz="1600"/>
                  <a:t>[Capsaïcine]</a:t>
                </a:r>
              </a:p>
            </c:rich>
          </c:tx>
          <c:layout>
            <c:manualLayout>
              <c:xMode val="edge"/>
              <c:yMode val="edge"/>
              <c:x val="3.8079019699332486E-2"/>
              <c:y val="0.251866849305895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Cera Pro" panose="00000500000000000000"/>
                  <a:ea typeface="+mn-ea"/>
                  <a:cs typeface="Times New Roman" panose="02020603050405020304" pitchFamily="18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Cera Pro" panose="0000050000000000000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20978998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Cera Pro" panose="00000500000000000000"/>
          <a:cs typeface="Times New Roman" panose="02020603050405020304" pitchFamily="18" charset="0"/>
        </a:defRPr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9215505016136"/>
          <c:y val="6.1999657556983563E-2"/>
          <c:w val="0.81376077709072148"/>
          <c:h val="0.701786294591846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'[RC2022-PSdr-PN_ALL VISITS_nouvelle analyse Benoit.xlsx]LAST2'!$A$63</c:f>
              <c:strCache>
                <c:ptCount val="1"/>
                <c:pt idx="0">
                  <c:v>Produit</c:v>
                </c:pt>
              </c:strCache>
            </c:strRef>
          </c:tx>
          <c:spPr>
            <a:solidFill>
              <a:srgbClr val="E3006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D66EA0D-6FEA-480C-A7A4-CBF69F06E145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5520-41FC-B89A-77A0172A4FC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AB7FAA7-C3A9-4EA9-92DC-ABD34CCE852D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520-41FC-B89A-77A0172A4FC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AE8E7CD-4B65-4CE6-877C-0581DB41D13A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5520-41FC-B89A-77A0172A4F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E30061"/>
                    </a:solidFill>
                    <a:latin typeface="Cera Pro" panose="0000050000000000000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'[RC2022-PSdr-PN_ALL VISITS_nouvelle analyse Benoit.xlsx]LAST2'!$E$61:$G$62</c:f>
              <c:multiLvlStrCache>
                <c:ptCount val="3"/>
                <c:lvl>
                  <c:pt idx="0">
                    <c:v>J0</c:v>
                  </c:pt>
                  <c:pt idx="1">
                    <c:v>J28</c:v>
                  </c:pt>
                  <c:pt idx="2">
                    <c:v>J56</c:v>
                  </c:pt>
                </c:lvl>
                <c:lvl>
                  <c:pt idx="0">
                    <c:v>150 secondes</c:v>
                  </c:pt>
                </c:lvl>
              </c:multiLvlStrCache>
            </c:multiLvlStrRef>
          </c:cat>
          <c:val>
            <c:numRef>
              <c:f>'[RC2022-PSdr-PN_ALL VISITS_nouvelle analyse Benoit.xlsx]LAST2'!$E$63:$G$63</c:f>
              <c:numCache>
                <c:formatCode>General</c:formatCode>
                <c:ptCount val="3"/>
                <c:pt idx="0">
                  <c:v>1.1599999999999999</c:v>
                </c:pt>
                <c:pt idx="1">
                  <c:v>0.54</c:v>
                </c:pt>
                <c:pt idx="2">
                  <c:v>0.1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'[RC2022-PSdr-PN_ALL VISITS_nouvelle analyse Benoit.xlsx]LAST2'!$E$65:$G$65</c15:f>
                <c15:dlblRangeCache>
                  <c:ptCount val="3"/>
                  <c:pt idx="1">
                    <c:v>-53%</c:v>
                  </c:pt>
                  <c:pt idx="2">
                    <c:v>-91%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5520-41FC-B89A-77A0172A4FCD}"/>
            </c:ext>
          </c:extLst>
        </c:ser>
        <c:ser>
          <c:idx val="1"/>
          <c:order val="1"/>
          <c:tx>
            <c:strRef>
              <c:f>'[RC2022-PSdr-PN_ALL VISITS_nouvelle analyse Benoit.xlsx]LAST2'!$A$64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rgbClr val="D3D3D3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43212D1-3093-405B-83E0-461835C18784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5520-41FC-B89A-77A0172A4FC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F65A79F-80FA-4BF4-B8EE-860AE9C19E2F}" type="CELLRANGE">
                      <a:rPr lang="fr-FR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5520-41FC-B89A-77A0172A4FCD}"/>
                </c:ext>
              </c:extLst>
            </c:dLbl>
            <c:dLbl>
              <c:idx val="2"/>
              <c:layout>
                <c:manualLayout>
                  <c:x val="1.770220870597412E-2"/>
                  <c:y val="1.8490758115258799E-2"/>
                </c:manualLayout>
              </c:layout>
              <c:tx>
                <c:rich>
                  <a:bodyPr/>
                  <a:lstStyle/>
                  <a:p>
                    <a:fld id="{2CD36FA5-57B7-4983-95A4-9D7A0404DA0A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5520-41FC-B89A-77A0172A4F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ra Pro" panose="0000050000000000000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'[RC2022-PSdr-PN_ALL VISITS_nouvelle analyse Benoit.xlsx]LAST2'!$E$61:$G$62</c:f>
              <c:multiLvlStrCache>
                <c:ptCount val="3"/>
                <c:lvl>
                  <c:pt idx="0">
                    <c:v>J0</c:v>
                  </c:pt>
                  <c:pt idx="1">
                    <c:v>J28</c:v>
                  </c:pt>
                  <c:pt idx="2">
                    <c:v>J56</c:v>
                  </c:pt>
                </c:lvl>
                <c:lvl>
                  <c:pt idx="0">
                    <c:v>150 secondes</c:v>
                  </c:pt>
                </c:lvl>
              </c:multiLvlStrCache>
            </c:multiLvlStrRef>
          </c:cat>
          <c:val>
            <c:numRef>
              <c:f>'[RC2022-PSdr-PN_ALL VISITS_nouvelle analyse Benoit.xlsx]LAST2'!$E$64:$G$64</c:f>
              <c:numCache>
                <c:formatCode>General</c:formatCode>
                <c:ptCount val="3"/>
                <c:pt idx="0">
                  <c:v>1.2</c:v>
                </c:pt>
                <c:pt idx="1">
                  <c:v>0.88</c:v>
                </c:pt>
                <c:pt idx="2">
                  <c:v>0.64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'[RC2022-PSdr-PN_ALL VISITS_nouvelle analyse Benoit.xlsx]LAST2'!$E$66:$G$66</c15:f>
                <c15:dlblRangeCache>
                  <c:ptCount val="3"/>
                  <c:pt idx="1">
                    <c:v>-27%</c:v>
                  </c:pt>
                  <c:pt idx="2">
                    <c:v>-47%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5520-41FC-B89A-77A0172A4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08812687"/>
        <c:axId val="908798287"/>
      </c:barChart>
      <c:scatterChart>
        <c:scatterStyle val="lineMarker"/>
        <c:varyColors val="0"/>
        <c:ser>
          <c:idx val="2"/>
          <c:order val="2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3344BD10-84FB-467B-A7A6-9AE1DB65EF48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5520-41FC-B89A-77A0172A4FCD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rgbClr val="E30061"/>
                        </a:solidFill>
                        <a:latin typeface="Cera Pro" panose="00000500000000000000"/>
                        <a:ea typeface="+mn-ea"/>
                        <a:cs typeface="+mn-cs"/>
                      </a:defRPr>
                    </a:pPr>
                    <a:r>
                      <a:rPr lang="en-US" sz="1400" dirty="0">
                        <a:solidFill>
                          <a:srgbClr val="E30061"/>
                        </a:solidFill>
                      </a:rPr>
                      <a:t>**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E30061"/>
                      </a:solidFill>
                      <a:latin typeface="Cera Pro" panose="0000050000000000000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9-5520-41FC-B89A-77A0172A4FC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954E94C-125B-4451-9D1B-619DBC06DB44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5520-41FC-B89A-77A0172A4F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E30061"/>
                    </a:solidFill>
                    <a:latin typeface="Cera Pro" panose="00000500000000000000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'[RC2022-PSdr-PN_ALL VISITS_nouvelle analyse Benoit.xlsx]LAST2'!$S$61:$S$63</c:f>
              <c:numCache>
                <c:formatCode>General</c:formatCode>
                <c:ptCount val="3"/>
                <c:pt idx="0">
                  <c:v>4</c:v>
                </c:pt>
                <c:pt idx="1">
                  <c:v>4.5</c:v>
                </c:pt>
                <c:pt idx="2">
                  <c:v>5</c:v>
                </c:pt>
              </c:numCache>
            </c:numRef>
          </c:xVal>
          <c:yVal>
            <c:numRef>
              <c:f>'[RC2022-PSdr-PN_ALL VISITS_nouvelle analyse Benoit.xlsx]LAST2'!$T$61:$T$63</c:f>
              <c:numCache>
                <c:formatCode>General</c:formatCode>
                <c:ptCount val="3"/>
                <c:pt idx="0">
                  <c:v>1.1000000000000001</c:v>
                </c:pt>
                <c:pt idx="1">
                  <c:v>1.1000000000000001</c:v>
                </c:pt>
                <c:pt idx="2">
                  <c:v>1.1000000000000001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'[RC2022-PSdr-PN_ALL VISITS_nouvelle analyse Benoit.xlsx]LAST2'!$U$61:$U$63</c15:f>
                <c15:dlblRangeCache>
                  <c:ptCount val="3"/>
                  <c:pt idx="1">
                    <c:v>***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5520-41FC-B89A-77A0172A4FCD}"/>
            </c:ext>
          </c:extLst>
        </c:ser>
        <c:ser>
          <c:idx val="3"/>
          <c:order val="3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1CCCEF9C-7D1B-401B-8884-93211E55127C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5520-41FC-B89A-77A0172A4FCD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rgbClr val="E30061"/>
                        </a:solidFill>
                        <a:latin typeface="Cera Pro" panose="00000500000000000000"/>
                        <a:ea typeface="+mn-ea"/>
                        <a:cs typeface="+mn-cs"/>
                      </a:defRPr>
                    </a:pPr>
                    <a:fld id="{4B36F5A8-8687-451C-B3D2-43E4411230E6}" type="CELLRANGE">
                      <a:rPr lang="fr-FR"/>
                      <a:pPr>
                        <a:defRPr sz="1400">
                          <a:solidFill>
                            <a:srgbClr val="E30061"/>
                          </a:solidFill>
                        </a:defRPr>
                      </a:pPr>
                      <a:t>[PLAGECELL]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E30061"/>
                      </a:solidFill>
                      <a:latin typeface="Cera Pro" panose="0000050000000000000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5520-41FC-B89A-77A0172A4FC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4EAE5A4-484D-452E-84FB-9ED03A03522D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5520-41FC-B89A-77A0172A4F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E30061"/>
                    </a:solidFill>
                    <a:latin typeface="Cera Pro" panose="00000500000000000000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'[RC2022-PSdr-PN_ALL VISITS_nouvelle analyse Benoit.xlsx]LAST2'!$S$65:$S$67</c:f>
              <c:numCache>
                <c:formatCode>General</c:formatCode>
                <c:ptCount val="3"/>
                <c:pt idx="0">
                  <c:v>7</c:v>
                </c:pt>
                <c:pt idx="1">
                  <c:v>7.5</c:v>
                </c:pt>
                <c:pt idx="2">
                  <c:v>8</c:v>
                </c:pt>
              </c:numCache>
            </c:numRef>
          </c:xVal>
          <c:yVal>
            <c:numRef>
              <c:f>'[RC2022-PSdr-PN_ALL VISITS_nouvelle analyse Benoit.xlsx]LAST2'!$T$65:$T$67</c:f>
              <c:numCache>
                <c:formatCode>General</c:formatCode>
                <c:ptCount val="3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'[RC2022-PSdr-PN_ALL VISITS_nouvelle analyse Benoit.xlsx]LAST2'!$U$65:$U$67</c15:f>
                <c15:dlblRangeCache>
                  <c:ptCount val="3"/>
                  <c:pt idx="1">
                    <c:v>***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F-5520-41FC-B89A-77A0172A4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053727"/>
        <c:axId val="378135759"/>
      </c:scatterChart>
      <c:catAx>
        <c:axId val="908812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ea typeface="+mn-ea"/>
                <a:cs typeface="+mn-cs"/>
              </a:defRPr>
            </a:pPr>
            <a:endParaRPr lang="fr-FR"/>
          </a:p>
        </c:txPr>
        <c:crossAx val="908798287"/>
        <c:crosses val="autoZero"/>
        <c:auto val="1"/>
        <c:lblAlgn val="ctr"/>
        <c:lblOffset val="100"/>
        <c:noMultiLvlLbl val="0"/>
      </c:catAx>
      <c:valAx>
        <c:axId val="908798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ea typeface="+mn-ea"/>
                <a:cs typeface="+mn-cs"/>
              </a:defRPr>
            </a:pPr>
            <a:endParaRPr lang="fr-FR"/>
          </a:p>
        </c:txPr>
        <c:crossAx val="908812687"/>
        <c:crosses val="autoZero"/>
        <c:crossBetween val="between"/>
      </c:valAx>
      <c:valAx>
        <c:axId val="378135759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321053727"/>
        <c:crosses val="max"/>
        <c:crossBetween val="midCat"/>
      </c:valAx>
      <c:valAx>
        <c:axId val="321053727"/>
        <c:scaling>
          <c:orientation val="minMax"/>
          <c:max val="9"/>
          <c:min val="0"/>
        </c:scaling>
        <c:delete val="0"/>
        <c:axPos val="t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ea typeface="+mn-ea"/>
                <a:cs typeface="+mn-cs"/>
              </a:defRPr>
            </a:pPr>
            <a:endParaRPr lang="fr-FR"/>
          </a:p>
        </c:txPr>
        <c:crossAx val="378135759"/>
        <c:crosses val="max"/>
        <c:crossBetween val="midCat"/>
        <c:majorUnit val="1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Cera Pro" panose="00000500000000000000"/>
        </a:defRPr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74408623450372"/>
          <c:y val="0.15740740740740741"/>
          <c:w val="0.67620384951881018"/>
          <c:h val="0.57315616797900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'[RC2022-PSdr-PN_ALL VISITS_v2_HP.xlsx]BoSS'!$B$102</c:f>
              <c:strCache>
                <c:ptCount val="1"/>
                <c:pt idx="0">
                  <c:v>product 1</c:v>
                </c:pt>
              </c:strCache>
            </c:strRef>
          </c:tx>
          <c:spPr>
            <a:solidFill>
              <a:srgbClr val="E3006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'[RC2022-PSdr-PN_ALL VISITS_v2_HP.xlsx]BoSS'!$C$105:$E$105</c:f>
              <c:numCache>
                <c:formatCode>"D"0</c:formatCode>
                <c:ptCount val="3"/>
                <c:pt idx="0">
                  <c:v>0</c:v>
                </c:pt>
                <c:pt idx="1">
                  <c:v>28</c:v>
                </c:pt>
                <c:pt idx="2">
                  <c:v>56</c:v>
                </c:pt>
              </c:numCache>
            </c:numRef>
          </c:cat>
          <c:val>
            <c:numRef>
              <c:f>'[RC2022-PSdr-PN_ALL VISITS_v2_HP.xlsx]BoSS'!$AS$102:$AU$102</c:f>
              <c:numCache>
                <c:formatCode>General</c:formatCode>
                <c:ptCount val="3"/>
                <c:pt idx="0">
                  <c:v>29.06</c:v>
                </c:pt>
                <c:pt idx="1">
                  <c:v>23.36</c:v>
                </c:pt>
                <c:pt idx="2">
                  <c:v>20.34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78-4E63-BAC7-8C4A086C5B05}"/>
            </c:ext>
          </c:extLst>
        </c:ser>
        <c:ser>
          <c:idx val="1"/>
          <c:order val="1"/>
          <c:tx>
            <c:strRef>
              <c:f>'[RC2022-PSdr-PN_ALL VISITS_v2_HP.xlsx]BoSS'!$B$103</c:f>
              <c:strCache>
                <c:ptCount val="1"/>
                <c:pt idx="0">
                  <c:v>product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'[RC2022-PSdr-PN_ALL VISITS_v2_HP.xlsx]BoSS'!$C$105:$E$105</c:f>
              <c:numCache>
                <c:formatCode>"D"0</c:formatCode>
                <c:ptCount val="3"/>
                <c:pt idx="0">
                  <c:v>0</c:v>
                </c:pt>
                <c:pt idx="1">
                  <c:v>28</c:v>
                </c:pt>
                <c:pt idx="2">
                  <c:v>56</c:v>
                </c:pt>
              </c:numCache>
            </c:numRef>
          </c:cat>
          <c:val>
            <c:numRef>
              <c:f>'[RC2022-PSdr-PN_ALL VISITS_v2_HP.xlsx]BoSS'!$AS$103:$AU$103</c:f>
              <c:numCache>
                <c:formatCode>General</c:formatCode>
                <c:ptCount val="3"/>
                <c:pt idx="0">
                  <c:v>29.78</c:v>
                </c:pt>
                <c:pt idx="1">
                  <c:v>27.9</c:v>
                </c:pt>
                <c:pt idx="2">
                  <c:v>26.4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78-4E63-BAC7-8C4A086C5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3000543"/>
        <c:axId val="1302999711"/>
      </c:barChart>
      <c:catAx>
        <c:axId val="1303000543"/>
        <c:scaling>
          <c:orientation val="minMax"/>
        </c:scaling>
        <c:delete val="0"/>
        <c:axPos val="b"/>
        <c:numFmt formatCode="&quot;D&quot;0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ea typeface="+mn-ea"/>
                <a:cs typeface="+mn-cs"/>
              </a:defRPr>
            </a:pPr>
            <a:endParaRPr lang="fr-FR"/>
          </a:p>
        </c:txPr>
        <c:crossAx val="1302999711"/>
        <c:crosses val="autoZero"/>
        <c:auto val="1"/>
        <c:lblAlgn val="ctr"/>
        <c:lblOffset val="100"/>
        <c:noMultiLvlLbl val="0"/>
      </c:catAx>
      <c:valAx>
        <c:axId val="1302999711"/>
        <c:scaling>
          <c:orientation val="minMax"/>
          <c:max val="56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ea typeface="+mn-ea"/>
                <a:cs typeface="+mn-cs"/>
              </a:defRPr>
            </a:pPr>
            <a:endParaRPr lang="fr-FR"/>
          </a:p>
        </c:txPr>
        <c:crossAx val="1303000543"/>
        <c:crosses val="autoZero"/>
        <c:crossBetween val="between"/>
        <c:majorUnit val="8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Cera Pro" panose="00000500000000000000"/>
        </a:defRPr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0.5936</cdr:x>
      <cdr:y>0.21252</cdr:y>
    </cdr:from>
    <cdr:to>
      <cdr:x>0.92014</cdr:x>
      <cdr:y>0.32043</cdr:y>
    </cdr:to>
    <cdr:sp macro="" textlink="">
      <cdr:nvSpPr>
        <cdr:cNvPr id="2" name="ZoneTexte 43">
          <a:extLst xmlns:a="http://schemas.openxmlformats.org/drawingml/2006/main">
            <a:ext uri="{FF2B5EF4-FFF2-40B4-BE49-F238E27FC236}">
              <a16:creationId xmlns:a16="http://schemas.microsoft.com/office/drawing/2014/main" id="{DA79BBBD-0BEE-8DDA-B4E4-2D5CC7D698CE}"/>
            </a:ext>
          </a:extLst>
        </cdr:cNvPr>
        <cdr:cNvSpPr txBox="1"/>
      </cdr:nvSpPr>
      <cdr:spPr>
        <a:xfrm xmlns:a="http://schemas.openxmlformats.org/drawingml/2006/main">
          <a:off x="1617874" y="606184"/>
          <a:ext cx="889987" cy="3078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it-IT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400" b="1">
              <a:solidFill>
                <a:srgbClr val="E30061"/>
              </a:solidFill>
              <a:latin typeface="Cera Pro" panose="00000500000000000000"/>
              <a:cs typeface="Arial" panose="020B0604020202020204" pitchFamily="34" charset="0"/>
            </a:rPr>
            <a:t>***</a:t>
          </a:r>
        </a:p>
      </cdr:txBody>
    </cdr:sp>
  </cdr:relSizeAnchor>
  <cdr:relSizeAnchor xmlns:cdr="http://schemas.openxmlformats.org/drawingml/2006/chartDrawing">
    <cdr:from>
      <cdr:x>0.3445</cdr:x>
      <cdr:y>0.17639</cdr:y>
    </cdr:from>
    <cdr:to>
      <cdr:x>0.67104</cdr:x>
      <cdr:y>0.2843</cdr:y>
    </cdr:to>
    <cdr:sp macro="" textlink="">
      <cdr:nvSpPr>
        <cdr:cNvPr id="3" name="ZoneTexte 43">
          <a:extLst xmlns:a="http://schemas.openxmlformats.org/drawingml/2006/main">
            <a:ext uri="{FF2B5EF4-FFF2-40B4-BE49-F238E27FC236}">
              <a16:creationId xmlns:a16="http://schemas.microsoft.com/office/drawing/2014/main" id="{2A00325D-D185-D9CB-EC31-E4058A095D27}"/>
            </a:ext>
          </a:extLst>
        </cdr:cNvPr>
        <cdr:cNvSpPr txBox="1"/>
      </cdr:nvSpPr>
      <cdr:spPr>
        <a:xfrm xmlns:a="http://schemas.openxmlformats.org/drawingml/2006/main">
          <a:off x="938928" y="503135"/>
          <a:ext cx="889988" cy="3078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400" b="1">
              <a:solidFill>
                <a:srgbClr val="E30061"/>
              </a:solidFill>
              <a:latin typeface="Cera Pro" panose="00000500000000000000"/>
              <a:cs typeface="Arial" panose="020B0604020202020204" pitchFamily="34" charset="0"/>
            </a:rPr>
            <a:t>***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46FBD-209A-4A2A-A4B1-D4464157CE41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4D1E9-D6B2-4AA6-8FDF-05C4D2DE17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2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602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00000"/>
              </a:lnSpc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310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280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636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680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9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9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735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03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6713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25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791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02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826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53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757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4D1E9-D6B2-4AA6-8FDF-05C4D2DE178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49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01046-477A-52E3-DCC0-0DD397AE6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A143194-5B40-EE47-16EA-9842E5E18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4108D7-D159-190F-AD20-DA5D4555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3F32-6DCF-400B-A457-5CB3DBB39568}" type="datetimeFigureOut">
              <a:rPr lang="it-IT" smtClean="0"/>
              <a:t>16/10/2024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588C32-CB3E-8FB0-E8E9-AE3D43F7D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477562-8EE6-8AFE-BA65-9D260D59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1EC0-B497-445A-8B60-6DDAD24F3644}" type="slidenum">
              <a:rPr lang="it-IT" smtClean="0"/>
              <a:t>‹N°›</a:t>
            </a:fld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8CBF2CB-5D7A-4F4D-BB8E-4DA08AF10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-53076"/>
            <a:ext cx="12280900" cy="69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2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CE2746-110B-7362-393E-2C0562577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D1089B9-E8D6-AAC7-E842-314E80410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592794-8723-874F-36C4-1D8ECE8A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3F32-6DCF-400B-A457-5CB3DBB39568}" type="datetimeFigureOut">
              <a:rPr lang="it-IT" smtClean="0"/>
              <a:t>16/10/2024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885948-546E-0DBC-954D-23250FFE4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355FDD-7DB0-EF73-7CD3-F5A247C0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1EC0-B497-445A-8B60-6DDAD24F364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69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DB3ED59-3FD1-3890-06CF-7E3E7801FF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627FA1-6CCE-6E9A-40F1-26ECFF846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B9E6DB-D29C-2625-5E8C-50AC041D4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3F32-6DCF-400B-A457-5CB3DBB39568}" type="datetimeFigureOut">
              <a:rPr lang="it-IT" smtClean="0"/>
              <a:t>16/10/2024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25497C-D131-1A35-E855-2B23E2C82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C4442F-CC78-F84B-8AC7-64B6E369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1EC0-B497-445A-8B60-6DDAD24F364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16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AD18CF-AB5C-216A-2CD7-129DC15C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222092"/>
            <a:ext cx="11658600" cy="905828"/>
          </a:xfrm>
        </p:spPr>
        <p:txBody>
          <a:bodyPr>
            <a:normAutofit/>
          </a:bodyPr>
          <a:lstStyle>
            <a:lvl1pPr>
              <a:defRPr sz="2400">
                <a:latin typeface="Cera Pro" panose="00000500000000000000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033681-1658-456B-F0FB-A7F79D6EF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72540"/>
            <a:ext cx="11658600" cy="4904423"/>
          </a:xfrm>
        </p:spPr>
        <p:txBody>
          <a:bodyPr/>
          <a:lstStyle>
            <a:lvl1pPr>
              <a:defRPr>
                <a:latin typeface="Cera Pro" panose="00000500000000000000" pitchFamily="2" charset="0"/>
              </a:defRPr>
            </a:lvl1pPr>
            <a:lvl2pPr>
              <a:defRPr>
                <a:latin typeface="Cera Pro" panose="00000500000000000000" pitchFamily="2" charset="0"/>
              </a:defRPr>
            </a:lvl2pPr>
            <a:lvl3pPr>
              <a:defRPr>
                <a:latin typeface="Cera Pro" panose="00000500000000000000" pitchFamily="2" charset="0"/>
              </a:defRPr>
            </a:lvl3pPr>
            <a:lvl4pPr>
              <a:defRPr>
                <a:latin typeface="Cera Pro" panose="00000500000000000000" pitchFamily="2" charset="0"/>
              </a:defRPr>
            </a:lvl4pPr>
            <a:lvl5pPr>
              <a:defRPr>
                <a:latin typeface="Cera Pro" panose="00000500000000000000" pitchFamily="2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C02D32-286D-F0EB-0CCE-852BA0E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3F32-6DCF-400B-A457-5CB3DBB39568}" type="datetimeFigureOut">
              <a:rPr lang="it-IT" smtClean="0"/>
              <a:t>16/10/2024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43FEDF-06FF-49D6-0FB3-57CEDBA6D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87FCF5-D476-C649-63DD-27C689AD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1EC0-B497-445A-8B60-6DDAD24F3644}" type="slidenum">
              <a:rPr lang="it-IT" smtClean="0"/>
              <a:t>‹N°›</a:t>
            </a:fld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D6A884D-1B57-23B4-4668-28FFA6A90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41"/>
          <a:stretch/>
        </p:blipFill>
        <p:spPr>
          <a:xfrm>
            <a:off x="-15008" y="6073140"/>
            <a:ext cx="12216205" cy="80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558EB1-2EA1-68A3-8936-2967399D1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FA7585-7F10-E95D-0B12-92E04B050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BFE1E0-07B1-B0AC-2092-6C168B0F8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3F32-6DCF-400B-A457-5CB3DBB39568}" type="datetimeFigureOut">
              <a:rPr lang="it-IT" smtClean="0"/>
              <a:t>16/10/2024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D768CF-9481-3316-99CF-BB8D79C2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009570-6136-C622-5F1E-1300FFB3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1EC0-B497-445A-8B60-6DDAD24F364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57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2E08F8-B392-EC71-792C-58C2F0B6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13E0DF-6ED1-3DA6-0E29-B91F4DE21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A7BE876-61F2-E016-65C9-25B6D9839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DEFCD3-DE3F-E03E-2A0A-E17E6EF9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3F32-6DCF-400B-A457-5CB3DBB39568}" type="datetimeFigureOut">
              <a:rPr lang="it-IT" smtClean="0"/>
              <a:t>16/10/2024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A6F7F96-93BA-41D3-6674-3F7E99F0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BB50DD-7DB3-3A9C-DDAB-3BF1F761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1EC0-B497-445A-8B60-6DDAD24F364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47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66A70E-AA24-15A1-9EB8-4D8FE3502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3BD95E-D013-B0FD-45BB-2711A8ADF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817C2D-E225-4AD2-AB3B-552DE59B6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0FD6AAD-99F8-64A2-103F-91EFEEA01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9BB9830-2067-07A0-98A1-61AA5CCE5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0809B9E-7600-9889-F86C-395DB92E8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3F32-6DCF-400B-A457-5CB3DBB39568}" type="datetimeFigureOut">
              <a:rPr lang="it-IT" smtClean="0"/>
              <a:t>16/10/2024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4EC5C1A-8AA4-D7FF-7F6A-F051A7FC6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BAE98A9-3DCC-41A2-421A-149B7459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1EC0-B497-445A-8B60-6DDAD24F364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42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A0D370-F4FC-CEFE-5B5B-E7DA05249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7AF0A4-959A-60CB-827D-132FE2DFD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3F32-6DCF-400B-A457-5CB3DBB39568}" type="datetimeFigureOut">
              <a:rPr lang="it-IT" smtClean="0"/>
              <a:t>16/10/2024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C8F87FC-ADA4-9DF0-B586-D98E6078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569C7E-FE6B-E437-2473-139D0EDB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1EC0-B497-445A-8B60-6DDAD24F364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63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C5DD18-5FCD-48AF-EDAF-85BAE661E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3F32-6DCF-400B-A457-5CB3DBB39568}" type="datetimeFigureOut">
              <a:rPr lang="it-IT" smtClean="0"/>
              <a:t>16/10/2024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BC06D7E-82C4-A2B1-DD90-8B870FA0B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16B55C-596A-622F-5CA1-C238D0A2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1EC0-B497-445A-8B60-6DDAD24F364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161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A4D066-0BA6-B96F-D5FA-946F973F1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9DF16D-790B-C77B-8636-8A01FE3D4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03D2FD-E23E-57B5-BB0F-F6C9C5187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707AF0-B88D-F9F5-46FD-1D598FAAE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3F32-6DCF-400B-A457-5CB3DBB39568}" type="datetimeFigureOut">
              <a:rPr lang="it-IT" smtClean="0"/>
              <a:t>16/10/2024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A5A5BF-BE35-B625-6F5E-407202D3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6947ED3-AF4F-72A5-A794-D5EC39F6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1EC0-B497-445A-8B60-6DDAD24F364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97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4F04AD-601F-95B7-5170-7D1A22A3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546590E-4E1B-5D58-3D81-9C187D8A8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DB60074-22AC-52F5-E4A8-CA6A718EE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1F6C76-C47D-2A8C-D270-A3639873B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3F32-6DCF-400B-A457-5CB3DBB39568}" type="datetimeFigureOut">
              <a:rPr lang="it-IT" smtClean="0"/>
              <a:t>16/10/2024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3726F0-9F2B-3D96-B7B3-E41192FA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D4AA5A-697C-B31F-F4CD-AA7E5EA1D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1EC0-B497-445A-8B60-6DDAD24F364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54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7D1D7E9-2B53-AFDB-9C28-409656A11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2D4739-2B0F-C125-7C7F-4DD6E3CEE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6AC193-24BB-529E-37D6-2D93A5514C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73F32-6DCF-400B-A457-5CB3DBB39568}" type="datetimeFigureOut">
              <a:rPr lang="it-IT" smtClean="0"/>
              <a:t>16/10/2024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076C6A-52CF-7578-A769-5FDAA511B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D792FC-F953-D51A-2C34-9A710A5DB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91EC0-B497-445A-8B60-6DDAD24F364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94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10.xml"/><Relationship Id="rId7" Type="http://schemas.openxmlformats.org/officeDocument/2006/relationships/chart" Target="../charts/chart2.xml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chart" Target="../charts/chart1.xml"/><Relationship Id="rId11" Type="http://schemas.openxmlformats.org/officeDocument/2006/relationships/image" Target="../media/image15.sv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3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11.xml"/><Relationship Id="rId7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13.svg"/><Relationship Id="rId4" Type="http://schemas.openxmlformats.org/officeDocument/2006/relationships/chart" Target="../charts/chart3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png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9.jpeg"/><Relationship Id="rId11" Type="http://schemas.openxmlformats.org/officeDocument/2006/relationships/image" Target="../media/image23.svg"/><Relationship Id="rId5" Type="http://schemas.openxmlformats.org/officeDocument/2006/relationships/image" Target="../media/image38.jpeg"/><Relationship Id="rId10" Type="http://schemas.openxmlformats.org/officeDocument/2006/relationships/image" Target="../media/image22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4.jpeg"/><Relationship Id="rId11" Type="http://schemas.openxmlformats.org/officeDocument/2006/relationships/image" Target="../media/image43.png"/><Relationship Id="rId5" Type="http://schemas.openxmlformats.org/officeDocument/2006/relationships/image" Target="../media/image42.svg"/><Relationship Id="rId10" Type="http://schemas.openxmlformats.org/officeDocument/2006/relationships/chart" Target="../charts/chart6.xml"/><Relationship Id="rId4" Type="http://schemas.openxmlformats.org/officeDocument/2006/relationships/image" Target="../media/image41.png"/><Relationship Id="rId9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1.png"/><Relationship Id="rId18" Type="http://schemas.openxmlformats.org/officeDocument/2006/relationships/image" Target="../media/image23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.svg"/><Relationship Id="rId12" Type="http://schemas.openxmlformats.org/officeDocument/2006/relationships/image" Target="../media/image18.sv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svg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13.svg"/><Relationship Id="rId15" Type="http://schemas.openxmlformats.org/officeDocument/2006/relationships/image" Target="../media/image44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svg"/><Relationship Id="rId1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sv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2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svg"/><Relationship Id="rId20" Type="http://schemas.openxmlformats.org/officeDocument/2006/relationships/image" Target="../media/image21.png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5.sv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23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sv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1.png"/><Relationship Id="rId7" Type="http://schemas.openxmlformats.org/officeDocument/2006/relationships/image" Target="../media/image7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svg"/><Relationship Id="rId20" Type="http://schemas.openxmlformats.org/officeDocument/2006/relationships/image" Target="../media/image26.png"/><Relationship Id="rId1" Type="http://schemas.openxmlformats.org/officeDocument/2006/relationships/tags" Target="../tags/tag7.xml"/><Relationship Id="rId6" Type="http://schemas.openxmlformats.org/officeDocument/2006/relationships/image" Target="../media/image9.svg"/><Relationship Id="rId11" Type="http://schemas.openxmlformats.org/officeDocument/2006/relationships/image" Target="../media/image13.sv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jp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9.jpg"/><Relationship Id="rId11" Type="http://schemas.openxmlformats.org/officeDocument/2006/relationships/image" Target="../media/image17.png"/><Relationship Id="rId5" Type="http://schemas.openxmlformats.org/officeDocument/2006/relationships/image" Target="../media/image28.jpg"/><Relationship Id="rId10" Type="http://schemas.microsoft.com/office/2007/relationships/hdphoto" Target="../media/hdphoto1.wdp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4.jpeg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4.jpeg"/><Relationship Id="rId4" Type="http://schemas.openxmlformats.org/officeDocument/2006/relationships/image" Target="../media/image32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A29A61-BCC9-4ADF-6177-714920E1E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705" y="1885361"/>
            <a:ext cx="10878532" cy="1191354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bg1"/>
                </a:solidFill>
                <a:latin typeface="Cera Pro" panose="00000500000000000000" pitchFamily="2" charset="0"/>
              </a:rPr>
              <a:t>Management of </a:t>
            </a:r>
            <a:r>
              <a:rPr lang="fr-FR" sz="2800" dirty="0" err="1">
                <a:solidFill>
                  <a:schemeClr val="bg1"/>
                </a:solidFill>
                <a:latin typeface="Cera Pro" panose="00000500000000000000" pitchFamily="2" charset="0"/>
              </a:rPr>
              <a:t>triggering</a:t>
            </a:r>
            <a:r>
              <a:rPr lang="fr-FR" sz="2800" dirty="0">
                <a:solidFill>
                  <a:schemeClr val="bg1"/>
                </a:solidFill>
                <a:latin typeface="Cera Pro" panose="00000500000000000000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Cera Pro" panose="00000500000000000000" pitchFamily="2" charset="0"/>
              </a:rPr>
              <a:t>factors</a:t>
            </a:r>
            <a:r>
              <a:rPr lang="fr-FR" sz="2800" dirty="0">
                <a:solidFill>
                  <a:schemeClr val="bg1"/>
                </a:solidFill>
                <a:latin typeface="Cera Pro" panose="00000500000000000000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Cera Pro" panose="00000500000000000000" pitchFamily="2" charset="0"/>
              </a:rPr>
              <a:t>effect</a:t>
            </a:r>
            <a:r>
              <a:rPr lang="fr-FR" sz="2800" dirty="0">
                <a:solidFill>
                  <a:schemeClr val="bg1"/>
                </a:solidFill>
                <a:latin typeface="Cera Pro" panose="00000500000000000000" pitchFamily="2" charset="0"/>
              </a:rPr>
              <a:t> in sensitive skin </a:t>
            </a:r>
            <a:r>
              <a:rPr lang="fr-FR" sz="2800" dirty="0" err="1">
                <a:solidFill>
                  <a:schemeClr val="bg1"/>
                </a:solidFill>
                <a:latin typeface="Cera Pro" panose="00000500000000000000" pitchFamily="2" charset="0"/>
              </a:rPr>
              <a:t>with</a:t>
            </a:r>
            <a:r>
              <a:rPr lang="fr-FR" sz="2800" dirty="0">
                <a:solidFill>
                  <a:schemeClr val="bg1"/>
                </a:solidFill>
                <a:latin typeface="Cera Pro" panose="00000500000000000000" pitchFamily="2" charset="0"/>
              </a:rPr>
              <a:t> a </a:t>
            </a:r>
            <a:r>
              <a:rPr lang="fr-FR" sz="2800" dirty="0" err="1">
                <a:solidFill>
                  <a:schemeClr val="bg1"/>
                </a:solidFill>
                <a:latin typeface="Cera Pro" panose="00000500000000000000" pitchFamily="2" charset="0"/>
              </a:rPr>
              <a:t>specific</a:t>
            </a:r>
            <a:r>
              <a:rPr lang="fr-FR" sz="2800" dirty="0">
                <a:solidFill>
                  <a:schemeClr val="bg1"/>
                </a:solidFill>
                <a:latin typeface="Cera Pro" panose="00000500000000000000" pitchFamily="2" charset="0"/>
              </a:rPr>
              <a:t> </a:t>
            </a:r>
            <a:br>
              <a:rPr lang="fr-FR" sz="2800" dirty="0">
                <a:solidFill>
                  <a:schemeClr val="bg1"/>
                </a:solidFill>
                <a:latin typeface="Cera Pro" panose="00000500000000000000" pitchFamily="2" charset="0"/>
              </a:rPr>
            </a:br>
            <a:r>
              <a:rPr lang="fr-FR" sz="2800" dirty="0" err="1">
                <a:solidFill>
                  <a:schemeClr val="bg1"/>
                </a:solidFill>
                <a:latin typeface="Cera Pro" panose="00000500000000000000" pitchFamily="2" charset="0"/>
              </a:rPr>
              <a:t>dermo-cosmetic</a:t>
            </a:r>
            <a:r>
              <a:rPr lang="fr-FR" sz="2800" dirty="0">
                <a:solidFill>
                  <a:schemeClr val="bg1"/>
                </a:solidFill>
                <a:latin typeface="Cera Pro" panose="00000500000000000000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Cera Pro" panose="00000500000000000000" pitchFamily="2" charset="0"/>
              </a:rPr>
              <a:t>product</a:t>
            </a:r>
            <a:r>
              <a:rPr lang="fr-FR" sz="2800" dirty="0">
                <a:solidFill>
                  <a:schemeClr val="bg1"/>
                </a:solidFill>
                <a:latin typeface="Cera Pro" panose="00000500000000000000" pitchFamily="2" charset="0"/>
              </a:rPr>
              <a:t> (Contrôle des effets de facteurs déclenchants sur </a:t>
            </a:r>
            <a:br>
              <a:rPr lang="fr-FR" sz="2800" dirty="0">
                <a:solidFill>
                  <a:schemeClr val="bg1"/>
                </a:solidFill>
                <a:latin typeface="Cera Pro" panose="00000500000000000000" pitchFamily="2" charset="0"/>
              </a:rPr>
            </a:br>
            <a:r>
              <a:rPr lang="fr-FR" sz="2800" dirty="0">
                <a:solidFill>
                  <a:schemeClr val="bg1"/>
                </a:solidFill>
                <a:latin typeface="Cera Pro" panose="00000500000000000000" pitchFamily="2" charset="0"/>
              </a:rPr>
              <a:t>les peaux sensibles avec un produit </a:t>
            </a:r>
            <a:r>
              <a:rPr lang="fr-FR" sz="2800" dirty="0" err="1">
                <a:solidFill>
                  <a:schemeClr val="bg1"/>
                </a:solidFill>
                <a:latin typeface="Cera Pro" panose="00000500000000000000" pitchFamily="2" charset="0"/>
              </a:rPr>
              <a:t>dermo</a:t>
            </a:r>
            <a:r>
              <a:rPr lang="fr-FR" sz="2800" dirty="0">
                <a:solidFill>
                  <a:schemeClr val="bg1"/>
                </a:solidFill>
                <a:latin typeface="Cera Pro" panose="00000500000000000000" pitchFamily="2" charset="0"/>
              </a:rPr>
              <a:t>-cosmétique spécifique)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66EF36-9A1F-7C8E-BFE7-91D928832AD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42901" y="3266032"/>
            <a:ext cx="11529060" cy="130596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>
                <a:solidFill>
                  <a:schemeClr val="bg1"/>
                </a:solidFill>
                <a:latin typeface="Cera Pro" panose="00000500000000000000" pitchFamily="2" charset="0"/>
              </a:rPr>
              <a:t>Helena Polena, PharmD, PhD</a:t>
            </a:r>
          </a:p>
          <a:p>
            <a:pPr marL="0" indent="0" algn="ctr">
              <a:buNone/>
            </a:pPr>
            <a:r>
              <a:rPr lang="fr-FR">
                <a:solidFill>
                  <a:schemeClr val="bg1"/>
                </a:solidFill>
                <a:latin typeface="Cera Pro" panose="00000500000000000000" pitchFamily="2" charset="0"/>
              </a:rPr>
              <a:t>NAOS</a:t>
            </a:r>
          </a:p>
          <a:p>
            <a:pPr marL="0" indent="0" algn="ctr">
              <a:buNone/>
            </a:pPr>
            <a:r>
              <a:rPr lang="fr-FR">
                <a:solidFill>
                  <a:schemeClr val="bg1"/>
                </a:solidFill>
                <a:latin typeface="Cera Pro" panose="00000500000000000000" pitchFamily="2" charset="0"/>
              </a:rPr>
              <a:t>FC33 Dermatologie de la femme et pendant la grossesse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60A813-4F21-8BFA-A3F4-EBF27A85C9C5}"/>
              </a:ext>
            </a:extLst>
          </p:cNvPr>
          <p:cNvSpPr/>
          <p:nvPr/>
        </p:nvSpPr>
        <p:spPr>
          <a:xfrm>
            <a:off x="4152133" y="982208"/>
            <a:ext cx="3887734" cy="377420"/>
          </a:xfrm>
          <a:prstGeom prst="rect">
            <a:avLst/>
          </a:prstGeom>
          <a:noFill/>
        </p:spPr>
        <p:txBody>
          <a:bodyPr lIns="0" tIns="0" rIns="0" bIns="0">
            <a:normAutofit fontScale="97500"/>
          </a:bodyPr>
          <a:lstStyle/>
          <a:p>
            <a:pPr marL="0" marR="0" indent="0" algn="dist"/>
            <a:r>
              <a:rPr lang="fr-FR" sz="1200" i="1">
                <a:solidFill>
                  <a:srgbClr val="FFFFFF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LA DERMATOLOGIE AU-DELÀ DES FRONTIÈRES</a:t>
            </a:r>
          </a:p>
          <a:p>
            <a:pPr marL="0" marR="0" indent="0" algn="dist"/>
            <a:r>
              <a:rPr lang="fr-FR" sz="950" i="1">
                <a:solidFill>
                  <a:srgbClr val="FFFFFF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SCIENCE - SOINS - COMMUNAUTÉS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6CF152-A916-A6AB-127A-E4699D1E944B}"/>
              </a:ext>
            </a:extLst>
          </p:cNvPr>
          <p:cNvSpPr/>
          <p:nvPr/>
        </p:nvSpPr>
        <p:spPr>
          <a:xfrm>
            <a:off x="923827" y="999084"/>
            <a:ext cx="2177592" cy="696959"/>
          </a:xfrm>
          <a:prstGeom prst="rect">
            <a:avLst/>
          </a:prstGeom>
          <a:noFill/>
        </p:spPr>
        <p:txBody>
          <a:bodyPr lIns="0" tIns="0" rIns="0" bIns="0">
            <a:normAutofit fontScale="97500"/>
          </a:bodyPr>
          <a:lstStyle/>
          <a:p>
            <a:pPr marL="0" marR="0" indent="0" algn="ctr"/>
            <a:r>
              <a:rPr lang="fr-FR" sz="1000" i="1" dirty="0">
                <a:solidFill>
                  <a:srgbClr val="FFFFFF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25</a:t>
            </a:r>
            <a:r>
              <a:rPr lang="fr-FR" sz="1000" i="1" baseline="30000" dirty="0">
                <a:solidFill>
                  <a:srgbClr val="FFFFFF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e</a:t>
            </a:r>
            <a:r>
              <a:rPr lang="fr-FR" sz="1000" i="1" dirty="0">
                <a:solidFill>
                  <a:srgbClr val="FFFFFF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 Congrès mondial de dermatologie</a:t>
            </a:r>
          </a:p>
          <a:p>
            <a:pPr marL="0" marR="0" indent="0" algn="ctr"/>
            <a:r>
              <a:rPr lang="fr-FR" sz="1000" i="1" dirty="0">
                <a:solidFill>
                  <a:srgbClr val="FFFFFF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SINGAPOUR 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39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1">
            <a:extLst>
              <a:ext uri="{FF2B5EF4-FFF2-40B4-BE49-F238E27FC236}">
                <a16:creationId xmlns:a16="http://schemas.microsoft.com/office/drawing/2014/main" id="{B8CC8C6F-AFA4-AF49-3325-6FB358C07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44" y="238540"/>
            <a:ext cx="11553246" cy="950180"/>
          </a:xfrm>
        </p:spPr>
        <p:txBody>
          <a:bodyPr>
            <a:normAutofit/>
          </a:bodyPr>
          <a:lstStyle/>
          <a:p>
            <a:r>
              <a:rPr lang="fr-FR" sz="2200">
                <a:latin typeface="Cera Pro" panose="00000500000000000000"/>
              </a:rPr>
              <a:t>N° 2 Étude clinique dans des conditions de stress chaud-froid</a:t>
            </a:r>
          </a:p>
        </p:txBody>
      </p:sp>
      <p:pic>
        <p:nvPicPr>
          <p:cNvPr id="48" name="Picture 2" descr="29,639 Essai Clinique Vectores, Ilustraciones y Gráficos - 123RF">
            <a:extLst>
              <a:ext uri="{FF2B5EF4-FFF2-40B4-BE49-F238E27FC236}">
                <a16:creationId xmlns:a16="http://schemas.microsoft.com/office/drawing/2014/main" id="{CC58D322-C898-5459-895F-8D5F9AFAD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13970" r="12777" b="20354"/>
          <a:stretch/>
        </p:blipFill>
        <p:spPr bwMode="auto">
          <a:xfrm>
            <a:off x="457101" y="1165998"/>
            <a:ext cx="1010193" cy="9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496F9B7-AD97-14C6-3AB3-676DFFCBE174}"/>
              </a:ext>
            </a:extLst>
          </p:cNvPr>
          <p:cNvSpPr txBox="1"/>
          <p:nvPr/>
        </p:nvSpPr>
        <p:spPr>
          <a:xfrm>
            <a:off x="1466540" y="1270271"/>
            <a:ext cx="1041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cs typeface="Arial" panose="020B0604020202020204" pitchFamily="34" charset="0"/>
              </a:rPr>
              <a:t>Étude randomisée intra-individuelle sous contrôle dermatologique | 30 femmes à la peau sensible et BoSS ≥ 20 | 25 à 50 ans | Application deux fois par jour pendant 28 jours | Cycles chaud-froid suivis par une caméra thermique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568C36F-783A-7FBD-198D-EE783FCF8B1E}"/>
              </a:ext>
            </a:extLst>
          </p:cNvPr>
          <p:cNvGrpSpPr/>
          <p:nvPr/>
        </p:nvGrpSpPr>
        <p:grpSpPr>
          <a:xfrm>
            <a:off x="2984726" y="1991088"/>
            <a:ext cx="4331067" cy="3480266"/>
            <a:chOff x="2984726" y="1991088"/>
            <a:chExt cx="4331067" cy="3480266"/>
          </a:xfrm>
        </p:grpSpPr>
        <p:graphicFrame>
          <p:nvGraphicFramePr>
            <p:cNvPr id="8" name="Graphique 7">
              <a:extLst>
                <a:ext uri="{FF2B5EF4-FFF2-40B4-BE49-F238E27FC236}">
                  <a16:creationId xmlns:a16="http://schemas.microsoft.com/office/drawing/2014/main" id="{607F7DBE-34B0-9176-7C50-094DA0E059F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81398626"/>
                </p:ext>
              </p:extLst>
            </p:nvPr>
          </p:nvGraphicFramePr>
          <p:xfrm>
            <a:off x="3694791" y="2423324"/>
            <a:ext cx="3621002" cy="30480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BDF1B0A-B6B0-ED93-0454-9271EEA81420}"/>
                </a:ext>
              </a:extLst>
            </p:cNvPr>
            <p:cNvGrpSpPr/>
            <p:nvPr/>
          </p:nvGrpSpPr>
          <p:grpSpPr>
            <a:xfrm>
              <a:off x="4748535" y="2026873"/>
              <a:ext cx="816854" cy="1064308"/>
              <a:chOff x="6610436" y="2533803"/>
              <a:chExt cx="816854" cy="1064308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AD11B191-F7C3-087E-0C81-9EA18D29A605}"/>
                  </a:ext>
                </a:extLst>
              </p:cNvPr>
              <p:cNvCxnSpPr/>
              <p:nvPr/>
            </p:nvCxnSpPr>
            <p:spPr>
              <a:xfrm flipV="1">
                <a:off x="6610436" y="2809268"/>
                <a:ext cx="0" cy="38911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BAC3BB8C-7850-45FF-E308-CFB284B31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2637" y="2809266"/>
                <a:ext cx="608738" cy="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5A8A354-FD86-40EA-DDD3-0911B3C00A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1711" y="2809268"/>
                <a:ext cx="0" cy="78884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497C66EE-6F9C-2AAB-7286-8D386FE335FF}"/>
                  </a:ext>
                </a:extLst>
              </p:cNvPr>
              <p:cNvSpPr/>
              <p:nvPr/>
            </p:nvSpPr>
            <p:spPr>
              <a:xfrm>
                <a:off x="6848576" y="2533803"/>
                <a:ext cx="578714" cy="550927"/>
              </a:xfrm>
              <a:prstGeom prst="ellipse">
                <a:avLst/>
              </a:prstGeom>
              <a:solidFill>
                <a:srgbClr val="E300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968">
                  <a:latin typeface="Cera Pro" panose="0000050000000000000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CC94BF1-74BE-2E89-1407-800367003A01}"/>
                </a:ext>
              </a:extLst>
            </p:cNvPr>
            <p:cNvSpPr txBox="1"/>
            <p:nvPr/>
          </p:nvSpPr>
          <p:spPr>
            <a:xfrm>
              <a:off x="4847558" y="2116178"/>
              <a:ext cx="8899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Cera Pro" panose="00000500000000000000"/>
                  <a:cs typeface="Arial" panose="020B0604020202020204" pitchFamily="34" charset="0"/>
                </a:rPr>
                <a:t>-32,6 %</a:t>
              </a:r>
            </a:p>
            <a:p>
              <a:pPr algn="ctr"/>
              <a:r>
                <a:rPr lang="fr-FR" sz="1400" b="1">
                  <a:solidFill>
                    <a:schemeClr val="bg1"/>
                  </a:solidFill>
                  <a:latin typeface="Cera Pro" panose="00000500000000000000"/>
                  <a:cs typeface="Arial" panose="020B0604020202020204" pitchFamily="34" charset="0"/>
                </a:rPr>
                <a:t>***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81FF1773-3627-8AC8-C61A-0CF2FCA868F1}"/>
                </a:ext>
              </a:extLst>
            </p:cNvPr>
            <p:cNvSpPr txBox="1"/>
            <p:nvPr/>
          </p:nvSpPr>
          <p:spPr>
            <a:xfrm>
              <a:off x="2984726" y="1991088"/>
              <a:ext cx="1664787" cy="37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latin typeface="Cera Pro" panose="00000500000000000000"/>
                  <a:cs typeface="Arial" panose="020B0604020202020204" pitchFamily="34" charset="0"/>
                </a:rPr>
                <a:t>IL-1</a:t>
              </a:r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fr-FR" b="1">
                  <a:latin typeface="Cera Pro" panose="00000500000000000000"/>
                  <a:cs typeface="Arial" panose="020B0604020202020204" pitchFamily="34" charset="0"/>
                </a:rPr>
                <a:t> (pg/mg)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5B247A1-FDD8-128A-7E84-33E55C70EA1F}"/>
              </a:ext>
            </a:extLst>
          </p:cNvPr>
          <p:cNvGrpSpPr/>
          <p:nvPr/>
        </p:nvGrpSpPr>
        <p:grpSpPr>
          <a:xfrm>
            <a:off x="6885795" y="1991088"/>
            <a:ext cx="4874465" cy="3569767"/>
            <a:chOff x="6638200" y="1991088"/>
            <a:chExt cx="4874465" cy="3569767"/>
          </a:xfrm>
        </p:grpSpPr>
        <p:graphicFrame>
          <p:nvGraphicFramePr>
            <p:cNvPr id="9" name="Graphique 8">
              <a:extLst>
                <a:ext uri="{FF2B5EF4-FFF2-40B4-BE49-F238E27FC236}">
                  <a16:creationId xmlns:a16="http://schemas.microsoft.com/office/drawing/2014/main" id="{71B5379B-0FD4-2AC5-0F24-4CE98A7D86B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04991557"/>
                </p:ext>
              </p:extLst>
            </p:nvPr>
          </p:nvGraphicFramePr>
          <p:xfrm>
            <a:off x="7063634" y="2684651"/>
            <a:ext cx="4449031" cy="28762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997062D7-09AD-5524-F889-FC8DE9105E3A}"/>
                </a:ext>
              </a:extLst>
            </p:cNvPr>
            <p:cNvGrpSpPr/>
            <p:nvPr/>
          </p:nvGrpSpPr>
          <p:grpSpPr>
            <a:xfrm>
              <a:off x="9155540" y="2202444"/>
              <a:ext cx="986810" cy="1064306"/>
              <a:chOff x="8642917" y="2198264"/>
              <a:chExt cx="986810" cy="1064306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AC070595-A1EF-D0C0-3991-77907F90CD35}"/>
                  </a:ext>
                </a:extLst>
              </p:cNvPr>
              <p:cNvCxnSpPr/>
              <p:nvPr/>
            </p:nvCxnSpPr>
            <p:spPr>
              <a:xfrm flipV="1">
                <a:off x="9119179" y="2654487"/>
                <a:ext cx="0" cy="38911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F81BD090-D6E6-3FCF-F39A-AFFBBD52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2917" y="2473727"/>
                <a:ext cx="608738" cy="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DB525F73-5630-D58F-ABB8-789B04FFAB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4281" y="2473727"/>
                <a:ext cx="0" cy="78884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D2CD162E-3CEB-7C2B-8488-92B70DD506B5}"/>
                  </a:ext>
                </a:extLst>
              </p:cNvPr>
              <p:cNvSpPr/>
              <p:nvPr/>
            </p:nvSpPr>
            <p:spPr>
              <a:xfrm>
                <a:off x="8878856" y="2198264"/>
                <a:ext cx="578714" cy="550927"/>
              </a:xfrm>
              <a:prstGeom prst="ellipse">
                <a:avLst/>
              </a:prstGeom>
              <a:solidFill>
                <a:srgbClr val="E300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968">
                  <a:latin typeface="Cera Pro" panose="00000500000000000000"/>
                  <a:cs typeface="Arial" panose="020B0604020202020204" pitchFamily="34" charset="0"/>
                </a:endParaRP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0D2FD3A9-BBDB-645E-CA94-901021ADCEE7}"/>
                  </a:ext>
                </a:extLst>
              </p:cNvPr>
              <p:cNvSpPr txBox="1"/>
              <p:nvPr/>
            </p:nvSpPr>
            <p:spPr>
              <a:xfrm>
                <a:off x="8739739" y="2287569"/>
                <a:ext cx="889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>
                    <a:solidFill>
                      <a:schemeClr val="bg1"/>
                    </a:solidFill>
                    <a:latin typeface="Cera Pro" panose="00000500000000000000"/>
                    <a:cs typeface="Arial" panose="020B0604020202020204" pitchFamily="34" charset="0"/>
                  </a:rPr>
                  <a:t>ns</a:t>
                </a:r>
              </a:p>
            </p:txBody>
          </p:sp>
        </p:grp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55D036EC-4F5C-CA34-2DAF-F03D95638F84}"/>
                </a:ext>
              </a:extLst>
            </p:cNvPr>
            <p:cNvSpPr txBox="1"/>
            <p:nvPr/>
          </p:nvSpPr>
          <p:spPr>
            <a:xfrm>
              <a:off x="8964733" y="2878988"/>
              <a:ext cx="889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latin typeface="Cera Pro" panose="0000050000000000000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142E72B-26B5-B655-B4D1-0AE70F13506F}"/>
                </a:ext>
              </a:extLst>
            </p:cNvPr>
            <p:cNvSpPr txBox="1"/>
            <p:nvPr/>
          </p:nvSpPr>
          <p:spPr>
            <a:xfrm>
              <a:off x="6638200" y="1991088"/>
              <a:ext cx="2004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latin typeface="Cera Pro" panose="00000500000000000000"/>
                  <a:cs typeface="Arial" panose="020B0604020202020204" pitchFamily="34" charset="0"/>
                </a:rPr>
                <a:t>S100A8/9 (ng/mg)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5057E807-1D5F-4723-E50E-0CDF31A22BD8}"/>
              </a:ext>
            </a:extLst>
          </p:cNvPr>
          <p:cNvGrpSpPr/>
          <p:nvPr/>
        </p:nvGrpSpPr>
        <p:grpSpPr>
          <a:xfrm>
            <a:off x="3727087" y="5657184"/>
            <a:ext cx="7168283" cy="375475"/>
            <a:chOff x="3735680" y="5657184"/>
            <a:chExt cx="7168283" cy="37547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32E7336-19D5-8B7E-D0B2-5B01F382FF9E}"/>
                </a:ext>
              </a:extLst>
            </p:cNvPr>
            <p:cNvSpPr txBox="1"/>
            <p:nvPr/>
          </p:nvSpPr>
          <p:spPr>
            <a:xfrm>
              <a:off x="3735680" y="5657184"/>
              <a:ext cx="7168283" cy="37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Cera Pro" panose="00000500000000000000"/>
                  <a:cs typeface="Arial" panose="020B0604020202020204" pitchFamily="34" charset="0"/>
                </a:rPr>
                <a:t>Le produit </a:t>
              </a:r>
              <a:r>
                <a:rPr lang="fr-FR">
                  <a:solidFill>
                    <a:srgbClr val="E30061"/>
                  </a:solidFill>
                  <a:latin typeface="Cera Pro" panose="00000500000000000000"/>
                  <a:cs typeface="Arial" panose="020B0604020202020204" pitchFamily="34" charset="0"/>
                </a:rPr>
                <a:t>diminue les biomarqueurs associés à l’inflammation</a:t>
              </a:r>
            </a:p>
          </p:txBody>
        </p:sp>
        <p:sp>
          <p:nvSpPr>
            <p:cNvPr id="85" name="Triangle isocèle 84">
              <a:extLst>
                <a:ext uri="{FF2B5EF4-FFF2-40B4-BE49-F238E27FC236}">
                  <a16:creationId xmlns:a16="http://schemas.microsoft.com/office/drawing/2014/main" id="{D3A298B7-4886-27CA-96C6-D6F39BEFE9A1}"/>
                </a:ext>
              </a:extLst>
            </p:cNvPr>
            <p:cNvSpPr/>
            <p:nvPr/>
          </p:nvSpPr>
          <p:spPr>
            <a:xfrm rot="5400000">
              <a:off x="4125219" y="5757912"/>
              <a:ext cx="246087" cy="174017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0064F4F4-5B98-23D4-E9A7-FF81744D7DE4}"/>
              </a:ext>
            </a:extLst>
          </p:cNvPr>
          <p:cNvGrpSpPr/>
          <p:nvPr/>
        </p:nvGrpSpPr>
        <p:grpSpPr>
          <a:xfrm>
            <a:off x="457101" y="2787696"/>
            <a:ext cx="2322213" cy="2446373"/>
            <a:chOff x="6023142" y="1998153"/>
            <a:chExt cx="3715576" cy="39392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014188-7B34-17C2-3006-9449AFA8BF1B}"/>
                </a:ext>
              </a:extLst>
            </p:cNvPr>
            <p:cNvSpPr/>
            <p:nvPr/>
          </p:nvSpPr>
          <p:spPr>
            <a:xfrm>
              <a:off x="7861301" y="1998153"/>
              <a:ext cx="1877417" cy="3939211"/>
            </a:xfrm>
            <a:prstGeom prst="rect">
              <a:avLst/>
            </a:prstGeom>
            <a:solidFill>
              <a:srgbClr val="E30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77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EBB6E-290E-34CE-F0A6-99D268133946}"/>
                </a:ext>
              </a:extLst>
            </p:cNvPr>
            <p:cNvSpPr/>
            <p:nvPr/>
          </p:nvSpPr>
          <p:spPr>
            <a:xfrm>
              <a:off x="6023142" y="1998153"/>
              <a:ext cx="1746435" cy="39392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77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4" descr="VIRGINIE COUTURAUD:“LE SÉRUM MORPHO FITNESS D'ESTHEDERM REPRODUIT LES  EFFETS DU SPORT”">
              <a:extLst>
                <a:ext uri="{FF2B5EF4-FFF2-40B4-BE49-F238E27FC236}">
                  <a16:creationId xmlns:a16="http://schemas.microsoft.com/office/drawing/2014/main" id="{CFB5F436-03B7-D7E4-BFBE-82B17EAF8E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1" r="36527" b="29497"/>
            <a:stretch/>
          </p:blipFill>
          <p:spPr bwMode="auto">
            <a:xfrm>
              <a:off x="6158824" y="2108816"/>
              <a:ext cx="3466564" cy="3655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D14FEE26-372E-2EB3-3EB9-0DC25006B5AF}"/>
                </a:ext>
              </a:extLst>
            </p:cNvPr>
            <p:cNvCxnSpPr>
              <a:cxnSpLocks/>
            </p:cNvCxnSpPr>
            <p:nvPr/>
          </p:nvCxnSpPr>
          <p:spPr>
            <a:xfrm>
              <a:off x="7822795" y="2227921"/>
              <a:ext cx="0" cy="3532957"/>
            </a:xfrm>
            <a:prstGeom prst="line">
              <a:avLst/>
            </a:prstGeom>
            <a:ln w="762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643428-6E31-F033-0EDD-8753CD895E23}"/>
              </a:ext>
            </a:extLst>
          </p:cNvPr>
          <p:cNvGrpSpPr/>
          <p:nvPr/>
        </p:nvGrpSpPr>
        <p:grpSpPr>
          <a:xfrm>
            <a:off x="602548" y="3925181"/>
            <a:ext cx="787158" cy="549656"/>
            <a:chOff x="1657152" y="4472917"/>
            <a:chExt cx="880474" cy="669365"/>
          </a:xfrm>
        </p:grpSpPr>
        <p:sp>
          <p:nvSpPr>
            <p:cNvPr id="14" name="Flèche : en arc 13">
              <a:extLst>
                <a:ext uri="{FF2B5EF4-FFF2-40B4-BE49-F238E27FC236}">
                  <a16:creationId xmlns:a16="http://schemas.microsoft.com/office/drawing/2014/main" id="{CBFB9AC0-BFD4-E150-6096-1B9CFAC3983E}"/>
                </a:ext>
              </a:extLst>
            </p:cNvPr>
            <p:cNvSpPr/>
            <p:nvPr/>
          </p:nvSpPr>
          <p:spPr>
            <a:xfrm>
              <a:off x="1902762" y="4472917"/>
              <a:ext cx="420467" cy="202327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rgbClr val="4547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Cera Pro" panose="00000500000000000000"/>
              </a:endParaRP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5CF6E63E-6235-6093-21FE-2800B44B14A7}"/>
                </a:ext>
              </a:extLst>
            </p:cNvPr>
            <p:cNvGrpSpPr/>
            <p:nvPr/>
          </p:nvGrpSpPr>
          <p:grpSpPr>
            <a:xfrm>
              <a:off x="1657152" y="4613094"/>
              <a:ext cx="880474" cy="529188"/>
              <a:chOff x="1657152" y="4613094"/>
              <a:chExt cx="880474" cy="529188"/>
            </a:xfrm>
          </p:grpSpPr>
          <p:sp>
            <p:nvSpPr>
              <p:cNvPr id="17" name="Flèche : en arc 16">
                <a:extLst>
                  <a:ext uri="{FF2B5EF4-FFF2-40B4-BE49-F238E27FC236}">
                    <a16:creationId xmlns:a16="http://schemas.microsoft.com/office/drawing/2014/main" id="{9B35DAA3-F905-6D22-AD8D-80204D2A953A}"/>
                  </a:ext>
                </a:extLst>
              </p:cNvPr>
              <p:cNvSpPr/>
              <p:nvPr/>
            </p:nvSpPr>
            <p:spPr>
              <a:xfrm rot="10800000">
                <a:off x="1889645" y="4939955"/>
                <a:ext cx="420467" cy="202327"/>
              </a:xfrm>
              <a:prstGeom prst="circularArrow">
                <a:avLst/>
              </a:prstGeom>
              <a:solidFill>
                <a:schemeClr val="bg1"/>
              </a:solidFill>
              <a:ln>
                <a:solidFill>
                  <a:srgbClr val="4547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Cera Pro" panose="00000500000000000000"/>
                </a:endParaRPr>
              </a:p>
            </p:txBody>
          </p:sp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27B2A1C5-9662-ECB8-E84C-2ACC8D4436F4}"/>
                  </a:ext>
                </a:extLst>
              </p:cNvPr>
              <p:cNvGrpSpPr/>
              <p:nvPr/>
            </p:nvGrpSpPr>
            <p:grpSpPr>
              <a:xfrm>
                <a:off x="1657152" y="4613094"/>
                <a:ext cx="390829" cy="403371"/>
                <a:chOff x="9799514" y="2511614"/>
                <a:chExt cx="592333" cy="586689"/>
              </a:xfrm>
            </p:grpSpPr>
            <p:pic>
              <p:nvPicPr>
                <p:cNvPr id="29" name="Picture 2" descr="Icônes flamme à télécharger gratuitement - Icône.com">
                  <a:extLst>
                    <a:ext uri="{FF2B5EF4-FFF2-40B4-BE49-F238E27FC236}">
                      <a16:creationId xmlns:a16="http://schemas.microsoft.com/office/drawing/2014/main" id="{A9CDA7B3-6623-465B-812C-6DE630D157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32513" y="2523810"/>
                  <a:ext cx="526337" cy="5263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63D405B7-79AD-F558-3048-D894384F57AB}"/>
                    </a:ext>
                  </a:extLst>
                </p:cNvPr>
                <p:cNvSpPr/>
                <p:nvPr/>
              </p:nvSpPr>
              <p:spPr>
                <a:xfrm>
                  <a:off x="9799514" y="2511614"/>
                  <a:ext cx="592333" cy="586689"/>
                </a:xfrm>
                <a:prstGeom prst="ellipse">
                  <a:avLst/>
                </a:prstGeom>
                <a:noFill/>
                <a:ln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Cera Pro" panose="00000500000000000000"/>
                  </a:endParaRPr>
                </a:p>
              </p:txBody>
            </p:sp>
          </p:grpSp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441BAEFC-F255-4D51-A4B2-656391806F92}"/>
                  </a:ext>
                </a:extLst>
              </p:cNvPr>
              <p:cNvGrpSpPr/>
              <p:nvPr/>
            </p:nvGrpSpPr>
            <p:grpSpPr>
              <a:xfrm>
                <a:off x="2146797" y="4631843"/>
                <a:ext cx="390829" cy="403371"/>
                <a:chOff x="10682028" y="2518541"/>
                <a:chExt cx="592333" cy="586689"/>
              </a:xfrm>
            </p:grpSpPr>
            <p:pic>
              <p:nvPicPr>
                <p:cNvPr id="27" name="Graphique 26" descr="Flocon de neige contour">
                  <a:extLst>
                    <a:ext uri="{FF2B5EF4-FFF2-40B4-BE49-F238E27FC236}">
                      <a16:creationId xmlns:a16="http://schemas.microsoft.com/office/drawing/2014/main" id="{3F752C34-1DE5-8D57-BA56-9401FDD60E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05680" y="2518541"/>
                  <a:ext cx="545031" cy="561957"/>
                </a:xfrm>
                <a:prstGeom prst="rect">
                  <a:avLst/>
                </a:prstGeom>
              </p:spPr>
            </p:pic>
            <p:sp>
              <p:nvSpPr>
                <p:cNvPr id="28" name="Ellipse 27">
                  <a:extLst>
                    <a:ext uri="{FF2B5EF4-FFF2-40B4-BE49-F238E27FC236}">
                      <a16:creationId xmlns:a16="http://schemas.microsoft.com/office/drawing/2014/main" id="{D3C61457-869F-9ABD-81C4-11BE5EE958E9}"/>
                    </a:ext>
                  </a:extLst>
                </p:cNvPr>
                <p:cNvSpPr/>
                <p:nvPr/>
              </p:nvSpPr>
              <p:spPr>
                <a:xfrm>
                  <a:off x="10682028" y="2518541"/>
                  <a:ext cx="592333" cy="586689"/>
                </a:xfrm>
                <a:prstGeom prst="ellipse">
                  <a:avLst/>
                </a:prstGeom>
                <a:noFill/>
                <a:ln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</p:grpSp>
        </p:grpSp>
      </p:grpSp>
      <p:pic>
        <p:nvPicPr>
          <p:cNvPr id="12" name="Image 11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8FD496E0-F1C6-CC4A-349E-99CD18EF17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48" y="4133082"/>
            <a:ext cx="579107" cy="56564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C5AF63C-D789-1489-BFBE-A1A1128BF51A}"/>
              </a:ext>
            </a:extLst>
          </p:cNvPr>
          <p:cNvGrpSpPr/>
          <p:nvPr/>
        </p:nvGrpSpPr>
        <p:grpSpPr>
          <a:xfrm>
            <a:off x="4855464" y="5248656"/>
            <a:ext cx="1325880" cy="256032"/>
            <a:chOff x="4855464" y="5248656"/>
            <a:chExt cx="1325880" cy="256032"/>
          </a:xfrm>
          <a:solidFill>
            <a:schemeClr val="bg1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B8650F1-697E-4C0E-B63F-B3B6F35349C0}"/>
                </a:ext>
              </a:extLst>
            </p:cNvPr>
            <p:cNvSpPr/>
            <p:nvPr/>
          </p:nvSpPr>
          <p:spPr>
            <a:xfrm>
              <a:off x="4855464" y="5248656"/>
              <a:ext cx="307848" cy="246888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7500"/>
            </a:bodyPr>
            <a:lstStyle/>
            <a:p>
              <a:pPr marL="0" marR="0" indent="0" algn="ctr"/>
              <a:r>
                <a:rPr lang="fr-FR" sz="1600">
                  <a:solidFill>
                    <a:srgbClr val="595959"/>
                  </a:solidFill>
                  <a:latin typeface="Calibri"/>
                </a:rPr>
                <a:t>J0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B65D9B0-EAD8-D79B-A38F-A7FFD14BFC75}"/>
                </a:ext>
              </a:extLst>
            </p:cNvPr>
            <p:cNvSpPr/>
            <p:nvPr/>
          </p:nvSpPr>
          <p:spPr>
            <a:xfrm>
              <a:off x="5772912" y="5276088"/>
              <a:ext cx="408432" cy="228600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7500" lnSpcReduction="10000"/>
            </a:bodyPr>
            <a:lstStyle/>
            <a:p>
              <a:pPr marL="0" marR="0" indent="0" algn="ctr"/>
              <a:r>
                <a:rPr lang="fr-FR" sz="1600">
                  <a:solidFill>
                    <a:srgbClr val="595959"/>
                  </a:solidFill>
                  <a:latin typeface="Calibri"/>
                </a:rPr>
                <a:t>J28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74633B-4461-6328-EA1B-6C036178839B}"/>
              </a:ext>
            </a:extLst>
          </p:cNvPr>
          <p:cNvGrpSpPr/>
          <p:nvPr/>
        </p:nvGrpSpPr>
        <p:grpSpPr>
          <a:xfrm>
            <a:off x="8553517" y="5248656"/>
            <a:ext cx="1325880" cy="256032"/>
            <a:chOff x="4855464" y="5248656"/>
            <a:chExt cx="1325880" cy="256032"/>
          </a:xfrm>
          <a:solidFill>
            <a:schemeClr val="bg1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3E1E154-1ED8-9747-EF57-13E3DAA74A58}"/>
                </a:ext>
              </a:extLst>
            </p:cNvPr>
            <p:cNvSpPr/>
            <p:nvPr/>
          </p:nvSpPr>
          <p:spPr>
            <a:xfrm>
              <a:off x="4855464" y="5248656"/>
              <a:ext cx="307848" cy="246888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7500"/>
            </a:bodyPr>
            <a:lstStyle/>
            <a:p>
              <a:pPr marL="0" marR="0" indent="0" algn="ctr"/>
              <a:r>
                <a:rPr lang="fr-FR" sz="1600">
                  <a:solidFill>
                    <a:srgbClr val="595959"/>
                  </a:solidFill>
                  <a:latin typeface="Calibri"/>
                </a:rPr>
                <a:t>J0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A65DFC7-9A23-02BD-9B65-B4AA07644D23}"/>
                </a:ext>
              </a:extLst>
            </p:cNvPr>
            <p:cNvSpPr/>
            <p:nvPr/>
          </p:nvSpPr>
          <p:spPr>
            <a:xfrm>
              <a:off x="5772912" y="5276088"/>
              <a:ext cx="408432" cy="228600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7500" lnSpcReduction="10000"/>
            </a:bodyPr>
            <a:lstStyle/>
            <a:p>
              <a:pPr marL="0" marR="0" indent="0" algn="ctr"/>
              <a:r>
                <a:rPr lang="fr-FR" sz="1600">
                  <a:solidFill>
                    <a:srgbClr val="595959"/>
                  </a:solidFill>
                  <a:latin typeface="Calibri"/>
                </a:rPr>
                <a:t>J28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622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C7F444B-64C3-55EA-9662-59C6FEC1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03" y="238540"/>
            <a:ext cx="11553246" cy="950180"/>
          </a:xfrm>
        </p:spPr>
        <p:txBody>
          <a:bodyPr>
            <a:normAutofit/>
          </a:bodyPr>
          <a:lstStyle/>
          <a:p>
            <a:r>
              <a:rPr lang="fr-FR" sz="2200">
                <a:latin typeface="Cera Pro" panose="00000500000000000000"/>
              </a:rPr>
              <a:t>N° 3 Étude clinique dans des conditions de stress irritant : test à la capsaïcine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C190FCC-FBB3-8157-06BC-E02301C16805}"/>
              </a:ext>
            </a:extLst>
          </p:cNvPr>
          <p:cNvGrpSpPr/>
          <p:nvPr/>
        </p:nvGrpSpPr>
        <p:grpSpPr>
          <a:xfrm>
            <a:off x="3007585" y="2411723"/>
            <a:ext cx="4927537" cy="3046443"/>
            <a:chOff x="2928007" y="2242392"/>
            <a:chExt cx="4927537" cy="3046443"/>
          </a:xfrm>
        </p:grpSpPr>
        <p:graphicFrame>
          <p:nvGraphicFramePr>
            <p:cNvPr id="9" name="Graphique 8">
              <a:extLst>
                <a:ext uri="{FF2B5EF4-FFF2-40B4-BE49-F238E27FC236}">
                  <a16:creationId xmlns:a16="http://schemas.microsoft.com/office/drawing/2014/main" id="{D487FE7F-72F2-5C2F-BD7D-F1D74E4B92D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5881634"/>
                </p:ext>
              </p:extLst>
            </p:nvPr>
          </p:nvGraphicFramePr>
          <p:xfrm>
            <a:off x="2928007" y="2242392"/>
            <a:ext cx="4927537" cy="30464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AFF80210-8E34-13FA-0CE5-BEE0FB5FBE8B}"/>
                </a:ext>
              </a:extLst>
            </p:cNvPr>
            <p:cNvSpPr/>
            <p:nvPr/>
          </p:nvSpPr>
          <p:spPr>
            <a:xfrm>
              <a:off x="4508416" y="3753269"/>
              <a:ext cx="545130" cy="504807"/>
            </a:xfrm>
            <a:prstGeom prst="ellipse">
              <a:avLst/>
            </a:prstGeom>
            <a:solidFill>
              <a:srgbClr val="E30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968">
                <a:solidFill>
                  <a:srgbClr val="E30061"/>
                </a:solidFill>
                <a:latin typeface="Cera Pro" panose="00000500000000000000"/>
                <a:cs typeface="Arial" panose="020B0604020202020204" pitchFamily="34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65AC5FC-7C82-A158-5E64-DA9560C63012}"/>
                </a:ext>
              </a:extLst>
            </p:cNvPr>
            <p:cNvSpPr txBox="1"/>
            <p:nvPr/>
          </p:nvSpPr>
          <p:spPr>
            <a:xfrm>
              <a:off x="4338903" y="3853192"/>
              <a:ext cx="889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Cera Pro" panose="00000500000000000000"/>
                  <a:cs typeface="Arial" panose="020B0604020202020204" pitchFamily="34" charset="0"/>
                </a:rPr>
                <a:t>-43 %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1358340-CB81-ED29-712E-46BF7A52FDD6}"/>
                </a:ext>
              </a:extLst>
            </p:cNvPr>
            <p:cNvSpPr/>
            <p:nvPr/>
          </p:nvSpPr>
          <p:spPr>
            <a:xfrm>
              <a:off x="5328351" y="4171986"/>
              <a:ext cx="545130" cy="504807"/>
            </a:xfrm>
            <a:prstGeom prst="ellipse">
              <a:avLst/>
            </a:prstGeom>
            <a:solidFill>
              <a:srgbClr val="E30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968">
                <a:latin typeface="Cera Pro" panose="00000500000000000000"/>
                <a:cs typeface="Arial" panose="020B060402020202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59819AA-DB77-6A2E-9B3F-058B390A5227}"/>
                </a:ext>
              </a:extLst>
            </p:cNvPr>
            <p:cNvSpPr txBox="1"/>
            <p:nvPr/>
          </p:nvSpPr>
          <p:spPr>
            <a:xfrm>
              <a:off x="5158838" y="4271909"/>
              <a:ext cx="889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Cera Pro" panose="00000500000000000000"/>
                  <a:cs typeface="Arial" panose="020B0604020202020204" pitchFamily="34" charset="0"/>
                </a:rPr>
                <a:t>-73 %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8F42FCA7-27DA-BADD-828C-F9CFF34499BA}"/>
                </a:ext>
              </a:extLst>
            </p:cNvPr>
            <p:cNvSpPr/>
            <p:nvPr/>
          </p:nvSpPr>
          <p:spPr>
            <a:xfrm>
              <a:off x="6139551" y="4447913"/>
              <a:ext cx="541749" cy="470497"/>
            </a:xfrm>
            <a:prstGeom prst="ellipse">
              <a:avLst/>
            </a:prstGeom>
            <a:solidFill>
              <a:srgbClr val="E30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968">
                <a:latin typeface="Cera Pro" panose="00000500000000000000"/>
                <a:cs typeface="Arial" panose="020B0604020202020204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4683B0E-C626-5CBB-CD5C-6348409CA22A}"/>
                </a:ext>
              </a:extLst>
            </p:cNvPr>
            <p:cNvSpPr txBox="1"/>
            <p:nvPr/>
          </p:nvSpPr>
          <p:spPr>
            <a:xfrm>
              <a:off x="5981055" y="4536820"/>
              <a:ext cx="8844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Cera Pro" panose="00000500000000000000"/>
                  <a:cs typeface="Arial" panose="020B0604020202020204" pitchFamily="34" charset="0"/>
                </a:rPr>
                <a:t>-91 %</a:t>
              </a:r>
            </a:p>
          </p:txBody>
        </p:sp>
      </p:grpSp>
      <p:pic>
        <p:nvPicPr>
          <p:cNvPr id="27" name="Picture 2" descr="29,639 Essai Clinique Vectores, Ilustraciones y Gráficos - 123RF">
            <a:extLst>
              <a:ext uri="{FF2B5EF4-FFF2-40B4-BE49-F238E27FC236}">
                <a16:creationId xmlns:a16="http://schemas.microsoft.com/office/drawing/2014/main" id="{9AC1F1C5-AFA4-362A-1DFD-C79F9D3B0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9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13970" r="12777" b="20354"/>
          <a:stretch/>
        </p:blipFill>
        <p:spPr bwMode="auto">
          <a:xfrm>
            <a:off x="457101" y="1165998"/>
            <a:ext cx="1010193" cy="9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C1470DBE-17DB-9BB9-0635-9D7A27938446}"/>
              </a:ext>
            </a:extLst>
          </p:cNvPr>
          <p:cNvGrpSpPr/>
          <p:nvPr/>
        </p:nvGrpSpPr>
        <p:grpSpPr>
          <a:xfrm>
            <a:off x="8467046" y="1852193"/>
            <a:ext cx="3156909" cy="3605973"/>
            <a:chOff x="8467046" y="1852193"/>
            <a:chExt cx="3156909" cy="3605973"/>
          </a:xfrm>
        </p:grpSpPr>
        <p:graphicFrame>
          <p:nvGraphicFramePr>
            <p:cNvPr id="8" name="Graphique 7">
              <a:extLst>
                <a:ext uri="{FF2B5EF4-FFF2-40B4-BE49-F238E27FC236}">
                  <a16:creationId xmlns:a16="http://schemas.microsoft.com/office/drawing/2014/main" id="{6C547965-52AC-40BE-C079-98C028C2BCA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34445046"/>
                </p:ext>
              </p:extLst>
            </p:nvPr>
          </p:nvGraphicFramePr>
          <p:xfrm>
            <a:off x="8467046" y="2411723"/>
            <a:ext cx="3156909" cy="30464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5C639D3B-690D-0562-DDCD-5C24128FE747}"/>
                </a:ext>
              </a:extLst>
            </p:cNvPr>
            <p:cNvGrpSpPr/>
            <p:nvPr/>
          </p:nvGrpSpPr>
          <p:grpSpPr>
            <a:xfrm>
              <a:off x="9717503" y="1852193"/>
              <a:ext cx="1636456" cy="1097357"/>
              <a:chOff x="9606998" y="1819142"/>
              <a:chExt cx="1636456" cy="1097357"/>
            </a:xfrm>
          </p:grpSpPr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A1AEA4F5-9746-20B7-771C-7F0055DC04FE}"/>
                  </a:ext>
                </a:extLst>
              </p:cNvPr>
              <p:cNvCxnSpPr/>
              <p:nvPr/>
            </p:nvCxnSpPr>
            <p:spPr>
              <a:xfrm flipV="1">
                <a:off x="10765956" y="2308416"/>
                <a:ext cx="0" cy="38911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B9B4F300-F35E-6AA4-094C-14E5CAEE71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06998" y="2105624"/>
                <a:ext cx="89482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8BBD6915-5D26-D699-F916-48F22EFD03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06998" y="2127656"/>
                <a:ext cx="0" cy="78884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046D81B-A7A5-DDD7-77BD-2CBA9959BAFA}"/>
                  </a:ext>
                </a:extLst>
              </p:cNvPr>
              <p:cNvSpPr/>
              <p:nvPr/>
            </p:nvSpPr>
            <p:spPr>
              <a:xfrm>
                <a:off x="10492583" y="1819142"/>
                <a:ext cx="578714" cy="550927"/>
              </a:xfrm>
              <a:prstGeom prst="ellipse">
                <a:avLst/>
              </a:prstGeom>
              <a:solidFill>
                <a:srgbClr val="E300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968">
                  <a:latin typeface="Cera Pro" panose="00000500000000000000"/>
                  <a:cs typeface="Arial" panose="020B060402020202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246D948-7DD9-BA7B-51A1-79390A1ADF1F}"/>
                  </a:ext>
                </a:extLst>
              </p:cNvPr>
              <p:cNvSpPr txBox="1"/>
              <p:nvPr/>
            </p:nvSpPr>
            <p:spPr>
              <a:xfrm>
                <a:off x="10353466" y="1908447"/>
                <a:ext cx="8899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>
                    <a:solidFill>
                      <a:schemeClr val="bg1"/>
                    </a:solidFill>
                    <a:latin typeface="Cera Pro" panose="00000500000000000000"/>
                    <a:cs typeface="Arial" panose="020B0604020202020204" pitchFamily="34" charset="0"/>
                  </a:rPr>
                  <a:t>+78 %</a:t>
                </a:r>
              </a:p>
              <a:p>
                <a:pPr algn="ctr"/>
                <a:r>
                  <a:rPr lang="fr-FR" sz="1400" b="1">
                    <a:solidFill>
                      <a:schemeClr val="bg1"/>
                    </a:solidFill>
                    <a:latin typeface="Cera Pro" panose="00000500000000000000"/>
                    <a:cs typeface="Arial" panose="020B0604020202020204" pitchFamily="34" charset="0"/>
                  </a:rPr>
                  <a:t>***</a:t>
                </a:r>
              </a:p>
            </p:txBody>
          </p:sp>
        </p:grp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6A568E07-2B16-7B32-BC7A-422B834CBE03}"/>
              </a:ext>
            </a:extLst>
          </p:cNvPr>
          <p:cNvSpPr txBox="1"/>
          <p:nvPr/>
        </p:nvSpPr>
        <p:spPr>
          <a:xfrm>
            <a:off x="1466539" y="1270271"/>
            <a:ext cx="10052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cs typeface="Arial" panose="020B0604020202020204" pitchFamily="34" charset="0"/>
              </a:rPr>
              <a:t>Étude intra-individuelle réalisée en ouvert sous contrôle dermatologique | 22 femmes à la peau sensible et réactive à la capsaïcine | 18 à 60 ans | Application deux fois par jour pendant 28 jours | Auto-évaluation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08C08FE-3079-2074-C72C-925DDBDED2F2}"/>
              </a:ext>
            </a:extLst>
          </p:cNvPr>
          <p:cNvGrpSpPr/>
          <p:nvPr/>
        </p:nvGrpSpPr>
        <p:grpSpPr>
          <a:xfrm>
            <a:off x="3957084" y="5579521"/>
            <a:ext cx="6506887" cy="369332"/>
            <a:chOff x="4117416" y="5587729"/>
            <a:chExt cx="6506887" cy="369332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C0DB30D7-D4E5-EB4E-EDFD-3EA7EF4FC9BC}"/>
                </a:ext>
              </a:extLst>
            </p:cNvPr>
            <p:cNvSpPr txBox="1"/>
            <p:nvPr/>
          </p:nvSpPr>
          <p:spPr>
            <a:xfrm>
              <a:off x="4117416" y="5587729"/>
              <a:ext cx="6506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Cera Pro" panose="00000500000000000000"/>
                  <a:cs typeface="Arial" panose="020B0604020202020204" pitchFamily="34" charset="0"/>
                </a:rPr>
                <a:t>Le produit </a:t>
              </a:r>
              <a:r>
                <a:rPr lang="fr-FR">
                  <a:solidFill>
                    <a:srgbClr val="E30061"/>
                  </a:solidFill>
                  <a:latin typeface="Cera Pro" panose="00000500000000000000"/>
                  <a:cs typeface="Arial" panose="020B0604020202020204" pitchFamily="34" charset="0"/>
                </a:rPr>
                <a:t>augmente le seuil de tolérance à l’irritation </a:t>
              </a:r>
            </a:p>
          </p:txBody>
        </p:sp>
        <p:sp>
          <p:nvSpPr>
            <p:cNvPr id="5" name="Triangle isocèle 4">
              <a:extLst>
                <a:ext uri="{FF2B5EF4-FFF2-40B4-BE49-F238E27FC236}">
                  <a16:creationId xmlns:a16="http://schemas.microsoft.com/office/drawing/2014/main" id="{0A49348D-03CC-EF1C-5D90-536D43DB6C59}"/>
                </a:ext>
              </a:extLst>
            </p:cNvPr>
            <p:cNvSpPr/>
            <p:nvPr/>
          </p:nvSpPr>
          <p:spPr>
            <a:xfrm rot="5400000">
              <a:off x="4625282" y="5655512"/>
              <a:ext cx="246087" cy="174017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FA6EE265-C43C-08C2-1974-17817C50FEEE}"/>
              </a:ext>
            </a:extLst>
          </p:cNvPr>
          <p:cNvSpPr/>
          <p:nvPr/>
        </p:nvSpPr>
        <p:spPr>
          <a:xfrm>
            <a:off x="1605939" y="2782868"/>
            <a:ext cx="1173375" cy="2446373"/>
          </a:xfrm>
          <a:prstGeom prst="rect">
            <a:avLst/>
          </a:prstGeom>
          <a:solidFill>
            <a:srgbClr val="E30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7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EF3EC5-3A64-5E72-5580-217700784760}"/>
              </a:ext>
            </a:extLst>
          </p:cNvPr>
          <p:cNvSpPr/>
          <p:nvPr/>
        </p:nvSpPr>
        <p:spPr>
          <a:xfrm>
            <a:off x="457101" y="2782868"/>
            <a:ext cx="1091512" cy="2446373"/>
          </a:xfrm>
          <a:prstGeom prst="rect">
            <a:avLst/>
          </a:prstGeom>
          <a:solidFill>
            <a:srgbClr val="E30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7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4" descr="VIRGINIE COUTURAUD:“LE SÉRUM MORPHO FITNESS D'ESTHEDERM REPRODUIT LES  EFFETS DU SPORT”">
            <a:extLst>
              <a:ext uri="{FF2B5EF4-FFF2-40B4-BE49-F238E27FC236}">
                <a16:creationId xmlns:a16="http://schemas.microsoft.com/office/drawing/2014/main" id="{3D880C51-5EDB-DC33-CA3F-6636E523C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1" r="36527" b="29497"/>
          <a:stretch/>
        </p:blipFill>
        <p:spPr bwMode="auto">
          <a:xfrm>
            <a:off x="541901" y="2851593"/>
            <a:ext cx="2166582" cy="22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F6AE4DA3-FB61-A84D-FF58-900A83DDB9A3}"/>
              </a:ext>
            </a:extLst>
          </p:cNvPr>
          <p:cNvGrpSpPr/>
          <p:nvPr/>
        </p:nvGrpSpPr>
        <p:grpSpPr>
          <a:xfrm>
            <a:off x="1834210" y="3963323"/>
            <a:ext cx="286481" cy="293423"/>
            <a:chOff x="551274" y="5873778"/>
            <a:chExt cx="286481" cy="29342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BC4F27CF-9A2F-4F51-09CF-FD4D378CF20C}"/>
                </a:ext>
              </a:extLst>
            </p:cNvPr>
            <p:cNvSpPr/>
            <p:nvPr/>
          </p:nvSpPr>
          <p:spPr>
            <a:xfrm>
              <a:off x="551274" y="5873778"/>
              <a:ext cx="286481" cy="2934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pic>
          <p:nvPicPr>
            <p:cNvPr id="23" name="Graphique 22" descr="Piment chili avec un remplissage uni">
              <a:extLst>
                <a:ext uri="{FF2B5EF4-FFF2-40B4-BE49-F238E27FC236}">
                  <a16:creationId xmlns:a16="http://schemas.microsoft.com/office/drawing/2014/main" id="{B0D36FBF-8579-2C4C-03E1-B5EFC0B8B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7204" y="5916510"/>
              <a:ext cx="207123" cy="207123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9FE4E2F7-A404-0C01-B5A3-7147DD259A0B}"/>
              </a:ext>
            </a:extLst>
          </p:cNvPr>
          <p:cNvSpPr txBox="1"/>
          <p:nvPr/>
        </p:nvSpPr>
        <p:spPr>
          <a:xfrm>
            <a:off x="489310" y="3922600"/>
            <a:ext cx="1048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ra Pro" panose="00000500000000000000"/>
                <a:cs typeface="Arial" panose="020B0604020202020204" pitchFamily="34" charset="0"/>
              </a:rPr>
              <a:t>TÉMOIN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22CA1D-7B22-1075-A770-B549A77BF59D}"/>
              </a:ext>
            </a:extLst>
          </p:cNvPr>
          <p:cNvGrpSpPr/>
          <p:nvPr/>
        </p:nvGrpSpPr>
        <p:grpSpPr>
          <a:xfrm>
            <a:off x="9204960" y="5114544"/>
            <a:ext cx="1920240" cy="283464"/>
            <a:chOff x="9204960" y="5114544"/>
            <a:chExt cx="1920240" cy="283464"/>
          </a:xfrm>
          <a:solidFill>
            <a:schemeClr val="bg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4FFA3F6-4CAB-8AF0-7F3B-F66EE3E67D20}"/>
                </a:ext>
              </a:extLst>
            </p:cNvPr>
            <p:cNvSpPr/>
            <p:nvPr/>
          </p:nvSpPr>
          <p:spPr>
            <a:xfrm>
              <a:off x="9204960" y="5132832"/>
              <a:ext cx="1121664" cy="265176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7500"/>
            </a:bodyPr>
            <a:lstStyle/>
            <a:p>
              <a:pPr marL="0" marR="0" indent="0" algn="ctr"/>
              <a:r>
                <a:rPr lang="fr-FR" sz="1600">
                  <a:latin typeface="Calibri"/>
                </a:rPr>
                <a:t>Pré-inclusion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E20C3AD-B710-A773-FAEF-5DB062D4CFD7}"/>
                </a:ext>
              </a:extLst>
            </p:cNvPr>
            <p:cNvSpPr/>
            <p:nvPr/>
          </p:nvSpPr>
          <p:spPr>
            <a:xfrm>
              <a:off x="10713720" y="5114544"/>
              <a:ext cx="411480" cy="283464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7500"/>
            </a:bodyPr>
            <a:lstStyle/>
            <a:p>
              <a:pPr marL="0" marR="0" indent="0" algn="ctr"/>
              <a:r>
                <a:rPr lang="fr-FR" sz="1600">
                  <a:latin typeface="Calibri"/>
                </a:rPr>
                <a:t>J28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314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C7F444B-64C3-55EA-9662-59C6FEC1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03" y="238540"/>
            <a:ext cx="11553246" cy="950180"/>
          </a:xfrm>
        </p:spPr>
        <p:txBody>
          <a:bodyPr>
            <a:normAutofit/>
          </a:bodyPr>
          <a:lstStyle/>
          <a:p>
            <a:r>
              <a:rPr lang="fr-FR" sz="2200">
                <a:latin typeface="Cera Pro" panose="00000500000000000000" pitchFamily="2" charset="0"/>
              </a:rPr>
              <a:t>N° 4 Étude clinique dans des conditions de stress chimique : pollution</a:t>
            </a:r>
          </a:p>
        </p:txBody>
      </p:sp>
      <p:sp>
        <p:nvSpPr>
          <p:cNvPr id="21" name="Zone de texte 2">
            <a:extLst>
              <a:ext uri="{FF2B5EF4-FFF2-40B4-BE49-F238E27FC236}">
                <a16:creationId xmlns:a16="http://schemas.microsoft.com/office/drawing/2014/main" id="{CC77654C-16F6-CF2A-BA8F-AC06B47D6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678" y="4792272"/>
            <a:ext cx="1998649" cy="69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1" rIns="91440" bIns="45721" anchor="t" anchorCtr="0">
            <a:noAutofit/>
          </a:bodyPr>
          <a:lstStyle/>
          <a:p>
            <a:pPr algn="r">
              <a:spcBef>
                <a:spcPts val="1200"/>
              </a:spcBef>
            </a:pPr>
            <a:r>
              <a:rPr lang="fr-FR" sz="1400" i="1">
                <a:solidFill>
                  <a:srgbClr val="002938"/>
                </a:solidFill>
                <a:latin typeface="Cera Pro" panose="000005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Meilleur cas Dermoscope C-Cube 2®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E3515AA-F226-8A7D-43B3-1EC9B2410259}"/>
              </a:ext>
            </a:extLst>
          </p:cNvPr>
          <p:cNvGrpSpPr/>
          <p:nvPr/>
        </p:nvGrpSpPr>
        <p:grpSpPr>
          <a:xfrm>
            <a:off x="4572343" y="2009955"/>
            <a:ext cx="2431831" cy="3378302"/>
            <a:chOff x="889651" y="2563793"/>
            <a:chExt cx="2431831" cy="337830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9FA12CE-65B8-CBC2-93A7-745606CE0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651" y="3102338"/>
              <a:ext cx="2422596" cy="2070626"/>
            </a:xfrm>
            <a:prstGeom prst="rect">
              <a:avLst/>
            </a:prstGeom>
          </p:spPr>
        </p:pic>
        <p:pic>
          <p:nvPicPr>
            <p:cNvPr id="24" name="Image 23" descr="Une image contenant terrain&#10;&#10;Description générée automatiquement">
              <a:extLst>
                <a:ext uri="{FF2B5EF4-FFF2-40B4-BE49-F238E27FC236}">
                  <a16:creationId xmlns:a16="http://schemas.microsoft.com/office/drawing/2014/main" id="{1B404741-FEE4-B9B2-E0C2-F45576A4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7829" y="5223833"/>
              <a:ext cx="953653" cy="7182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Image 24" descr="Une image contenant terrain, plancher&#10;&#10;Description générée automatiquement">
              <a:extLst>
                <a:ext uri="{FF2B5EF4-FFF2-40B4-BE49-F238E27FC236}">
                  <a16:creationId xmlns:a16="http://schemas.microsoft.com/office/drawing/2014/main" id="{CDD95611-3EAE-72BD-91F9-DF327FDB3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153" y="5223834"/>
              <a:ext cx="953653" cy="7182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FCE260B5-F40A-0132-580E-12DD20A9B514}"/>
                </a:ext>
              </a:extLst>
            </p:cNvPr>
            <p:cNvGrpSpPr/>
            <p:nvPr/>
          </p:nvGrpSpPr>
          <p:grpSpPr>
            <a:xfrm>
              <a:off x="2031852" y="2847967"/>
              <a:ext cx="835401" cy="788843"/>
              <a:chOff x="2622600" y="5325401"/>
              <a:chExt cx="924141" cy="788843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C00584C5-1926-CF15-54AF-A7631BFE0102}"/>
                  </a:ext>
                </a:extLst>
              </p:cNvPr>
              <p:cNvCxnSpPr/>
              <p:nvPr/>
            </p:nvCxnSpPr>
            <p:spPr>
              <a:xfrm flipV="1">
                <a:off x="2633476" y="5325401"/>
                <a:ext cx="0" cy="38911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0CBF35CE-85A7-B995-29C9-CCAF647A53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2600" y="5325401"/>
                <a:ext cx="92414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A0152A6C-78A2-A548-1C6C-47CCFE7459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4988" y="5325401"/>
                <a:ext cx="0" cy="78884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E7EAF6B9-2619-3DD8-0AB4-0E6C405A088D}"/>
                </a:ext>
              </a:extLst>
            </p:cNvPr>
            <p:cNvSpPr/>
            <p:nvPr/>
          </p:nvSpPr>
          <p:spPr>
            <a:xfrm>
              <a:off x="2569738" y="2563793"/>
              <a:ext cx="578714" cy="550927"/>
            </a:xfrm>
            <a:prstGeom prst="ellipse">
              <a:avLst/>
            </a:prstGeom>
            <a:solidFill>
              <a:srgbClr val="E30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968">
                <a:latin typeface="Cera Pro" panose="00000500000000000000"/>
                <a:cs typeface="Arial" panose="020B0604020202020204" pitchFamily="34" charset="0"/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CED3DE88-D2C1-C98B-FCE8-6AFC3B1D6E09}"/>
                </a:ext>
              </a:extLst>
            </p:cNvPr>
            <p:cNvSpPr txBox="1"/>
            <p:nvPr/>
          </p:nvSpPr>
          <p:spPr>
            <a:xfrm>
              <a:off x="2422259" y="2685369"/>
              <a:ext cx="889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Cera Pro" panose="00000500000000000000"/>
                  <a:cs typeface="Arial" panose="020B0604020202020204" pitchFamily="34" charset="0"/>
                </a:rPr>
                <a:t>-42 %</a:t>
              </a:r>
            </a:p>
          </p:txBody>
        </p:sp>
      </p:grpSp>
      <p:pic>
        <p:nvPicPr>
          <p:cNvPr id="5" name="Picture 2" descr="29,639 Essai Clinique Vectores, Ilustraciones y Gráficos - 123RF">
            <a:extLst>
              <a:ext uri="{FF2B5EF4-FFF2-40B4-BE49-F238E27FC236}">
                <a16:creationId xmlns:a16="http://schemas.microsoft.com/office/drawing/2014/main" id="{35002C0B-B24C-0CA5-D8E6-01841C135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9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13970" r="12777" b="20354"/>
          <a:stretch/>
        </p:blipFill>
        <p:spPr bwMode="auto">
          <a:xfrm>
            <a:off x="457101" y="1165998"/>
            <a:ext cx="1010193" cy="9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211C355-664F-6580-E530-0A96045C0723}"/>
              </a:ext>
            </a:extLst>
          </p:cNvPr>
          <p:cNvGrpSpPr/>
          <p:nvPr/>
        </p:nvGrpSpPr>
        <p:grpSpPr>
          <a:xfrm>
            <a:off x="7947238" y="1967816"/>
            <a:ext cx="3151001" cy="3170001"/>
            <a:chOff x="7947238" y="2056716"/>
            <a:chExt cx="3151001" cy="3170001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7EBBAF19-957A-53CB-D413-FB8FCA681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47238" y="2953936"/>
              <a:ext cx="2667582" cy="2272781"/>
            </a:xfrm>
            <a:prstGeom prst="rect">
              <a:avLst/>
            </a:prstGeom>
          </p:spPr>
        </p:pic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120CDFA2-58C6-CABE-AC4D-14B6C624DF33}"/>
                </a:ext>
              </a:extLst>
            </p:cNvPr>
            <p:cNvGrpSpPr/>
            <p:nvPr/>
          </p:nvGrpSpPr>
          <p:grpSpPr>
            <a:xfrm>
              <a:off x="9155281" y="2056716"/>
              <a:ext cx="1280395" cy="1073015"/>
              <a:chOff x="9056128" y="2056716"/>
              <a:chExt cx="1280395" cy="1073015"/>
            </a:xfrm>
          </p:grpSpPr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888A398B-48C1-1C12-0E8A-1DEEC1BE6B45}"/>
                  </a:ext>
                </a:extLst>
              </p:cNvPr>
              <p:cNvGrpSpPr/>
              <p:nvPr/>
            </p:nvGrpSpPr>
            <p:grpSpPr>
              <a:xfrm>
                <a:off x="9056128" y="2340888"/>
                <a:ext cx="835401" cy="788843"/>
                <a:chOff x="2622600" y="5325401"/>
                <a:chExt cx="924141" cy="788843"/>
              </a:xfrm>
            </p:grpSpPr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D494119A-2DD7-02DA-7625-85BDACAB01D7}"/>
                    </a:ext>
                  </a:extLst>
                </p:cNvPr>
                <p:cNvCxnSpPr/>
                <p:nvPr/>
              </p:nvCxnSpPr>
              <p:spPr>
                <a:xfrm flipV="1">
                  <a:off x="2633476" y="5325401"/>
                  <a:ext cx="0" cy="3891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78CDA028-E779-4E53-39A0-1D0D3441BB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22600" y="5325401"/>
                  <a:ext cx="92414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EBA03C22-17BE-8F74-12F4-E535FDD98C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24988" y="5325401"/>
                  <a:ext cx="0" cy="7888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2C3165DC-1C47-F6FF-0143-06B8F85E34AC}"/>
                  </a:ext>
                </a:extLst>
              </p:cNvPr>
              <p:cNvSpPr/>
              <p:nvPr/>
            </p:nvSpPr>
            <p:spPr>
              <a:xfrm>
                <a:off x="9594014" y="2056716"/>
                <a:ext cx="578714" cy="550927"/>
              </a:xfrm>
              <a:prstGeom prst="ellipse">
                <a:avLst/>
              </a:prstGeom>
              <a:solidFill>
                <a:srgbClr val="E300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968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DA79BBBD-0BEE-8DDA-B4E4-2D5CC7D698CE}"/>
                  </a:ext>
                </a:extLst>
              </p:cNvPr>
              <p:cNvSpPr txBox="1"/>
              <p:nvPr/>
            </p:nvSpPr>
            <p:spPr>
              <a:xfrm>
                <a:off x="9446535" y="2178290"/>
                <a:ext cx="8899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-46 %</a:t>
                </a:r>
              </a:p>
            </p:txBody>
          </p:sp>
        </p:grpSp>
        <p:pic>
          <p:nvPicPr>
            <p:cNvPr id="3" name="Graphique 2" descr="Soin avec un remplissage uni">
              <a:extLst>
                <a:ext uri="{FF2B5EF4-FFF2-40B4-BE49-F238E27FC236}">
                  <a16:creationId xmlns:a16="http://schemas.microsoft.com/office/drawing/2014/main" id="{44F2FA1F-9D21-0C2B-F796-C163D90C7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394780" y="2887012"/>
              <a:ext cx="703459" cy="703459"/>
            </a:xfrm>
            <a:prstGeom prst="rect">
              <a:avLst/>
            </a:prstGeom>
          </p:spPr>
        </p:pic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D9023533-874B-B885-1509-C32D8028A685}"/>
              </a:ext>
            </a:extLst>
          </p:cNvPr>
          <p:cNvSpPr txBox="1"/>
          <p:nvPr/>
        </p:nvSpPr>
        <p:spPr>
          <a:xfrm>
            <a:off x="1467294" y="1270438"/>
            <a:ext cx="9916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cs typeface="Arial" panose="020B0604020202020204" pitchFamily="34" charset="0"/>
              </a:rPr>
              <a:t>Étude intra-individuelle réalisée en ouvert sous contrôle dermatologique | 33 femmes à la peau sensible et </a:t>
            </a:r>
            <a:r>
              <a:rPr lang="fr-FR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cs typeface="Arial" panose="020B0604020202020204" pitchFamily="34" charset="0"/>
              </a:rPr>
              <a:t>BoSS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cs typeface="Arial" panose="020B0604020202020204" pitchFamily="34" charset="0"/>
              </a:rPr>
              <a:t> ≥ 20 | rougeurs réactives liées à la pollution | 25 à 50 ans | Application deux fois par jour pendant 28 jours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EAD648A-B453-7C0D-2DF2-1D079DFFF0A0}"/>
              </a:ext>
            </a:extLst>
          </p:cNvPr>
          <p:cNvGrpSpPr/>
          <p:nvPr/>
        </p:nvGrpSpPr>
        <p:grpSpPr>
          <a:xfrm>
            <a:off x="1873129" y="5523763"/>
            <a:ext cx="9916029" cy="369332"/>
            <a:chOff x="1856128" y="5591298"/>
            <a:chExt cx="9916029" cy="369332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2C2EB75-1A0A-A14D-CE1B-0B9CA1B7D7EA}"/>
                </a:ext>
              </a:extLst>
            </p:cNvPr>
            <p:cNvSpPr txBox="1"/>
            <p:nvPr/>
          </p:nvSpPr>
          <p:spPr>
            <a:xfrm>
              <a:off x="1856128" y="5591298"/>
              <a:ext cx="9916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Le produit </a:t>
              </a:r>
              <a:r>
                <a:rPr lang="fr-FR" dirty="0">
                  <a:solidFill>
                    <a:srgbClr val="E30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améliore l’aspect de la peau et la qualité de vie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des personnes affectées par un environnement pollué</a:t>
              </a:r>
            </a:p>
          </p:txBody>
        </p:sp>
        <p:sp>
          <p:nvSpPr>
            <p:cNvPr id="2" name="Triangle isocèle 1">
              <a:extLst>
                <a:ext uri="{FF2B5EF4-FFF2-40B4-BE49-F238E27FC236}">
                  <a16:creationId xmlns:a16="http://schemas.microsoft.com/office/drawing/2014/main" id="{15B8C20A-E81A-627B-BEEC-8FBB3607E24D}"/>
                </a:ext>
              </a:extLst>
            </p:cNvPr>
            <p:cNvSpPr/>
            <p:nvPr/>
          </p:nvSpPr>
          <p:spPr>
            <a:xfrm rot="5400000">
              <a:off x="1947120" y="5707530"/>
              <a:ext cx="272304" cy="160715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era Pro" panose="00000500000000000000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DA99828-68AC-D7D7-795A-AF58429BBC28}"/>
              </a:ext>
            </a:extLst>
          </p:cNvPr>
          <p:cNvSpPr/>
          <p:nvPr/>
        </p:nvSpPr>
        <p:spPr>
          <a:xfrm>
            <a:off x="1605939" y="2798112"/>
            <a:ext cx="1173375" cy="2446373"/>
          </a:xfrm>
          <a:prstGeom prst="rect">
            <a:avLst/>
          </a:prstGeom>
          <a:solidFill>
            <a:srgbClr val="E30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7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719F1AF-74DB-9C07-FE20-25B7B515DCF4}"/>
              </a:ext>
            </a:extLst>
          </p:cNvPr>
          <p:cNvSpPr/>
          <p:nvPr/>
        </p:nvSpPr>
        <p:spPr>
          <a:xfrm>
            <a:off x="457101" y="2798112"/>
            <a:ext cx="1091512" cy="2446373"/>
          </a:xfrm>
          <a:prstGeom prst="rect">
            <a:avLst/>
          </a:prstGeom>
          <a:solidFill>
            <a:srgbClr val="E30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7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4" descr="VIRGINIE COUTURAUD:“LE SÉRUM MORPHO FITNESS D'ESTHEDERM REPRODUIT LES  EFFETS DU SPORT”">
            <a:extLst>
              <a:ext uri="{FF2B5EF4-FFF2-40B4-BE49-F238E27FC236}">
                <a16:creationId xmlns:a16="http://schemas.microsoft.com/office/drawing/2014/main" id="{380C335E-A8D6-726E-A409-457ED4A43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1" r="36527" b="29497"/>
          <a:stretch/>
        </p:blipFill>
        <p:spPr bwMode="auto">
          <a:xfrm>
            <a:off x="541901" y="2866837"/>
            <a:ext cx="2166582" cy="22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e 58">
            <a:extLst>
              <a:ext uri="{FF2B5EF4-FFF2-40B4-BE49-F238E27FC236}">
                <a16:creationId xmlns:a16="http://schemas.microsoft.com/office/drawing/2014/main" id="{7F40D984-B805-152F-CE4C-FB67EA541044}"/>
              </a:ext>
            </a:extLst>
          </p:cNvPr>
          <p:cNvGrpSpPr/>
          <p:nvPr/>
        </p:nvGrpSpPr>
        <p:grpSpPr>
          <a:xfrm>
            <a:off x="989977" y="3917596"/>
            <a:ext cx="1222346" cy="418593"/>
            <a:chOff x="989977" y="3917596"/>
            <a:chExt cx="1222346" cy="418593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34B9F3CA-74FF-E5AB-2089-B728B814B7C3}"/>
                </a:ext>
              </a:extLst>
            </p:cNvPr>
            <p:cNvSpPr/>
            <p:nvPr/>
          </p:nvSpPr>
          <p:spPr>
            <a:xfrm>
              <a:off x="1801460" y="3926473"/>
              <a:ext cx="403360" cy="340287"/>
            </a:xfrm>
            <a:prstGeom prst="ellipse">
              <a:avLst/>
            </a:prstGeom>
            <a:solidFill>
              <a:srgbClr val="E30061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BC392676-12A9-5727-C2DD-0ED8CF38634D}"/>
                </a:ext>
              </a:extLst>
            </p:cNvPr>
            <p:cNvSpPr/>
            <p:nvPr/>
          </p:nvSpPr>
          <p:spPr>
            <a:xfrm>
              <a:off x="989977" y="3917596"/>
              <a:ext cx="403360" cy="340287"/>
            </a:xfrm>
            <a:prstGeom prst="ellipse">
              <a:avLst/>
            </a:prstGeom>
            <a:solidFill>
              <a:srgbClr val="E30061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B423F2F5-9BCD-56A2-86D7-7F84E2174E31}"/>
                </a:ext>
              </a:extLst>
            </p:cNvPr>
            <p:cNvGrpSpPr/>
            <p:nvPr/>
          </p:nvGrpSpPr>
          <p:grpSpPr>
            <a:xfrm>
              <a:off x="1925842" y="4042766"/>
              <a:ext cx="286481" cy="293423"/>
              <a:chOff x="1115169" y="4739817"/>
              <a:chExt cx="286481" cy="293423"/>
            </a:xfrm>
          </p:grpSpPr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6699F24E-F0EB-13FB-984C-B8FC4EC6E56A}"/>
                  </a:ext>
                </a:extLst>
              </p:cNvPr>
              <p:cNvSpPr/>
              <p:nvPr/>
            </p:nvSpPr>
            <p:spPr>
              <a:xfrm>
                <a:off x="1115169" y="4739817"/>
                <a:ext cx="286481" cy="2934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8" name="Graphique 47" descr="Centrale électrique avec un remplissage uni">
                <a:extLst>
                  <a:ext uri="{FF2B5EF4-FFF2-40B4-BE49-F238E27FC236}">
                    <a16:creationId xmlns:a16="http://schemas.microsoft.com/office/drawing/2014/main" id="{B409B77A-BF57-6743-F982-A3DF8C529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146859" y="4764746"/>
                <a:ext cx="223099" cy="230028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C4A1E8-CB61-650F-A131-AE1F8BA94ED7}"/>
              </a:ext>
            </a:extLst>
          </p:cNvPr>
          <p:cNvGrpSpPr/>
          <p:nvPr/>
        </p:nvGrpSpPr>
        <p:grpSpPr>
          <a:xfrm>
            <a:off x="4614672" y="2801112"/>
            <a:ext cx="5565648" cy="2310384"/>
            <a:chOff x="4614672" y="2801112"/>
            <a:chExt cx="5565648" cy="2310384"/>
          </a:xfrm>
          <a:solidFill>
            <a:schemeClr val="bg1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411CB7-D7D3-CB67-F4CB-4CADBB0FEB8F}"/>
                </a:ext>
              </a:extLst>
            </p:cNvPr>
            <p:cNvSpPr/>
            <p:nvPr/>
          </p:nvSpPr>
          <p:spPr>
            <a:xfrm>
              <a:off x="4614672" y="2801112"/>
              <a:ext cx="213360" cy="1338072"/>
            </a:xfrm>
            <a:prstGeom prst="rect">
              <a:avLst/>
            </a:prstGeom>
            <a:grpFill/>
          </p:spPr>
          <p:txBody>
            <a:bodyPr vert="vert270" lIns="0" tIns="0" rIns="0" bIns="0">
              <a:normAutofit fontScale="82500" lnSpcReduction="10000"/>
            </a:bodyPr>
            <a:lstStyle/>
            <a:p>
              <a:pPr marL="0" marR="0" indent="0" algn="ctr"/>
              <a:r>
                <a:rPr lang="fr-FR" sz="1200">
                  <a:latin typeface="Times New Roman"/>
                </a:rPr>
                <a:t>Score de la rougeur (0-4)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149ED3-24D6-B754-614D-AB70C92AA8A2}"/>
                </a:ext>
              </a:extLst>
            </p:cNvPr>
            <p:cNvSpPr/>
            <p:nvPr/>
          </p:nvSpPr>
          <p:spPr>
            <a:xfrm>
              <a:off x="5398008" y="4376928"/>
              <a:ext cx="283464" cy="204216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7500"/>
            </a:bodyPr>
            <a:lstStyle/>
            <a:p>
              <a:pPr marL="0" marR="0" indent="0" algn="ctr"/>
              <a:r>
                <a:rPr lang="fr-FR" sz="1000">
                  <a:latin typeface="Times New Roman"/>
                </a:rPr>
                <a:t>J0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9304DF-F1E7-7B24-055D-BFD86C85C4D8}"/>
                </a:ext>
              </a:extLst>
            </p:cNvPr>
            <p:cNvSpPr/>
            <p:nvPr/>
          </p:nvSpPr>
          <p:spPr>
            <a:xfrm>
              <a:off x="6272784" y="4383024"/>
              <a:ext cx="353568" cy="204216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7500"/>
            </a:bodyPr>
            <a:lstStyle/>
            <a:p>
              <a:pPr marL="0" marR="0" indent="0" algn="ctr"/>
              <a:r>
                <a:rPr lang="fr-FR" sz="1000">
                  <a:latin typeface="Times New Roman"/>
                </a:rPr>
                <a:t>J28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DB75BC-DE0A-773B-AE99-9DCCF972E849}"/>
                </a:ext>
              </a:extLst>
            </p:cNvPr>
            <p:cNvSpPr/>
            <p:nvPr/>
          </p:nvSpPr>
          <p:spPr>
            <a:xfrm>
              <a:off x="7979664" y="3032760"/>
              <a:ext cx="213360" cy="1764792"/>
            </a:xfrm>
            <a:prstGeom prst="rect">
              <a:avLst/>
            </a:prstGeom>
            <a:grpFill/>
          </p:spPr>
          <p:txBody>
            <a:bodyPr vert="vert270" lIns="0" tIns="0" rIns="0" bIns="0">
              <a:normAutofit fontScale="75000" lnSpcReduction="20000"/>
            </a:bodyPr>
            <a:lstStyle/>
            <a:p>
              <a:pPr marL="0" marR="0" indent="0" algn="ctr"/>
              <a:r>
                <a:rPr lang="fr-FR" sz="1200">
                  <a:latin typeface="Times New Roman"/>
                </a:rPr>
                <a:t>Score de l’impact de la pollution (0-4)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BF269E4-F5E1-954C-E411-01021DA90FF7}"/>
                </a:ext>
              </a:extLst>
            </p:cNvPr>
            <p:cNvSpPr/>
            <p:nvPr/>
          </p:nvSpPr>
          <p:spPr>
            <a:xfrm>
              <a:off x="8820912" y="4904232"/>
              <a:ext cx="274320" cy="192024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7500"/>
            </a:bodyPr>
            <a:lstStyle/>
            <a:p>
              <a:pPr marL="0" marR="0" indent="0" algn="ctr"/>
              <a:r>
                <a:rPr lang="fr-FR" sz="1000">
                  <a:latin typeface="Times New Roman"/>
                </a:rPr>
                <a:t>J0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4D1640-6EC5-A4A8-B21E-42E7419685BC}"/>
                </a:ext>
              </a:extLst>
            </p:cNvPr>
            <p:cNvSpPr/>
            <p:nvPr/>
          </p:nvSpPr>
          <p:spPr>
            <a:xfrm>
              <a:off x="9832848" y="4904232"/>
              <a:ext cx="347472" cy="207264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7500"/>
            </a:bodyPr>
            <a:lstStyle/>
            <a:p>
              <a:pPr marL="0" marR="0" indent="0" algn="ctr"/>
              <a:r>
                <a:rPr lang="fr-FR" sz="1000">
                  <a:latin typeface="Times New Roman"/>
                </a:rPr>
                <a:t>J28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449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e 47">
            <a:extLst>
              <a:ext uri="{FF2B5EF4-FFF2-40B4-BE49-F238E27FC236}">
                <a16:creationId xmlns:a16="http://schemas.microsoft.com/office/drawing/2014/main" id="{DFA580F8-0482-FCB2-403C-41D2B3C71D88}"/>
              </a:ext>
            </a:extLst>
          </p:cNvPr>
          <p:cNvGrpSpPr/>
          <p:nvPr/>
        </p:nvGrpSpPr>
        <p:grpSpPr>
          <a:xfrm>
            <a:off x="785469" y="2517518"/>
            <a:ext cx="2322213" cy="2446373"/>
            <a:chOff x="747287" y="2977674"/>
            <a:chExt cx="2322213" cy="2446373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907ABC-A5BD-4EC6-B6BF-DC3761784CC3}"/>
                </a:ext>
              </a:extLst>
            </p:cNvPr>
            <p:cNvGrpSpPr/>
            <p:nvPr/>
          </p:nvGrpSpPr>
          <p:grpSpPr>
            <a:xfrm>
              <a:off x="1801848" y="3953834"/>
              <a:ext cx="286481" cy="293423"/>
              <a:chOff x="1182643" y="5220525"/>
              <a:chExt cx="286481" cy="293423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3FC553B2-7F37-8B55-AB99-D91971011164}"/>
                  </a:ext>
                </a:extLst>
              </p:cNvPr>
              <p:cNvSpPr/>
              <p:nvPr/>
            </p:nvSpPr>
            <p:spPr>
              <a:xfrm>
                <a:off x="1182643" y="5220525"/>
                <a:ext cx="286481" cy="2934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  <p:pic>
            <p:nvPicPr>
              <p:cNvPr id="14" name="Graphique 13" descr="Produits chimiques avec un remplissage uni">
                <a:extLst>
                  <a:ext uri="{FF2B5EF4-FFF2-40B4-BE49-F238E27FC236}">
                    <a16:creationId xmlns:a16="http://schemas.microsoft.com/office/drawing/2014/main" id="{13DD4377-2F5A-01E1-9F62-EC03ACA36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21801" y="5263154"/>
                <a:ext cx="227620" cy="227620"/>
              </a:xfrm>
              <a:prstGeom prst="rect">
                <a:avLst/>
              </a:prstGeom>
            </p:spPr>
          </p:pic>
        </p:grp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B4DA7E4A-9803-242B-2FBB-29D8A9B8A92A}"/>
                </a:ext>
              </a:extLst>
            </p:cNvPr>
            <p:cNvSpPr/>
            <p:nvPr/>
          </p:nvSpPr>
          <p:spPr>
            <a:xfrm>
              <a:off x="1052960" y="3953834"/>
              <a:ext cx="286481" cy="2934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C7C70A5-18E8-0579-2BB8-2136F9621066}"/>
                </a:ext>
              </a:extLst>
            </p:cNvPr>
            <p:cNvSpPr/>
            <p:nvPr/>
          </p:nvSpPr>
          <p:spPr>
            <a:xfrm>
              <a:off x="1896125" y="2977674"/>
              <a:ext cx="1173375" cy="2446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77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9DF02E3-610C-CA67-E13C-0648A886DFEC}"/>
                </a:ext>
              </a:extLst>
            </p:cNvPr>
            <p:cNvSpPr/>
            <p:nvPr/>
          </p:nvSpPr>
          <p:spPr>
            <a:xfrm>
              <a:off x="747287" y="2977674"/>
              <a:ext cx="1091512" cy="24463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77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" descr="VIRGINIE COUTURAUD:“LE SÉRUM MORPHO FITNESS D'ESTHEDERM REPRODUIT LES  EFFETS DU SPORT”">
              <a:extLst>
                <a:ext uri="{FF2B5EF4-FFF2-40B4-BE49-F238E27FC236}">
                  <a16:creationId xmlns:a16="http://schemas.microsoft.com/office/drawing/2014/main" id="{AC095F35-8398-2E22-3A4F-378E5CE84B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1" r="36527" b="29497"/>
            <a:stretch/>
          </p:blipFill>
          <p:spPr bwMode="auto">
            <a:xfrm>
              <a:off x="832087" y="3046399"/>
              <a:ext cx="2166582" cy="227027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D3D3D3"/>
              </a:solidFill>
            </a:ln>
          </p:spPr>
        </p:pic>
      </p:grpSp>
      <p:pic>
        <p:nvPicPr>
          <p:cNvPr id="3" name="Picture 2" descr="29,639 Essai Clinique Vectores, Ilustraciones y Gráficos - 123RF">
            <a:extLst>
              <a:ext uri="{FF2B5EF4-FFF2-40B4-BE49-F238E27FC236}">
                <a16:creationId xmlns:a16="http://schemas.microsoft.com/office/drawing/2014/main" id="{ECE5141E-D23A-7B48-C73D-CD03C83D4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9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13970" r="12777" b="20354"/>
          <a:stretch/>
        </p:blipFill>
        <p:spPr bwMode="auto">
          <a:xfrm>
            <a:off x="457101" y="1165998"/>
            <a:ext cx="1010193" cy="9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DAA17201-4F21-8F2F-0DC9-2A1DF4A4EC56}"/>
              </a:ext>
            </a:extLst>
          </p:cNvPr>
          <p:cNvSpPr txBox="1"/>
          <p:nvPr/>
        </p:nvSpPr>
        <p:spPr>
          <a:xfrm>
            <a:off x="1467294" y="1270438"/>
            <a:ext cx="10052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cs typeface="Arial" panose="020B0604020202020204" pitchFamily="34" charset="0"/>
              </a:rPr>
              <a:t>Étude comparative randomisée sous contrôle dermatologique versus placebo | 100 femmes à la peau sensible et BoSS ≥ 20 | 25 à 50 ans | Application deux fois par jour pendant 56 jours | Auto-évaluation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B881B68-5002-C13B-03E4-739E30D02F7D}"/>
              </a:ext>
            </a:extLst>
          </p:cNvPr>
          <p:cNvGrpSpPr/>
          <p:nvPr/>
        </p:nvGrpSpPr>
        <p:grpSpPr>
          <a:xfrm>
            <a:off x="3787105" y="2070397"/>
            <a:ext cx="3344963" cy="3517165"/>
            <a:chOff x="3787105" y="2073259"/>
            <a:chExt cx="3344963" cy="3517165"/>
          </a:xfrm>
        </p:grpSpPr>
        <p:sp>
          <p:nvSpPr>
            <p:cNvPr id="2" name="Zone de texte 2">
              <a:extLst>
                <a:ext uri="{FF2B5EF4-FFF2-40B4-BE49-F238E27FC236}">
                  <a16:creationId xmlns:a16="http://schemas.microsoft.com/office/drawing/2014/main" id="{02539565-B0DC-11B4-AA59-F1BA4362E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2148" y="2073259"/>
              <a:ext cx="2909920" cy="313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1" rIns="91440" bIns="45721" anchor="t" anchorCtr="0">
              <a:noAutofit/>
            </a:bodyPr>
            <a:lstStyle/>
            <a:p>
              <a:pPr algn="ctr">
                <a:spcBef>
                  <a:spcPts val="1200"/>
                </a:spcBef>
              </a:pPr>
              <a:r>
                <a:rPr lang="fr-FR">
                  <a:solidFill>
                    <a:srgbClr val="002938"/>
                  </a:solidFill>
                  <a:latin typeface="Cera Pro" panose="00000500000000000000"/>
                  <a:ea typeface="Times New Roman" panose="02020603050405020304" pitchFamily="18" charset="0"/>
                  <a:cs typeface="Times New Roman" panose="02020603050405020304" pitchFamily="18" charset="0"/>
                </a:rPr>
                <a:t>Sensations de picotement</a:t>
              </a:r>
            </a:p>
          </p:txBody>
        </p:sp>
        <p:graphicFrame>
          <p:nvGraphicFramePr>
            <p:cNvPr id="16" name="Graphique 15">
              <a:extLst>
                <a:ext uri="{FF2B5EF4-FFF2-40B4-BE49-F238E27FC236}">
                  <a16:creationId xmlns:a16="http://schemas.microsoft.com/office/drawing/2014/main" id="{8DFDDF2C-C837-4F4C-80FD-1EC84867374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62125486"/>
                </p:ext>
              </p:extLst>
            </p:nvPr>
          </p:nvGraphicFramePr>
          <p:xfrm>
            <a:off x="3787105" y="2230018"/>
            <a:ext cx="3344963" cy="33604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67F0E5-CA08-73FE-9053-24529DE93FC6}"/>
                </a:ext>
              </a:extLst>
            </p:cNvPr>
            <p:cNvSpPr/>
            <p:nvPr/>
          </p:nvSpPr>
          <p:spPr>
            <a:xfrm>
              <a:off x="5051044" y="5294376"/>
              <a:ext cx="1152144" cy="2835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893EDA3-5D90-1A27-FC4B-93713280A047}"/>
              </a:ext>
            </a:extLst>
          </p:cNvPr>
          <p:cNvGrpSpPr/>
          <p:nvPr/>
        </p:nvGrpSpPr>
        <p:grpSpPr>
          <a:xfrm>
            <a:off x="7760978" y="2199355"/>
            <a:ext cx="3395040" cy="3378551"/>
            <a:chOff x="7760978" y="2199355"/>
            <a:chExt cx="3395040" cy="3378551"/>
          </a:xfrm>
        </p:grpSpPr>
        <p:graphicFrame>
          <p:nvGraphicFramePr>
            <p:cNvPr id="23" name="Graphique 22">
              <a:extLst>
                <a:ext uri="{FF2B5EF4-FFF2-40B4-BE49-F238E27FC236}">
                  <a16:creationId xmlns:a16="http://schemas.microsoft.com/office/drawing/2014/main" id="{5AF227AB-5096-42C0-8611-B7154022114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66490615"/>
                </p:ext>
              </p:extLst>
            </p:nvPr>
          </p:nvGraphicFramePr>
          <p:xfrm>
            <a:off x="7760978" y="2725499"/>
            <a:ext cx="2725509" cy="28524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B4BB328-C17B-563F-E658-9FE4C4F273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3616" t="2018" r="13147" b="92650"/>
            <a:stretch/>
          </p:blipFill>
          <p:spPr>
            <a:xfrm>
              <a:off x="8024813" y="2199355"/>
              <a:ext cx="2461673" cy="275574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62A3118-8012-CA3E-2EB2-85E2C5A56927}"/>
                </a:ext>
              </a:extLst>
            </p:cNvPr>
            <p:cNvSpPr txBox="1"/>
            <p:nvPr/>
          </p:nvSpPr>
          <p:spPr>
            <a:xfrm>
              <a:off x="8636488" y="2414457"/>
              <a:ext cx="17924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>
                  <a:latin typeface="Cera Pro" panose="00000500000000000000"/>
                </a:rPr>
                <a:t>Misery L, </a:t>
              </a:r>
              <a:r>
                <a:rPr lang="fr-FR" sz="1400" i="1">
                  <a:latin typeface="Cera Pro" panose="00000500000000000000"/>
                </a:rPr>
                <a:t>JEADV</a:t>
              </a:r>
              <a:r>
                <a:rPr lang="fr-FR" sz="1400">
                  <a:latin typeface="Cera Pro" panose="00000500000000000000"/>
                </a:rPr>
                <a:t> 2018</a:t>
              </a:r>
            </a:p>
          </p:txBody>
        </p:sp>
        <p:pic>
          <p:nvPicPr>
            <p:cNvPr id="7" name="Graphique 6" descr="Soin avec un remplissage uni">
              <a:extLst>
                <a:ext uri="{FF2B5EF4-FFF2-40B4-BE49-F238E27FC236}">
                  <a16:creationId xmlns:a16="http://schemas.microsoft.com/office/drawing/2014/main" id="{9E4BB6A7-5CCA-9C6D-8B30-FAA6FB83B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452559" y="2838084"/>
              <a:ext cx="703459" cy="703459"/>
            </a:xfrm>
            <a:prstGeom prst="rect">
              <a:avLst/>
            </a:prstGeom>
          </p:spPr>
        </p:pic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AF9A5816-084F-D862-0187-CCD02F25F784}"/>
                </a:ext>
              </a:extLst>
            </p:cNvPr>
            <p:cNvGrpSpPr/>
            <p:nvPr/>
          </p:nvGrpSpPr>
          <p:grpSpPr>
            <a:xfrm>
              <a:off x="8554034" y="3541543"/>
              <a:ext cx="1849104" cy="802079"/>
              <a:chOff x="8318251" y="3541543"/>
              <a:chExt cx="1849104" cy="802079"/>
            </a:xfrm>
          </p:grpSpPr>
          <p:sp>
            <p:nvSpPr>
              <p:cNvPr id="8" name="Zone de texte 2">
                <a:extLst>
                  <a:ext uri="{FF2B5EF4-FFF2-40B4-BE49-F238E27FC236}">
                    <a16:creationId xmlns:a16="http://schemas.microsoft.com/office/drawing/2014/main" id="{C5939584-69AC-72D5-62BB-4227436076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18251" y="3822422"/>
                <a:ext cx="945528" cy="4248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1" rIns="91440" bIns="45721" anchor="t" anchorCtr="0">
                <a:no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fr-FR" sz="1600">
                    <a:solidFill>
                      <a:srgbClr val="E30061"/>
                    </a:solidFill>
                    <a:latin typeface="Cera Pro" panose="0000050000000000000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-20 %</a:t>
                </a:r>
              </a:p>
            </p:txBody>
          </p:sp>
          <p:sp>
            <p:nvSpPr>
              <p:cNvPr id="10" name="Zone de texte 2">
                <a:extLst>
                  <a:ext uri="{FF2B5EF4-FFF2-40B4-BE49-F238E27FC236}">
                    <a16:creationId xmlns:a16="http://schemas.microsoft.com/office/drawing/2014/main" id="{4A4EFA65-EC95-F834-F523-BFDDC0973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76548" y="3918787"/>
                <a:ext cx="945528" cy="4248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1" rIns="91440" bIns="45721" anchor="t" anchorCtr="0">
                <a:no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fr-FR" sz="1600">
                    <a:solidFill>
                      <a:srgbClr val="E30061"/>
                    </a:solidFill>
                    <a:latin typeface="Cera Pro" panose="0000050000000000000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-30 %</a:t>
                </a:r>
              </a:p>
            </p:txBody>
          </p:sp>
          <p:sp>
            <p:nvSpPr>
              <p:cNvPr id="13" name="Zone de texte 2">
                <a:extLst>
                  <a:ext uri="{FF2B5EF4-FFF2-40B4-BE49-F238E27FC236}">
                    <a16:creationId xmlns:a16="http://schemas.microsoft.com/office/drawing/2014/main" id="{F2C20B32-EBE2-3FC6-6D05-BF049C8396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84749" y="3627564"/>
                <a:ext cx="945528" cy="4248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1" rIns="91440" bIns="45721" anchor="t" anchorCtr="0">
                <a:no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fr-FR" sz="1600">
                    <a:latin typeface="Cera Pro" panose="0000050000000000000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-6 %</a:t>
                </a:r>
              </a:p>
            </p:txBody>
          </p:sp>
          <p:sp>
            <p:nvSpPr>
              <p:cNvPr id="15" name="Zone de texte 2">
                <a:extLst>
                  <a:ext uri="{FF2B5EF4-FFF2-40B4-BE49-F238E27FC236}">
                    <a16:creationId xmlns:a16="http://schemas.microsoft.com/office/drawing/2014/main" id="{529EB985-3337-4D0F-3833-B9E0A1333C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21827" y="3736134"/>
                <a:ext cx="945528" cy="4248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1" rIns="91440" bIns="45721" anchor="t" anchorCtr="0">
                <a:no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fr-FR" sz="1600">
                    <a:latin typeface="Cera Pro" panose="0000050000000000000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-11 %</a:t>
                </a:r>
              </a:p>
            </p:txBody>
          </p: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FAB130EC-8F8A-5AB9-73EB-B84DC9496A43}"/>
                  </a:ext>
                </a:extLst>
              </p:cNvPr>
              <p:cNvCxnSpPr/>
              <p:nvPr/>
            </p:nvCxnSpPr>
            <p:spPr>
              <a:xfrm>
                <a:off x="8661868" y="3541543"/>
                <a:ext cx="50416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E78E76AE-96D1-BE86-BD42-0AAD24A434E2}"/>
                  </a:ext>
                </a:extLst>
              </p:cNvPr>
              <p:cNvCxnSpPr/>
              <p:nvPr/>
            </p:nvCxnSpPr>
            <p:spPr>
              <a:xfrm>
                <a:off x="9332064" y="3693943"/>
                <a:ext cx="50416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0A0CB51-5C2E-F56A-86E5-3B4916FD2128}"/>
              </a:ext>
            </a:extLst>
          </p:cNvPr>
          <p:cNvGrpSpPr/>
          <p:nvPr/>
        </p:nvGrpSpPr>
        <p:grpSpPr>
          <a:xfrm>
            <a:off x="2858224" y="5537618"/>
            <a:ext cx="8815489" cy="369332"/>
            <a:chOff x="2858224" y="5537618"/>
            <a:chExt cx="8815489" cy="369332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BF39B15D-09A1-0C57-9C65-8E0AE9B3088D}"/>
                </a:ext>
              </a:extLst>
            </p:cNvPr>
            <p:cNvSpPr txBox="1"/>
            <p:nvPr/>
          </p:nvSpPr>
          <p:spPr>
            <a:xfrm>
              <a:off x="2934640" y="5537618"/>
              <a:ext cx="8739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Cera Pro" panose="00000500000000000000"/>
                  <a:cs typeface="Arial" panose="020B0604020202020204" pitchFamily="34" charset="0"/>
                </a:rPr>
                <a:t>Par rapport à un placebo, le produit </a:t>
              </a:r>
              <a:r>
                <a:rPr lang="fr-FR" dirty="0">
                  <a:solidFill>
                    <a:srgbClr val="E30061"/>
                  </a:solidFill>
                  <a:latin typeface="Cera Pro" panose="00000500000000000000"/>
                  <a:cs typeface="Arial" panose="020B0604020202020204" pitchFamily="34" charset="0"/>
                </a:rPr>
                <a:t>améliore les sensations sensorielles et la qualité de vie </a:t>
              </a:r>
            </a:p>
          </p:txBody>
        </p:sp>
        <p:sp>
          <p:nvSpPr>
            <p:cNvPr id="31" name="Triangle isocèle 30">
              <a:extLst>
                <a:ext uri="{FF2B5EF4-FFF2-40B4-BE49-F238E27FC236}">
                  <a16:creationId xmlns:a16="http://schemas.microsoft.com/office/drawing/2014/main" id="{949842C5-C466-0236-1E0A-2ACB324EE242}"/>
                </a:ext>
              </a:extLst>
            </p:cNvPr>
            <p:cNvSpPr/>
            <p:nvPr/>
          </p:nvSpPr>
          <p:spPr>
            <a:xfrm rot="5400000">
              <a:off x="2802430" y="5630839"/>
              <a:ext cx="272304" cy="160715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B4701AC0-8082-2E18-502D-97B81DBDDA04}"/>
              </a:ext>
            </a:extLst>
          </p:cNvPr>
          <p:cNvCxnSpPr>
            <a:cxnSpLocks/>
          </p:cNvCxnSpPr>
          <p:nvPr/>
        </p:nvCxnSpPr>
        <p:spPr>
          <a:xfrm>
            <a:off x="1922163" y="2519119"/>
            <a:ext cx="0" cy="2194077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7967CD-59F0-6F78-3AEE-37A2B9F13FFB}"/>
              </a:ext>
            </a:extLst>
          </p:cNvPr>
          <p:cNvGrpSpPr/>
          <p:nvPr/>
        </p:nvGrpSpPr>
        <p:grpSpPr>
          <a:xfrm>
            <a:off x="457101" y="2787696"/>
            <a:ext cx="2322213" cy="2446373"/>
            <a:chOff x="457101" y="2787696"/>
            <a:chExt cx="2322213" cy="244637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85DE50-FAA7-6E48-86FA-000CD6CDC25B}"/>
                </a:ext>
              </a:extLst>
            </p:cNvPr>
            <p:cNvSpPr/>
            <p:nvPr/>
          </p:nvSpPr>
          <p:spPr>
            <a:xfrm>
              <a:off x="1605939" y="2787696"/>
              <a:ext cx="1173375" cy="2446373"/>
            </a:xfrm>
            <a:prstGeom prst="rect">
              <a:avLst/>
            </a:prstGeom>
            <a:solidFill>
              <a:srgbClr val="E30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77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3F22750-BDCF-386E-EA7D-F225CFB2751A}"/>
                </a:ext>
              </a:extLst>
            </p:cNvPr>
            <p:cNvSpPr/>
            <p:nvPr/>
          </p:nvSpPr>
          <p:spPr>
            <a:xfrm>
              <a:off x="457101" y="2787696"/>
              <a:ext cx="1091512" cy="2446373"/>
            </a:xfrm>
            <a:prstGeom prst="rect">
              <a:avLst/>
            </a:prstGeom>
            <a:solidFill>
              <a:srgbClr val="E30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77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4" descr="VIRGINIE COUTURAUD:“LE SÉRUM MORPHO FITNESS D'ESTHEDERM REPRODUIT LES  EFFETS DU SPORT”">
              <a:extLst>
                <a:ext uri="{FF2B5EF4-FFF2-40B4-BE49-F238E27FC236}">
                  <a16:creationId xmlns:a16="http://schemas.microsoft.com/office/drawing/2014/main" id="{63734ECE-A9C6-4942-A325-A6684ECCEE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1" r="36527" b="29497"/>
            <a:stretch/>
          </p:blipFill>
          <p:spPr bwMode="auto">
            <a:xfrm>
              <a:off x="541901" y="2856421"/>
              <a:ext cx="2166582" cy="2270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A39D1BC3-C294-39FF-36BC-307D18ECFAB5}"/>
                </a:ext>
              </a:extLst>
            </p:cNvPr>
            <p:cNvGrpSpPr/>
            <p:nvPr/>
          </p:nvGrpSpPr>
          <p:grpSpPr>
            <a:xfrm>
              <a:off x="1800786" y="3958750"/>
              <a:ext cx="286481" cy="293423"/>
              <a:chOff x="1182643" y="5220525"/>
              <a:chExt cx="286481" cy="293423"/>
            </a:xfrm>
          </p:grpSpPr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2FADD981-DD05-4155-7B68-F1880BDCD087}"/>
                  </a:ext>
                </a:extLst>
              </p:cNvPr>
              <p:cNvSpPr/>
              <p:nvPr/>
            </p:nvSpPr>
            <p:spPr>
              <a:xfrm>
                <a:off x="1182643" y="5220525"/>
                <a:ext cx="286481" cy="2934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  <p:pic>
            <p:nvPicPr>
              <p:cNvPr id="21" name="Graphique 20" descr="Produits chimiques avec un remplissage uni">
                <a:extLst>
                  <a:ext uri="{FF2B5EF4-FFF2-40B4-BE49-F238E27FC236}">
                    <a16:creationId xmlns:a16="http://schemas.microsoft.com/office/drawing/2014/main" id="{B4BCAF69-4219-89C6-A4C8-BE25038DB5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21801" y="5263154"/>
                <a:ext cx="227620" cy="227620"/>
              </a:xfrm>
              <a:prstGeom prst="rect">
                <a:avLst/>
              </a:prstGeom>
            </p:spPr>
          </p:pic>
        </p:grp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8DD01AC4-E8D1-E3D4-0EFC-ED26649061AF}"/>
                </a:ext>
              </a:extLst>
            </p:cNvPr>
            <p:cNvCxnSpPr>
              <a:cxnSpLocks/>
            </p:cNvCxnSpPr>
            <p:nvPr/>
          </p:nvCxnSpPr>
          <p:spPr>
            <a:xfrm>
              <a:off x="1581873" y="2930389"/>
              <a:ext cx="0" cy="2194077"/>
            </a:xfrm>
            <a:prstGeom prst="line">
              <a:avLst/>
            </a:prstGeom>
            <a:ln w="762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DC754DF7-8DFA-4621-81FC-BDD6C53D544D}"/>
              </a:ext>
            </a:extLst>
          </p:cNvPr>
          <p:cNvSpPr txBox="1"/>
          <p:nvPr/>
        </p:nvSpPr>
        <p:spPr>
          <a:xfrm>
            <a:off x="547480" y="3918787"/>
            <a:ext cx="9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ra Pro" panose="00000500000000000000"/>
                <a:cs typeface="Arial" panose="020B0604020202020204" pitchFamily="34" charset="0"/>
              </a:rPr>
              <a:t>TÉMOIN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3BA42E-FFFF-73BE-C566-E8FB114A7CBB}"/>
              </a:ext>
            </a:extLst>
          </p:cNvPr>
          <p:cNvGrpSpPr/>
          <p:nvPr/>
        </p:nvGrpSpPr>
        <p:grpSpPr>
          <a:xfrm>
            <a:off x="4538901" y="4954464"/>
            <a:ext cx="5434584" cy="216000"/>
            <a:chOff x="4556760" y="4916424"/>
            <a:chExt cx="5434584" cy="216000"/>
          </a:xfrm>
          <a:solidFill>
            <a:schemeClr val="bg1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F5FAD0-F9E3-81C9-DF18-71A81F09A809}"/>
                </a:ext>
              </a:extLst>
            </p:cNvPr>
            <p:cNvSpPr/>
            <p:nvPr/>
          </p:nvSpPr>
          <p:spPr>
            <a:xfrm>
              <a:off x="4556760" y="4916424"/>
              <a:ext cx="307848" cy="216000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2500" lnSpcReduction="10000"/>
            </a:bodyPr>
            <a:lstStyle/>
            <a:p>
              <a:pPr marL="0" marR="0" indent="0" algn="ctr"/>
              <a:r>
                <a:rPr lang="fr-FR" sz="1600">
                  <a:solidFill>
                    <a:srgbClr val="595959"/>
                  </a:solidFill>
                  <a:latin typeface="Calibri"/>
                </a:rPr>
                <a:t>J0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979E4B6-2542-17AD-923A-73BEEFFC5222}"/>
                </a:ext>
              </a:extLst>
            </p:cNvPr>
            <p:cNvSpPr/>
            <p:nvPr/>
          </p:nvSpPr>
          <p:spPr>
            <a:xfrm>
              <a:off x="5413248" y="4916424"/>
              <a:ext cx="411480" cy="216000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2500" lnSpcReduction="10000"/>
            </a:bodyPr>
            <a:lstStyle/>
            <a:p>
              <a:pPr marL="0" marR="0" indent="0" algn="ctr"/>
              <a:r>
                <a:rPr lang="fr-FR" sz="1600">
                  <a:solidFill>
                    <a:srgbClr val="595959"/>
                  </a:solidFill>
                  <a:latin typeface="Calibri"/>
                </a:rPr>
                <a:t>J28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2C48DEB-C979-33D3-987C-D9A2EBEDBDAA}"/>
                </a:ext>
              </a:extLst>
            </p:cNvPr>
            <p:cNvSpPr/>
            <p:nvPr/>
          </p:nvSpPr>
          <p:spPr>
            <a:xfrm>
              <a:off x="6321552" y="4916424"/>
              <a:ext cx="411480" cy="216000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2500" lnSpcReduction="10000"/>
            </a:bodyPr>
            <a:lstStyle/>
            <a:p>
              <a:pPr marL="0" marR="0" indent="0" algn="ctr"/>
              <a:r>
                <a:rPr lang="fr-FR" sz="1600">
                  <a:solidFill>
                    <a:srgbClr val="595959"/>
                  </a:solidFill>
                  <a:latin typeface="Calibri"/>
                </a:rPr>
                <a:t>J56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A7BBA10-8F5B-DFDA-7CEF-2DE7145148CD}"/>
                </a:ext>
              </a:extLst>
            </p:cNvPr>
            <p:cNvSpPr/>
            <p:nvPr/>
          </p:nvSpPr>
          <p:spPr>
            <a:xfrm>
              <a:off x="8415528" y="4916424"/>
              <a:ext cx="307848" cy="216000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2500" lnSpcReduction="10000"/>
            </a:bodyPr>
            <a:lstStyle/>
            <a:p>
              <a:pPr marL="0" marR="0" indent="0" algn="ctr"/>
              <a:r>
                <a:rPr lang="fr-FR" sz="1600">
                  <a:solidFill>
                    <a:srgbClr val="595959"/>
                  </a:solidFill>
                  <a:latin typeface="Calibri"/>
                </a:rPr>
                <a:t>J0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A85A91D-644F-990F-0850-2FCC1BA4447C}"/>
                </a:ext>
              </a:extLst>
            </p:cNvPr>
            <p:cNvSpPr/>
            <p:nvPr/>
          </p:nvSpPr>
          <p:spPr>
            <a:xfrm>
              <a:off x="8979408" y="4916424"/>
              <a:ext cx="411480" cy="216000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2500" lnSpcReduction="10000"/>
            </a:bodyPr>
            <a:lstStyle/>
            <a:p>
              <a:pPr marL="0" marR="0" indent="0" algn="ctr"/>
              <a:r>
                <a:rPr lang="fr-FR" sz="1600">
                  <a:solidFill>
                    <a:srgbClr val="595959"/>
                  </a:solidFill>
                  <a:latin typeface="Calibri"/>
                </a:rPr>
                <a:t>J28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2BAF1E4-D531-A1C8-C971-2F0EF9A5F8AA}"/>
                </a:ext>
              </a:extLst>
            </p:cNvPr>
            <p:cNvSpPr/>
            <p:nvPr/>
          </p:nvSpPr>
          <p:spPr>
            <a:xfrm>
              <a:off x="9592056" y="4916424"/>
              <a:ext cx="399288" cy="216000"/>
            </a:xfrm>
            <a:prstGeom prst="rect">
              <a:avLst/>
            </a:prstGeom>
            <a:grpFill/>
          </p:spPr>
          <p:txBody>
            <a:bodyPr lIns="0" tIns="0" rIns="0" bIns="0">
              <a:normAutofit fontScale="92500" lnSpcReduction="10000"/>
            </a:bodyPr>
            <a:lstStyle/>
            <a:p>
              <a:pPr marL="0" marR="0" indent="0" algn="ctr"/>
              <a:r>
                <a:rPr lang="fr-FR" sz="1600">
                  <a:solidFill>
                    <a:srgbClr val="595959"/>
                  </a:solidFill>
                  <a:latin typeface="Calibri"/>
                </a:rPr>
                <a:t>J56</a:t>
              </a:r>
            </a:p>
          </p:txBody>
        </p:sp>
      </p:grpSp>
      <p:sp>
        <p:nvSpPr>
          <p:cNvPr id="46" name="Titolo 1">
            <a:extLst>
              <a:ext uri="{FF2B5EF4-FFF2-40B4-BE49-F238E27FC236}">
                <a16:creationId xmlns:a16="http://schemas.microsoft.com/office/drawing/2014/main" id="{713F7E19-3062-134C-0211-1575FB93C872}"/>
              </a:ext>
            </a:extLst>
          </p:cNvPr>
          <p:cNvSpPr txBox="1">
            <a:spLocks/>
          </p:cNvSpPr>
          <p:nvPr/>
        </p:nvSpPr>
        <p:spPr>
          <a:xfrm>
            <a:off x="478403" y="390940"/>
            <a:ext cx="11553246" cy="950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Cera Pro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fr-FR" sz="2200">
                <a:latin typeface="Cera Pro" panose="00000500000000000000"/>
              </a:rPr>
              <a:t>N° 5 Étude clinique dans des conditions de stress chimique : test de sensibilité à l’acide lactique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C7F444B-64C3-55EA-9662-59C6FEC1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408" y="2163237"/>
            <a:ext cx="2305818" cy="328703"/>
          </a:xfrm>
          <a:solidFill>
            <a:schemeClr val="bg1"/>
          </a:solidFill>
        </p:spPr>
        <p:txBody>
          <a:bodyPr lIns="0">
            <a:noAutofit/>
          </a:bodyPr>
          <a:lstStyle/>
          <a:p>
            <a:r>
              <a:rPr lang="fr-FR" sz="1900" b="1">
                <a:solidFill>
                  <a:srgbClr val="FE5289"/>
                </a:solidFill>
                <a:latin typeface="Cera Pro" panose="00000500000000000000"/>
              </a:rPr>
              <a:t>QUESTIONNAIRE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71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0A01A8-0A05-08C4-8C4F-D76A4908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03" y="226014"/>
            <a:ext cx="11553246" cy="950180"/>
          </a:xfrm>
        </p:spPr>
        <p:txBody>
          <a:bodyPr>
            <a:normAutofit/>
          </a:bodyPr>
          <a:lstStyle/>
          <a:p>
            <a:r>
              <a:rPr lang="fr-FR" sz="2200">
                <a:latin typeface="Cera Pro" panose="00000500000000000000"/>
              </a:rPr>
              <a:t>Message à retenir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80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EC4FF1-F38E-4ACA-AD6D-39225753D2ED}"/>
              </a:ext>
            </a:extLst>
          </p:cNvPr>
          <p:cNvSpPr/>
          <p:nvPr/>
        </p:nvSpPr>
        <p:spPr>
          <a:xfrm>
            <a:off x="3961817" y="1272879"/>
            <a:ext cx="2459304" cy="468239"/>
          </a:xfrm>
          <a:prstGeom prst="rect">
            <a:avLst/>
          </a:prstGeom>
          <a:solidFill>
            <a:srgbClr val="E30061"/>
          </a:solidFill>
          <a:ln w="19050">
            <a:solidFill>
              <a:srgbClr val="E3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all">
                <a:solidFill>
                  <a:schemeClr val="bg1"/>
                </a:solidFill>
                <a:latin typeface="Cera Pro" panose="00000500000000000000"/>
                <a:cs typeface="Calibri" panose="020F0502020204030204" pitchFamily="34" charset="0"/>
              </a:rPr>
              <a:t>EFFICACITÉ IMMÉDIATE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2B1712-DF73-9896-4079-166161738F31}"/>
              </a:ext>
            </a:extLst>
          </p:cNvPr>
          <p:cNvSpPr/>
          <p:nvPr/>
        </p:nvSpPr>
        <p:spPr>
          <a:xfrm>
            <a:off x="6500596" y="1272879"/>
            <a:ext cx="2459304" cy="468239"/>
          </a:xfrm>
          <a:prstGeom prst="rect">
            <a:avLst/>
          </a:prstGeom>
          <a:solidFill>
            <a:srgbClr val="E30061"/>
          </a:solidFill>
          <a:ln w="19050">
            <a:solidFill>
              <a:srgbClr val="E3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all">
                <a:solidFill>
                  <a:schemeClr val="bg1"/>
                </a:solidFill>
                <a:latin typeface="Cera Pro" panose="00000500000000000000"/>
                <a:cs typeface="Calibri" panose="020F0502020204030204" pitchFamily="34" charset="0"/>
              </a:rPr>
              <a:t>EFFICACITÉ DURABLE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416F9C-1444-D06A-EED5-DBF9A8D2309C}"/>
              </a:ext>
            </a:extLst>
          </p:cNvPr>
          <p:cNvSpPr/>
          <p:nvPr/>
        </p:nvSpPr>
        <p:spPr>
          <a:xfrm>
            <a:off x="3961817" y="1858003"/>
            <a:ext cx="2459304" cy="4682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>
              <a:solidFill>
                <a:schemeClr val="bg1"/>
              </a:solidFill>
              <a:latin typeface="Cera Pro" panose="00000500000000000000"/>
              <a:cs typeface="Calibri" panose="020F0502020204030204" pitchFamily="34" charset="0"/>
            </a:endParaRPr>
          </a:p>
        </p:txBody>
      </p: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9B7C8CF1-0F83-EFD3-CBD4-7176265CE618}"/>
              </a:ext>
            </a:extLst>
          </p:cNvPr>
          <p:cNvGrpSpPr/>
          <p:nvPr/>
        </p:nvGrpSpPr>
        <p:grpSpPr>
          <a:xfrm>
            <a:off x="3186472" y="4196859"/>
            <a:ext cx="592333" cy="586689"/>
            <a:chOff x="8594656" y="1471832"/>
            <a:chExt cx="592333" cy="586689"/>
          </a:xfrm>
        </p:grpSpPr>
        <p:pic>
          <p:nvPicPr>
            <p:cNvPr id="36" name="Graphique 35" descr="Piment chili avec un remplissage uni">
              <a:extLst>
                <a:ext uri="{FF2B5EF4-FFF2-40B4-BE49-F238E27FC236}">
                  <a16:creationId xmlns:a16="http://schemas.microsoft.com/office/drawing/2014/main" id="{F480128E-3222-BC39-6710-A611DF324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72525" y="1543065"/>
              <a:ext cx="444222" cy="444222"/>
            </a:xfrm>
            <a:prstGeom prst="rect">
              <a:avLst/>
            </a:prstGeom>
          </p:spPr>
        </p:pic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E80B35CB-7F48-82B0-D748-31991CA1DDA9}"/>
                </a:ext>
              </a:extLst>
            </p:cNvPr>
            <p:cNvSpPr/>
            <p:nvPr/>
          </p:nvSpPr>
          <p:spPr>
            <a:xfrm>
              <a:off x="8594656" y="1471832"/>
              <a:ext cx="592333" cy="586689"/>
            </a:xfrm>
            <a:prstGeom prst="ellipse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DEE3FCF2-DA66-0428-CB45-5DCB222D9F47}"/>
              </a:ext>
            </a:extLst>
          </p:cNvPr>
          <p:cNvSpPr txBox="1"/>
          <p:nvPr/>
        </p:nvSpPr>
        <p:spPr>
          <a:xfrm>
            <a:off x="1637296" y="2344598"/>
            <a:ext cx="1488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</a:rPr>
              <a:t>Facteurs physiques</a:t>
            </a:r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8BBCD6E5-5700-6C73-A366-8805BB6EE6A6}"/>
              </a:ext>
            </a:extLst>
          </p:cNvPr>
          <p:cNvGrpSpPr/>
          <p:nvPr/>
        </p:nvGrpSpPr>
        <p:grpSpPr>
          <a:xfrm>
            <a:off x="3186473" y="3575336"/>
            <a:ext cx="592333" cy="586689"/>
            <a:chOff x="9212302" y="1471832"/>
            <a:chExt cx="592333" cy="586689"/>
          </a:xfrm>
        </p:grpSpPr>
        <p:pic>
          <p:nvPicPr>
            <p:cNvPr id="67" name="Graphique 66" descr="Centrale électrique avec un remplissage uni">
              <a:extLst>
                <a:ext uri="{FF2B5EF4-FFF2-40B4-BE49-F238E27FC236}">
                  <a16:creationId xmlns:a16="http://schemas.microsoft.com/office/drawing/2014/main" id="{A350745D-2138-CABB-7F19-3EA73ED89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13207" y="1545758"/>
              <a:ext cx="418117" cy="431102"/>
            </a:xfrm>
            <a:prstGeom prst="rect">
              <a:avLst/>
            </a:prstGeom>
          </p:spPr>
        </p:pic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8BA5B82D-FE53-90D1-5322-F599E4A1C4A4}"/>
                </a:ext>
              </a:extLst>
            </p:cNvPr>
            <p:cNvSpPr/>
            <p:nvPr/>
          </p:nvSpPr>
          <p:spPr>
            <a:xfrm>
              <a:off x="9212302" y="1471832"/>
              <a:ext cx="592333" cy="586689"/>
            </a:xfrm>
            <a:prstGeom prst="ellipse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6F042962-F63B-BE2C-FFD7-FF50210A4C23}"/>
              </a:ext>
            </a:extLst>
          </p:cNvPr>
          <p:cNvGrpSpPr/>
          <p:nvPr/>
        </p:nvGrpSpPr>
        <p:grpSpPr>
          <a:xfrm>
            <a:off x="3186473" y="2958527"/>
            <a:ext cx="592333" cy="586689"/>
            <a:chOff x="17054436" y="2260545"/>
            <a:chExt cx="1295400" cy="1244413"/>
          </a:xfrm>
        </p:grpSpPr>
        <p:pic>
          <p:nvPicPr>
            <p:cNvPr id="80" name="Graphique 79" descr="Flocon de neige contour">
              <a:extLst>
                <a:ext uri="{FF2B5EF4-FFF2-40B4-BE49-F238E27FC236}">
                  <a16:creationId xmlns:a16="http://schemas.microsoft.com/office/drawing/2014/main" id="{CA25AE62-FB6F-AAC4-D7D8-F9FEDBEFF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121828" y="2299745"/>
              <a:ext cx="1191954" cy="1191954"/>
            </a:xfrm>
            <a:prstGeom prst="rect">
              <a:avLst/>
            </a:prstGeom>
          </p:spPr>
        </p:pic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592D41D4-0083-B149-820C-47C50DC9DBF5}"/>
                </a:ext>
              </a:extLst>
            </p:cNvPr>
            <p:cNvSpPr/>
            <p:nvPr/>
          </p:nvSpPr>
          <p:spPr>
            <a:xfrm>
              <a:off x="17054436" y="2260545"/>
              <a:ext cx="1295400" cy="1244413"/>
            </a:xfrm>
            <a:prstGeom prst="ellipse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AC40A923-C3CA-F9FB-8246-692E0867D035}"/>
              </a:ext>
            </a:extLst>
          </p:cNvPr>
          <p:cNvGrpSpPr/>
          <p:nvPr/>
        </p:nvGrpSpPr>
        <p:grpSpPr>
          <a:xfrm>
            <a:off x="3186473" y="2354976"/>
            <a:ext cx="592333" cy="586689"/>
            <a:chOff x="4235289" y="1450472"/>
            <a:chExt cx="592333" cy="586689"/>
          </a:xfrm>
        </p:grpSpPr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6B13F09F-1D3B-2F84-986C-79019379D7D1}"/>
                </a:ext>
              </a:extLst>
            </p:cNvPr>
            <p:cNvSpPr/>
            <p:nvPr/>
          </p:nvSpPr>
          <p:spPr>
            <a:xfrm>
              <a:off x="4235289" y="1450472"/>
              <a:ext cx="592333" cy="586689"/>
            </a:xfrm>
            <a:prstGeom prst="ellipse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era Pro" panose="00000500000000000000"/>
              </a:endParaRPr>
            </a:p>
          </p:txBody>
        </p:sp>
        <p:pic>
          <p:nvPicPr>
            <p:cNvPr id="79" name="Picture 2" descr="Icônes flamme à télécharger gratuitement - Icône.com">
              <a:extLst>
                <a:ext uri="{FF2B5EF4-FFF2-40B4-BE49-F238E27FC236}">
                  <a16:creationId xmlns:a16="http://schemas.microsoft.com/office/drawing/2014/main" id="{05EF36A6-0915-812D-BD8C-B001BD33B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286" y="1506027"/>
              <a:ext cx="526337" cy="52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51A5FBA-CEDE-8B94-C1C2-35A82B9A0E65}"/>
              </a:ext>
            </a:extLst>
          </p:cNvPr>
          <p:cNvGrpSpPr/>
          <p:nvPr/>
        </p:nvGrpSpPr>
        <p:grpSpPr>
          <a:xfrm>
            <a:off x="3186472" y="1724746"/>
            <a:ext cx="592333" cy="602754"/>
            <a:chOff x="3186472" y="1724746"/>
            <a:chExt cx="592333" cy="602754"/>
          </a:xfrm>
        </p:grpSpPr>
        <p:pic>
          <p:nvPicPr>
            <p:cNvPr id="45" name="Graphique 44" descr="Trier avec un remplissage uni">
              <a:extLst>
                <a:ext uri="{FF2B5EF4-FFF2-40B4-BE49-F238E27FC236}">
                  <a16:creationId xmlns:a16="http://schemas.microsoft.com/office/drawing/2014/main" id="{C9F9D655-6DCD-6157-F510-D4CDAE406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6200000">
              <a:off x="3298628" y="1829607"/>
              <a:ext cx="381122" cy="381122"/>
            </a:xfrm>
            <a:prstGeom prst="rect">
              <a:avLst/>
            </a:prstGeom>
          </p:spPr>
        </p:pic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3415119D-BDFB-9ED4-61FA-E216F378C5BA}"/>
                </a:ext>
              </a:extLst>
            </p:cNvPr>
            <p:cNvSpPr/>
            <p:nvPr/>
          </p:nvSpPr>
          <p:spPr>
            <a:xfrm>
              <a:off x="3186472" y="1724746"/>
              <a:ext cx="592333" cy="586689"/>
            </a:xfrm>
            <a:prstGeom prst="ellipse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6A6CCA18-B9D7-B5EE-C0E3-ECD8FACABE33}"/>
                </a:ext>
              </a:extLst>
            </p:cNvPr>
            <p:cNvSpPr/>
            <p:nvPr/>
          </p:nvSpPr>
          <p:spPr>
            <a:xfrm>
              <a:off x="3186472" y="1740811"/>
              <a:ext cx="592333" cy="586689"/>
            </a:xfrm>
            <a:prstGeom prst="ellipse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85972672-075C-163F-3C4E-271FB437737C}"/>
              </a:ext>
            </a:extLst>
          </p:cNvPr>
          <p:cNvSpPr txBox="1"/>
          <p:nvPr/>
        </p:nvSpPr>
        <p:spPr>
          <a:xfrm>
            <a:off x="1637296" y="4085640"/>
            <a:ext cx="1385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</a:rPr>
              <a:t>Facteurs chimiques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D753415-BD2E-49C5-D67F-3F2A62F57531}"/>
              </a:ext>
            </a:extLst>
          </p:cNvPr>
          <p:cNvSpPr/>
          <p:nvPr/>
        </p:nvSpPr>
        <p:spPr>
          <a:xfrm>
            <a:off x="6500596" y="1858003"/>
            <a:ext cx="2459304" cy="4682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>
              <a:solidFill>
                <a:schemeClr val="bg1"/>
              </a:solidFill>
              <a:latin typeface="Cera Pro" panose="00000500000000000000"/>
              <a:cs typeface="Calibri" panose="020F050202020403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443DE4-321F-F133-5482-02AE33ED6367}"/>
              </a:ext>
            </a:extLst>
          </p:cNvPr>
          <p:cNvGrpSpPr/>
          <p:nvPr/>
        </p:nvGrpSpPr>
        <p:grpSpPr>
          <a:xfrm>
            <a:off x="3186473" y="4807163"/>
            <a:ext cx="592333" cy="625925"/>
            <a:chOff x="3186473" y="5258099"/>
            <a:chExt cx="592333" cy="625925"/>
          </a:xfrm>
        </p:grpSpPr>
        <p:pic>
          <p:nvPicPr>
            <p:cNvPr id="93" name="Graphique 92" descr="Produits chimiques avec un remplissage uni">
              <a:extLst>
                <a:ext uri="{FF2B5EF4-FFF2-40B4-BE49-F238E27FC236}">
                  <a16:creationId xmlns:a16="http://schemas.microsoft.com/office/drawing/2014/main" id="{6C08791C-A012-EF0F-9916-A5AE24283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186473" y="5291692"/>
              <a:ext cx="592332" cy="592332"/>
            </a:xfrm>
            <a:prstGeom prst="rect">
              <a:avLst/>
            </a:prstGeom>
          </p:spPr>
        </p:pic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73DD60DB-6EA1-B777-4D7B-AE6B7631DCEB}"/>
                </a:ext>
              </a:extLst>
            </p:cNvPr>
            <p:cNvSpPr/>
            <p:nvPr/>
          </p:nvSpPr>
          <p:spPr>
            <a:xfrm>
              <a:off x="3186473" y="5258099"/>
              <a:ext cx="592333" cy="586689"/>
            </a:xfrm>
            <a:prstGeom prst="ellipse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sp>
        <p:nvSpPr>
          <p:cNvPr id="125" name="Parenthèse ouvrante 124">
            <a:extLst>
              <a:ext uri="{FF2B5EF4-FFF2-40B4-BE49-F238E27FC236}">
                <a16:creationId xmlns:a16="http://schemas.microsoft.com/office/drawing/2014/main" id="{D4A5FC52-B390-C1BD-C3B8-0A649FC8597F}"/>
              </a:ext>
            </a:extLst>
          </p:cNvPr>
          <p:cNvSpPr/>
          <p:nvPr/>
        </p:nvSpPr>
        <p:spPr>
          <a:xfrm>
            <a:off x="2941273" y="3688698"/>
            <a:ext cx="45719" cy="163486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0">
              <a:solidFill>
                <a:srgbClr val="454748"/>
              </a:solidFill>
              <a:latin typeface="Cera Pro" panose="00000500000000000000"/>
            </a:endParaRPr>
          </a:p>
        </p:txBody>
      </p:sp>
      <p:sp>
        <p:nvSpPr>
          <p:cNvPr id="126" name="Parenthèse ouvrante 125">
            <a:extLst>
              <a:ext uri="{FF2B5EF4-FFF2-40B4-BE49-F238E27FC236}">
                <a16:creationId xmlns:a16="http://schemas.microsoft.com/office/drawing/2014/main" id="{C90EA478-E1C6-FA95-1CC4-F0F0519344C0}"/>
              </a:ext>
            </a:extLst>
          </p:cNvPr>
          <p:cNvSpPr/>
          <p:nvPr/>
        </p:nvSpPr>
        <p:spPr>
          <a:xfrm>
            <a:off x="2941273" y="1882378"/>
            <a:ext cx="45719" cy="1634864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0">
              <a:solidFill>
                <a:srgbClr val="454748"/>
              </a:solidFill>
              <a:latin typeface="Cera Pro" panose="0000050000000000000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B6A7094-A354-A8DE-868B-F15847D5EF16}"/>
              </a:ext>
            </a:extLst>
          </p:cNvPr>
          <p:cNvGrpSpPr/>
          <p:nvPr/>
        </p:nvGrpSpPr>
        <p:grpSpPr>
          <a:xfrm>
            <a:off x="4859576" y="1754898"/>
            <a:ext cx="710332" cy="3045040"/>
            <a:chOff x="4859576" y="1753994"/>
            <a:chExt cx="710332" cy="3045040"/>
          </a:xfrm>
        </p:grpSpPr>
        <p:pic>
          <p:nvPicPr>
            <p:cNvPr id="128" name="Graphique 127" descr="Coche contour">
              <a:extLst>
                <a:ext uri="{FF2B5EF4-FFF2-40B4-BE49-F238E27FC236}">
                  <a16:creationId xmlns:a16="http://schemas.microsoft.com/office/drawing/2014/main" id="{C59C8393-3665-8D71-CF42-DFB82CE36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859576" y="2392907"/>
              <a:ext cx="643064" cy="6430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9" name="Graphique 128" descr="Coche contour">
              <a:extLst>
                <a:ext uri="{FF2B5EF4-FFF2-40B4-BE49-F238E27FC236}">
                  <a16:creationId xmlns:a16="http://schemas.microsoft.com/office/drawing/2014/main" id="{22D69DF6-7052-4166-B5CA-2F4874AD1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859576" y="1753994"/>
              <a:ext cx="643064" cy="6430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0" name="Graphique 129" descr="Coche contour">
              <a:extLst>
                <a:ext uri="{FF2B5EF4-FFF2-40B4-BE49-F238E27FC236}">
                  <a16:creationId xmlns:a16="http://schemas.microsoft.com/office/drawing/2014/main" id="{F0B22B79-6472-4CD8-81C3-8F3EA52B3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859576" y="2982843"/>
              <a:ext cx="643064" cy="6430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1" name="Graphique 130" descr="Coche contour">
              <a:extLst>
                <a:ext uri="{FF2B5EF4-FFF2-40B4-BE49-F238E27FC236}">
                  <a16:creationId xmlns:a16="http://schemas.microsoft.com/office/drawing/2014/main" id="{F0DFF2A7-3BFB-0CA5-932C-CD804DAEC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26844" y="4155970"/>
              <a:ext cx="643064" cy="6430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859E25C-BCBE-CFDE-C25E-55B5981D506B}"/>
              </a:ext>
            </a:extLst>
          </p:cNvPr>
          <p:cNvGrpSpPr/>
          <p:nvPr/>
        </p:nvGrpSpPr>
        <p:grpSpPr>
          <a:xfrm>
            <a:off x="7361013" y="2417881"/>
            <a:ext cx="643064" cy="2984755"/>
            <a:chOff x="7361013" y="2417881"/>
            <a:chExt cx="643064" cy="2984755"/>
          </a:xfrm>
        </p:grpSpPr>
        <p:pic>
          <p:nvPicPr>
            <p:cNvPr id="132" name="Graphique 131" descr="Coche contour">
              <a:extLst>
                <a:ext uri="{FF2B5EF4-FFF2-40B4-BE49-F238E27FC236}">
                  <a16:creationId xmlns:a16="http://schemas.microsoft.com/office/drawing/2014/main" id="{2751662A-82B5-A1D5-FA3B-1BA8E6F6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61013" y="2982843"/>
              <a:ext cx="643064" cy="6430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3" name="Graphique 132" descr="Coche contour">
              <a:extLst>
                <a:ext uri="{FF2B5EF4-FFF2-40B4-BE49-F238E27FC236}">
                  <a16:creationId xmlns:a16="http://schemas.microsoft.com/office/drawing/2014/main" id="{8D4DB9C3-D94E-0EC7-D01B-BD45D540C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61013" y="2417881"/>
              <a:ext cx="643064" cy="6430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4" name="Graphique 133" descr="Coche contour">
              <a:extLst>
                <a:ext uri="{FF2B5EF4-FFF2-40B4-BE49-F238E27FC236}">
                  <a16:creationId xmlns:a16="http://schemas.microsoft.com/office/drawing/2014/main" id="{5D6F7301-0165-59E2-C7F1-EEF8E27B4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61013" y="3548692"/>
              <a:ext cx="643064" cy="6430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5" name="Graphique 134" descr="Coche contour">
              <a:extLst>
                <a:ext uri="{FF2B5EF4-FFF2-40B4-BE49-F238E27FC236}">
                  <a16:creationId xmlns:a16="http://schemas.microsoft.com/office/drawing/2014/main" id="{50E79B17-D6C0-0D3C-7FB2-0E166A8E3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61013" y="4759572"/>
              <a:ext cx="643064" cy="6430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6" name="Graphique 135" descr="Coche contour">
              <a:extLst>
                <a:ext uri="{FF2B5EF4-FFF2-40B4-BE49-F238E27FC236}">
                  <a16:creationId xmlns:a16="http://schemas.microsoft.com/office/drawing/2014/main" id="{90898C49-8F23-53DB-FD04-19360C774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61013" y="4155970"/>
              <a:ext cx="643064" cy="6430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itolo 1">
            <a:extLst>
              <a:ext uri="{FF2B5EF4-FFF2-40B4-BE49-F238E27FC236}">
                <a16:creationId xmlns:a16="http://schemas.microsoft.com/office/drawing/2014/main" id="{85DBDC51-F01B-E92B-3126-ED16D664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77" y="238787"/>
            <a:ext cx="11553246" cy="950180"/>
          </a:xfrm>
        </p:spPr>
        <p:txBody>
          <a:bodyPr>
            <a:normAutofit/>
          </a:bodyPr>
          <a:lstStyle/>
          <a:p>
            <a:r>
              <a:rPr lang="fr-FR" sz="2400">
                <a:latin typeface="Cera Pro" panose="00000500000000000000" pitchFamily="2" charset="0"/>
              </a:rPr>
              <a:t>Contrôle des effets de facteurs déclenchants par une approche écobiologique...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EB71A7-4F95-FC67-A05E-60BE3522C346}"/>
              </a:ext>
            </a:extLst>
          </p:cNvPr>
          <p:cNvSpPr txBox="1"/>
          <p:nvPr/>
        </p:nvSpPr>
        <p:spPr>
          <a:xfrm>
            <a:off x="6601521" y="5494462"/>
            <a:ext cx="4237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rgbClr val="454748"/>
                </a:solidFill>
                <a:latin typeface="Cera Pro"/>
              </a:rPr>
              <a:t>... pour une meilleure qualité de vie</a:t>
            </a:r>
          </a:p>
        </p:txBody>
      </p:sp>
      <p:pic>
        <p:nvPicPr>
          <p:cNvPr id="7" name="Graphique 6" descr="Soin avec un remplissage uni">
            <a:extLst>
              <a:ext uri="{FF2B5EF4-FFF2-40B4-BE49-F238E27FC236}">
                <a16:creationId xmlns:a16="http://schemas.microsoft.com/office/drawing/2014/main" id="{786A6E6E-4EC9-9C23-7272-47F0AFA1EE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923852" y="5266109"/>
            <a:ext cx="703459" cy="7034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96504C-73B4-7155-0E5F-125D0FFC1030}"/>
              </a:ext>
            </a:extLst>
          </p:cNvPr>
          <p:cNvSpPr/>
          <p:nvPr/>
        </p:nvSpPr>
        <p:spPr>
          <a:xfrm>
            <a:off x="3961817" y="2461339"/>
            <a:ext cx="2459304" cy="4682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>
              <a:solidFill>
                <a:schemeClr val="bg1"/>
              </a:solidFill>
              <a:latin typeface="Cera Pro" panose="0000050000000000000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86191E-3771-C0EF-BE51-065559130CBC}"/>
              </a:ext>
            </a:extLst>
          </p:cNvPr>
          <p:cNvSpPr/>
          <p:nvPr/>
        </p:nvSpPr>
        <p:spPr>
          <a:xfrm>
            <a:off x="6500596" y="2461339"/>
            <a:ext cx="2459304" cy="4682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>
              <a:solidFill>
                <a:schemeClr val="bg1"/>
              </a:solidFill>
              <a:latin typeface="Cera Pro" panose="0000050000000000000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69C370-844D-49D4-FB0E-67CAD24FA17D}"/>
              </a:ext>
            </a:extLst>
          </p:cNvPr>
          <p:cNvSpPr/>
          <p:nvPr/>
        </p:nvSpPr>
        <p:spPr>
          <a:xfrm>
            <a:off x="3961817" y="3050061"/>
            <a:ext cx="2459304" cy="4682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>
              <a:solidFill>
                <a:schemeClr val="bg1"/>
              </a:solidFill>
              <a:latin typeface="Cera Pro" panose="0000050000000000000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B889ED-79E1-7E07-6FA1-AF1934FB864B}"/>
              </a:ext>
            </a:extLst>
          </p:cNvPr>
          <p:cNvSpPr/>
          <p:nvPr/>
        </p:nvSpPr>
        <p:spPr>
          <a:xfrm>
            <a:off x="6500596" y="3050061"/>
            <a:ext cx="2459304" cy="4682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>
              <a:solidFill>
                <a:schemeClr val="bg1"/>
              </a:solidFill>
              <a:latin typeface="Cera Pro" panose="0000050000000000000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644BFE-0B4F-109D-5764-940EACF0FB27}"/>
              </a:ext>
            </a:extLst>
          </p:cNvPr>
          <p:cNvSpPr/>
          <p:nvPr/>
        </p:nvSpPr>
        <p:spPr>
          <a:xfrm>
            <a:off x="3961817" y="3638783"/>
            <a:ext cx="2459304" cy="4682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>
              <a:solidFill>
                <a:schemeClr val="bg1"/>
              </a:solidFill>
              <a:latin typeface="Cera Pro" panose="0000050000000000000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7977CD-73AC-B7E2-4E21-89286F4BD6C1}"/>
              </a:ext>
            </a:extLst>
          </p:cNvPr>
          <p:cNvSpPr/>
          <p:nvPr/>
        </p:nvSpPr>
        <p:spPr>
          <a:xfrm>
            <a:off x="6500596" y="3638783"/>
            <a:ext cx="2459304" cy="4682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>
              <a:solidFill>
                <a:schemeClr val="bg1"/>
              </a:solidFill>
              <a:latin typeface="Cera Pro" panose="0000050000000000000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58090-8185-C87E-F9F8-D41EA33C3152}"/>
              </a:ext>
            </a:extLst>
          </p:cNvPr>
          <p:cNvSpPr/>
          <p:nvPr/>
        </p:nvSpPr>
        <p:spPr>
          <a:xfrm>
            <a:off x="3961817" y="4227505"/>
            <a:ext cx="2459304" cy="4682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>
              <a:solidFill>
                <a:schemeClr val="bg1"/>
              </a:solidFill>
              <a:latin typeface="Cera Pro" panose="0000050000000000000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F1047A-3E4A-2807-68C1-DB87374A57C1}"/>
              </a:ext>
            </a:extLst>
          </p:cNvPr>
          <p:cNvSpPr/>
          <p:nvPr/>
        </p:nvSpPr>
        <p:spPr>
          <a:xfrm>
            <a:off x="6500596" y="4227505"/>
            <a:ext cx="2459304" cy="4682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>
              <a:solidFill>
                <a:schemeClr val="bg1"/>
              </a:solidFill>
              <a:latin typeface="Cera Pro" panose="0000050000000000000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7475C8-FF2A-0DF3-2358-C942D9F0816F}"/>
              </a:ext>
            </a:extLst>
          </p:cNvPr>
          <p:cNvSpPr/>
          <p:nvPr/>
        </p:nvSpPr>
        <p:spPr>
          <a:xfrm>
            <a:off x="3961817" y="4841279"/>
            <a:ext cx="2459304" cy="4682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>
              <a:solidFill>
                <a:schemeClr val="bg1"/>
              </a:solidFill>
              <a:latin typeface="Cera Pro" panose="0000050000000000000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351F41-CF03-3377-FBE0-FBB352DF1E1B}"/>
              </a:ext>
            </a:extLst>
          </p:cNvPr>
          <p:cNvSpPr/>
          <p:nvPr/>
        </p:nvSpPr>
        <p:spPr>
          <a:xfrm>
            <a:off x="6500596" y="4841279"/>
            <a:ext cx="2459304" cy="46823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>
              <a:solidFill>
                <a:schemeClr val="bg1"/>
              </a:solidFill>
              <a:latin typeface="Cera Pro" panose="0000050000000000000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0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75EE2F-42F8-BD83-7FEB-D35141366D14}"/>
              </a:ext>
            </a:extLst>
          </p:cNvPr>
          <p:cNvSpPr txBox="1"/>
          <p:nvPr/>
        </p:nvSpPr>
        <p:spPr>
          <a:xfrm>
            <a:off x="1356987" y="3892906"/>
            <a:ext cx="1040700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>
                <a:effectLst/>
                <a:latin typeface="Cera Pro" panose="00000500000000000000"/>
                <a:ea typeface="Times New Roman" panose="02020603050405020304" pitchFamily="18" charset="0"/>
              </a:rPr>
              <a:t>Management of several triggering factors in sensitive skin syndrome with an ecobiological dermo-cosmetic product</a:t>
            </a:r>
          </a:p>
          <a:p>
            <a:pPr>
              <a:spcAft>
                <a:spcPts val="600"/>
              </a:spcAft>
            </a:pP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Helena Polena</a:t>
            </a: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1</a:t>
            </a: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, Arnaud Fontbonne</a:t>
            </a: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1,2</a:t>
            </a: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, Elise Abric</a:t>
            </a: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1</a:t>
            </a: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, Guillaume Lecerf</a:t>
            </a: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3</a:t>
            </a: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, Marlène Chavagnac-Bonneville</a:t>
            </a: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1,2</a:t>
            </a: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, Alain Moga</a:t>
            </a: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3</a:t>
            </a: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, Nathalie Ardiet</a:t>
            </a: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1</a:t>
            </a: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, Sandra Trompezinski</a:t>
            </a: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1,2</a:t>
            </a: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,</a:t>
            </a: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 </a:t>
            </a: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Michèle Sayag</a:t>
            </a: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1</a:t>
            </a:r>
          </a:p>
          <a:p>
            <a:pPr>
              <a:spcAft>
                <a:spcPts val="600"/>
              </a:spcAft>
            </a:pP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1 </a:t>
            </a: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Groupe NAOS, Département Recherche et Développement, Aix-en-Provence, France</a:t>
            </a:r>
          </a:p>
          <a:p>
            <a:pPr>
              <a:spcAft>
                <a:spcPts val="600"/>
              </a:spcAft>
            </a:pP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2 </a:t>
            </a: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NAOS Institute of Life Science, Aix-en-Provence, France</a:t>
            </a:r>
          </a:p>
          <a:p>
            <a:pPr>
              <a:spcAft>
                <a:spcPts val="600"/>
              </a:spcAft>
            </a:pPr>
            <a:r>
              <a:rPr lang="fr-FR" sz="1600" baseline="30000">
                <a:effectLst/>
                <a:latin typeface="Cera Pro" panose="00000500000000000000"/>
                <a:ea typeface="Times New Roman" panose="02020603050405020304" pitchFamily="18" charset="0"/>
              </a:rPr>
              <a:t>3 </a:t>
            </a:r>
            <a:r>
              <a:rPr lang="fr-FR" sz="1600">
                <a:effectLst/>
                <a:latin typeface="Cera Pro" panose="00000500000000000000"/>
                <a:ea typeface="Times New Roman" panose="02020603050405020304" pitchFamily="18" charset="0"/>
              </a:rPr>
              <a:t>QIMA Synelvia, Labège, France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1486AF-A519-55B7-DF03-9E71B1A648AC}"/>
              </a:ext>
            </a:extLst>
          </p:cNvPr>
          <p:cNvSpPr txBox="1"/>
          <p:nvPr/>
        </p:nvSpPr>
        <p:spPr>
          <a:xfrm rot="21118949">
            <a:off x="7979937" y="4981566"/>
            <a:ext cx="304296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E30061"/>
                </a:solidFill>
                <a:latin typeface="Cera Pro"/>
              </a:rPr>
              <a:t>Manuscrit en cours d’élaboration</a:t>
            </a:r>
          </a:p>
        </p:txBody>
      </p:sp>
      <p:pic>
        <p:nvPicPr>
          <p:cNvPr id="7" name="Image 6" descr="Une image contenant habits, personne, mur, sourire&#10;&#10;Description générée automatiquement">
            <a:extLst>
              <a:ext uri="{FF2B5EF4-FFF2-40B4-BE49-F238E27FC236}">
                <a16:creationId xmlns:a16="http://schemas.microsoft.com/office/drawing/2014/main" id="{926AA9AC-935C-63C2-E8CA-4B2773A057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34155" r="2421" b="26758"/>
          <a:stretch/>
        </p:blipFill>
        <p:spPr>
          <a:xfrm>
            <a:off x="1513418" y="770350"/>
            <a:ext cx="9479390" cy="3014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7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ioderma Logo : histoire, signification de l'emblème">
            <a:extLst>
              <a:ext uri="{FF2B5EF4-FFF2-40B4-BE49-F238E27FC236}">
                <a16:creationId xmlns:a16="http://schemas.microsoft.com/office/drawing/2014/main" id="{F2222374-96FC-8F78-E082-834EE486816F}"/>
              </a:ext>
            </a:extLst>
          </p:cNvPr>
          <p:cNvPicPr/>
          <p:nvPr/>
        </p:nvPicPr>
        <p:blipFill>
          <a:blip r:embed="rId4">
            <a:biLevel thresh="50000"/>
          </a:blip>
          <a:srcRect t="31881" b="31332"/>
          <a:stretch/>
        </p:blipFill>
        <p:spPr>
          <a:xfrm>
            <a:off x="3569149" y="4251549"/>
            <a:ext cx="1603994" cy="325031"/>
          </a:xfrm>
          <a:prstGeom prst="rect">
            <a:avLst/>
          </a:prstGeom>
          <a:ln w="0">
            <a:noFill/>
          </a:ln>
        </p:spPr>
      </p:pic>
      <p:pic>
        <p:nvPicPr>
          <p:cNvPr id="8" name="Picture 4" descr="Esthederm : Soins anti-âge et bronzage pour une peau sublime">
            <a:extLst>
              <a:ext uri="{FF2B5EF4-FFF2-40B4-BE49-F238E27FC236}">
                <a16:creationId xmlns:a16="http://schemas.microsoft.com/office/drawing/2014/main" id="{BEBA7681-753F-CE88-5245-EF2742BA63D7}"/>
              </a:ext>
            </a:extLst>
          </p:cNvPr>
          <p:cNvPicPr/>
          <p:nvPr/>
        </p:nvPicPr>
        <p:blipFill>
          <a:blip r:embed="rId5">
            <a:biLevel thresh="50000"/>
          </a:blip>
          <a:stretch/>
        </p:blipFill>
        <p:spPr>
          <a:xfrm>
            <a:off x="5802031" y="4158640"/>
            <a:ext cx="1137388" cy="510849"/>
          </a:xfrm>
          <a:prstGeom prst="rect">
            <a:avLst/>
          </a:prstGeom>
          <a:ln w="0">
            <a:noFill/>
          </a:ln>
        </p:spPr>
      </p:pic>
      <p:pic>
        <p:nvPicPr>
          <p:cNvPr id="9" name="Picture 2" descr="Etat Pur : à chaque peau, sa solution tous les produits au meilleur prix -  Easypara">
            <a:extLst>
              <a:ext uri="{FF2B5EF4-FFF2-40B4-BE49-F238E27FC236}">
                <a16:creationId xmlns:a16="http://schemas.microsoft.com/office/drawing/2014/main" id="{3C4CF30A-5FBF-7063-46B7-FE0ABF6ACBDC}"/>
              </a:ext>
            </a:extLst>
          </p:cNvPr>
          <p:cNvPicPr/>
          <p:nvPr/>
        </p:nvPicPr>
        <p:blipFill>
          <a:blip r:embed="rId6">
            <a:biLevel thresh="50000"/>
          </a:blip>
          <a:srcRect t="29680" b="35077"/>
          <a:stretch/>
        </p:blipFill>
        <p:spPr>
          <a:xfrm>
            <a:off x="7467953" y="4251550"/>
            <a:ext cx="1463106" cy="312594"/>
          </a:xfrm>
          <a:prstGeom prst="rect">
            <a:avLst/>
          </a:prstGeom>
          <a:ln w="0"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4BE8EB6-1681-F57B-EDF1-22C7CAC08B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4" t="45979" r="17349" b="42707"/>
          <a:stretch/>
        </p:blipFill>
        <p:spPr>
          <a:xfrm>
            <a:off x="4060451" y="3145081"/>
            <a:ext cx="4071096" cy="988895"/>
          </a:xfrm>
          <a:prstGeom prst="rect">
            <a:avLst/>
          </a:prstGeom>
        </p:spPr>
      </p:pic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97F0681E-F32B-3E75-B20A-207E3C329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550" y="2334389"/>
            <a:ext cx="5002899" cy="5870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>
                <a:solidFill>
                  <a:srgbClr val="FFCC00"/>
                </a:solidFill>
                <a:latin typeface="Cera Pro" panose="00000500000000000000" pitchFamily="2" charset="0"/>
              </a:rPr>
              <a:t>Merci pour votre attention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57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CE4C70-EE97-0A4B-52F2-F116D1A41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671" y="2037824"/>
            <a:ext cx="3824868" cy="2303923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>
                <a:solidFill>
                  <a:srgbClr val="FFCC00"/>
                </a:solidFill>
                <a:latin typeface="Cera Pro" panose="00000500000000000000" pitchFamily="2" charset="0"/>
              </a:rPr>
              <a:t>Conflit d’intérêts : </a:t>
            </a:r>
          </a:p>
          <a:p>
            <a:pPr marL="0" indent="0">
              <a:buNone/>
            </a:pPr>
            <a:r>
              <a:rPr lang="fr-FR" sz="2800" dirty="0">
                <a:latin typeface="Cera Pro" panose="00000500000000000000" pitchFamily="2" charset="0"/>
              </a:rPr>
              <a:t>les auteurs de ces études sont</a:t>
            </a:r>
            <a:r>
              <a:rPr lang="fr-FR" dirty="0"/>
              <a:t> employés par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85AAF2-B4C8-7145-9415-17CBBF909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4" t="45979" r="17349" b="42707"/>
          <a:stretch/>
        </p:blipFill>
        <p:spPr>
          <a:xfrm>
            <a:off x="5525539" y="2234668"/>
            <a:ext cx="4759005" cy="1155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33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C7F444B-64C3-55EA-9662-59C6FEC1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77" y="238540"/>
            <a:ext cx="11553246" cy="950180"/>
          </a:xfrm>
        </p:spPr>
        <p:txBody>
          <a:bodyPr>
            <a:normAutofit/>
          </a:bodyPr>
          <a:lstStyle/>
          <a:p>
            <a:r>
              <a:rPr lang="fr-FR" sz="2200">
                <a:latin typeface="Cera Pro" panose="00000500000000000000"/>
              </a:rPr>
              <a:t>Syndrome de la peau sensible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0A1DC8C-B6D8-8363-2A99-F24B824F70DA}"/>
              </a:ext>
            </a:extLst>
          </p:cNvPr>
          <p:cNvSpPr txBox="1"/>
          <p:nvPr/>
        </p:nvSpPr>
        <p:spPr>
          <a:xfrm>
            <a:off x="2339198" y="4345401"/>
            <a:ext cx="898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>
                <a:latin typeface="Cera Pro" panose="00000500000000000000"/>
              </a:rPr>
              <a:t>Derme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16913FB-52EE-7E84-9325-8491918E087A}"/>
              </a:ext>
            </a:extLst>
          </p:cNvPr>
          <p:cNvSpPr txBox="1"/>
          <p:nvPr/>
        </p:nvSpPr>
        <p:spPr>
          <a:xfrm>
            <a:off x="1737247" y="3034690"/>
            <a:ext cx="1500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>
                <a:latin typeface="Cera Pro" panose="00000500000000000000"/>
              </a:rPr>
              <a:t>Épiderme</a:t>
            </a:r>
          </a:p>
        </p:txBody>
      </p:sp>
      <p:sp>
        <p:nvSpPr>
          <p:cNvPr id="21" name="Parenthèse ouvrante 20">
            <a:extLst>
              <a:ext uri="{FF2B5EF4-FFF2-40B4-BE49-F238E27FC236}">
                <a16:creationId xmlns:a16="http://schemas.microsoft.com/office/drawing/2014/main" id="{22636903-7867-A2E9-CE9A-117BE4EDD50A}"/>
              </a:ext>
            </a:extLst>
          </p:cNvPr>
          <p:cNvSpPr/>
          <p:nvPr/>
        </p:nvSpPr>
        <p:spPr>
          <a:xfrm>
            <a:off x="3417261" y="2791962"/>
            <a:ext cx="45719" cy="937705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0">
              <a:solidFill>
                <a:srgbClr val="454748"/>
              </a:solidFill>
              <a:latin typeface="Cera Pro" panose="00000500000000000000"/>
            </a:endParaRPr>
          </a:p>
        </p:txBody>
      </p:sp>
      <p:sp>
        <p:nvSpPr>
          <p:cNvPr id="22" name="Parenthèse ouvrante 21">
            <a:extLst>
              <a:ext uri="{FF2B5EF4-FFF2-40B4-BE49-F238E27FC236}">
                <a16:creationId xmlns:a16="http://schemas.microsoft.com/office/drawing/2014/main" id="{B94D7F89-9292-9991-4255-8A6A6E1335A2}"/>
              </a:ext>
            </a:extLst>
          </p:cNvPr>
          <p:cNvSpPr/>
          <p:nvPr/>
        </p:nvSpPr>
        <p:spPr>
          <a:xfrm>
            <a:off x="3417261" y="3776380"/>
            <a:ext cx="45719" cy="1166248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00">
              <a:solidFill>
                <a:srgbClr val="454748"/>
              </a:solidFill>
              <a:latin typeface="Cera Pro" panose="0000050000000000000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EEFE786-50DA-EC42-4509-C8704AF4F05B}"/>
              </a:ext>
            </a:extLst>
          </p:cNvPr>
          <p:cNvSpPr txBox="1"/>
          <p:nvPr/>
        </p:nvSpPr>
        <p:spPr>
          <a:xfrm>
            <a:off x="6096000" y="5152841"/>
            <a:ext cx="1871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latin typeface="Cera Pro" panose="00000500000000000000"/>
              </a:rPr>
              <a:t>Fibre nerveuse</a:t>
            </a:r>
          </a:p>
        </p:txBody>
      </p:sp>
      <p:pic>
        <p:nvPicPr>
          <p:cNvPr id="30" name="Espace réservé du contenu 6" descr="Une image contenant capture d’écran, carte&#10;&#10;Description générée automatiquement">
            <a:extLst>
              <a:ext uri="{FF2B5EF4-FFF2-40B4-BE49-F238E27FC236}">
                <a16:creationId xmlns:a16="http://schemas.microsoft.com/office/drawing/2014/main" id="{93F8EDD3-68F9-C7B3-C2EE-03FADB90AC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9136" r="5972" b="14137"/>
          <a:stretch/>
        </p:blipFill>
        <p:spPr>
          <a:xfrm>
            <a:off x="3614055" y="2658563"/>
            <a:ext cx="5137001" cy="2367838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090F28E-76FD-3033-5C1D-596C398066FD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6940627" y="4781320"/>
            <a:ext cx="91075" cy="371521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  <a:tailEnd type="oval"/>
          </a:ln>
          <a:effectLst/>
        </p:spPr>
      </p:cxnSp>
      <p:pic>
        <p:nvPicPr>
          <p:cNvPr id="33" name="Image 32" descr="Une image contenant capture d’écran, carte&#10;&#10;Description générée automatiquement">
            <a:extLst>
              <a:ext uri="{FF2B5EF4-FFF2-40B4-BE49-F238E27FC236}">
                <a16:creationId xmlns:a16="http://schemas.microsoft.com/office/drawing/2014/main" id="{50DE42F1-7D3E-6018-5B2C-76B5E8EE8B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17334" r="6231" b="14001"/>
          <a:stretch/>
        </p:blipFill>
        <p:spPr>
          <a:xfrm>
            <a:off x="3563603" y="2555575"/>
            <a:ext cx="5169482" cy="2436873"/>
          </a:xfrm>
          <a:prstGeom prst="rect">
            <a:avLst/>
          </a:prstGeom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1C851FB-F9FA-5E9C-9D9F-809E89043228}"/>
              </a:ext>
            </a:extLst>
          </p:cNvPr>
          <p:cNvCxnSpPr>
            <a:cxnSpLocks/>
          </p:cNvCxnSpPr>
          <p:nvPr/>
        </p:nvCxnSpPr>
        <p:spPr>
          <a:xfrm flipH="1" flipV="1">
            <a:off x="6954800" y="4816762"/>
            <a:ext cx="91075" cy="371521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  <a:tailEnd type="oval"/>
          </a:ln>
          <a:effectLst/>
        </p:spPr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ADC1907E-6153-BA5B-D439-E74AD978326D}"/>
              </a:ext>
            </a:extLst>
          </p:cNvPr>
          <p:cNvSpPr txBox="1"/>
          <p:nvPr/>
        </p:nvSpPr>
        <p:spPr>
          <a:xfrm>
            <a:off x="9977213" y="5547150"/>
            <a:ext cx="2124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Cera Pro" panose="00000500000000000000"/>
              </a:rPr>
              <a:t>Misery L, </a:t>
            </a:r>
            <a:r>
              <a:rPr lang="fr-FR" sz="1400" i="1">
                <a:latin typeface="Cera Pro" panose="00000500000000000000"/>
              </a:rPr>
              <a:t>ActaDV </a:t>
            </a:r>
            <a:r>
              <a:rPr lang="fr-FR" sz="1400">
                <a:latin typeface="Cera Pro" panose="00000500000000000000"/>
              </a:rPr>
              <a:t>2017</a:t>
            </a:r>
          </a:p>
          <a:p>
            <a:r>
              <a:rPr lang="fr-FR" sz="1400">
                <a:latin typeface="Cera Pro" panose="00000500000000000000"/>
              </a:rPr>
              <a:t>Wollenberg A, </a:t>
            </a:r>
            <a:r>
              <a:rPr lang="fr-FR" sz="1400" i="1">
                <a:latin typeface="Cera Pro" panose="00000500000000000000"/>
              </a:rPr>
              <a:t>JEADV </a:t>
            </a:r>
            <a:r>
              <a:rPr lang="fr-FR" sz="1400">
                <a:latin typeface="Cera Pro" panose="00000500000000000000"/>
              </a:rPr>
              <a:t>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087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C7F444B-64C3-55EA-9662-59C6FEC1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77" y="238540"/>
            <a:ext cx="11553246" cy="950180"/>
          </a:xfrm>
        </p:spPr>
        <p:txBody>
          <a:bodyPr>
            <a:normAutofit/>
          </a:bodyPr>
          <a:lstStyle/>
          <a:p>
            <a:r>
              <a:rPr lang="fr-FR" sz="2200">
                <a:latin typeface="Cera Pro" panose="00000500000000000000"/>
              </a:rPr>
              <a:t>Syndrome de la peau sensible</a:t>
            </a:r>
          </a:p>
        </p:txBody>
      </p:sp>
      <p:pic>
        <p:nvPicPr>
          <p:cNvPr id="18" name="Espace réservé du contenu 6" descr="Une image contenant capture d’écran, carte&#10;&#10;Description générée automatiquement">
            <a:extLst>
              <a:ext uri="{FF2B5EF4-FFF2-40B4-BE49-F238E27FC236}">
                <a16:creationId xmlns:a16="http://schemas.microsoft.com/office/drawing/2014/main" id="{7E80C6E8-0D7C-3F8D-3F78-C94DB4B05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9136" r="5972" b="14137"/>
          <a:stretch/>
        </p:blipFill>
        <p:spPr>
          <a:xfrm>
            <a:off x="3596083" y="2627798"/>
            <a:ext cx="5137001" cy="2367838"/>
          </a:xfrm>
        </p:spPr>
      </p:pic>
      <p:pic>
        <p:nvPicPr>
          <p:cNvPr id="5" name="Image 4" descr="Une image contenant capture d’écran, carte&#10;&#10;Description générée automatiquement">
            <a:extLst>
              <a:ext uri="{FF2B5EF4-FFF2-40B4-BE49-F238E27FC236}">
                <a16:creationId xmlns:a16="http://schemas.microsoft.com/office/drawing/2014/main" id="{D69CF447-459B-209F-D8EC-05E1F9798A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17334" r="6231" b="14001"/>
          <a:stretch/>
        </p:blipFill>
        <p:spPr>
          <a:xfrm>
            <a:off x="3563603" y="2555575"/>
            <a:ext cx="5169482" cy="243687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1857142-FA00-1911-66C3-E5F05C1BA4EE}"/>
              </a:ext>
            </a:extLst>
          </p:cNvPr>
          <p:cNvGrpSpPr/>
          <p:nvPr/>
        </p:nvGrpSpPr>
        <p:grpSpPr>
          <a:xfrm>
            <a:off x="3323789" y="1837400"/>
            <a:ext cx="4737347" cy="790507"/>
            <a:chOff x="3527495" y="2059848"/>
            <a:chExt cx="4737347" cy="7905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B3C2BBE-51BF-878A-0B79-CE8AA90F4EF9}"/>
                </a:ext>
              </a:extLst>
            </p:cNvPr>
            <p:cNvSpPr txBox="1"/>
            <p:nvPr/>
          </p:nvSpPr>
          <p:spPr>
            <a:xfrm>
              <a:off x="4838919" y="2511801"/>
              <a:ext cx="1149531" cy="338554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 fontScale="92500"/>
            </a:bodyPr>
            <a:lstStyle/>
            <a:p>
              <a:pPr algn="ctr"/>
              <a:r>
                <a:rPr lang="fr-FR" sz="1600">
                  <a:solidFill>
                    <a:srgbClr val="E30061"/>
                  </a:solidFill>
                  <a:latin typeface="Cera Pro" panose="00000500000000000000"/>
                </a:rPr>
                <a:t>Picotements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35188A1-C122-D8EF-3C64-279EC8144885}"/>
                </a:ext>
              </a:extLst>
            </p:cNvPr>
            <p:cNvSpPr txBox="1"/>
            <p:nvPr/>
          </p:nvSpPr>
          <p:spPr>
            <a:xfrm>
              <a:off x="3718280" y="2497505"/>
              <a:ext cx="966651" cy="338554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 fontScale="62500" lnSpcReduction="20000"/>
            </a:bodyPr>
            <a:lstStyle/>
            <a:p>
              <a:pPr algn="ctr"/>
              <a:r>
                <a:rPr lang="fr-FR" sz="1600" dirty="0">
                  <a:solidFill>
                    <a:srgbClr val="E30061"/>
                  </a:solidFill>
                  <a:latin typeface="Cera Pro" panose="00000500000000000000"/>
                </a:rPr>
                <a:t>Sensation de brûlure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28C9989-F1FF-1011-8E60-5BC3627AE10E}"/>
                </a:ext>
              </a:extLst>
            </p:cNvPr>
            <p:cNvSpPr txBox="1"/>
            <p:nvPr/>
          </p:nvSpPr>
          <p:spPr>
            <a:xfrm>
              <a:off x="6139343" y="2461341"/>
              <a:ext cx="966651" cy="338554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 fontScale="62500" lnSpcReduction="20000"/>
            </a:bodyPr>
            <a:lstStyle/>
            <a:p>
              <a:pPr algn="ctr"/>
              <a:r>
                <a:rPr lang="fr-FR" sz="1600" dirty="0">
                  <a:solidFill>
                    <a:srgbClr val="E30061"/>
                  </a:solidFill>
                  <a:latin typeface="Cera Pro" panose="00000500000000000000"/>
                </a:rPr>
                <a:t>Sensation de chaleur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ABF146D-4842-D34D-9EEC-68A6CC183951}"/>
                </a:ext>
              </a:extLst>
            </p:cNvPr>
            <p:cNvSpPr txBox="1"/>
            <p:nvPr/>
          </p:nvSpPr>
          <p:spPr>
            <a:xfrm>
              <a:off x="4336955" y="2217099"/>
              <a:ext cx="1262954" cy="338554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/>
            </a:bodyPr>
            <a:lstStyle/>
            <a:p>
              <a:pPr algn="ctr"/>
              <a:r>
                <a:rPr lang="fr-FR" sz="1600">
                  <a:solidFill>
                    <a:srgbClr val="E30061"/>
                  </a:solidFill>
                  <a:latin typeface="Cera Pro" panose="00000500000000000000"/>
                </a:rPr>
                <a:t>Tiraillements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54AD835-A5EB-0DD2-4129-8388B81167C0}"/>
                </a:ext>
              </a:extLst>
            </p:cNvPr>
            <p:cNvSpPr txBox="1"/>
            <p:nvPr/>
          </p:nvSpPr>
          <p:spPr>
            <a:xfrm>
              <a:off x="7115311" y="2148446"/>
              <a:ext cx="1149531" cy="338554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/>
            </a:bodyPr>
            <a:lstStyle/>
            <a:p>
              <a:pPr algn="ctr"/>
              <a:r>
                <a:rPr lang="fr-FR" sz="1600" dirty="0">
                  <a:solidFill>
                    <a:srgbClr val="E30061"/>
                  </a:solidFill>
                  <a:latin typeface="Cera Pro" panose="00000500000000000000"/>
                </a:rPr>
                <a:t>Douleur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86C8743-B04F-F086-E491-FCF90653C17D}"/>
                </a:ext>
              </a:extLst>
            </p:cNvPr>
            <p:cNvSpPr txBox="1"/>
            <p:nvPr/>
          </p:nvSpPr>
          <p:spPr>
            <a:xfrm>
              <a:off x="3527495" y="2151732"/>
              <a:ext cx="966651" cy="338554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/>
            </a:bodyPr>
            <a:lstStyle/>
            <a:p>
              <a:pPr algn="ctr"/>
              <a:r>
                <a:rPr lang="fr-FR" sz="1600">
                  <a:solidFill>
                    <a:srgbClr val="E30061"/>
                  </a:solidFill>
                  <a:latin typeface="Cera Pro" panose="00000500000000000000"/>
                </a:rPr>
                <a:t>Prurit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23EC0D3-70F6-8F22-6F37-0A099BF134DE}"/>
                </a:ext>
              </a:extLst>
            </p:cNvPr>
            <p:cNvSpPr txBox="1"/>
            <p:nvPr/>
          </p:nvSpPr>
          <p:spPr>
            <a:xfrm>
              <a:off x="6992922" y="2483799"/>
              <a:ext cx="966651" cy="338554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 fontScale="77500" lnSpcReduction="20000"/>
            </a:bodyPr>
            <a:lstStyle/>
            <a:p>
              <a:pPr algn="ctr"/>
              <a:r>
                <a:rPr lang="fr-FR" sz="1600">
                  <a:solidFill>
                    <a:srgbClr val="E30061"/>
                  </a:solidFill>
                  <a:latin typeface="Cera Pro" panose="00000500000000000000"/>
                </a:rPr>
                <a:t>Picotements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35E2C2B-22E2-F9D0-449A-9F19CB876A28}"/>
                </a:ext>
              </a:extLst>
            </p:cNvPr>
            <p:cNvSpPr txBox="1"/>
            <p:nvPr/>
          </p:nvSpPr>
          <p:spPr>
            <a:xfrm>
              <a:off x="6056284" y="2059848"/>
              <a:ext cx="1262954" cy="338554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/>
            </a:bodyPr>
            <a:lstStyle/>
            <a:p>
              <a:pPr algn="ctr"/>
              <a:r>
                <a:rPr lang="fr-FR" sz="1600" dirty="0">
                  <a:solidFill>
                    <a:srgbClr val="E30061"/>
                  </a:solidFill>
                  <a:latin typeface="Cera Pro" panose="00000500000000000000"/>
                </a:rPr>
                <a:t>Picotements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9ED831CD-61E1-3932-6F9F-15798CF8341F}"/>
              </a:ext>
            </a:extLst>
          </p:cNvPr>
          <p:cNvSpPr txBox="1"/>
          <p:nvPr/>
        </p:nvSpPr>
        <p:spPr>
          <a:xfrm>
            <a:off x="2572476" y="1296399"/>
            <a:ext cx="3278549" cy="400110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fr-FR" sz="2000" b="1">
                <a:latin typeface="Cera Pro" panose="00000500000000000000"/>
              </a:rPr>
              <a:t>Altération de la barrière cutanée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346551-7E48-A3CB-AE0D-2C22B6AEFCCF}"/>
              </a:ext>
            </a:extLst>
          </p:cNvPr>
          <p:cNvSpPr txBox="1"/>
          <p:nvPr/>
        </p:nvSpPr>
        <p:spPr>
          <a:xfrm>
            <a:off x="8528912" y="1798910"/>
            <a:ext cx="3263373" cy="40011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fr-FR" sz="2000" b="1">
                <a:latin typeface="Cera Pro" panose="00000500000000000000"/>
              </a:rPr>
              <a:t>Inflammation neurogène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BFA412-D7AC-70D7-782F-08F595707826}"/>
              </a:ext>
            </a:extLst>
          </p:cNvPr>
          <p:cNvSpPr txBox="1"/>
          <p:nvPr/>
        </p:nvSpPr>
        <p:spPr>
          <a:xfrm>
            <a:off x="1778369" y="2016849"/>
            <a:ext cx="2055932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rmAutofit/>
          </a:bodyPr>
          <a:lstStyle/>
          <a:p>
            <a:r>
              <a:rPr lang="fr-FR" sz="2000" b="1">
                <a:solidFill>
                  <a:srgbClr val="E30061"/>
                </a:solidFill>
                <a:latin typeface="Cera Pro" panose="00000500000000000000"/>
              </a:rPr>
              <a:t>Sensations désagréables 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D4A9B66-DA84-2A29-58BD-F252860E2B2A}"/>
              </a:ext>
            </a:extLst>
          </p:cNvPr>
          <p:cNvGrpSpPr/>
          <p:nvPr/>
        </p:nvGrpSpPr>
        <p:grpSpPr>
          <a:xfrm>
            <a:off x="3041646" y="1663668"/>
            <a:ext cx="3383520" cy="1489005"/>
            <a:chOff x="3165468" y="1695567"/>
            <a:chExt cx="3383520" cy="1489005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80B90ECB-9F18-8018-ED5C-5AB21F199DB3}"/>
                </a:ext>
              </a:extLst>
            </p:cNvPr>
            <p:cNvGrpSpPr/>
            <p:nvPr/>
          </p:nvGrpSpPr>
          <p:grpSpPr>
            <a:xfrm>
              <a:off x="3165468" y="1695567"/>
              <a:ext cx="3383520" cy="1489005"/>
              <a:chOff x="3102508" y="1717456"/>
              <a:chExt cx="3383520" cy="1489005"/>
            </a:xfrm>
          </p:grpSpPr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18380FE6-4636-00C1-A93E-1C1EA3EE72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02508" y="1717456"/>
                <a:ext cx="22627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E49FE938-245A-0851-F234-28B7F57F4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4142" y="1717456"/>
                <a:ext cx="1121886" cy="1489005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</p:grp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6E3CC46B-BF59-154D-AE38-BF2DE2C0AA4B}"/>
                </a:ext>
              </a:extLst>
            </p:cNvPr>
            <p:cNvSpPr/>
            <p:nvPr/>
          </p:nvSpPr>
          <p:spPr>
            <a:xfrm>
              <a:off x="5495274" y="1934461"/>
              <a:ext cx="321011" cy="287096"/>
            </a:xfrm>
            <a:prstGeom prst="ellipse">
              <a:avLst/>
            </a:prstGeom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0000" lnSpcReduction="20000"/>
            </a:bodyPr>
            <a:lstStyle/>
            <a:p>
              <a:pPr algn="ctr"/>
              <a:r>
                <a:rPr lang="fr-FR" b="1">
                  <a:latin typeface="Cera Pro" panose="00000500000000000000"/>
                </a:rPr>
                <a:t>1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8CB6162-9D84-7519-3FE5-30628FA60F48}"/>
              </a:ext>
            </a:extLst>
          </p:cNvPr>
          <p:cNvGrpSpPr/>
          <p:nvPr/>
        </p:nvGrpSpPr>
        <p:grpSpPr>
          <a:xfrm>
            <a:off x="7134802" y="2212867"/>
            <a:ext cx="3719707" cy="1697526"/>
            <a:chOff x="7300998" y="2236319"/>
            <a:chExt cx="3719707" cy="1697526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3151032B-1492-DE77-8C19-C3B55C31BEEC}"/>
                </a:ext>
              </a:extLst>
            </p:cNvPr>
            <p:cNvGrpSpPr/>
            <p:nvPr/>
          </p:nvGrpSpPr>
          <p:grpSpPr>
            <a:xfrm>
              <a:off x="7300998" y="2236319"/>
              <a:ext cx="3719707" cy="1697526"/>
              <a:chOff x="7300998" y="2236319"/>
              <a:chExt cx="3719707" cy="1697526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44337445-2C5C-15C8-AABF-7EE8E2A663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00998" y="2236319"/>
                <a:ext cx="1113707" cy="1697526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A2D47CF6-168D-379F-261D-72CE22A99D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286" y="2236319"/>
                <a:ext cx="261341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8AE48CF5-A4B8-E00A-5BD6-9813FFFF0D2A}"/>
                </a:ext>
              </a:extLst>
            </p:cNvPr>
            <p:cNvSpPr/>
            <p:nvPr/>
          </p:nvSpPr>
          <p:spPr>
            <a:xfrm>
              <a:off x="8025426" y="2298509"/>
              <a:ext cx="317633" cy="299511"/>
            </a:xfrm>
            <a:prstGeom prst="ellipse">
              <a:avLst/>
            </a:prstGeom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r>
                <a:rPr lang="fr-FR" b="1">
                  <a:latin typeface="Cera Pro" panose="00000500000000000000"/>
                </a:rPr>
                <a:t>2</a:t>
              </a:r>
            </a:p>
          </p:txBody>
        </p:sp>
      </p:grpSp>
      <p:sp>
        <p:nvSpPr>
          <p:cNvPr id="19" name="Parenthèse ouvrante 18">
            <a:extLst>
              <a:ext uri="{FF2B5EF4-FFF2-40B4-BE49-F238E27FC236}">
                <a16:creationId xmlns:a16="http://schemas.microsoft.com/office/drawing/2014/main" id="{7E3E2EC7-9831-C9EF-E3D0-D626517BD1A4}"/>
              </a:ext>
            </a:extLst>
          </p:cNvPr>
          <p:cNvSpPr/>
          <p:nvPr/>
        </p:nvSpPr>
        <p:spPr>
          <a:xfrm>
            <a:off x="3417261" y="2739560"/>
            <a:ext cx="45719" cy="937705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endParaRPr lang="fr-FR" sz="1600">
              <a:solidFill>
                <a:srgbClr val="454748"/>
              </a:solidFill>
              <a:latin typeface="Cera Pro" panose="00000500000000000000"/>
            </a:endParaRPr>
          </a:p>
        </p:txBody>
      </p:sp>
      <p:sp>
        <p:nvSpPr>
          <p:cNvPr id="20" name="Parenthèse ouvrante 19">
            <a:extLst>
              <a:ext uri="{FF2B5EF4-FFF2-40B4-BE49-F238E27FC236}">
                <a16:creationId xmlns:a16="http://schemas.microsoft.com/office/drawing/2014/main" id="{7C19B71A-0FA1-22B2-B1EE-AEBD4735D8C4}"/>
              </a:ext>
            </a:extLst>
          </p:cNvPr>
          <p:cNvSpPr/>
          <p:nvPr/>
        </p:nvSpPr>
        <p:spPr>
          <a:xfrm>
            <a:off x="3417261" y="3776380"/>
            <a:ext cx="45719" cy="1166248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endParaRPr lang="fr-FR" sz="1600">
              <a:solidFill>
                <a:srgbClr val="454748"/>
              </a:solidFill>
              <a:latin typeface="Cera Pro" panose="0000050000000000000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45CF279-2951-AD7F-2E90-6F91DBAF7FCB}"/>
              </a:ext>
            </a:extLst>
          </p:cNvPr>
          <p:cNvSpPr txBox="1"/>
          <p:nvPr/>
        </p:nvSpPr>
        <p:spPr>
          <a:xfrm>
            <a:off x="6096000" y="5152841"/>
            <a:ext cx="1871404" cy="33855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fr-FR" sz="1600">
                <a:latin typeface="Cera Pro" panose="00000500000000000000"/>
              </a:rPr>
              <a:t>Fibre nerveuse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1FCB8DA-A439-3056-E03F-5E3868D03E07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6940627" y="4781320"/>
            <a:ext cx="91075" cy="371521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  <a:tailEnd type="oval"/>
          </a:ln>
          <a:effectLst/>
        </p:spPr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B084F6E1-05F0-31B2-243A-FAF672FEEA7D}"/>
              </a:ext>
            </a:extLst>
          </p:cNvPr>
          <p:cNvSpPr txBox="1"/>
          <p:nvPr/>
        </p:nvSpPr>
        <p:spPr>
          <a:xfrm>
            <a:off x="9977213" y="5547150"/>
            <a:ext cx="2124236" cy="52322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fr-FR" sz="1400">
                <a:latin typeface="Cera Pro" panose="00000500000000000000"/>
              </a:rPr>
              <a:t>Misery L, </a:t>
            </a:r>
            <a:r>
              <a:rPr lang="fr-FR" sz="1400" i="1">
                <a:latin typeface="Cera Pro" panose="00000500000000000000"/>
              </a:rPr>
              <a:t>ActaDV </a:t>
            </a:r>
            <a:r>
              <a:rPr lang="fr-FR" sz="1400">
                <a:latin typeface="Cera Pro" panose="00000500000000000000"/>
              </a:rPr>
              <a:t>2017</a:t>
            </a:r>
          </a:p>
          <a:p>
            <a:r>
              <a:rPr lang="fr-FR" sz="1400">
                <a:latin typeface="Cera Pro" panose="00000500000000000000"/>
              </a:rPr>
              <a:t>Wollenberg A, </a:t>
            </a:r>
            <a:r>
              <a:rPr lang="fr-FR" sz="1400" i="1">
                <a:latin typeface="Cera Pro" panose="00000500000000000000"/>
              </a:rPr>
              <a:t>JEADV </a:t>
            </a:r>
            <a:r>
              <a:rPr lang="fr-FR" sz="1400">
                <a:latin typeface="Cera Pro" panose="00000500000000000000"/>
              </a:rPr>
              <a:t>2022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76FEDDB-AC09-96E0-D719-0E7AD3BC73DE}"/>
              </a:ext>
            </a:extLst>
          </p:cNvPr>
          <p:cNvSpPr txBox="1"/>
          <p:nvPr/>
        </p:nvSpPr>
        <p:spPr>
          <a:xfrm>
            <a:off x="2339198" y="4345401"/>
            <a:ext cx="898204" cy="33855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/>
            <a:r>
              <a:rPr lang="fr-FR" sz="1600">
                <a:latin typeface="Cera Pro" panose="00000500000000000000"/>
              </a:rPr>
              <a:t>Derme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06081AD-CD3C-1BDE-4F8F-514DE44CAEDB}"/>
              </a:ext>
            </a:extLst>
          </p:cNvPr>
          <p:cNvSpPr txBox="1"/>
          <p:nvPr/>
        </p:nvSpPr>
        <p:spPr>
          <a:xfrm>
            <a:off x="1737247" y="3034690"/>
            <a:ext cx="1500155" cy="33855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/>
            <a:r>
              <a:rPr lang="fr-FR" sz="1600">
                <a:latin typeface="Cera Pro" panose="00000500000000000000"/>
              </a:rPr>
              <a:t>Épiderme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 38">
            <a:extLst>
              <a:ext uri="{FF2B5EF4-FFF2-40B4-BE49-F238E27FC236}">
                <a16:creationId xmlns:a16="http://schemas.microsoft.com/office/drawing/2014/main" id="{C238FA93-E173-9A3D-499E-E31C55F3F2B7}"/>
              </a:ext>
            </a:extLst>
          </p:cNvPr>
          <p:cNvGrpSpPr/>
          <p:nvPr/>
        </p:nvGrpSpPr>
        <p:grpSpPr>
          <a:xfrm>
            <a:off x="6444825" y="1457566"/>
            <a:ext cx="592333" cy="1151284"/>
            <a:chOff x="3318840" y="1457566"/>
            <a:chExt cx="592333" cy="1151284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6320BE53-D016-19B7-2F6A-61BC718773BA}"/>
                </a:ext>
              </a:extLst>
            </p:cNvPr>
            <p:cNvCxnSpPr>
              <a:cxnSpLocks/>
            </p:cNvCxnSpPr>
            <p:nvPr/>
          </p:nvCxnSpPr>
          <p:spPr>
            <a:xfrm>
              <a:off x="3620521" y="2040811"/>
              <a:ext cx="0" cy="568039"/>
            </a:xfrm>
            <a:prstGeom prst="straightConnector1">
              <a:avLst/>
            </a:prstGeom>
            <a:ln w="12700">
              <a:solidFill>
                <a:srgbClr val="E3006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7E186B7-A0ED-73DB-57E7-EB64B5B820B4}"/>
                </a:ext>
              </a:extLst>
            </p:cNvPr>
            <p:cNvSpPr/>
            <p:nvPr/>
          </p:nvSpPr>
          <p:spPr>
            <a:xfrm>
              <a:off x="3318840" y="1457566"/>
              <a:ext cx="592333" cy="586689"/>
            </a:xfrm>
            <a:prstGeom prst="ellipse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era Pro" panose="0000050000000000000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5EEA256-FF36-D029-FE3E-9485785E3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777" t="15884" r="19744" b="24184"/>
            <a:stretch/>
          </p:blipFill>
          <p:spPr>
            <a:xfrm>
              <a:off x="3430270" y="1546192"/>
              <a:ext cx="359841" cy="393119"/>
            </a:xfrm>
            <a:prstGeom prst="rect">
              <a:avLst/>
            </a:prstGeom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B13B141D-C38F-69E2-D758-AD725D435EA6}"/>
              </a:ext>
            </a:extLst>
          </p:cNvPr>
          <p:cNvGrpSpPr/>
          <p:nvPr/>
        </p:nvGrpSpPr>
        <p:grpSpPr>
          <a:xfrm>
            <a:off x="5764575" y="1375563"/>
            <a:ext cx="648552" cy="1226524"/>
            <a:chOff x="5764575" y="1375563"/>
            <a:chExt cx="648552" cy="1226524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F0402BB9-1F0A-8FB0-BE99-E82891CD1615}"/>
                </a:ext>
              </a:extLst>
            </p:cNvPr>
            <p:cNvGrpSpPr/>
            <p:nvPr/>
          </p:nvGrpSpPr>
          <p:grpSpPr>
            <a:xfrm>
              <a:off x="5764575" y="1375563"/>
              <a:ext cx="648552" cy="668693"/>
              <a:chOff x="14235745" y="2302348"/>
              <a:chExt cx="1418348" cy="1418348"/>
            </a:xfrm>
          </p:grpSpPr>
          <p:pic>
            <p:nvPicPr>
              <p:cNvPr id="30" name="Picture 2" descr="Icône De Stress Vecteurs libres de droits et plus d&amp;#39;images vectorielles de  Affolé - iStock">
                <a:extLst>
                  <a:ext uri="{FF2B5EF4-FFF2-40B4-BE49-F238E27FC236}">
                    <a16:creationId xmlns:a16="http://schemas.microsoft.com/office/drawing/2014/main" id="{9E83C2BE-7D9F-E686-3609-A103A141FA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5745" y="2302348"/>
                <a:ext cx="1418348" cy="1418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3192301-8D81-2F83-7DF9-539F68207F65}"/>
                  </a:ext>
                </a:extLst>
              </p:cNvPr>
              <p:cNvSpPr/>
              <p:nvPr/>
            </p:nvSpPr>
            <p:spPr>
              <a:xfrm>
                <a:off x="14304304" y="2412292"/>
                <a:ext cx="1295400" cy="1244413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</p:grp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899489E5-FD3E-6F94-734A-A0D4A2CD5885}"/>
                </a:ext>
              </a:extLst>
            </p:cNvPr>
            <p:cNvCxnSpPr>
              <a:cxnSpLocks/>
            </p:cNvCxnSpPr>
            <p:nvPr/>
          </p:nvCxnSpPr>
          <p:spPr>
            <a:xfrm>
              <a:off x="6091479" y="2034048"/>
              <a:ext cx="0" cy="568039"/>
            </a:xfrm>
            <a:prstGeom prst="straightConnector1">
              <a:avLst/>
            </a:prstGeom>
            <a:ln w="12700">
              <a:solidFill>
                <a:srgbClr val="E3006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6C11C32D-C7B7-A01F-06A1-A20F3C92593C}"/>
              </a:ext>
            </a:extLst>
          </p:cNvPr>
          <p:cNvGrpSpPr/>
          <p:nvPr/>
        </p:nvGrpSpPr>
        <p:grpSpPr>
          <a:xfrm>
            <a:off x="5179110" y="1457566"/>
            <a:ext cx="592333" cy="1151284"/>
            <a:chOff x="5179110" y="1457566"/>
            <a:chExt cx="592333" cy="1151284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B9ABC665-0C33-A7EC-E685-2A1BFC72D204}"/>
                </a:ext>
              </a:extLst>
            </p:cNvPr>
            <p:cNvCxnSpPr>
              <a:cxnSpLocks/>
            </p:cNvCxnSpPr>
            <p:nvPr/>
          </p:nvCxnSpPr>
          <p:spPr>
            <a:xfrm>
              <a:off x="5468673" y="2040811"/>
              <a:ext cx="0" cy="568039"/>
            </a:xfrm>
            <a:prstGeom prst="straightConnector1">
              <a:avLst/>
            </a:prstGeom>
            <a:ln w="12700">
              <a:solidFill>
                <a:srgbClr val="E3006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Graphique 25" descr="Pâtes contour">
              <a:extLst>
                <a:ext uri="{FF2B5EF4-FFF2-40B4-BE49-F238E27FC236}">
                  <a16:creationId xmlns:a16="http://schemas.microsoft.com/office/drawing/2014/main" id="{C17DA96E-C7BD-CD59-7010-0083A6CB8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60944" y="1548211"/>
              <a:ext cx="418117" cy="431102"/>
            </a:xfrm>
            <a:prstGeom prst="rect">
              <a:avLst/>
            </a:prstGeom>
          </p:spPr>
        </p:pic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41C6EA9-A1B1-1F6B-9A03-B560AEAC68FF}"/>
                </a:ext>
              </a:extLst>
            </p:cNvPr>
            <p:cNvSpPr/>
            <p:nvPr/>
          </p:nvSpPr>
          <p:spPr>
            <a:xfrm>
              <a:off x="5179110" y="1457566"/>
              <a:ext cx="592333" cy="586689"/>
            </a:xfrm>
            <a:prstGeom prst="ellipse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6F19AD4-B73D-B96F-0F72-4E5894DA9958}"/>
              </a:ext>
            </a:extLst>
          </p:cNvPr>
          <p:cNvGrpSpPr/>
          <p:nvPr/>
        </p:nvGrpSpPr>
        <p:grpSpPr>
          <a:xfrm>
            <a:off x="7692784" y="1457566"/>
            <a:ext cx="1217465" cy="1165550"/>
            <a:chOff x="7692784" y="1457566"/>
            <a:chExt cx="1217465" cy="1165550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4CAC6E0B-0688-F8A1-9489-09AA5634E61B}"/>
                </a:ext>
              </a:extLst>
            </p:cNvPr>
            <p:cNvGrpSpPr/>
            <p:nvPr/>
          </p:nvGrpSpPr>
          <p:grpSpPr>
            <a:xfrm>
              <a:off x="8317916" y="1457566"/>
              <a:ext cx="592333" cy="1151284"/>
              <a:chOff x="3926560" y="1670226"/>
              <a:chExt cx="592333" cy="1151284"/>
            </a:xfrm>
          </p:grpSpPr>
          <p:cxnSp>
            <p:nvCxnSpPr>
              <p:cNvPr id="10" name="Connecteur droit avec flèche 9">
                <a:extLst>
                  <a:ext uri="{FF2B5EF4-FFF2-40B4-BE49-F238E27FC236}">
                    <a16:creationId xmlns:a16="http://schemas.microsoft.com/office/drawing/2014/main" id="{900B290B-AE2F-3835-39F1-623A9D46E5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0868" y="2253471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Graphique 27" descr="Centrale électrique avec un remplissage uni">
                <a:extLst>
                  <a:ext uri="{FF2B5EF4-FFF2-40B4-BE49-F238E27FC236}">
                    <a16:creationId xmlns:a16="http://schemas.microsoft.com/office/drawing/2014/main" id="{C06A3503-0830-3FC7-8D92-B3E359934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027465" y="1731626"/>
                <a:ext cx="418117" cy="431102"/>
              </a:xfrm>
              <a:prstGeom prst="rect">
                <a:avLst/>
              </a:prstGeom>
            </p:spPr>
          </p:pic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C49BF5E2-B15D-5A76-E38C-8EAD9AB7E772}"/>
                  </a:ext>
                </a:extLst>
              </p:cNvPr>
              <p:cNvSpPr/>
              <p:nvPr/>
            </p:nvSpPr>
            <p:spPr>
              <a:xfrm>
                <a:off x="3926560" y="1670226"/>
                <a:ext cx="592333" cy="586689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48CE2A00-C3E1-A30C-8DDC-127C2BC3DA7F}"/>
                </a:ext>
              </a:extLst>
            </p:cNvPr>
            <p:cNvGrpSpPr/>
            <p:nvPr/>
          </p:nvGrpSpPr>
          <p:grpSpPr>
            <a:xfrm>
              <a:off x="7692784" y="1471832"/>
              <a:ext cx="592333" cy="1151284"/>
              <a:chOff x="7692784" y="1471832"/>
              <a:chExt cx="592333" cy="1151284"/>
            </a:xfrm>
          </p:grpSpPr>
          <p:pic>
            <p:nvPicPr>
              <p:cNvPr id="34" name="Graphique 33" descr="Piment chili avec un remplissage uni">
                <a:extLst>
                  <a:ext uri="{FF2B5EF4-FFF2-40B4-BE49-F238E27FC236}">
                    <a16:creationId xmlns:a16="http://schemas.microsoft.com/office/drawing/2014/main" id="{463A6F43-66A3-308E-73D4-4C0FD5F8C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65556" y="1535091"/>
                <a:ext cx="444222" cy="444222"/>
              </a:xfrm>
              <a:prstGeom prst="rect">
                <a:avLst/>
              </a:prstGeom>
            </p:spPr>
          </p:pic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5DDEEBCE-9BBA-03B2-8DEB-8E3B2F44E886}"/>
                  </a:ext>
                </a:extLst>
              </p:cNvPr>
              <p:cNvSpPr/>
              <p:nvPr/>
            </p:nvSpPr>
            <p:spPr>
              <a:xfrm>
                <a:off x="7692784" y="1471832"/>
                <a:ext cx="592333" cy="586689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B9E13711-6D92-F94D-0CB3-4358B1D34B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87667" y="2055077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7BF1CA6-1767-3CAC-4F0B-AC9234F5BD1B}"/>
              </a:ext>
            </a:extLst>
          </p:cNvPr>
          <p:cNvGrpSpPr/>
          <p:nvPr/>
        </p:nvGrpSpPr>
        <p:grpSpPr>
          <a:xfrm>
            <a:off x="3333417" y="1457566"/>
            <a:ext cx="1816185" cy="1166034"/>
            <a:chOff x="3333417" y="1457566"/>
            <a:chExt cx="1816185" cy="1166034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6A16B20C-7954-9889-D06A-D428FD4D3DF2}"/>
                </a:ext>
              </a:extLst>
            </p:cNvPr>
            <p:cNvGrpSpPr/>
            <p:nvPr/>
          </p:nvGrpSpPr>
          <p:grpSpPr>
            <a:xfrm>
              <a:off x="3333417" y="1457566"/>
              <a:ext cx="1200053" cy="1151284"/>
              <a:chOff x="5778905" y="1457566"/>
              <a:chExt cx="1200053" cy="1151284"/>
            </a:xfrm>
          </p:grpSpPr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2C00F219-16A2-C1EF-67B7-7EEAF7C5EE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8374" y="2040811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7BEB7349-4DE8-4306-6390-5E87A54F51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6095" y="2040811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A0B05F47-A7E8-B26A-7D11-5AC612F49820}"/>
                  </a:ext>
                </a:extLst>
              </p:cNvPr>
              <p:cNvSpPr/>
              <p:nvPr/>
            </p:nvSpPr>
            <p:spPr>
              <a:xfrm>
                <a:off x="5778905" y="1457566"/>
                <a:ext cx="592333" cy="586689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Cera Pro" panose="00000500000000000000"/>
                </a:endParaRPr>
              </a:p>
            </p:txBody>
          </p:sp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CE539A95-9AB1-24AA-F0D3-2089D88B4318}"/>
                  </a:ext>
                </a:extLst>
              </p:cNvPr>
              <p:cNvGrpSpPr/>
              <p:nvPr/>
            </p:nvGrpSpPr>
            <p:grpSpPr>
              <a:xfrm>
                <a:off x="6386625" y="1457566"/>
                <a:ext cx="592333" cy="586689"/>
                <a:chOff x="17054436" y="2260545"/>
                <a:chExt cx="1295400" cy="1244413"/>
              </a:xfrm>
            </p:grpSpPr>
            <p:pic>
              <p:nvPicPr>
                <p:cNvPr id="22" name="Graphique 21" descr="Flocon de neige contour">
                  <a:extLst>
                    <a:ext uri="{FF2B5EF4-FFF2-40B4-BE49-F238E27FC236}">
                      <a16:creationId xmlns:a16="http://schemas.microsoft.com/office/drawing/2014/main" id="{7712D6E2-069F-EAB7-527B-A0F9BCC89C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21828" y="2299745"/>
                  <a:ext cx="1191954" cy="1191954"/>
                </a:xfrm>
                <a:prstGeom prst="rect">
                  <a:avLst/>
                </a:prstGeom>
              </p:spPr>
            </p:pic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230A0AC3-167A-24A6-A663-8E41DEF8E6AA}"/>
                    </a:ext>
                  </a:extLst>
                </p:cNvPr>
                <p:cNvSpPr/>
                <p:nvPr/>
              </p:nvSpPr>
              <p:spPr>
                <a:xfrm>
                  <a:off x="17054436" y="2260545"/>
                  <a:ext cx="1295400" cy="1244413"/>
                </a:xfrm>
                <a:prstGeom prst="ellipse">
                  <a:avLst/>
                </a:prstGeom>
                <a:noFill/>
                <a:ln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</p:grpSp>
          <p:pic>
            <p:nvPicPr>
              <p:cNvPr id="32" name="Picture 2" descr="Icônes flamme à télécharger gratuitement - Icône.com">
                <a:extLst>
                  <a:ext uri="{FF2B5EF4-FFF2-40B4-BE49-F238E27FC236}">
                    <a16:creationId xmlns:a16="http://schemas.microsoft.com/office/drawing/2014/main" id="{C5E965F9-C879-510E-4DFD-E959D826A2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1902" y="1500594"/>
                <a:ext cx="526337" cy="52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0C8B1DE0-B1BB-D80F-EF58-1A19AA05B5F4}"/>
                </a:ext>
              </a:extLst>
            </p:cNvPr>
            <p:cNvGrpSpPr/>
            <p:nvPr/>
          </p:nvGrpSpPr>
          <p:grpSpPr>
            <a:xfrm>
              <a:off x="4557269" y="1472316"/>
              <a:ext cx="592333" cy="1151284"/>
              <a:chOff x="8246780" y="1472316"/>
              <a:chExt cx="592333" cy="1151284"/>
            </a:xfrm>
          </p:grpSpPr>
          <p:pic>
            <p:nvPicPr>
              <p:cNvPr id="35" name="Graphique 34" descr="Trier avec un remplissage uni">
                <a:extLst>
                  <a:ext uri="{FF2B5EF4-FFF2-40B4-BE49-F238E27FC236}">
                    <a16:creationId xmlns:a16="http://schemas.microsoft.com/office/drawing/2014/main" id="{D55694E7-EC9F-EFF5-7F14-AEAFCC12A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6200000">
                <a:off x="8356596" y="1577960"/>
                <a:ext cx="381122" cy="381122"/>
              </a:xfrm>
              <a:prstGeom prst="rect">
                <a:avLst/>
              </a:prstGeom>
            </p:spPr>
          </p:pic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D3817DB2-C887-3280-4F48-00B8700B8681}"/>
                  </a:ext>
                </a:extLst>
              </p:cNvPr>
              <p:cNvSpPr/>
              <p:nvPr/>
            </p:nvSpPr>
            <p:spPr>
              <a:xfrm>
                <a:off x="8246780" y="1472316"/>
                <a:ext cx="592333" cy="586689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  <p:cxnSp>
            <p:nvCxnSpPr>
              <p:cNvPr id="46" name="Connecteur droit avec flèche 45">
                <a:extLst>
                  <a:ext uri="{FF2B5EF4-FFF2-40B4-BE49-F238E27FC236}">
                    <a16:creationId xmlns:a16="http://schemas.microsoft.com/office/drawing/2014/main" id="{F4F52046-2DA1-1D4D-B847-BA4E07DCB1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1663" y="2055561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Ellipse 19">
            <a:extLst>
              <a:ext uri="{FF2B5EF4-FFF2-40B4-BE49-F238E27FC236}">
                <a16:creationId xmlns:a16="http://schemas.microsoft.com/office/drawing/2014/main" id="{509665BC-DDE2-2987-72B0-1854C25A77B4}"/>
              </a:ext>
            </a:extLst>
          </p:cNvPr>
          <p:cNvSpPr/>
          <p:nvPr/>
        </p:nvSpPr>
        <p:spPr>
          <a:xfrm>
            <a:off x="7067871" y="1457566"/>
            <a:ext cx="592333" cy="586689"/>
          </a:xfrm>
          <a:prstGeom prst="ellipse">
            <a:avLst/>
          </a:prstGeom>
          <a:noFill/>
          <a:ln>
            <a:solidFill>
              <a:srgbClr val="E3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ra Pro" panose="00000500000000000000"/>
            </a:endParaRP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E5079B34-ED00-2EAC-79D6-DADD025F9524}"/>
              </a:ext>
            </a:extLst>
          </p:cNvPr>
          <p:cNvGrpSpPr/>
          <p:nvPr/>
        </p:nvGrpSpPr>
        <p:grpSpPr>
          <a:xfrm>
            <a:off x="7144535" y="1525395"/>
            <a:ext cx="453918" cy="1083455"/>
            <a:chOff x="7144535" y="1525395"/>
            <a:chExt cx="453918" cy="1083455"/>
          </a:xfrm>
        </p:grpSpPr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BA9987E9-1457-269E-E372-3E7B4D20950C}"/>
                </a:ext>
              </a:extLst>
            </p:cNvPr>
            <p:cNvCxnSpPr>
              <a:cxnSpLocks/>
            </p:cNvCxnSpPr>
            <p:nvPr/>
          </p:nvCxnSpPr>
          <p:spPr>
            <a:xfrm>
              <a:off x="7372483" y="2040811"/>
              <a:ext cx="0" cy="568039"/>
            </a:xfrm>
            <a:prstGeom prst="straightConnector1">
              <a:avLst/>
            </a:prstGeom>
            <a:ln w="12700">
              <a:solidFill>
                <a:srgbClr val="E3006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Graphique 35" descr="Soleil contour">
              <a:extLst>
                <a:ext uri="{FF2B5EF4-FFF2-40B4-BE49-F238E27FC236}">
                  <a16:creationId xmlns:a16="http://schemas.microsoft.com/office/drawing/2014/main" id="{B9EF769F-49A0-D73F-4C23-DCEB0A42A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144535" y="1525395"/>
              <a:ext cx="453918" cy="453918"/>
            </a:xfrm>
            <a:prstGeom prst="rect">
              <a:avLst/>
            </a:prstGeom>
          </p:spPr>
        </p:pic>
      </p:grpSp>
      <p:sp>
        <p:nvSpPr>
          <p:cNvPr id="4" name="Titolo 1">
            <a:extLst>
              <a:ext uri="{FF2B5EF4-FFF2-40B4-BE49-F238E27FC236}">
                <a16:creationId xmlns:a16="http://schemas.microsoft.com/office/drawing/2014/main" id="{CC7F444B-64C3-55EA-9662-59C6FEC1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03" y="238540"/>
            <a:ext cx="11553246" cy="950180"/>
          </a:xfrm>
        </p:spPr>
        <p:txBody>
          <a:bodyPr>
            <a:normAutofit/>
          </a:bodyPr>
          <a:lstStyle/>
          <a:p>
            <a:r>
              <a:rPr lang="fr-FR" sz="2200">
                <a:latin typeface="Cera Pro" panose="00000500000000000000"/>
              </a:rPr>
              <a:t>Facteurs déclencheurs</a:t>
            </a:r>
          </a:p>
        </p:txBody>
      </p:sp>
      <p:pic>
        <p:nvPicPr>
          <p:cNvPr id="3" name="Image 2" descr="Une image contenant capture d’écran, carte&#10;&#10;Description générée automatiquement">
            <a:extLst>
              <a:ext uri="{FF2B5EF4-FFF2-40B4-BE49-F238E27FC236}">
                <a16:creationId xmlns:a16="http://schemas.microsoft.com/office/drawing/2014/main" id="{015BE108-18FB-8CB1-7469-59D75B8A553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17334" r="6231" b="14001"/>
          <a:stretch/>
        </p:blipFill>
        <p:spPr>
          <a:xfrm>
            <a:off x="3563603" y="2555575"/>
            <a:ext cx="5169482" cy="2436873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43DC0B3E-F057-6741-A8B1-20E15675DAA9}"/>
              </a:ext>
            </a:extLst>
          </p:cNvPr>
          <p:cNvGrpSpPr/>
          <p:nvPr/>
        </p:nvGrpSpPr>
        <p:grpSpPr>
          <a:xfrm>
            <a:off x="4104168" y="2750270"/>
            <a:ext cx="4217584" cy="258729"/>
            <a:chOff x="4104168" y="2750270"/>
            <a:chExt cx="4217584" cy="258729"/>
          </a:xfrm>
        </p:grpSpPr>
        <p:sp>
          <p:nvSpPr>
            <p:cNvPr id="6" name="Soleil 5">
              <a:extLst>
                <a:ext uri="{FF2B5EF4-FFF2-40B4-BE49-F238E27FC236}">
                  <a16:creationId xmlns:a16="http://schemas.microsoft.com/office/drawing/2014/main" id="{80FE8FF7-20B4-A7FC-8BB9-CF86BB822DB2}"/>
                </a:ext>
              </a:extLst>
            </p:cNvPr>
            <p:cNvSpPr/>
            <p:nvPr/>
          </p:nvSpPr>
          <p:spPr>
            <a:xfrm>
              <a:off x="4104168" y="2796348"/>
              <a:ext cx="223284" cy="212651"/>
            </a:xfrm>
            <a:prstGeom prst="su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15" name="Soleil 14">
              <a:extLst>
                <a:ext uri="{FF2B5EF4-FFF2-40B4-BE49-F238E27FC236}">
                  <a16:creationId xmlns:a16="http://schemas.microsoft.com/office/drawing/2014/main" id="{EA9300F0-5225-96DF-5C06-BF22EDA8DBD9}"/>
                </a:ext>
              </a:extLst>
            </p:cNvPr>
            <p:cNvSpPr/>
            <p:nvPr/>
          </p:nvSpPr>
          <p:spPr>
            <a:xfrm>
              <a:off x="5234760" y="2757359"/>
              <a:ext cx="223284" cy="212651"/>
            </a:xfrm>
            <a:prstGeom prst="su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16" name="Soleil 15">
              <a:extLst>
                <a:ext uri="{FF2B5EF4-FFF2-40B4-BE49-F238E27FC236}">
                  <a16:creationId xmlns:a16="http://schemas.microsoft.com/office/drawing/2014/main" id="{95062A24-71EC-1E91-0101-6905BAA804D4}"/>
                </a:ext>
              </a:extLst>
            </p:cNvPr>
            <p:cNvSpPr/>
            <p:nvPr/>
          </p:nvSpPr>
          <p:spPr>
            <a:xfrm>
              <a:off x="6461049" y="2792798"/>
              <a:ext cx="223284" cy="212651"/>
            </a:xfrm>
            <a:prstGeom prst="su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33" name="Soleil 32">
              <a:extLst>
                <a:ext uri="{FF2B5EF4-FFF2-40B4-BE49-F238E27FC236}">
                  <a16:creationId xmlns:a16="http://schemas.microsoft.com/office/drawing/2014/main" id="{E6C53A34-DB17-7355-3298-31E37A90C6DA}"/>
                </a:ext>
              </a:extLst>
            </p:cNvPr>
            <p:cNvSpPr/>
            <p:nvPr/>
          </p:nvSpPr>
          <p:spPr>
            <a:xfrm>
              <a:off x="8098468" y="2750270"/>
              <a:ext cx="223284" cy="212651"/>
            </a:xfrm>
            <a:prstGeom prst="su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37" name="Soleil 36">
              <a:extLst>
                <a:ext uri="{FF2B5EF4-FFF2-40B4-BE49-F238E27FC236}">
                  <a16:creationId xmlns:a16="http://schemas.microsoft.com/office/drawing/2014/main" id="{1EACB14D-F052-9679-72A4-1F50A699A35D}"/>
                </a:ext>
              </a:extLst>
            </p:cNvPr>
            <p:cNvSpPr/>
            <p:nvPr/>
          </p:nvSpPr>
          <p:spPr>
            <a:xfrm>
              <a:off x="7237228" y="2760900"/>
              <a:ext cx="223284" cy="212651"/>
            </a:xfrm>
            <a:prstGeom prst="su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BC5CCA6A-F52B-C8D4-FCC6-0EB69BD26541}"/>
              </a:ext>
            </a:extLst>
          </p:cNvPr>
          <p:cNvGrpSpPr/>
          <p:nvPr/>
        </p:nvGrpSpPr>
        <p:grpSpPr>
          <a:xfrm>
            <a:off x="2977196" y="5029144"/>
            <a:ext cx="7190990" cy="928767"/>
            <a:chOff x="2977196" y="5029144"/>
            <a:chExt cx="7190990" cy="928767"/>
          </a:xfrm>
        </p:grpSpPr>
        <p:sp>
          <p:nvSpPr>
            <p:cNvPr id="45" name="Espace réservé du texte 3">
              <a:extLst>
                <a:ext uri="{FF2B5EF4-FFF2-40B4-BE49-F238E27FC236}">
                  <a16:creationId xmlns:a16="http://schemas.microsoft.com/office/drawing/2014/main" id="{257C4AEE-1339-8E36-DB32-2D1AFA394414}"/>
                </a:ext>
              </a:extLst>
            </p:cNvPr>
            <p:cNvSpPr txBox="1">
              <a:spLocks/>
            </p:cNvSpPr>
            <p:nvPr/>
          </p:nvSpPr>
          <p:spPr>
            <a:xfrm>
              <a:off x="2977196" y="5381953"/>
              <a:ext cx="719099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722313" indent="-722313">
                <a:lnSpc>
                  <a:spcPct val="100000"/>
                </a:lnSpc>
                <a:spcAft>
                  <a:spcPts val="3000"/>
                </a:spcAft>
                <a:buClrTx/>
                <a:buSzPct val="150000"/>
                <a:buFontTx/>
                <a:buBlip>
                  <a:blip r:embed="rId20"/>
                </a:buBlip>
                <a:defRPr sz="4000" b="1" i="0">
                  <a:solidFill>
                    <a:schemeClr val="tx1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720000" indent="0" defTabSz="903288">
                <a:lnSpc>
                  <a:spcPct val="100000"/>
                </a:lnSpc>
                <a:spcBef>
                  <a:spcPts val="0"/>
                </a:spcBef>
                <a:spcAft>
                  <a:spcPts val="3000"/>
                </a:spcAft>
                <a:buClr>
                  <a:srgbClr val="062C39"/>
                </a:buClr>
                <a:buSzPct val="100000"/>
                <a:buFontTx/>
                <a:buNone/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2pPr>
              <a:lvl3pPr marL="853200" indent="-166688">
                <a:lnSpc>
                  <a:spcPct val="100000"/>
                </a:lnSpc>
                <a:spcAft>
                  <a:spcPts val="3000"/>
                </a:spcAft>
                <a:buSzPct val="125000"/>
                <a:buFont typeface="Lucida Grande"/>
                <a:buChar char="_"/>
                <a:defRPr sz="2000" baseline="0">
                  <a:solidFill>
                    <a:schemeClr val="tx1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3pPr>
              <a:lvl4pPr marL="1080000" indent="0">
                <a:lnSpc>
                  <a:spcPct val="100000"/>
                </a:lnSpc>
                <a:spcBef>
                  <a:spcPts val="1800"/>
                </a:spcBef>
                <a:buClr>
                  <a:srgbClr val="062C39"/>
                </a:buClr>
                <a:buSzPct val="100000"/>
                <a:buFontTx/>
                <a:buNone/>
                <a:defRPr sz="1600">
                  <a:solidFill>
                    <a:srgbClr val="1F333B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0"/>
                </a:spcAft>
                <a:buNone/>
              </a:pPr>
              <a:r>
                <a:rPr lang="fr-FR" sz="2400" b="0">
                  <a:solidFill>
                    <a:srgbClr val="E30061"/>
                  </a:solidFill>
                  <a:latin typeface="Cera Pro" panose="00000500000000000000"/>
                </a:rPr>
                <a:t>Impact sur la qualité de vie</a:t>
              </a:r>
            </a:p>
          </p:txBody>
        </p:sp>
        <p:sp>
          <p:nvSpPr>
            <p:cNvPr id="38" name="Triangle isocèle 37">
              <a:extLst>
                <a:ext uri="{FF2B5EF4-FFF2-40B4-BE49-F238E27FC236}">
                  <a16:creationId xmlns:a16="http://schemas.microsoft.com/office/drawing/2014/main" id="{868E566D-02AE-A594-5FFA-3962971E3DA7}"/>
                </a:ext>
              </a:extLst>
            </p:cNvPr>
            <p:cNvSpPr/>
            <p:nvPr/>
          </p:nvSpPr>
          <p:spPr>
            <a:xfrm rot="10800000">
              <a:off x="3631153" y="5029144"/>
              <a:ext cx="5034382" cy="25024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8ACD448F-CEE4-8C8B-3EB3-BAACA1BD9DA3}"/>
                </a:ext>
              </a:extLst>
            </p:cNvPr>
            <p:cNvGrpSpPr/>
            <p:nvPr/>
          </p:nvGrpSpPr>
          <p:grpSpPr>
            <a:xfrm>
              <a:off x="4151459" y="5154878"/>
              <a:ext cx="728782" cy="803033"/>
              <a:chOff x="816971" y="3226224"/>
              <a:chExt cx="1611590" cy="1611590"/>
            </a:xfrm>
          </p:grpSpPr>
          <p:pic>
            <p:nvPicPr>
              <p:cNvPr id="43" name="Graphique 42" descr="Soin avec un remplissage uni">
                <a:extLst>
                  <a:ext uri="{FF2B5EF4-FFF2-40B4-BE49-F238E27FC236}">
                    <a16:creationId xmlns:a16="http://schemas.microsoft.com/office/drawing/2014/main" id="{E3FDA2AC-3639-7EB1-B36A-ACAD6FFBC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816971" y="3226224"/>
                <a:ext cx="1611590" cy="161159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2BE6F30-DFAF-6531-9E8D-8C5E778308DF}"/>
                  </a:ext>
                </a:extLst>
              </p:cNvPr>
              <p:cNvSpPr/>
              <p:nvPr/>
            </p:nvSpPr>
            <p:spPr>
              <a:xfrm>
                <a:off x="1254642" y="3327991"/>
                <a:ext cx="701749" cy="7123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  <p:pic>
            <p:nvPicPr>
              <p:cNvPr id="53" name="Graphique 52" descr="Cœur brisé avec un remplissage uni">
                <a:extLst>
                  <a:ext uri="{FF2B5EF4-FFF2-40B4-BE49-F238E27FC236}">
                    <a16:creationId xmlns:a16="http://schemas.microsoft.com/office/drawing/2014/main" id="{8A1516DE-1315-1C30-7129-89E3D77B4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375938" y="3270270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4B0883D6-D269-EBC0-7F08-3F8505A5C8FB}"/>
              </a:ext>
            </a:extLst>
          </p:cNvPr>
          <p:cNvSpPr txBox="1"/>
          <p:nvPr/>
        </p:nvSpPr>
        <p:spPr>
          <a:xfrm>
            <a:off x="9977213" y="5547150"/>
            <a:ext cx="2124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Cera Pro" panose="00000500000000000000"/>
              </a:rPr>
              <a:t>Brenaut E, </a:t>
            </a:r>
            <a:r>
              <a:rPr lang="fr-FR" sz="1400" i="1">
                <a:latin typeface="Cera Pro" panose="00000500000000000000"/>
              </a:rPr>
              <a:t>JEADV </a:t>
            </a:r>
            <a:r>
              <a:rPr lang="fr-FR" sz="1400">
                <a:latin typeface="Cera Pro" panose="00000500000000000000"/>
              </a:rPr>
              <a:t>2020</a:t>
            </a:r>
          </a:p>
          <a:p>
            <a:r>
              <a:rPr lang="fr-FR" sz="1400">
                <a:latin typeface="Cera Pro" panose="00000500000000000000"/>
              </a:rPr>
              <a:t>Wollenberg A, </a:t>
            </a:r>
            <a:r>
              <a:rPr lang="fr-FR" sz="1400" i="1">
                <a:latin typeface="Cera Pro" panose="00000500000000000000"/>
              </a:rPr>
              <a:t>JEADV </a:t>
            </a:r>
            <a:r>
              <a:rPr lang="fr-FR" sz="1400">
                <a:latin typeface="Cera Pro" panose="00000500000000000000"/>
              </a:rPr>
              <a:t>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8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 38">
            <a:extLst>
              <a:ext uri="{FF2B5EF4-FFF2-40B4-BE49-F238E27FC236}">
                <a16:creationId xmlns:a16="http://schemas.microsoft.com/office/drawing/2014/main" id="{C238FA93-E173-9A3D-499E-E31C55F3F2B7}"/>
              </a:ext>
            </a:extLst>
          </p:cNvPr>
          <p:cNvGrpSpPr/>
          <p:nvPr/>
        </p:nvGrpSpPr>
        <p:grpSpPr>
          <a:xfrm>
            <a:off x="6444825" y="1457566"/>
            <a:ext cx="592333" cy="1151284"/>
            <a:chOff x="3318840" y="1457566"/>
            <a:chExt cx="592333" cy="1151284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6320BE53-D016-19B7-2F6A-61BC718773BA}"/>
                </a:ext>
              </a:extLst>
            </p:cNvPr>
            <p:cNvCxnSpPr>
              <a:cxnSpLocks/>
            </p:cNvCxnSpPr>
            <p:nvPr/>
          </p:nvCxnSpPr>
          <p:spPr>
            <a:xfrm>
              <a:off x="3620521" y="2040811"/>
              <a:ext cx="0" cy="568039"/>
            </a:xfrm>
            <a:prstGeom prst="straightConnector1">
              <a:avLst/>
            </a:prstGeom>
            <a:ln w="12700">
              <a:solidFill>
                <a:srgbClr val="E3006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7E186B7-A0ED-73DB-57E7-EB64B5B820B4}"/>
                </a:ext>
              </a:extLst>
            </p:cNvPr>
            <p:cNvSpPr/>
            <p:nvPr/>
          </p:nvSpPr>
          <p:spPr>
            <a:xfrm>
              <a:off x="3318840" y="1457566"/>
              <a:ext cx="592333" cy="586689"/>
            </a:xfrm>
            <a:prstGeom prst="ellipse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era Pro" panose="0000050000000000000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5EEA256-FF36-D029-FE3E-9485785E3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777" t="15884" r="19744" b="24184"/>
            <a:stretch/>
          </p:blipFill>
          <p:spPr>
            <a:xfrm>
              <a:off x="3430270" y="1546192"/>
              <a:ext cx="359841" cy="393119"/>
            </a:xfrm>
            <a:prstGeom prst="rect">
              <a:avLst/>
            </a:prstGeom>
          </p:spPr>
        </p:pic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6C11C32D-C7B7-A01F-06A1-A20F3C92593C}"/>
              </a:ext>
            </a:extLst>
          </p:cNvPr>
          <p:cNvGrpSpPr/>
          <p:nvPr/>
        </p:nvGrpSpPr>
        <p:grpSpPr>
          <a:xfrm>
            <a:off x="5179110" y="1457566"/>
            <a:ext cx="592333" cy="1151284"/>
            <a:chOff x="5179110" y="1457566"/>
            <a:chExt cx="592333" cy="1151284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B9ABC665-0C33-A7EC-E685-2A1BFC72D204}"/>
                </a:ext>
              </a:extLst>
            </p:cNvPr>
            <p:cNvCxnSpPr>
              <a:cxnSpLocks/>
            </p:cNvCxnSpPr>
            <p:nvPr/>
          </p:nvCxnSpPr>
          <p:spPr>
            <a:xfrm>
              <a:off x="5468673" y="2040811"/>
              <a:ext cx="0" cy="568039"/>
            </a:xfrm>
            <a:prstGeom prst="straightConnector1">
              <a:avLst/>
            </a:prstGeom>
            <a:ln w="12700">
              <a:solidFill>
                <a:srgbClr val="E3006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Graphique 25" descr="Pâtes contour">
              <a:extLst>
                <a:ext uri="{FF2B5EF4-FFF2-40B4-BE49-F238E27FC236}">
                  <a16:creationId xmlns:a16="http://schemas.microsoft.com/office/drawing/2014/main" id="{C17DA96E-C7BD-CD59-7010-0083A6CB8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60944" y="1548211"/>
              <a:ext cx="418117" cy="431102"/>
            </a:xfrm>
            <a:prstGeom prst="rect">
              <a:avLst/>
            </a:prstGeom>
          </p:spPr>
        </p:pic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41C6EA9-A1B1-1F6B-9A03-B560AEAC68FF}"/>
                </a:ext>
              </a:extLst>
            </p:cNvPr>
            <p:cNvSpPr/>
            <p:nvPr/>
          </p:nvSpPr>
          <p:spPr>
            <a:xfrm>
              <a:off x="5179110" y="1457566"/>
              <a:ext cx="592333" cy="586689"/>
            </a:xfrm>
            <a:prstGeom prst="ellipse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B13B141D-C38F-69E2-D758-AD725D435EA6}"/>
              </a:ext>
            </a:extLst>
          </p:cNvPr>
          <p:cNvGrpSpPr/>
          <p:nvPr/>
        </p:nvGrpSpPr>
        <p:grpSpPr>
          <a:xfrm>
            <a:off x="5764575" y="1375563"/>
            <a:ext cx="648552" cy="1226524"/>
            <a:chOff x="5764575" y="1375563"/>
            <a:chExt cx="648552" cy="1226524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F0402BB9-1F0A-8FB0-BE99-E82891CD1615}"/>
                </a:ext>
              </a:extLst>
            </p:cNvPr>
            <p:cNvGrpSpPr/>
            <p:nvPr/>
          </p:nvGrpSpPr>
          <p:grpSpPr>
            <a:xfrm>
              <a:off x="5764575" y="1375563"/>
              <a:ext cx="648552" cy="668693"/>
              <a:chOff x="14235745" y="2302348"/>
              <a:chExt cx="1418348" cy="1418348"/>
            </a:xfrm>
          </p:grpSpPr>
          <p:pic>
            <p:nvPicPr>
              <p:cNvPr id="30" name="Picture 2" descr="Icône De Stress Vecteurs libres de droits et plus d&amp;#39;images vectorielles de  Affolé - iStock">
                <a:extLst>
                  <a:ext uri="{FF2B5EF4-FFF2-40B4-BE49-F238E27FC236}">
                    <a16:creationId xmlns:a16="http://schemas.microsoft.com/office/drawing/2014/main" id="{9E83C2BE-7D9F-E686-3609-A103A141FA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5745" y="2302348"/>
                <a:ext cx="1418348" cy="1418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3192301-8D81-2F83-7DF9-539F68207F65}"/>
                  </a:ext>
                </a:extLst>
              </p:cNvPr>
              <p:cNvSpPr/>
              <p:nvPr/>
            </p:nvSpPr>
            <p:spPr>
              <a:xfrm>
                <a:off x="14304304" y="2412292"/>
                <a:ext cx="1295400" cy="1244413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</p:grp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899489E5-FD3E-6F94-734A-A0D4A2CD5885}"/>
                </a:ext>
              </a:extLst>
            </p:cNvPr>
            <p:cNvCxnSpPr>
              <a:cxnSpLocks/>
            </p:cNvCxnSpPr>
            <p:nvPr/>
          </p:nvCxnSpPr>
          <p:spPr>
            <a:xfrm>
              <a:off x="6091479" y="2034048"/>
              <a:ext cx="0" cy="568039"/>
            </a:xfrm>
            <a:prstGeom prst="straightConnector1">
              <a:avLst/>
            </a:prstGeom>
            <a:ln w="12700">
              <a:solidFill>
                <a:srgbClr val="E3006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6F19AD4-B73D-B96F-0F72-4E5894DA9958}"/>
              </a:ext>
            </a:extLst>
          </p:cNvPr>
          <p:cNvGrpSpPr/>
          <p:nvPr/>
        </p:nvGrpSpPr>
        <p:grpSpPr>
          <a:xfrm>
            <a:off x="7692784" y="1457566"/>
            <a:ext cx="1217465" cy="1165550"/>
            <a:chOff x="7692784" y="1457566"/>
            <a:chExt cx="1217465" cy="1165550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4CAC6E0B-0688-F8A1-9489-09AA5634E61B}"/>
                </a:ext>
              </a:extLst>
            </p:cNvPr>
            <p:cNvGrpSpPr/>
            <p:nvPr/>
          </p:nvGrpSpPr>
          <p:grpSpPr>
            <a:xfrm>
              <a:off x="8317916" y="1457566"/>
              <a:ext cx="592333" cy="1151284"/>
              <a:chOff x="3926560" y="1670226"/>
              <a:chExt cx="592333" cy="1151284"/>
            </a:xfrm>
          </p:grpSpPr>
          <p:cxnSp>
            <p:nvCxnSpPr>
              <p:cNvPr id="10" name="Connecteur droit avec flèche 9">
                <a:extLst>
                  <a:ext uri="{FF2B5EF4-FFF2-40B4-BE49-F238E27FC236}">
                    <a16:creationId xmlns:a16="http://schemas.microsoft.com/office/drawing/2014/main" id="{900B290B-AE2F-3835-39F1-623A9D46E5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0868" y="2253471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Graphique 27" descr="Centrale électrique avec un remplissage uni">
                <a:extLst>
                  <a:ext uri="{FF2B5EF4-FFF2-40B4-BE49-F238E27FC236}">
                    <a16:creationId xmlns:a16="http://schemas.microsoft.com/office/drawing/2014/main" id="{C06A3503-0830-3FC7-8D92-B3E359934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027465" y="1731626"/>
                <a:ext cx="418117" cy="431102"/>
              </a:xfrm>
              <a:prstGeom prst="rect">
                <a:avLst/>
              </a:prstGeom>
            </p:spPr>
          </p:pic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C49BF5E2-B15D-5A76-E38C-8EAD9AB7E772}"/>
                  </a:ext>
                </a:extLst>
              </p:cNvPr>
              <p:cNvSpPr/>
              <p:nvPr/>
            </p:nvSpPr>
            <p:spPr>
              <a:xfrm>
                <a:off x="3926560" y="1670226"/>
                <a:ext cx="592333" cy="586689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48CE2A00-C3E1-A30C-8DDC-127C2BC3DA7F}"/>
                </a:ext>
              </a:extLst>
            </p:cNvPr>
            <p:cNvGrpSpPr/>
            <p:nvPr/>
          </p:nvGrpSpPr>
          <p:grpSpPr>
            <a:xfrm>
              <a:off x="7692784" y="1471832"/>
              <a:ext cx="592333" cy="1151284"/>
              <a:chOff x="7692784" y="1471832"/>
              <a:chExt cx="592333" cy="1151284"/>
            </a:xfrm>
          </p:grpSpPr>
          <p:pic>
            <p:nvPicPr>
              <p:cNvPr id="34" name="Graphique 33" descr="Piment chili avec un remplissage uni">
                <a:extLst>
                  <a:ext uri="{FF2B5EF4-FFF2-40B4-BE49-F238E27FC236}">
                    <a16:creationId xmlns:a16="http://schemas.microsoft.com/office/drawing/2014/main" id="{463A6F43-66A3-308E-73D4-4C0FD5F8C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65556" y="1535091"/>
                <a:ext cx="444222" cy="444222"/>
              </a:xfrm>
              <a:prstGeom prst="rect">
                <a:avLst/>
              </a:prstGeom>
            </p:spPr>
          </p:pic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5DDEEBCE-9BBA-03B2-8DEB-8E3B2F44E886}"/>
                  </a:ext>
                </a:extLst>
              </p:cNvPr>
              <p:cNvSpPr/>
              <p:nvPr/>
            </p:nvSpPr>
            <p:spPr>
              <a:xfrm>
                <a:off x="7692784" y="1471832"/>
                <a:ext cx="592333" cy="586689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B9E13711-6D92-F94D-0CB3-4358B1D34B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87667" y="2055077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7BF1CA6-1767-3CAC-4F0B-AC9234F5BD1B}"/>
              </a:ext>
            </a:extLst>
          </p:cNvPr>
          <p:cNvGrpSpPr/>
          <p:nvPr/>
        </p:nvGrpSpPr>
        <p:grpSpPr>
          <a:xfrm>
            <a:off x="3333417" y="1446933"/>
            <a:ext cx="1816185" cy="1166034"/>
            <a:chOff x="3333417" y="1457566"/>
            <a:chExt cx="1816185" cy="1166034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6A16B20C-7954-9889-D06A-D428FD4D3DF2}"/>
                </a:ext>
              </a:extLst>
            </p:cNvPr>
            <p:cNvGrpSpPr/>
            <p:nvPr/>
          </p:nvGrpSpPr>
          <p:grpSpPr>
            <a:xfrm>
              <a:off x="3333417" y="1457566"/>
              <a:ext cx="1200053" cy="1151284"/>
              <a:chOff x="5778905" y="1457566"/>
              <a:chExt cx="1200053" cy="1151284"/>
            </a:xfrm>
          </p:grpSpPr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2C00F219-16A2-C1EF-67B7-7EEAF7C5EE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8374" y="2040811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7BEB7349-4DE8-4306-6390-5E87A54F51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6095" y="2040811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A0B05F47-A7E8-B26A-7D11-5AC612F49820}"/>
                  </a:ext>
                </a:extLst>
              </p:cNvPr>
              <p:cNvSpPr/>
              <p:nvPr/>
            </p:nvSpPr>
            <p:spPr>
              <a:xfrm>
                <a:off x="5778905" y="1457566"/>
                <a:ext cx="592333" cy="586689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Cera Pro" panose="00000500000000000000"/>
                </a:endParaRPr>
              </a:p>
            </p:txBody>
          </p:sp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CE539A95-9AB1-24AA-F0D3-2089D88B4318}"/>
                  </a:ext>
                </a:extLst>
              </p:cNvPr>
              <p:cNvGrpSpPr/>
              <p:nvPr/>
            </p:nvGrpSpPr>
            <p:grpSpPr>
              <a:xfrm>
                <a:off x="6386625" y="1457566"/>
                <a:ext cx="592333" cy="586689"/>
                <a:chOff x="17054436" y="2260545"/>
                <a:chExt cx="1295400" cy="1244413"/>
              </a:xfrm>
            </p:grpSpPr>
            <p:pic>
              <p:nvPicPr>
                <p:cNvPr id="22" name="Graphique 21" descr="Flocon de neige contour">
                  <a:extLst>
                    <a:ext uri="{FF2B5EF4-FFF2-40B4-BE49-F238E27FC236}">
                      <a16:creationId xmlns:a16="http://schemas.microsoft.com/office/drawing/2014/main" id="{7712D6E2-069F-EAB7-527B-A0F9BCC89C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21828" y="2299745"/>
                  <a:ext cx="1191954" cy="1191954"/>
                </a:xfrm>
                <a:prstGeom prst="rect">
                  <a:avLst/>
                </a:prstGeom>
              </p:spPr>
            </p:pic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230A0AC3-167A-24A6-A663-8E41DEF8E6AA}"/>
                    </a:ext>
                  </a:extLst>
                </p:cNvPr>
                <p:cNvSpPr/>
                <p:nvPr/>
              </p:nvSpPr>
              <p:spPr>
                <a:xfrm>
                  <a:off x="17054436" y="2260545"/>
                  <a:ext cx="1295400" cy="1244413"/>
                </a:xfrm>
                <a:prstGeom prst="ellipse">
                  <a:avLst/>
                </a:prstGeom>
                <a:noFill/>
                <a:ln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</p:grpSp>
          <p:pic>
            <p:nvPicPr>
              <p:cNvPr id="32" name="Picture 2" descr="Icônes flamme à télécharger gratuitement - Icône.com">
                <a:extLst>
                  <a:ext uri="{FF2B5EF4-FFF2-40B4-BE49-F238E27FC236}">
                    <a16:creationId xmlns:a16="http://schemas.microsoft.com/office/drawing/2014/main" id="{C5E965F9-C879-510E-4DFD-E959D826A2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1902" y="1500594"/>
                <a:ext cx="526337" cy="52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0C8B1DE0-B1BB-D80F-EF58-1A19AA05B5F4}"/>
                </a:ext>
              </a:extLst>
            </p:cNvPr>
            <p:cNvGrpSpPr/>
            <p:nvPr/>
          </p:nvGrpSpPr>
          <p:grpSpPr>
            <a:xfrm>
              <a:off x="4557269" y="1472316"/>
              <a:ext cx="592333" cy="1151284"/>
              <a:chOff x="8246780" y="1472316"/>
              <a:chExt cx="592333" cy="1151284"/>
            </a:xfrm>
          </p:grpSpPr>
          <p:pic>
            <p:nvPicPr>
              <p:cNvPr id="35" name="Graphique 34" descr="Trier avec un remplissage uni">
                <a:extLst>
                  <a:ext uri="{FF2B5EF4-FFF2-40B4-BE49-F238E27FC236}">
                    <a16:creationId xmlns:a16="http://schemas.microsoft.com/office/drawing/2014/main" id="{D55694E7-EC9F-EFF5-7F14-AEAFCC12A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6200000">
                <a:off x="8356596" y="1577960"/>
                <a:ext cx="381122" cy="381122"/>
              </a:xfrm>
              <a:prstGeom prst="rect">
                <a:avLst/>
              </a:prstGeom>
            </p:spPr>
          </p:pic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D3817DB2-C887-3280-4F48-00B8700B8681}"/>
                  </a:ext>
                </a:extLst>
              </p:cNvPr>
              <p:cNvSpPr/>
              <p:nvPr/>
            </p:nvSpPr>
            <p:spPr>
              <a:xfrm>
                <a:off x="8246780" y="1472316"/>
                <a:ext cx="592333" cy="586689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  <p:cxnSp>
            <p:nvCxnSpPr>
              <p:cNvPr id="46" name="Connecteur droit avec flèche 45">
                <a:extLst>
                  <a:ext uri="{FF2B5EF4-FFF2-40B4-BE49-F238E27FC236}">
                    <a16:creationId xmlns:a16="http://schemas.microsoft.com/office/drawing/2014/main" id="{F4F52046-2DA1-1D4D-B847-BA4E07DCB1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1663" y="2055561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Ellipse 19">
            <a:extLst>
              <a:ext uri="{FF2B5EF4-FFF2-40B4-BE49-F238E27FC236}">
                <a16:creationId xmlns:a16="http://schemas.microsoft.com/office/drawing/2014/main" id="{509665BC-DDE2-2987-72B0-1854C25A77B4}"/>
              </a:ext>
            </a:extLst>
          </p:cNvPr>
          <p:cNvSpPr/>
          <p:nvPr/>
        </p:nvSpPr>
        <p:spPr>
          <a:xfrm>
            <a:off x="7067871" y="1457566"/>
            <a:ext cx="592333" cy="586689"/>
          </a:xfrm>
          <a:prstGeom prst="ellipse">
            <a:avLst/>
          </a:prstGeom>
          <a:noFill/>
          <a:ln>
            <a:solidFill>
              <a:srgbClr val="E30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ra Pro" panose="00000500000000000000"/>
            </a:endParaRP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E5079B34-ED00-2EAC-79D6-DADD025F9524}"/>
              </a:ext>
            </a:extLst>
          </p:cNvPr>
          <p:cNvGrpSpPr/>
          <p:nvPr/>
        </p:nvGrpSpPr>
        <p:grpSpPr>
          <a:xfrm>
            <a:off x="7144535" y="1525395"/>
            <a:ext cx="453918" cy="1083455"/>
            <a:chOff x="7144535" y="1525395"/>
            <a:chExt cx="453918" cy="1083455"/>
          </a:xfrm>
        </p:grpSpPr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BA9987E9-1457-269E-E372-3E7B4D20950C}"/>
                </a:ext>
              </a:extLst>
            </p:cNvPr>
            <p:cNvCxnSpPr>
              <a:cxnSpLocks/>
            </p:cNvCxnSpPr>
            <p:nvPr/>
          </p:nvCxnSpPr>
          <p:spPr>
            <a:xfrm>
              <a:off x="7372483" y="2040811"/>
              <a:ext cx="0" cy="568039"/>
            </a:xfrm>
            <a:prstGeom prst="straightConnector1">
              <a:avLst/>
            </a:prstGeom>
            <a:ln w="12700">
              <a:solidFill>
                <a:srgbClr val="E3006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Graphique 35" descr="Soleil contour">
              <a:extLst>
                <a:ext uri="{FF2B5EF4-FFF2-40B4-BE49-F238E27FC236}">
                  <a16:creationId xmlns:a16="http://schemas.microsoft.com/office/drawing/2014/main" id="{B9EF769F-49A0-D73F-4C23-DCEB0A42A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144535" y="1525395"/>
              <a:ext cx="453918" cy="453918"/>
            </a:xfrm>
            <a:prstGeom prst="rect">
              <a:avLst/>
            </a:prstGeom>
          </p:spPr>
        </p:pic>
      </p:grpSp>
      <p:sp>
        <p:nvSpPr>
          <p:cNvPr id="4" name="Titolo 1">
            <a:extLst>
              <a:ext uri="{FF2B5EF4-FFF2-40B4-BE49-F238E27FC236}">
                <a16:creationId xmlns:a16="http://schemas.microsoft.com/office/drawing/2014/main" id="{CC7F444B-64C3-55EA-9662-59C6FEC1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03" y="238540"/>
            <a:ext cx="11553246" cy="950180"/>
          </a:xfrm>
        </p:spPr>
        <p:txBody>
          <a:bodyPr>
            <a:normAutofit/>
          </a:bodyPr>
          <a:lstStyle/>
          <a:p>
            <a:r>
              <a:rPr lang="fr-FR" sz="2200">
                <a:latin typeface="Cera Pro" panose="00000500000000000000"/>
              </a:rPr>
              <a:t>Projet de recherche écobiologique</a:t>
            </a:r>
          </a:p>
        </p:txBody>
      </p:sp>
      <p:pic>
        <p:nvPicPr>
          <p:cNvPr id="3" name="Image 2" descr="Une image contenant capture d’écran, carte&#10;&#10;Description générée automatiquement">
            <a:extLst>
              <a:ext uri="{FF2B5EF4-FFF2-40B4-BE49-F238E27FC236}">
                <a16:creationId xmlns:a16="http://schemas.microsoft.com/office/drawing/2014/main" id="{015BE108-18FB-8CB1-7469-59D75B8A553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17334" r="6231" b="14001"/>
          <a:stretch/>
        </p:blipFill>
        <p:spPr>
          <a:xfrm>
            <a:off x="3563603" y="2555575"/>
            <a:ext cx="5169482" cy="2436873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43DC0B3E-F057-6741-A8B1-20E15675DAA9}"/>
              </a:ext>
            </a:extLst>
          </p:cNvPr>
          <p:cNvGrpSpPr/>
          <p:nvPr/>
        </p:nvGrpSpPr>
        <p:grpSpPr>
          <a:xfrm>
            <a:off x="4104168" y="2750270"/>
            <a:ext cx="4217584" cy="258729"/>
            <a:chOff x="4104168" y="2750270"/>
            <a:chExt cx="4217584" cy="258729"/>
          </a:xfrm>
        </p:grpSpPr>
        <p:sp>
          <p:nvSpPr>
            <p:cNvPr id="6" name="Soleil 5">
              <a:extLst>
                <a:ext uri="{FF2B5EF4-FFF2-40B4-BE49-F238E27FC236}">
                  <a16:creationId xmlns:a16="http://schemas.microsoft.com/office/drawing/2014/main" id="{80FE8FF7-20B4-A7FC-8BB9-CF86BB822DB2}"/>
                </a:ext>
              </a:extLst>
            </p:cNvPr>
            <p:cNvSpPr/>
            <p:nvPr/>
          </p:nvSpPr>
          <p:spPr>
            <a:xfrm>
              <a:off x="4104168" y="2796348"/>
              <a:ext cx="223284" cy="212651"/>
            </a:xfrm>
            <a:prstGeom prst="su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15" name="Soleil 14">
              <a:extLst>
                <a:ext uri="{FF2B5EF4-FFF2-40B4-BE49-F238E27FC236}">
                  <a16:creationId xmlns:a16="http://schemas.microsoft.com/office/drawing/2014/main" id="{EA9300F0-5225-96DF-5C06-BF22EDA8DBD9}"/>
                </a:ext>
              </a:extLst>
            </p:cNvPr>
            <p:cNvSpPr/>
            <p:nvPr/>
          </p:nvSpPr>
          <p:spPr>
            <a:xfrm>
              <a:off x="5234760" y="2757359"/>
              <a:ext cx="223284" cy="212651"/>
            </a:xfrm>
            <a:prstGeom prst="su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16" name="Soleil 15">
              <a:extLst>
                <a:ext uri="{FF2B5EF4-FFF2-40B4-BE49-F238E27FC236}">
                  <a16:creationId xmlns:a16="http://schemas.microsoft.com/office/drawing/2014/main" id="{95062A24-71EC-1E91-0101-6905BAA804D4}"/>
                </a:ext>
              </a:extLst>
            </p:cNvPr>
            <p:cNvSpPr/>
            <p:nvPr/>
          </p:nvSpPr>
          <p:spPr>
            <a:xfrm>
              <a:off x="6461049" y="2792798"/>
              <a:ext cx="223284" cy="212651"/>
            </a:xfrm>
            <a:prstGeom prst="su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33" name="Soleil 32">
              <a:extLst>
                <a:ext uri="{FF2B5EF4-FFF2-40B4-BE49-F238E27FC236}">
                  <a16:creationId xmlns:a16="http://schemas.microsoft.com/office/drawing/2014/main" id="{E6C53A34-DB17-7355-3298-31E37A90C6DA}"/>
                </a:ext>
              </a:extLst>
            </p:cNvPr>
            <p:cNvSpPr/>
            <p:nvPr/>
          </p:nvSpPr>
          <p:spPr>
            <a:xfrm>
              <a:off x="8098468" y="2750270"/>
              <a:ext cx="223284" cy="212651"/>
            </a:xfrm>
            <a:prstGeom prst="su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37" name="Soleil 36">
              <a:extLst>
                <a:ext uri="{FF2B5EF4-FFF2-40B4-BE49-F238E27FC236}">
                  <a16:creationId xmlns:a16="http://schemas.microsoft.com/office/drawing/2014/main" id="{1EACB14D-F052-9679-72A4-1F50A699A35D}"/>
                </a:ext>
              </a:extLst>
            </p:cNvPr>
            <p:cNvSpPr/>
            <p:nvPr/>
          </p:nvSpPr>
          <p:spPr>
            <a:xfrm>
              <a:off x="7237228" y="2760900"/>
              <a:ext cx="223284" cy="212651"/>
            </a:xfrm>
            <a:prstGeom prst="su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sp>
        <p:nvSpPr>
          <p:cNvPr id="89" name="ZoneTexte 88">
            <a:extLst>
              <a:ext uri="{FF2B5EF4-FFF2-40B4-BE49-F238E27FC236}">
                <a16:creationId xmlns:a16="http://schemas.microsoft.com/office/drawing/2014/main" id="{BD937258-9466-5D0B-E8D6-2E510E4BF2C0}"/>
              </a:ext>
            </a:extLst>
          </p:cNvPr>
          <p:cNvSpPr txBox="1"/>
          <p:nvPr/>
        </p:nvSpPr>
        <p:spPr>
          <a:xfrm>
            <a:off x="1645600" y="1701134"/>
            <a:ext cx="1488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latin typeface="Cera Pro" panose="00000500000000000000"/>
              </a:rPr>
              <a:t>Facteurs physiques</a:t>
            </a:r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C6DA120-AA43-9AEC-3F74-ECADFDBFFF18}"/>
              </a:ext>
            </a:extLst>
          </p:cNvPr>
          <p:cNvGrpSpPr/>
          <p:nvPr/>
        </p:nvGrpSpPr>
        <p:grpSpPr>
          <a:xfrm>
            <a:off x="2628884" y="1227650"/>
            <a:ext cx="7190990" cy="4402700"/>
            <a:chOff x="2689864" y="1227650"/>
            <a:chExt cx="7190990" cy="4402700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425BBFDE-5A5B-69EF-13B1-450BFD1B631D}"/>
                </a:ext>
              </a:extLst>
            </p:cNvPr>
            <p:cNvSpPr/>
            <p:nvPr/>
          </p:nvSpPr>
          <p:spPr>
            <a:xfrm>
              <a:off x="3335716" y="1227650"/>
              <a:ext cx="5788479" cy="4291203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era Pro" panose="00000500000000000000"/>
              </a:endParaRPr>
            </a:p>
          </p:txBody>
        </p:sp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44767E08-7BD7-5844-BCED-3E83C7884EB3}"/>
                </a:ext>
              </a:extLst>
            </p:cNvPr>
            <p:cNvGrpSpPr/>
            <p:nvPr/>
          </p:nvGrpSpPr>
          <p:grpSpPr>
            <a:xfrm>
              <a:off x="4899154" y="2808776"/>
              <a:ext cx="2366239" cy="2116589"/>
              <a:chOff x="4676117" y="2929478"/>
              <a:chExt cx="2366239" cy="2116589"/>
            </a:xfrm>
          </p:grpSpPr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4F478995-37E4-4AC2-37F1-42F5C6C1939D}"/>
                  </a:ext>
                </a:extLst>
              </p:cNvPr>
              <p:cNvSpPr/>
              <p:nvPr/>
            </p:nvSpPr>
            <p:spPr>
              <a:xfrm>
                <a:off x="5051775" y="3091497"/>
                <a:ext cx="1990581" cy="1954570"/>
              </a:xfrm>
              <a:prstGeom prst="ellipse">
                <a:avLst/>
              </a:prstGeom>
              <a:noFill/>
              <a:ln w="285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era Pro" panose="00000500000000000000"/>
                </a:endParaRPr>
              </a:p>
            </p:txBody>
          </p:sp>
          <p:pic>
            <p:nvPicPr>
              <p:cNvPr id="96" name="Image 95">
                <a:extLst>
                  <a:ext uri="{FF2B5EF4-FFF2-40B4-BE49-F238E27FC236}">
                    <a16:creationId xmlns:a16="http://schemas.microsoft.com/office/drawing/2014/main" id="{2327CC34-D283-A3C2-BF93-782284CE79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6117" y="3934048"/>
                <a:ext cx="855464" cy="784666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685972E1-BF12-B2E5-79C5-49EDEB215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2444" y="3697002"/>
                <a:ext cx="685252" cy="629379"/>
              </a:xfrm>
              <a:prstGeom prst="rect">
                <a:avLst/>
              </a:prstGeom>
            </p:spPr>
          </p:pic>
          <p:pic>
            <p:nvPicPr>
              <p:cNvPr id="98" name="Image 97">
                <a:extLst>
                  <a:ext uri="{FF2B5EF4-FFF2-40B4-BE49-F238E27FC236}">
                    <a16:creationId xmlns:a16="http://schemas.microsoft.com/office/drawing/2014/main" id="{DDEE6545-0132-FA65-9BC3-ABA6BAFF40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9479" y="4360970"/>
                <a:ext cx="613373" cy="559762"/>
              </a:xfrm>
              <a:prstGeom prst="rect">
                <a:avLst/>
              </a:prstGeom>
            </p:spPr>
          </p:pic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B353CC69-F27D-A147-85A8-886B987DA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1313" y="2929478"/>
                <a:ext cx="424296" cy="387210"/>
              </a:xfrm>
              <a:prstGeom prst="rect">
                <a:avLst/>
              </a:prstGeom>
            </p:spPr>
          </p:pic>
        </p:grpSp>
        <p:sp>
          <p:nvSpPr>
            <p:cNvPr id="94" name="Espace réservé du texte 3">
              <a:extLst>
                <a:ext uri="{FF2B5EF4-FFF2-40B4-BE49-F238E27FC236}">
                  <a16:creationId xmlns:a16="http://schemas.microsoft.com/office/drawing/2014/main" id="{C6D7CD81-EA84-813F-1B20-E2145A72E0BE}"/>
                </a:ext>
              </a:extLst>
            </p:cNvPr>
            <p:cNvSpPr txBox="1">
              <a:spLocks/>
            </p:cNvSpPr>
            <p:nvPr/>
          </p:nvSpPr>
          <p:spPr>
            <a:xfrm>
              <a:off x="2689864" y="5261018"/>
              <a:ext cx="719099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722313" indent="-722313">
                <a:lnSpc>
                  <a:spcPct val="100000"/>
                </a:lnSpc>
                <a:spcAft>
                  <a:spcPts val="3000"/>
                </a:spcAft>
                <a:buClrTx/>
                <a:buSzPct val="150000"/>
                <a:buFontTx/>
                <a:buBlip>
                  <a:blip r:embed="rId21"/>
                </a:buBlip>
                <a:defRPr sz="4000" b="1" i="0">
                  <a:solidFill>
                    <a:schemeClr val="tx1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720000" indent="0" defTabSz="903288">
                <a:lnSpc>
                  <a:spcPct val="100000"/>
                </a:lnSpc>
                <a:spcBef>
                  <a:spcPts val="0"/>
                </a:spcBef>
                <a:spcAft>
                  <a:spcPts val="3000"/>
                </a:spcAft>
                <a:buClr>
                  <a:srgbClr val="062C39"/>
                </a:buClr>
                <a:buSzPct val="100000"/>
                <a:buFontTx/>
                <a:buNone/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2pPr>
              <a:lvl3pPr marL="853200" indent="-166688">
                <a:lnSpc>
                  <a:spcPct val="100000"/>
                </a:lnSpc>
                <a:spcAft>
                  <a:spcPts val="3000"/>
                </a:spcAft>
                <a:buSzPct val="125000"/>
                <a:buFont typeface="Lucida Grande"/>
                <a:buChar char="_"/>
                <a:defRPr sz="2000" baseline="0">
                  <a:solidFill>
                    <a:schemeClr val="tx1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3pPr>
              <a:lvl4pPr marL="1080000" indent="0">
                <a:lnSpc>
                  <a:spcPct val="100000"/>
                </a:lnSpc>
                <a:spcBef>
                  <a:spcPts val="1800"/>
                </a:spcBef>
                <a:buClr>
                  <a:srgbClr val="062C39"/>
                </a:buClr>
                <a:buSzPct val="100000"/>
                <a:buFontTx/>
                <a:buNone/>
                <a:defRPr sz="1600">
                  <a:solidFill>
                    <a:srgbClr val="1F333B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0"/>
                </a:spcAft>
                <a:buNone/>
              </a:pPr>
              <a:r>
                <a:rPr lang="fr-FR" sz="2400" b="0">
                  <a:solidFill>
                    <a:srgbClr val="E30061"/>
                  </a:solidFill>
                  <a:latin typeface="Cera Pro" panose="00000500000000000000"/>
                </a:rPr>
                <a:t>La peau est un écosystème en constante évolution</a:t>
              </a:r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9F7E75AC-BBEA-7DEA-1366-290B82F4615A}"/>
              </a:ext>
            </a:extLst>
          </p:cNvPr>
          <p:cNvGrpSpPr/>
          <p:nvPr/>
        </p:nvGrpSpPr>
        <p:grpSpPr>
          <a:xfrm>
            <a:off x="7685692" y="1471738"/>
            <a:ext cx="1217465" cy="1165550"/>
            <a:chOff x="7692784" y="1457566"/>
            <a:chExt cx="1217465" cy="1165550"/>
          </a:xfrm>
        </p:grpSpPr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01D22E1D-C9F3-3D22-6C13-2F74758DF0B9}"/>
                </a:ext>
              </a:extLst>
            </p:cNvPr>
            <p:cNvGrpSpPr/>
            <p:nvPr/>
          </p:nvGrpSpPr>
          <p:grpSpPr>
            <a:xfrm>
              <a:off x="8317916" y="1457566"/>
              <a:ext cx="592333" cy="1151284"/>
              <a:chOff x="3926560" y="1670226"/>
              <a:chExt cx="592333" cy="1151284"/>
            </a:xfrm>
          </p:grpSpPr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724199D0-1245-AA04-055C-910FA43D48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0868" y="2253471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7" name="Graphique 106" descr="Centrale électrique avec un remplissage uni">
                <a:extLst>
                  <a:ext uri="{FF2B5EF4-FFF2-40B4-BE49-F238E27FC236}">
                    <a16:creationId xmlns:a16="http://schemas.microsoft.com/office/drawing/2014/main" id="{643A4724-DD68-5421-06E4-90EC848F2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027465" y="1731626"/>
                <a:ext cx="418117" cy="431102"/>
              </a:xfrm>
              <a:prstGeom prst="rect">
                <a:avLst/>
              </a:prstGeom>
            </p:spPr>
          </p:pic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CEDCF8D4-7DBB-E886-3AA5-7DA3CF97DEC9}"/>
                  </a:ext>
                </a:extLst>
              </p:cNvPr>
              <p:cNvSpPr/>
              <p:nvPr/>
            </p:nvSpPr>
            <p:spPr>
              <a:xfrm>
                <a:off x="3926560" y="1670226"/>
                <a:ext cx="592333" cy="586689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</p:grpSp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0D8BC5C4-C9E0-52FD-FA3F-865B7AEF33A3}"/>
                </a:ext>
              </a:extLst>
            </p:cNvPr>
            <p:cNvGrpSpPr/>
            <p:nvPr/>
          </p:nvGrpSpPr>
          <p:grpSpPr>
            <a:xfrm>
              <a:off x="7692784" y="1471832"/>
              <a:ext cx="592333" cy="1151284"/>
              <a:chOff x="7692784" y="1471832"/>
              <a:chExt cx="592333" cy="1151284"/>
            </a:xfrm>
          </p:grpSpPr>
          <p:pic>
            <p:nvPicPr>
              <p:cNvPr id="103" name="Graphique 102" descr="Piment chili avec un remplissage uni">
                <a:extLst>
                  <a:ext uri="{FF2B5EF4-FFF2-40B4-BE49-F238E27FC236}">
                    <a16:creationId xmlns:a16="http://schemas.microsoft.com/office/drawing/2014/main" id="{35E1DBA9-8E58-EE66-D684-5F3144E29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65556" y="1535091"/>
                <a:ext cx="444222" cy="444222"/>
              </a:xfrm>
              <a:prstGeom prst="rect">
                <a:avLst/>
              </a:prstGeom>
            </p:spPr>
          </p:pic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EDF91529-EABF-B3A4-3FC8-C33F1DAE5F25}"/>
                  </a:ext>
                </a:extLst>
              </p:cNvPr>
              <p:cNvSpPr/>
              <p:nvPr/>
            </p:nvSpPr>
            <p:spPr>
              <a:xfrm>
                <a:off x="7692784" y="1471832"/>
                <a:ext cx="592333" cy="586689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5988BF05-60BC-2172-4588-A135AC313A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87667" y="2055077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BD645A09-D0C1-F9CA-6B97-C3A3E5B7A71E}"/>
              </a:ext>
            </a:extLst>
          </p:cNvPr>
          <p:cNvGrpSpPr/>
          <p:nvPr/>
        </p:nvGrpSpPr>
        <p:grpSpPr>
          <a:xfrm>
            <a:off x="3333417" y="1450472"/>
            <a:ext cx="1816185" cy="1166034"/>
            <a:chOff x="3333417" y="1457566"/>
            <a:chExt cx="1816185" cy="1166034"/>
          </a:xfrm>
        </p:grpSpPr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102A4717-7096-A0EC-AA21-34C32B6426BA}"/>
                </a:ext>
              </a:extLst>
            </p:cNvPr>
            <p:cNvGrpSpPr/>
            <p:nvPr/>
          </p:nvGrpSpPr>
          <p:grpSpPr>
            <a:xfrm>
              <a:off x="3333417" y="1457566"/>
              <a:ext cx="1200053" cy="1151284"/>
              <a:chOff x="5778905" y="1457566"/>
              <a:chExt cx="1200053" cy="1151284"/>
            </a:xfrm>
          </p:grpSpPr>
          <p:cxnSp>
            <p:nvCxnSpPr>
              <p:cNvPr id="115" name="Connecteur droit avec flèche 114">
                <a:extLst>
                  <a:ext uri="{FF2B5EF4-FFF2-40B4-BE49-F238E27FC236}">
                    <a16:creationId xmlns:a16="http://schemas.microsoft.com/office/drawing/2014/main" id="{9954040B-E6B5-2D98-42FD-93870FFA6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8374" y="2040811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avec flèche 115">
                <a:extLst>
                  <a:ext uri="{FF2B5EF4-FFF2-40B4-BE49-F238E27FC236}">
                    <a16:creationId xmlns:a16="http://schemas.microsoft.com/office/drawing/2014/main" id="{8769AA6B-26A2-9F47-19D3-36C90C43F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6095" y="2040811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Ellipse 116">
                <a:extLst>
                  <a:ext uri="{FF2B5EF4-FFF2-40B4-BE49-F238E27FC236}">
                    <a16:creationId xmlns:a16="http://schemas.microsoft.com/office/drawing/2014/main" id="{6D4656D4-8DE4-F55E-025B-8DBEA1F62952}"/>
                  </a:ext>
                </a:extLst>
              </p:cNvPr>
              <p:cNvSpPr/>
              <p:nvPr/>
            </p:nvSpPr>
            <p:spPr>
              <a:xfrm>
                <a:off x="5778905" y="1457566"/>
                <a:ext cx="592333" cy="586689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Cera Pro" panose="00000500000000000000"/>
                </a:endParaRPr>
              </a:p>
            </p:txBody>
          </p:sp>
          <p:grpSp>
            <p:nvGrpSpPr>
              <p:cNvPr id="118" name="Groupe 117">
                <a:extLst>
                  <a:ext uri="{FF2B5EF4-FFF2-40B4-BE49-F238E27FC236}">
                    <a16:creationId xmlns:a16="http://schemas.microsoft.com/office/drawing/2014/main" id="{C1675F07-33A8-48E6-998C-3C5CA48C4EF0}"/>
                  </a:ext>
                </a:extLst>
              </p:cNvPr>
              <p:cNvGrpSpPr/>
              <p:nvPr/>
            </p:nvGrpSpPr>
            <p:grpSpPr>
              <a:xfrm>
                <a:off x="6386625" y="1457566"/>
                <a:ext cx="592333" cy="586689"/>
                <a:chOff x="17054436" y="2260545"/>
                <a:chExt cx="1295400" cy="1244413"/>
              </a:xfrm>
            </p:grpSpPr>
            <p:pic>
              <p:nvPicPr>
                <p:cNvPr id="120" name="Graphique 119" descr="Flocon de neige contour">
                  <a:extLst>
                    <a:ext uri="{FF2B5EF4-FFF2-40B4-BE49-F238E27FC236}">
                      <a16:creationId xmlns:a16="http://schemas.microsoft.com/office/drawing/2014/main" id="{3417FD76-2326-752E-A0A1-17B84F983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21828" y="2299745"/>
                  <a:ext cx="1191954" cy="1191954"/>
                </a:xfrm>
                <a:prstGeom prst="rect">
                  <a:avLst/>
                </a:prstGeom>
              </p:spPr>
            </p:pic>
            <p:sp>
              <p:nvSpPr>
                <p:cNvPr id="121" name="Ellipse 120">
                  <a:extLst>
                    <a:ext uri="{FF2B5EF4-FFF2-40B4-BE49-F238E27FC236}">
                      <a16:creationId xmlns:a16="http://schemas.microsoft.com/office/drawing/2014/main" id="{4A508E8A-F3ED-18E1-81A0-D027DF19F08F}"/>
                    </a:ext>
                  </a:extLst>
                </p:cNvPr>
                <p:cNvSpPr/>
                <p:nvPr/>
              </p:nvSpPr>
              <p:spPr>
                <a:xfrm>
                  <a:off x="17054436" y="2260545"/>
                  <a:ext cx="1295400" cy="1244413"/>
                </a:xfrm>
                <a:prstGeom prst="ellipse">
                  <a:avLst/>
                </a:prstGeom>
                <a:noFill/>
                <a:ln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</p:grpSp>
          <p:pic>
            <p:nvPicPr>
              <p:cNvPr id="119" name="Picture 2" descr="Icônes flamme à télécharger gratuitement - Icône.com">
                <a:extLst>
                  <a:ext uri="{FF2B5EF4-FFF2-40B4-BE49-F238E27FC236}">
                    <a16:creationId xmlns:a16="http://schemas.microsoft.com/office/drawing/2014/main" id="{5E22FFE5-F144-5ABB-9602-DCF099BD95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1902" y="1500594"/>
                <a:ext cx="526337" cy="526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1" name="Groupe 110">
              <a:extLst>
                <a:ext uri="{FF2B5EF4-FFF2-40B4-BE49-F238E27FC236}">
                  <a16:creationId xmlns:a16="http://schemas.microsoft.com/office/drawing/2014/main" id="{FA9641C7-F630-8C4E-B5D1-DCA3E7173AE7}"/>
                </a:ext>
              </a:extLst>
            </p:cNvPr>
            <p:cNvGrpSpPr/>
            <p:nvPr/>
          </p:nvGrpSpPr>
          <p:grpSpPr>
            <a:xfrm>
              <a:off x="4557269" y="1472316"/>
              <a:ext cx="592333" cy="1151284"/>
              <a:chOff x="8246780" y="1472316"/>
              <a:chExt cx="592333" cy="1151284"/>
            </a:xfrm>
          </p:grpSpPr>
          <p:pic>
            <p:nvPicPr>
              <p:cNvPr id="112" name="Graphique 111" descr="Trier avec un remplissage uni">
                <a:extLst>
                  <a:ext uri="{FF2B5EF4-FFF2-40B4-BE49-F238E27FC236}">
                    <a16:creationId xmlns:a16="http://schemas.microsoft.com/office/drawing/2014/main" id="{51908E94-2D5D-970B-F4F8-C7EA34044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6200000">
                <a:off x="8356596" y="1577960"/>
                <a:ext cx="381122" cy="381122"/>
              </a:xfrm>
              <a:prstGeom prst="rect">
                <a:avLst/>
              </a:prstGeom>
            </p:spPr>
          </p:pic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060102B6-4798-76CB-7062-F5FE9A9C8FCB}"/>
                  </a:ext>
                </a:extLst>
              </p:cNvPr>
              <p:cNvSpPr/>
              <p:nvPr/>
            </p:nvSpPr>
            <p:spPr>
              <a:xfrm>
                <a:off x="8246780" y="1472316"/>
                <a:ext cx="592333" cy="586689"/>
              </a:xfrm>
              <a:prstGeom prst="ellipse">
                <a:avLst/>
              </a:prstGeom>
              <a:noFill/>
              <a:ln>
                <a:solidFill>
                  <a:srgbClr val="E300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  <p:cxnSp>
            <p:nvCxnSpPr>
              <p:cNvPr id="114" name="Connecteur droit avec flèche 113">
                <a:extLst>
                  <a:ext uri="{FF2B5EF4-FFF2-40B4-BE49-F238E27FC236}">
                    <a16:creationId xmlns:a16="http://schemas.microsoft.com/office/drawing/2014/main" id="{FE82A1CB-26B0-1D59-BFDA-E33C45E393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1663" y="2055561"/>
                <a:ext cx="0" cy="568039"/>
              </a:xfrm>
              <a:prstGeom prst="straightConnector1">
                <a:avLst/>
              </a:prstGeom>
              <a:ln w="12700">
                <a:solidFill>
                  <a:srgbClr val="E3006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2" name="ZoneTexte 121">
            <a:extLst>
              <a:ext uri="{FF2B5EF4-FFF2-40B4-BE49-F238E27FC236}">
                <a16:creationId xmlns:a16="http://schemas.microsoft.com/office/drawing/2014/main" id="{E7A520A8-0F9A-B558-58C4-6CE15D669F71}"/>
              </a:ext>
            </a:extLst>
          </p:cNvPr>
          <p:cNvSpPr txBox="1"/>
          <p:nvPr/>
        </p:nvSpPr>
        <p:spPr>
          <a:xfrm>
            <a:off x="9444941" y="1701134"/>
            <a:ext cx="1385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latin typeface="Cera Pro" panose="00000500000000000000"/>
              </a:rPr>
              <a:t>Facteurs chimiques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8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C7F444B-64C3-55EA-9662-59C6FEC1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03" y="238540"/>
            <a:ext cx="11553246" cy="950180"/>
          </a:xfrm>
        </p:spPr>
        <p:txBody>
          <a:bodyPr>
            <a:normAutofit/>
          </a:bodyPr>
          <a:lstStyle/>
          <a:p>
            <a:r>
              <a:rPr lang="fr-FR" sz="2200">
                <a:latin typeface="Cera Pro" panose="00000500000000000000"/>
              </a:rPr>
              <a:t>N° 1 Étude clinique dans des conditions de stress mécanique : test de stripping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36E6AB0-C8F7-E74B-9E37-5661006C49A0}"/>
              </a:ext>
            </a:extLst>
          </p:cNvPr>
          <p:cNvGrpSpPr/>
          <p:nvPr/>
        </p:nvGrpSpPr>
        <p:grpSpPr>
          <a:xfrm>
            <a:off x="7000377" y="5578105"/>
            <a:ext cx="4878872" cy="369332"/>
            <a:chOff x="7000377" y="5603675"/>
            <a:chExt cx="4878872" cy="369332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2FF1267F-C99E-26A0-5987-A7A99049F9FF}"/>
                </a:ext>
              </a:extLst>
            </p:cNvPr>
            <p:cNvSpPr txBox="1"/>
            <p:nvPr/>
          </p:nvSpPr>
          <p:spPr>
            <a:xfrm>
              <a:off x="7215521" y="5603675"/>
              <a:ext cx="4663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latin typeface="Cera Pro" panose="00000500000000000000"/>
                  <a:cs typeface="Arial" panose="020B0604020202020204" pitchFamily="34" charset="0"/>
                </a:rPr>
                <a:t>Le produit a un </a:t>
              </a:r>
              <a:r>
                <a:rPr lang="fr-FR">
                  <a:solidFill>
                    <a:srgbClr val="E30061"/>
                  </a:solidFill>
                  <a:latin typeface="Cera Pro" panose="00000500000000000000"/>
                  <a:cs typeface="Arial" panose="020B0604020202020204" pitchFamily="34" charset="0"/>
                </a:rPr>
                <a:t>effet apaisant important</a:t>
              </a:r>
            </a:p>
          </p:txBody>
        </p:sp>
        <p:sp>
          <p:nvSpPr>
            <p:cNvPr id="3" name="Triangle isocèle 2">
              <a:extLst>
                <a:ext uri="{FF2B5EF4-FFF2-40B4-BE49-F238E27FC236}">
                  <a16:creationId xmlns:a16="http://schemas.microsoft.com/office/drawing/2014/main" id="{318413FC-7F8D-E4B2-0C63-E5C8A5860D09}"/>
                </a:ext>
              </a:extLst>
            </p:cNvPr>
            <p:cNvSpPr/>
            <p:nvPr/>
          </p:nvSpPr>
          <p:spPr>
            <a:xfrm rot="5400000">
              <a:off x="6964342" y="5701413"/>
              <a:ext cx="246087" cy="174017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B1AF690E-EB94-46AC-7B83-56699827093A}"/>
              </a:ext>
            </a:extLst>
          </p:cNvPr>
          <p:cNvSpPr txBox="1"/>
          <p:nvPr/>
        </p:nvSpPr>
        <p:spPr>
          <a:xfrm>
            <a:off x="1466540" y="1270385"/>
            <a:ext cx="9079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cs typeface="Arial" panose="020B0604020202020204" pitchFamily="34" charset="0"/>
              </a:rPr>
              <a:t>Étude ouverte intra-individuelle | 22 femmes | 18 à 60 ans | Érythème induit par le stripping | Acquisition d’images de la microcirculation 30 secondes après le stripping suivi de l’application du produit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3C2683A-5171-8BEB-A15A-F594F493AA44}"/>
              </a:ext>
            </a:extLst>
          </p:cNvPr>
          <p:cNvGrpSpPr/>
          <p:nvPr/>
        </p:nvGrpSpPr>
        <p:grpSpPr>
          <a:xfrm>
            <a:off x="2812919" y="2523315"/>
            <a:ext cx="3788091" cy="2780561"/>
            <a:chOff x="2870571" y="2914329"/>
            <a:chExt cx="3788091" cy="278056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E853CB9-02DF-A2E5-BF23-680F2A5D3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56" t="15193" b="36402"/>
            <a:stretch/>
          </p:blipFill>
          <p:spPr>
            <a:xfrm>
              <a:off x="3900176" y="4326542"/>
              <a:ext cx="1357609" cy="994246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0ABD7EA-0793-17CB-46B7-5CC293220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56" t="13859" b="38681"/>
            <a:stretch/>
          </p:blipFill>
          <p:spPr>
            <a:xfrm>
              <a:off x="5289021" y="4336185"/>
              <a:ext cx="1357609" cy="974841"/>
            </a:xfrm>
            <a:prstGeom prst="rect">
              <a:avLst/>
            </a:prstGeom>
          </p:spPr>
        </p:pic>
        <p:sp>
          <p:nvSpPr>
            <p:cNvPr id="14" name="ZoneTexte 4">
              <a:extLst>
                <a:ext uri="{FF2B5EF4-FFF2-40B4-BE49-F238E27FC236}">
                  <a16:creationId xmlns:a16="http://schemas.microsoft.com/office/drawing/2014/main" id="{B3A7823E-1278-C0A5-8CD3-40C28B77F5AD}"/>
                </a:ext>
              </a:extLst>
            </p:cNvPr>
            <p:cNvSpPr txBox="1"/>
            <p:nvPr/>
          </p:nvSpPr>
          <p:spPr>
            <a:xfrm>
              <a:off x="4180919" y="5356336"/>
              <a:ext cx="20214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>
                  <a:latin typeface="Cera Pro" panose="00000500000000000000"/>
                  <a:cs typeface="Times New Roman" panose="02020603050405020304" pitchFamily="18" charset="0"/>
                </a:rPr>
                <a:t>Meilleur cas</a:t>
              </a:r>
            </a:p>
          </p:txBody>
        </p:sp>
        <p:sp>
          <p:nvSpPr>
            <p:cNvPr id="15" name="ZoneTexte 5">
              <a:extLst>
                <a:ext uri="{FF2B5EF4-FFF2-40B4-BE49-F238E27FC236}">
                  <a16:creationId xmlns:a16="http://schemas.microsoft.com/office/drawing/2014/main" id="{A1F93E8F-8D43-5073-EEBB-C8AF292F4EFD}"/>
                </a:ext>
              </a:extLst>
            </p:cNvPr>
            <p:cNvSpPr txBox="1"/>
            <p:nvPr/>
          </p:nvSpPr>
          <p:spPr>
            <a:xfrm>
              <a:off x="4106431" y="2914329"/>
              <a:ext cx="4397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r-FR" sz="1600">
                  <a:latin typeface="Cera Pro" panose="00000500000000000000"/>
                  <a:cs typeface="Times New Roman" panose="02020603050405020304" pitchFamily="18" charset="0"/>
                </a:rPr>
                <a:t>t0</a:t>
              </a:r>
            </a:p>
          </p:txBody>
        </p:sp>
        <p:sp>
          <p:nvSpPr>
            <p:cNvPr id="16" name="ZoneTexte 6">
              <a:extLst>
                <a:ext uri="{FF2B5EF4-FFF2-40B4-BE49-F238E27FC236}">
                  <a16:creationId xmlns:a16="http://schemas.microsoft.com/office/drawing/2014/main" id="{803E450A-2175-B80B-E40B-E2D1B64CCB25}"/>
                </a:ext>
              </a:extLst>
            </p:cNvPr>
            <p:cNvSpPr txBox="1"/>
            <p:nvPr/>
          </p:nvSpPr>
          <p:spPr>
            <a:xfrm>
              <a:off x="5335234" y="2943004"/>
              <a:ext cx="945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r-FR" sz="1600">
                  <a:latin typeface="Cera Pro" panose="00000500000000000000"/>
                  <a:cs typeface="Times New Roman" panose="02020603050405020304" pitchFamily="18" charset="0"/>
                </a:rPr>
                <a:t>t30min</a:t>
              </a:r>
            </a:p>
          </p:txBody>
        </p:sp>
        <p:sp>
          <p:nvSpPr>
            <p:cNvPr id="17" name="ZoneTexte 7">
              <a:extLst>
                <a:ext uri="{FF2B5EF4-FFF2-40B4-BE49-F238E27FC236}">
                  <a16:creationId xmlns:a16="http://schemas.microsoft.com/office/drawing/2014/main" id="{4EF4AD2B-114F-5959-431D-DFEADB6F9EDE}"/>
                </a:ext>
              </a:extLst>
            </p:cNvPr>
            <p:cNvSpPr txBox="1"/>
            <p:nvPr/>
          </p:nvSpPr>
          <p:spPr>
            <a:xfrm>
              <a:off x="2870571" y="3691472"/>
              <a:ext cx="1266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>
                  <a:latin typeface="Cera Pro" panose="00000500000000000000"/>
                  <a:cs typeface="Times New Roman" panose="02020603050405020304" pitchFamily="18" charset="0"/>
                </a:rPr>
                <a:t>Peau non traitée</a:t>
              </a:r>
            </a:p>
          </p:txBody>
        </p:sp>
        <p:sp>
          <p:nvSpPr>
            <p:cNvPr id="18" name="ZoneTexte 8">
              <a:extLst>
                <a:ext uri="{FF2B5EF4-FFF2-40B4-BE49-F238E27FC236}">
                  <a16:creationId xmlns:a16="http://schemas.microsoft.com/office/drawing/2014/main" id="{9AD54229-29C2-F724-0D05-1366CF5B9422}"/>
                </a:ext>
              </a:extLst>
            </p:cNvPr>
            <p:cNvSpPr txBox="1"/>
            <p:nvPr/>
          </p:nvSpPr>
          <p:spPr>
            <a:xfrm>
              <a:off x="2969148" y="4682443"/>
              <a:ext cx="10031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>
                  <a:latin typeface="Cera Pro" panose="00000500000000000000"/>
                  <a:cs typeface="Times New Roman" panose="02020603050405020304" pitchFamily="18" charset="0"/>
                </a:rPr>
                <a:t>Produit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7095D0E-B7B6-788E-86E7-1412A5561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69" t="15327" b="37318"/>
            <a:stretch/>
          </p:blipFill>
          <p:spPr>
            <a:xfrm>
              <a:off x="5301053" y="3291371"/>
              <a:ext cx="1357609" cy="97484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D79F017-FA40-C3EC-68BD-E7DC0EFAB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56" t="15203" b="36649"/>
            <a:stretch/>
          </p:blipFill>
          <p:spPr>
            <a:xfrm>
              <a:off x="3900176" y="3271966"/>
              <a:ext cx="1357609" cy="994246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7C83DF7-CF45-199C-952D-3613DBF45BD7}"/>
              </a:ext>
            </a:extLst>
          </p:cNvPr>
          <p:cNvGrpSpPr/>
          <p:nvPr/>
        </p:nvGrpSpPr>
        <p:grpSpPr>
          <a:xfrm>
            <a:off x="367660" y="2562915"/>
            <a:ext cx="2661300" cy="2662736"/>
            <a:chOff x="235313" y="2851676"/>
            <a:chExt cx="2661300" cy="2662736"/>
          </a:xfrm>
        </p:grpSpPr>
        <p:sp>
          <p:nvSpPr>
            <p:cNvPr id="11" name="ZoneTexte 4">
              <a:extLst>
                <a:ext uri="{FF2B5EF4-FFF2-40B4-BE49-F238E27FC236}">
                  <a16:creationId xmlns:a16="http://schemas.microsoft.com/office/drawing/2014/main" id="{1F8D9C99-8AF5-722F-E394-C1E1F50F631C}"/>
                </a:ext>
              </a:extLst>
            </p:cNvPr>
            <p:cNvSpPr txBox="1"/>
            <p:nvPr/>
          </p:nvSpPr>
          <p:spPr>
            <a:xfrm>
              <a:off x="435440" y="5175858"/>
              <a:ext cx="2461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>
                  <a:latin typeface="Cera Pro" panose="00000500000000000000"/>
                  <a:cs typeface="Times New Roman" panose="02020603050405020304" pitchFamily="18" charset="0"/>
                </a:rPr>
                <a:t>Tivi700® (Wheels Bridge) </a:t>
              </a: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42A5F8AA-8317-3815-8FB2-693D98C51FC1}"/>
                </a:ext>
              </a:extLst>
            </p:cNvPr>
            <p:cNvGrpSpPr/>
            <p:nvPr/>
          </p:nvGrpSpPr>
          <p:grpSpPr>
            <a:xfrm>
              <a:off x="235313" y="2851676"/>
              <a:ext cx="2142058" cy="2320563"/>
              <a:chOff x="247345" y="3128404"/>
              <a:chExt cx="2142058" cy="2320563"/>
            </a:xfrm>
          </p:grpSpPr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4748DF8F-CBC1-D585-E9C4-EB85B44FE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345" y="3128404"/>
                <a:ext cx="2142058" cy="2320563"/>
              </a:xfrm>
              <a:prstGeom prst="rect">
                <a:avLst/>
              </a:prstGeom>
            </p:spPr>
          </p:pic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81D540C5-8434-E97E-1F83-380C0A79F506}"/>
                  </a:ext>
                </a:extLst>
              </p:cNvPr>
              <p:cNvSpPr/>
              <p:nvPr/>
            </p:nvSpPr>
            <p:spPr>
              <a:xfrm>
                <a:off x="1282278" y="4787509"/>
                <a:ext cx="233700" cy="11377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ra Pro" panose="00000500000000000000"/>
                </a:endParaRPr>
              </a:p>
            </p:txBody>
          </p:sp>
        </p:grpSp>
      </p:grpSp>
      <p:pic>
        <p:nvPicPr>
          <p:cNvPr id="28" name="Picture 2" descr="29,639 Essai Clinique Vectores, Ilustraciones y Gráficos - 123RF">
            <a:extLst>
              <a:ext uri="{FF2B5EF4-FFF2-40B4-BE49-F238E27FC236}">
                <a16:creationId xmlns:a16="http://schemas.microsoft.com/office/drawing/2014/main" id="{85E546A3-3EFE-CB2F-3831-EA29F5EE0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9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13970" r="12777" b="20354"/>
          <a:stretch/>
        </p:blipFill>
        <p:spPr bwMode="auto">
          <a:xfrm>
            <a:off x="457101" y="1165998"/>
            <a:ext cx="1010193" cy="9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A2145F-70AD-BC41-0B8E-5AF304F032E8}"/>
              </a:ext>
            </a:extLst>
          </p:cNvPr>
          <p:cNvGrpSpPr/>
          <p:nvPr/>
        </p:nvGrpSpPr>
        <p:grpSpPr>
          <a:xfrm>
            <a:off x="1376202" y="4489111"/>
            <a:ext cx="286481" cy="293423"/>
            <a:chOff x="494513" y="1982686"/>
            <a:chExt cx="592333" cy="586689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9D7EE9D-CF2C-7F39-8FAC-B082791455C4}"/>
                </a:ext>
              </a:extLst>
            </p:cNvPr>
            <p:cNvSpPr/>
            <p:nvPr/>
          </p:nvSpPr>
          <p:spPr>
            <a:xfrm>
              <a:off x="494513" y="1982686"/>
              <a:ext cx="592333" cy="58668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pic>
          <p:nvPicPr>
            <p:cNvPr id="9" name="Graphique 8" descr="Trier avec un remplissage uni">
              <a:extLst>
                <a:ext uri="{FF2B5EF4-FFF2-40B4-BE49-F238E27FC236}">
                  <a16:creationId xmlns:a16="http://schemas.microsoft.com/office/drawing/2014/main" id="{C3A52D68-6E05-9E5D-D8D3-BF8453BD3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6200000">
              <a:off x="615700" y="2085470"/>
              <a:ext cx="381122" cy="38112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93DD88-B736-BB04-FC1B-05D9EDC28C0E}"/>
              </a:ext>
            </a:extLst>
          </p:cNvPr>
          <p:cNvGrpSpPr/>
          <p:nvPr/>
        </p:nvGrpSpPr>
        <p:grpSpPr>
          <a:xfrm>
            <a:off x="7705325" y="2038413"/>
            <a:ext cx="3142922" cy="3429759"/>
            <a:chOff x="7705325" y="2038413"/>
            <a:chExt cx="3142922" cy="3429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18DF3E2-1111-4F80-1A67-7855359D1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54152" y="2038413"/>
              <a:ext cx="2494095" cy="322014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7C0838-5677-213C-B381-D001849951D8}"/>
                </a:ext>
              </a:extLst>
            </p:cNvPr>
            <p:cNvSpPr/>
            <p:nvPr/>
          </p:nvSpPr>
          <p:spPr>
            <a:xfrm>
              <a:off x="7705325" y="2416348"/>
              <a:ext cx="565045" cy="2887528"/>
            </a:xfrm>
            <a:prstGeom prst="rect">
              <a:avLst/>
            </a:prstGeom>
            <a:noFill/>
          </p:spPr>
          <p:txBody>
            <a:bodyPr vert="vert270" lIns="0" tIns="0" rIns="0" bIns="0">
              <a:normAutofit fontScale="975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</a:rPr>
                <a:t>Augmentation moyenne de la microcirculation induite par le stripping (%)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F55692C-E088-422A-ED16-ACCFC2B6348B}"/>
                </a:ext>
              </a:extLst>
            </p:cNvPr>
            <p:cNvSpPr/>
            <p:nvPr/>
          </p:nvSpPr>
          <p:spPr>
            <a:xfrm>
              <a:off x="8636000" y="5261597"/>
              <a:ext cx="1016000" cy="206575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</a:rPr>
                <a:t>Peau non traitée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6489326-7EA7-5554-E35B-41CF22A6975F}"/>
                </a:ext>
              </a:extLst>
            </p:cNvPr>
            <p:cNvSpPr/>
            <p:nvPr/>
          </p:nvSpPr>
          <p:spPr>
            <a:xfrm>
              <a:off x="9748536" y="5261597"/>
              <a:ext cx="586310" cy="206575"/>
            </a:xfrm>
            <a:prstGeom prst="rect">
              <a:avLst/>
            </a:prstGeom>
            <a:noFill/>
          </p:spPr>
          <p:txBody>
            <a:bodyPr lIns="0" tIns="0" rIns="0" bIns="0">
              <a:normAutofit fontScale="975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</a:rPr>
                <a:t>Produit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B77CC62-62F8-8B7C-0DEE-2EABB60DAB17}"/>
                </a:ext>
              </a:extLst>
            </p:cNvPr>
            <p:cNvSpPr/>
            <p:nvPr/>
          </p:nvSpPr>
          <p:spPr>
            <a:xfrm>
              <a:off x="9815370" y="2275367"/>
              <a:ext cx="510362" cy="249106"/>
            </a:xfrm>
            <a:prstGeom prst="rect">
              <a:avLst/>
            </a:prstGeom>
            <a:solidFill>
              <a:srgbClr val="E40061"/>
            </a:solidFill>
          </p:spPr>
          <p:txBody>
            <a:bodyPr lIns="0" tIns="0" rIns="0" bIns="0">
              <a:normAutofit fontScale="975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cap="none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-16,2 %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55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C7F444B-64C3-55EA-9662-59C6FEC1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44" y="238540"/>
            <a:ext cx="11553246" cy="950180"/>
          </a:xfrm>
        </p:spPr>
        <p:txBody>
          <a:bodyPr>
            <a:normAutofit/>
          </a:bodyPr>
          <a:lstStyle/>
          <a:p>
            <a:r>
              <a:rPr lang="fr-FR" sz="2200">
                <a:latin typeface="Cera Pro" panose="00000500000000000000"/>
              </a:rPr>
              <a:t>N° 2 Étude clinique dans des conditions de stress chaud-froid</a:t>
            </a:r>
          </a:p>
        </p:txBody>
      </p:sp>
      <p:pic>
        <p:nvPicPr>
          <p:cNvPr id="97" name="Picture 2" descr="29,639 Essai Clinique Vectores, Ilustraciones y Gráficos - 123RF">
            <a:extLst>
              <a:ext uri="{FF2B5EF4-FFF2-40B4-BE49-F238E27FC236}">
                <a16:creationId xmlns:a16="http://schemas.microsoft.com/office/drawing/2014/main" id="{DA600B5D-1459-D113-F360-78FF3C4CC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13970" r="12777" b="20354"/>
          <a:stretch/>
        </p:blipFill>
        <p:spPr bwMode="auto">
          <a:xfrm>
            <a:off x="457101" y="1165998"/>
            <a:ext cx="1010193" cy="9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A3DB2EF-6028-3479-3A1A-B1DAC196E3DC}"/>
              </a:ext>
            </a:extLst>
          </p:cNvPr>
          <p:cNvSpPr txBox="1"/>
          <p:nvPr/>
        </p:nvSpPr>
        <p:spPr>
          <a:xfrm>
            <a:off x="1466540" y="1270271"/>
            <a:ext cx="1041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cs typeface="Arial" panose="020B0604020202020204" pitchFamily="34" charset="0"/>
              </a:rPr>
              <a:t>Étude randomisée intra-individuelle sous contrôle dermatologique | 30 femmes à la peau sensible et BoSS ≥ 20 | 25 à 50 ans | Application deux fois par jour pendant 28 jours | Cycles chaud-froid suivis par une caméra thermique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F82A5F8E-7484-3D3B-7C20-2F3CBC8779E3}"/>
              </a:ext>
            </a:extLst>
          </p:cNvPr>
          <p:cNvGrpSpPr/>
          <p:nvPr/>
        </p:nvGrpSpPr>
        <p:grpSpPr>
          <a:xfrm>
            <a:off x="457101" y="2787696"/>
            <a:ext cx="2322213" cy="2446373"/>
            <a:chOff x="6023142" y="1998153"/>
            <a:chExt cx="3715576" cy="393921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23768C6-0D81-E71F-1924-BF2D58BE5216}"/>
                </a:ext>
              </a:extLst>
            </p:cNvPr>
            <p:cNvSpPr/>
            <p:nvPr/>
          </p:nvSpPr>
          <p:spPr>
            <a:xfrm>
              <a:off x="7861301" y="1998153"/>
              <a:ext cx="1877417" cy="3939211"/>
            </a:xfrm>
            <a:prstGeom prst="rect">
              <a:avLst/>
            </a:prstGeom>
            <a:solidFill>
              <a:srgbClr val="E30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77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53D6663-0CAB-A986-0D40-AF532CC30D7E}"/>
                </a:ext>
              </a:extLst>
            </p:cNvPr>
            <p:cNvSpPr/>
            <p:nvPr/>
          </p:nvSpPr>
          <p:spPr>
            <a:xfrm>
              <a:off x="6023142" y="1998153"/>
              <a:ext cx="1746435" cy="39392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77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4" descr="VIRGINIE COUTURAUD:“LE SÉRUM MORPHO FITNESS D'ESTHEDERM REPRODUIT LES  EFFETS DU SPORT”">
              <a:extLst>
                <a:ext uri="{FF2B5EF4-FFF2-40B4-BE49-F238E27FC236}">
                  <a16:creationId xmlns:a16="http://schemas.microsoft.com/office/drawing/2014/main" id="{67F7921A-8D28-F60F-4266-88DAABF7EB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1" r="36527" b="29497"/>
            <a:stretch/>
          </p:blipFill>
          <p:spPr bwMode="auto">
            <a:xfrm>
              <a:off x="6158824" y="2108816"/>
              <a:ext cx="3466564" cy="3655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32B18B08-8976-9958-DC23-86A32077E249}"/>
                </a:ext>
              </a:extLst>
            </p:cNvPr>
            <p:cNvCxnSpPr>
              <a:cxnSpLocks/>
            </p:cNvCxnSpPr>
            <p:nvPr/>
          </p:nvCxnSpPr>
          <p:spPr>
            <a:xfrm>
              <a:off x="7822795" y="2227921"/>
              <a:ext cx="0" cy="3532957"/>
            </a:xfrm>
            <a:prstGeom prst="line">
              <a:avLst/>
            </a:prstGeom>
            <a:ln w="762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98190BCD-5DFE-41CB-09C3-994966EADE57}"/>
              </a:ext>
            </a:extLst>
          </p:cNvPr>
          <p:cNvGrpSpPr/>
          <p:nvPr/>
        </p:nvGrpSpPr>
        <p:grpSpPr>
          <a:xfrm>
            <a:off x="602548" y="3925181"/>
            <a:ext cx="787158" cy="549656"/>
            <a:chOff x="1657152" y="4472917"/>
            <a:chExt cx="880474" cy="669365"/>
          </a:xfrm>
        </p:grpSpPr>
        <p:sp>
          <p:nvSpPr>
            <p:cNvPr id="41" name="Flèche : en arc 40">
              <a:extLst>
                <a:ext uri="{FF2B5EF4-FFF2-40B4-BE49-F238E27FC236}">
                  <a16:creationId xmlns:a16="http://schemas.microsoft.com/office/drawing/2014/main" id="{ECAD3052-5190-B5AA-20C9-EBDA98DF7BBC}"/>
                </a:ext>
              </a:extLst>
            </p:cNvPr>
            <p:cNvSpPr/>
            <p:nvPr/>
          </p:nvSpPr>
          <p:spPr>
            <a:xfrm>
              <a:off x="1902762" y="4472917"/>
              <a:ext cx="420467" cy="202327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rgbClr val="4547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Cera Pro" panose="00000500000000000000"/>
              </a:endParaRPr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2DD1ADF8-3512-691E-74F6-091B26AC88A7}"/>
                </a:ext>
              </a:extLst>
            </p:cNvPr>
            <p:cNvGrpSpPr/>
            <p:nvPr/>
          </p:nvGrpSpPr>
          <p:grpSpPr>
            <a:xfrm>
              <a:off x="1657152" y="4613094"/>
              <a:ext cx="880474" cy="529188"/>
              <a:chOff x="1657152" y="4613094"/>
              <a:chExt cx="880474" cy="529188"/>
            </a:xfrm>
          </p:grpSpPr>
          <p:sp>
            <p:nvSpPr>
              <p:cNvPr id="43" name="Flèche : en arc 42">
                <a:extLst>
                  <a:ext uri="{FF2B5EF4-FFF2-40B4-BE49-F238E27FC236}">
                    <a16:creationId xmlns:a16="http://schemas.microsoft.com/office/drawing/2014/main" id="{9856C738-3AFE-FB65-E2CA-F755460BA71F}"/>
                  </a:ext>
                </a:extLst>
              </p:cNvPr>
              <p:cNvSpPr/>
              <p:nvPr/>
            </p:nvSpPr>
            <p:spPr>
              <a:xfrm rot="10800000">
                <a:off x="1889645" y="4939955"/>
                <a:ext cx="420467" cy="202327"/>
              </a:xfrm>
              <a:prstGeom prst="circularArrow">
                <a:avLst/>
              </a:prstGeom>
              <a:solidFill>
                <a:schemeClr val="bg1"/>
              </a:solidFill>
              <a:ln>
                <a:solidFill>
                  <a:srgbClr val="4547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Cera Pro" panose="00000500000000000000"/>
                </a:endParaRPr>
              </a:p>
            </p:txBody>
          </p: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D09C457A-D13D-8F64-F747-6CF87FAEE4D0}"/>
                  </a:ext>
                </a:extLst>
              </p:cNvPr>
              <p:cNvGrpSpPr/>
              <p:nvPr/>
            </p:nvGrpSpPr>
            <p:grpSpPr>
              <a:xfrm>
                <a:off x="1657152" y="4613094"/>
                <a:ext cx="390829" cy="403371"/>
                <a:chOff x="9799514" y="2511614"/>
                <a:chExt cx="592333" cy="586689"/>
              </a:xfrm>
            </p:grpSpPr>
            <p:pic>
              <p:nvPicPr>
                <p:cNvPr id="48" name="Picture 2" descr="Icônes flamme à télécharger gratuitement - Icône.com">
                  <a:extLst>
                    <a:ext uri="{FF2B5EF4-FFF2-40B4-BE49-F238E27FC236}">
                      <a16:creationId xmlns:a16="http://schemas.microsoft.com/office/drawing/2014/main" id="{C028862C-2837-668D-148C-AFED0E8CBE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32513" y="2523810"/>
                  <a:ext cx="526337" cy="5263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64A5605B-E252-59AB-270C-5D1B6063C913}"/>
                    </a:ext>
                  </a:extLst>
                </p:cNvPr>
                <p:cNvSpPr/>
                <p:nvPr/>
              </p:nvSpPr>
              <p:spPr>
                <a:xfrm>
                  <a:off x="9799514" y="2511614"/>
                  <a:ext cx="592333" cy="586689"/>
                </a:xfrm>
                <a:prstGeom prst="ellipse">
                  <a:avLst/>
                </a:prstGeom>
                <a:noFill/>
                <a:ln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Cera Pro" panose="00000500000000000000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4EDFBC67-79F5-F3CD-BCEF-ABA4F15EC901}"/>
                  </a:ext>
                </a:extLst>
              </p:cNvPr>
              <p:cNvGrpSpPr/>
              <p:nvPr/>
            </p:nvGrpSpPr>
            <p:grpSpPr>
              <a:xfrm>
                <a:off x="2146797" y="4631843"/>
                <a:ext cx="390829" cy="403371"/>
                <a:chOff x="10682028" y="2518541"/>
                <a:chExt cx="592333" cy="586689"/>
              </a:xfrm>
            </p:grpSpPr>
            <p:pic>
              <p:nvPicPr>
                <p:cNvPr id="46" name="Graphique 45" descr="Flocon de neige contour">
                  <a:extLst>
                    <a:ext uri="{FF2B5EF4-FFF2-40B4-BE49-F238E27FC236}">
                      <a16:creationId xmlns:a16="http://schemas.microsoft.com/office/drawing/2014/main" id="{8B70A4EC-C605-FC3E-3806-A513F06983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05680" y="2518541"/>
                  <a:ext cx="545031" cy="561957"/>
                </a:xfrm>
                <a:prstGeom prst="rect">
                  <a:avLst/>
                </a:prstGeom>
              </p:spPr>
            </p:pic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65B46FA9-CCEE-7786-AB88-D6145A90083C}"/>
                    </a:ext>
                  </a:extLst>
                </p:cNvPr>
                <p:cNvSpPr/>
                <p:nvPr/>
              </p:nvSpPr>
              <p:spPr>
                <a:xfrm>
                  <a:off x="10682028" y="2518541"/>
                  <a:ext cx="592333" cy="586689"/>
                </a:xfrm>
                <a:prstGeom prst="ellipse">
                  <a:avLst/>
                </a:prstGeom>
                <a:noFill/>
                <a:ln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</p:grpSp>
        </p:grpSp>
      </p:grpSp>
      <p:grpSp>
        <p:nvGrpSpPr>
          <p:cNvPr id="2" name="Groupe 29">
            <a:extLst>
              <a:ext uri="{FF2B5EF4-FFF2-40B4-BE49-F238E27FC236}">
                <a16:creationId xmlns:a16="http://schemas.microsoft.com/office/drawing/2014/main" id="{FF1EA4BE-A0BC-1E64-7856-2BF981499B6A}"/>
              </a:ext>
            </a:extLst>
          </p:cNvPr>
          <p:cNvGrpSpPr/>
          <p:nvPr/>
        </p:nvGrpSpPr>
        <p:grpSpPr>
          <a:xfrm>
            <a:off x="3377146" y="2346620"/>
            <a:ext cx="1672855" cy="3503746"/>
            <a:chOff x="3201782" y="2346620"/>
            <a:chExt cx="1672855" cy="3503746"/>
          </a:xfrm>
        </p:grpSpPr>
        <p:sp>
          <p:nvSpPr>
            <p:cNvPr id="5" name="ZoneTexte 30">
              <a:extLst>
                <a:ext uri="{FF2B5EF4-FFF2-40B4-BE49-F238E27FC236}">
                  <a16:creationId xmlns:a16="http://schemas.microsoft.com/office/drawing/2014/main" id="{F7992479-493C-6860-B9B7-B0408196BAC6}"/>
                </a:ext>
              </a:extLst>
            </p:cNvPr>
            <p:cNvSpPr txBox="1"/>
            <p:nvPr/>
          </p:nvSpPr>
          <p:spPr>
            <a:xfrm>
              <a:off x="3465550" y="2878671"/>
              <a:ext cx="1149531" cy="369332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/>
            </a:bodyPr>
            <a:lstStyle/>
            <a:p>
              <a:pPr algn="ctr"/>
              <a:r>
                <a:rPr lang="fr-FR" sz="1400" dirty="0">
                  <a:solidFill>
                    <a:srgbClr val="454748"/>
                  </a:solidFill>
                  <a:latin typeface="Cera Pro" panose="00000500000000000000"/>
                </a:rPr>
                <a:t>Picotements</a:t>
              </a:r>
            </a:p>
          </p:txBody>
        </p:sp>
        <p:sp>
          <p:nvSpPr>
            <p:cNvPr id="6" name="ZoneTexte 31">
              <a:extLst>
                <a:ext uri="{FF2B5EF4-FFF2-40B4-BE49-F238E27FC236}">
                  <a16:creationId xmlns:a16="http://schemas.microsoft.com/office/drawing/2014/main" id="{04A6F873-2603-2776-3028-CEB06F4C9313}"/>
                </a:ext>
              </a:extLst>
            </p:cNvPr>
            <p:cNvSpPr txBox="1"/>
            <p:nvPr/>
          </p:nvSpPr>
          <p:spPr>
            <a:xfrm>
              <a:off x="3317362" y="3285571"/>
              <a:ext cx="1445907" cy="523220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454748"/>
                  </a:solidFill>
                  <a:latin typeface="Cera Pro" panose="00000500000000000000"/>
                </a:rPr>
                <a:t>Sensation de brûlure</a:t>
              </a:r>
            </a:p>
          </p:txBody>
        </p:sp>
        <p:sp>
          <p:nvSpPr>
            <p:cNvPr id="7" name="ZoneTexte 32">
              <a:extLst>
                <a:ext uri="{FF2B5EF4-FFF2-40B4-BE49-F238E27FC236}">
                  <a16:creationId xmlns:a16="http://schemas.microsoft.com/office/drawing/2014/main" id="{955AF6C0-37D7-CB4C-029A-D60DE18EB6E9}"/>
                </a:ext>
              </a:extLst>
            </p:cNvPr>
            <p:cNvSpPr txBox="1"/>
            <p:nvPr/>
          </p:nvSpPr>
          <p:spPr>
            <a:xfrm>
              <a:off x="3339533" y="3830677"/>
              <a:ext cx="1401564" cy="523220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454748"/>
                  </a:solidFill>
                  <a:latin typeface="Cera Pro" panose="00000500000000000000"/>
                </a:rPr>
                <a:t>Sensation de chaleur</a:t>
              </a:r>
            </a:p>
          </p:txBody>
        </p:sp>
        <p:sp>
          <p:nvSpPr>
            <p:cNvPr id="8" name="ZoneTexte 33">
              <a:extLst>
                <a:ext uri="{FF2B5EF4-FFF2-40B4-BE49-F238E27FC236}">
                  <a16:creationId xmlns:a16="http://schemas.microsoft.com/office/drawing/2014/main" id="{DD419EC8-8A7B-9F55-98D0-59336F1DA539}"/>
                </a:ext>
              </a:extLst>
            </p:cNvPr>
            <p:cNvSpPr txBox="1"/>
            <p:nvPr/>
          </p:nvSpPr>
          <p:spPr>
            <a:xfrm>
              <a:off x="3408838" y="2392068"/>
              <a:ext cx="1262954" cy="369332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/>
            </a:bodyPr>
            <a:lstStyle/>
            <a:p>
              <a:pPr algn="ctr"/>
              <a:r>
                <a:rPr lang="fr-FR" sz="1400" dirty="0">
                  <a:solidFill>
                    <a:srgbClr val="454748"/>
                  </a:solidFill>
                  <a:latin typeface="Cera Pro" panose="00000500000000000000"/>
                </a:rPr>
                <a:t>Tiraillements</a:t>
              </a:r>
            </a:p>
          </p:txBody>
        </p:sp>
        <p:sp>
          <p:nvSpPr>
            <p:cNvPr id="9" name="ZoneTexte 34">
              <a:extLst>
                <a:ext uri="{FF2B5EF4-FFF2-40B4-BE49-F238E27FC236}">
                  <a16:creationId xmlns:a16="http://schemas.microsoft.com/office/drawing/2014/main" id="{3B2CBF9B-23D9-341D-A0B5-89E91C48A250}"/>
                </a:ext>
              </a:extLst>
            </p:cNvPr>
            <p:cNvSpPr txBox="1"/>
            <p:nvPr/>
          </p:nvSpPr>
          <p:spPr>
            <a:xfrm>
              <a:off x="3556990" y="4439211"/>
              <a:ext cx="966651" cy="369332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/>
            </a:bodyPr>
            <a:lstStyle/>
            <a:p>
              <a:pPr algn="ctr"/>
              <a:r>
                <a:rPr lang="fr-FR" sz="1400" dirty="0">
                  <a:solidFill>
                    <a:srgbClr val="454748"/>
                  </a:solidFill>
                  <a:latin typeface="Cera Pro" panose="00000500000000000000"/>
                </a:rPr>
                <a:t>Rougeurs</a:t>
              </a:r>
            </a:p>
          </p:txBody>
        </p:sp>
        <p:sp>
          <p:nvSpPr>
            <p:cNvPr id="10" name="ZoneTexte 35">
              <a:extLst>
                <a:ext uri="{FF2B5EF4-FFF2-40B4-BE49-F238E27FC236}">
                  <a16:creationId xmlns:a16="http://schemas.microsoft.com/office/drawing/2014/main" id="{23413B18-1E9A-1B74-1B79-ADB508DC5D91}"/>
                </a:ext>
              </a:extLst>
            </p:cNvPr>
            <p:cNvSpPr txBox="1"/>
            <p:nvPr/>
          </p:nvSpPr>
          <p:spPr>
            <a:xfrm>
              <a:off x="3201782" y="4913049"/>
              <a:ext cx="1672855" cy="923330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/>
            </a:bodyPr>
            <a:lstStyle/>
            <a:p>
              <a:pPr algn="ctr"/>
              <a:r>
                <a:rPr lang="fr-FR" b="1">
                  <a:solidFill>
                    <a:srgbClr val="454748"/>
                  </a:solidFill>
                  <a:latin typeface="Cera Pro" panose="00000500000000000000"/>
                </a:rPr>
                <a:t>Score global de symptômes désagréables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1F1D2E-A337-CB86-6997-575F9640AAB7}"/>
                </a:ext>
              </a:extLst>
            </p:cNvPr>
            <p:cNvSpPr/>
            <p:nvPr/>
          </p:nvSpPr>
          <p:spPr>
            <a:xfrm>
              <a:off x="3271752" y="2346620"/>
              <a:ext cx="1544312" cy="3503746"/>
            </a:xfrm>
            <a:prstGeom prst="rect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12" name="Signe Plus 37">
              <a:extLst>
                <a:ext uri="{FF2B5EF4-FFF2-40B4-BE49-F238E27FC236}">
                  <a16:creationId xmlns:a16="http://schemas.microsoft.com/office/drawing/2014/main" id="{FEAD25FE-FE3D-4FFE-1C23-B3C907788338}"/>
                </a:ext>
              </a:extLst>
            </p:cNvPr>
            <p:cNvSpPr/>
            <p:nvPr/>
          </p:nvSpPr>
          <p:spPr>
            <a:xfrm>
              <a:off x="3942544" y="2706554"/>
              <a:ext cx="113539" cy="110708"/>
            </a:xfrm>
            <a:prstGeom prst="mathPlus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13" name="Signe Plus 38">
              <a:extLst>
                <a:ext uri="{FF2B5EF4-FFF2-40B4-BE49-F238E27FC236}">
                  <a16:creationId xmlns:a16="http://schemas.microsoft.com/office/drawing/2014/main" id="{672AC53B-90DD-C105-0909-CCC95F77429E}"/>
                </a:ext>
              </a:extLst>
            </p:cNvPr>
            <p:cNvSpPr/>
            <p:nvPr/>
          </p:nvSpPr>
          <p:spPr>
            <a:xfrm>
              <a:off x="3951795" y="3211396"/>
              <a:ext cx="113539" cy="110708"/>
            </a:xfrm>
            <a:prstGeom prst="mathPlus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14" name="Signe Plus 39">
              <a:extLst>
                <a:ext uri="{FF2B5EF4-FFF2-40B4-BE49-F238E27FC236}">
                  <a16:creationId xmlns:a16="http://schemas.microsoft.com/office/drawing/2014/main" id="{883E8C24-574D-FF19-0384-1506CD6DCFC4}"/>
                </a:ext>
              </a:extLst>
            </p:cNvPr>
            <p:cNvSpPr/>
            <p:nvPr/>
          </p:nvSpPr>
          <p:spPr>
            <a:xfrm>
              <a:off x="3951795" y="4340875"/>
              <a:ext cx="113539" cy="110708"/>
            </a:xfrm>
            <a:prstGeom prst="mathPlus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15" name="Signe Plus 40">
              <a:extLst>
                <a:ext uri="{FF2B5EF4-FFF2-40B4-BE49-F238E27FC236}">
                  <a16:creationId xmlns:a16="http://schemas.microsoft.com/office/drawing/2014/main" id="{BD2740FA-D855-B326-1A63-D32B5167E382}"/>
                </a:ext>
              </a:extLst>
            </p:cNvPr>
            <p:cNvSpPr/>
            <p:nvPr/>
          </p:nvSpPr>
          <p:spPr>
            <a:xfrm>
              <a:off x="3951795" y="3775323"/>
              <a:ext cx="113539" cy="110708"/>
            </a:xfrm>
            <a:prstGeom prst="mathPlus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16" name="Est égal à 41">
              <a:extLst>
                <a:ext uri="{FF2B5EF4-FFF2-40B4-BE49-F238E27FC236}">
                  <a16:creationId xmlns:a16="http://schemas.microsoft.com/office/drawing/2014/main" id="{5F427906-6AF2-552D-4DD2-E8E981265820}"/>
                </a:ext>
              </a:extLst>
            </p:cNvPr>
            <p:cNvSpPr/>
            <p:nvPr/>
          </p:nvSpPr>
          <p:spPr>
            <a:xfrm>
              <a:off x="3935459" y="4763894"/>
              <a:ext cx="189246" cy="171657"/>
            </a:xfrm>
            <a:prstGeom prst="mathEqual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fr-FR">
                <a:solidFill>
                  <a:schemeClr val="tx1"/>
                </a:solidFill>
                <a:latin typeface="Cera Pro" panose="0000050000000000000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778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C7F444B-64C3-55EA-9662-59C6FEC1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44" y="238540"/>
            <a:ext cx="11553246" cy="950180"/>
          </a:xfrm>
        </p:spPr>
        <p:txBody>
          <a:bodyPr>
            <a:normAutofit/>
          </a:bodyPr>
          <a:lstStyle/>
          <a:p>
            <a:r>
              <a:rPr lang="fr-FR" sz="2200">
                <a:latin typeface="Cera Pro" panose="00000500000000000000"/>
              </a:rPr>
              <a:t>N° 2 Étude clinique dans des conditions de stress chaud-froid</a:t>
            </a:r>
          </a:p>
        </p:txBody>
      </p: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D99CD4A-69A9-C68E-2F46-5B64A15F57C7}"/>
              </a:ext>
            </a:extLst>
          </p:cNvPr>
          <p:cNvGrpSpPr/>
          <p:nvPr/>
        </p:nvGrpSpPr>
        <p:grpSpPr>
          <a:xfrm>
            <a:off x="6240395" y="5455377"/>
            <a:ext cx="5455082" cy="646331"/>
            <a:chOff x="6240751" y="5451579"/>
            <a:chExt cx="5455082" cy="646331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3C5828E-7EDD-0AB4-4BA3-87DECCF44FA4}"/>
                </a:ext>
              </a:extLst>
            </p:cNvPr>
            <p:cNvSpPr txBox="1"/>
            <p:nvPr/>
          </p:nvSpPr>
          <p:spPr>
            <a:xfrm>
              <a:off x="6240751" y="5451579"/>
              <a:ext cx="54550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Cera Pro" panose="00000500000000000000"/>
                  <a:cs typeface="Arial" panose="020B0604020202020204" pitchFamily="34" charset="0"/>
                </a:rPr>
                <a:t>Le produit </a:t>
              </a:r>
              <a:r>
                <a:rPr lang="fr-FR">
                  <a:solidFill>
                    <a:srgbClr val="E30061"/>
                  </a:solidFill>
                  <a:latin typeface="Cera Pro" panose="00000500000000000000"/>
                  <a:cs typeface="Arial" panose="020B0604020202020204" pitchFamily="34" charset="0"/>
                </a:rPr>
                <a:t>améliore globalement les symptômes désagréables </a:t>
              </a:r>
              <a:r>
                <a:rPr lang="fr-FR">
                  <a:latin typeface="Cera Pro" panose="00000500000000000000"/>
                  <a:cs typeface="Arial" panose="020B0604020202020204" pitchFamily="34" charset="0"/>
                </a:rPr>
                <a:t>associés à la peau sensible</a:t>
              </a:r>
            </a:p>
          </p:txBody>
        </p:sp>
        <p:sp>
          <p:nvSpPr>
            <p:cNvPr id="50" name="Triangle isocèle 49">
              <a:extLst>
                <a:ext uri="{FF2B5EF4-FFF2-40B4-BE49-F238E27FC236}">
                  <a16:creationId xmlns:a16="http://schemas.microsoft.com/office/drawing/2014/main" id="{3F1AE3CD-11FA-E7D5-B40E-4C3A777EF059}"/>
                </a:ext>
              </a:extLst>
            </p:cNvPr>
            <p:cNvSpPr/>
            <p:nvPr/>
          </p:nvSpPr>
          <p:spPr>
            <a:xfrm rot="5400000">
              <a:off x="6402649" y="5541843"/>
              <a:ext cx="246087" cy="174017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era Pro" panose="00000500000000000000"/>
              </a:endParaRPr>
            </a:p>
          </p:txBody>
        </p:sp>
      </p:grpSp>
      <p:pic>
        <p:nvPicPr>
          <p:cNvPr id="97" name="Picture 2" descr="29,639 Essai Clinique Vectores, Ilustraciones y Gráficos - 123RF">
            <a:extLst>
              <a:ext uri="{FF2B5EF4-FFF2-40B4-BE49-F238E27FC236}">
                <a16:creationId xmlns:a16="http://schemas.microsoft.com/office/drawing/2014/main" id="{DA600B5D-1459-D113-F360-78FF3C4CC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13970" r="12777" b="20354"/>
          <a:stretch/>
        </p:blipFill>
        <p:spPr bwMode="auto">
          <a:xfrm>
            <a:off x="457101" y="1165998"/>
            <a:ext cx="1010193" cy="9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A3DB2EF-6028-3479-3A1A-B1DAC196E3DC}"/>
              </a:ext>
            </a:extLst>
          </p:cNvPr>
          <p:cNvSpPr txBox="1"/>
          <p:nvPr/>
        </p:nvSpPr>
        <p:spPr>
          <a:xfrm>
            <a:off x="1466540" y="1270271"/>
            <a:ext cx="1041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500000000000000"/>
                <a:cs typeface="Arial" panose="020B0604020202020204" pitchFamily="34" charset="0"/>
              </a:rPr>
              <a:t>Étude randomisée intra-individuelle sous contrôle dermatologique | 30 femmes à la peau sensible et BoSS ≥ 20 | 25 à 50 ans | Application deux fois par jour pendant 28 jours | Cycles chaud-froid suivis par une caméra thermique</a:t>
            </a:r>
          </a:p>
        </p:txBody>
      </p:sp>
      <p:grpSp>
        <p:nvGrpSpPr>
          <p:cNvPr id="157" name="Groupe 156">
            <a:extLst>
              <a:ext uri="{FF2B5EF4-FFF2-40B4-BE49-F238E27FC236}">
                <a16:creationId xmlns:a16="http://schemas.microsoft.com/office/drawing/2014/main" id="{8A8A74C3-C2CD-A09B-CA77-D6F97BFA6AAD}"/>
              </a:ext>
            </a:extLst>
          </p:cNvPr>
          <p:cNvGrpSpPr/>
          <p:nvPr/>
        </p:nvGrpSpPr>
        <p:grpSpPr>
          <a:xfrm>
            <a:off x="6130109" y="1998153"/>
            <a:ext cx="5314181" cy="3467091"/>
            <a:chOff x="6131495" y="1998153"/>
            <a:chExt cx="5314181" cy="3467091"/>
          </a:xfrm>
        </p:grpSpPr>
        <p:grpSp>
          <p:nvGrpSpPr>
            <p:cNvPr id="158" name="Groupe 157">
              <a:extLst>
                <a:ext uri="{FF2B5EF4-FFF2-40B4-BE49-F238E27FC236}">
                  <a16:creationId xmlns:a16="http://schemas.microsoft.com/office/drawing/2014/main" id="{5A5AD6A5-B869-C41F-A4EF-12DCA02E6B73}"/>
                </a:ext>
              </a:extLst>
            </p:cNvPr>
            <p:cNvGrpSpPr/>
            <p:nvPr/>
          </p:nvGrpSpPr>
          <p:grpSpPr>
            <a:xfrm>
              <a:off x="6131495" y="1998153"/>
              <a:ext cx="5314181" cy="3467091"/>
              <a:chOff x="6137845" y="1998153"/>
              <a:chExt cx="5314181" cy="3467091"/>
            </a:xfrm>
          </p:grpSpPr>
          <p:pic>
            <p:nvPicPr>
              <p:cNvPr id="197" name="Image 196">
                <a:extLst>
                  <a:ext uri="{FF2B5EF4-FFF2-40B4-BE49-F238E27FC236}">
                    <a16:creationId xmlns:a16="http://schemas.microsoft.com/office/drawing/2014/main" id="{1918C3E2-2DAF-F50A-87AD-EECD6A5D25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8" t="32718" r="16335" b="15372"/>
              <a:stretch/>
            </p:blipFill>
            <p:spPr>
              <a:xfrm>
                <a:off x="6137845" y="1998153"/>
                <a:ext cx="5314181" cy="3197484"/>
              </a:xfrm>
              <a:prstGeom prst="rect">
                <a:avLst/>
              </a:prstGeom>
            </p:spPr>
          </p:pic>
          <p:grpSp>
            <p:nvGrpSpPr>
              <p:cNvPr id="198" name="Groupe 197">
                <a:extLst>
                  <a:ext uri="{FF2B5EF4-FFF2-40B4-BE49-F238E27FC236}">
                    <a16:creationId xmlns:a16="http://schemas.microsoft.com/office/drawing/2014/main" id="{6D609A58-4C06-3FC2-9B6B-E975523F2530}"/>
                  </a:ext>
                </a:extLst>
              </p:cNvPr>
              <p:cNvGrpSpPr/>
              <p:nvPr/>
            </p:nvGrpSpPr>
            <p:grpSpPr>
              <a:xfrm>
                <a:off x="6446064" y="3699222"/>
                <a:ext cx="4697286" cy="1766022"/>
                <a:chOff x="6446064" y="3699222"/>
                <a:chExt cx="4697286" cy="1766022"/>
              </a:xfrm>
            </p:grpSpPr>
            <p:sp>
              <p:nvSpPr>
                <p:cNvPr id="199" name="ZoneTexte 8">
                  <a:extLst>
                    <a:ext uri="{FF2B5EF4-FFF2-40B4-BE49-F238E27FC236}">
                      <a16:creationId xmlns:a16="http://schemas.microsoft.com/office/drawing/2014/main" id="{7FCF79F9-89B7-21BF-EB30-BAC2C4996778}"/>
                    </a:ext>
                  </a:extLst>
                </p:cNvPr>
                <p:cNvSpPr txBox="1"/>
                <p:nvPr/>
              </p:nvSpPr>
              <p:spPr>
                <a:xfrm>
                  <a:off x="7287497" y="5139528"/>
                  <a:ext cx="644817" cy="3158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fr-FR" sz="1600" b="1" cap="small">
                      <a:solidFill>
                        <a:srgbClr val="454748"/>
                      </a:solidFill>
                      <a:effectLst/>
                      <a:latin typeface="Cera Pro" panose="0000050000000000000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J0</a:t>
                  </a:r>
                </a:p>
                <a:p>
                  <a:pPr algn="ctr"/>
                  <a:r>
                    <a:rPr lang="fr-FR" sz="1600">
                      <a:solidFill>
                        <a:srgbClr val="454748"/>
                      </a:solidFill>
                      <a:effectLst/>
                      <a:latin typeface="Cera Pro" panose="0000050000000000000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200" name="Parenthèse ouvrante 199">
                  <a:extLst>
                    <a:ext uri="{FF2B5EF4-FFF2-40B4-BE49-F238E27FC236}">
                      <a16:creationId xmlns:a16="http://schemas.microsoft.com/office/drawing/2014/main" id="{C2831755-3DBA-A1A0-0359-5BC698D326DC}"/>
                    </a:ext>
                  </a:extLst>
                </p:cNvPr>
                <p:cNvSpPr/>
                <p:nvPr/>
              </p:nvSpPr>
              <p:spPr>
                <a:xfrm rot="16200000">
                  <a:off x="10031893" y="4111426"/>
                  <a:ext cx="82313" cy="2047042"/>
                </a:xfrm>
                <a:prstGeom prst="leftBracket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1600">
                    <a:solidFill>
                      <a:srgbClr val="454748"/>
                    </a:solidFill>
                    <a:latin typeface="Cera Pro" panose="00000500000000000000"/>
                  </a:endParaRPr>
                </a:p>
              </p:txBody>
            </p:sp>
            <p:sp>
              <p:nvSpPr>
                <p:cNvPr id="201" name="ZoneTexte 8">
                  <a:extLst>
                    <a:ext uri="{FF2B5EF4-FFF2-40B4-BE49-F238E27FC236}">
                      <a16:creationId xmlns:a16="http://schemas.microsoft.com/office/drawing/2014/main" id="{7403EF14-C0DB-CE3B-9B3D-67A21FCA7A7D}"/>
                    </a:ext>
                  </a:extLst>
                </p:cNvPr>
                <p:cNvSpPr txBox="1"/>
                <p:nvPr/>
              </p:nvSpPr>
              <p:spPr>
                <a:xfrm>
                  <a:off x="9808148" y="5149395"/>
                  <a:ext cx="644817" cy="3158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fr-FR" sz="1600" b="1" cap="small">
                      <a:solidFill>
                        <a:srgbClr val="454748"/>
                      </a:solidFill>
                      <a:effectLst/>
                      <a:latin typeface="Cera Pro" panose="0000050000000000000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J28</a:t>
                  </a:r>
                </a:p>
                <a:p>
                  <a:pPr algn="ctr"/>
                  <a:r>
                    <a:rPr lang="fr-FR" sz="1600">
                      <a:solidFill>
                        <a:srgbClr val="454748"/>
                      </a:solidFill>
                      <a:effectLst/>
                      <a:latin typeface="Cera Pro" panose="0000050000000000000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202" name="Parenthèse ouvrante 201">
                  <a:extLst>
                    <a:ext uri="{FF2B5EF4-FFF2-40B4-BE49-F238E27FC236}">
                      <a16:creationId xmlns:a16="http://schemas.microsoft.com/office/drawing/2014/main" id="{21C53BC0-9ED0-F3E5-35F6-44D39B238F33}"/>
                    </a:ext>
                  </a:extLst>
                </p:cNvPr>
                <p:cNvSpPr/>
                <p:nvPr/>
              </p:nvSpPr>
              <p:spPr>
                <a:xfrm rot="16200000">
                  <a:off x="7584873" y="4176662"/>
                  <a:ext cx="74431" cy="1887841"/>
                </a:xfrm>
                <a:prstGeom prst="leftBracket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1600">
                    <a:solidFill>
                      <a:srgbClr val="454748"/>
                    </a:solidFill>
                    <a:latin typeface="Cera Pro" panose="00000500000000000000"/>
                  </a:endParaRPr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0C546991-847F-87AA-BEF4-7C1D28EF4446}"/>
                    </a:ext>
                  </a:extLst>
                </p:cNvPr>
                <p:cNvSpPr/>
                <p:nvPr/>
              </p:nvSpPr>
              <p:spPr>
                <a:xfrm>
                  <a:off x="7023525" y="4436418"/>
                  <a:ext cx="445341" cy="360285"/>
                </a:xfrm>
                <a:prstGeom prst="rect">
                  <a:avLst/>
                </a:prstGeom>
                <a:noFill/>
                <a:ln w="28575"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18CEBE8F-88D0-822B-C40D-1E6AC30594BC}"/>
                    </a:ext>
                  </a:extLst>
                </p:cNvPr>
                <p:cNvSpPr/>
                <p:nvPr/>
              </p:nvSpPr>
              <p:spPr>
                <a:xfrm>
                  <a:off x="8265702" y="4071003"/>
                  <a:ext cx="444991" cy="541999"/>
                </a:xfrm>
                <a:prstGeom prst="rect">
                  <a:avLst/>
                </a:prstGeom>
                <a:noFill/>
                <a:ln w="28575"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AEB04607-532B-A0E2-F2A8-9A95D67CAAC0}"/>
                    </a:ext>
                  </a:extLst>
                </p:cNvPr>
                <p:cNvSpPr/>
                <p:nvPr/>
              </p:nvSpPr>
              <p:spPr>
                <a:xfrm>
                  <a:off x="9473550" y="4527177"/>
                  <a:ext cx="481226" cy="374384"/>
                </a:xfrm>
                <a:prstGeom prst="rect">
                  <a:avLst/>
                </a:prstGeom>
                <a:noFill/>
                <a:ln w="28575"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13B2CE22-C353-AE9F-4004-9160DCF5F73F}"/>
                    </a:ext>
                  </a:extLst>
                </p:cNvPr>
                <p:cNvSpPr/>
                <p:nvPr/>
              </p:nvSpPr>
              <p:spPr>
                <a:xfrm>
                  <a:off x="10698359" y="4166471"/>
                  <a:ext cx="444991" cy="446531"/>
                </a:xfrm>
                <a:prstGeom prst="rect">
                  <a:avLst/>
                </a:prstGeom>
                <a:noFill/>
                <a:ln w="28575"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406CFA47-EA00-D011-E4E1-73C4AD560BF0}"/>
                    </a:ext>
                  </a:extLst>
                </p:cNvPr>
                <p:cNvSpPr/>
                <p:nvPr/>
              </p:nvSpPr>
              <p:spPr>
                <a:xfrm>
                  <a:off x="6446064" y="3869540"/>
                  <a:ext cx="425647" cy="864064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2E908256-2AA4-1C5E-4719-361DDAB6E969}"/>
                    </a:ext>
                  </a:extLst>
                </p:cNvPr>
                <p:cNvSpPr/>
                <p:nvPr/>
              </p:nvSpPr>
              <p:spPr>
                <a:xfrm>
                  <a:off x="7637952" y="3699222"/>
                  <a:ext cx="488132" cy="737196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9B0B41E9-11C2-7CAD-4B59-D9227E08BF5F}"/>
                    </a:ext>
                  </a:extLst>
                </p:cNvPr>
                <p:cNvSpPr/>
                <p:nvPr/>
              </p:nvSpPr>
              <p:spPr>
                <a:xfrm>
                  <a:off x="8859377" y="4530522"/>
                  <a:ext cx="444990" cy="261317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E1487773-F1DC-7093-71BC-975DB81260FD}"/>
                    </a:ext>
                  </a:extLst>
                </p:cNvPr>
                <p:cNvSpPr/>
                <p:nvPr/>
              </p:nvSpPr>
              <p:spPr>
                <a:xfrm>
                  <a:off x="10094288" y="4070157"/>
                  <a:ext cx="444991" cy="366261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</p:grpSp>
        </p:grpSp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CF955F3C-4199-75A3-6414-E4C0329478E9}"/>
                </a:ext>
              </a:extLst>
            </p:cNvPr>
            <p:cNvGrpSpPr/>
            <p:nvPr/>
          </p:nvGrpSpPr>
          <p:grpSpPr>
            <a:xfrm>
              <a:off x="6667312" y="2779169"/>
              <a:ext cx="2313396" cy="1034842"/>
              <a:chOff x="6668010" y="2779169"/>
              <a:chExt cx="2313396" cy="1034842"/>
            </a:xfrm>
          </p:grpSpPr>
          <p:grpSp>
            <p:nvGrpSpPr>
              <p:cNvPr id="186" name="Groupe 185">
                <a:extLst>
                  <a:ext uri="{FF2B5EF4-FFF2-40B4-BE49-F238E27FC236}">
                    <a16:creationId xmlns:a16="http://schemas.microsoft.com/office/drawing/2014/main" id="{717DDB9B-DD63-4EC9-9643-069C9B4BF57C}"/>
                  </a:ext>
                </a:extLst>
              </p:cNvPr>
              <p:cNvGrpSpPr/>
              <p:nvPr/>
            </p:nvGrpSpPr>
            <p:grpSpPr>
              <a:xfrm>
                <a:off x="6668010" y="2813050"/>
                <a:ext cx="989011" cy="1000961"/>
                <a:chOff x="6668010" y="2813050"/>
                <a:chExt cx="989011" cy="1000961"/>
              </a:xfrm>
            </p:grpSpPr>
            <p:cxnSp>
              <p:nvCxnSpPr>
                <p:cNvPr id="192" name="Connecteur droit 191">
                  <a:extLst>
                    <a:ext uri="{FF2B5EF4-FFF2-40B4-BE49-F238E27FC236}">
                      <a16:creationId xmlns:a16="http://schemas.microsoft.com/office/drawing/2014/main" id="{6612B2B8-4C84-C486-A008-2408F7A91B39}"/>
                    </a:ext>
                  </a:extLst>
                </p:cNvPr>
                <p:cNvCxnSpPr/>
                <p:nvPr/>
              </p:nvCxnSpPr>
              <p:spPr>
                <a:xfrm flipV="1">
                  <a:off x="6668010" y="3025168"/>
                  <a:ext cx="0" cy="3891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Connecteur droit 192">
                  <a:extLst>
                    <a:ext uri="{FF2B5EF4-FFF2-40B4-BE49-F238E27FC236}">
                      <a16:creationId xmlns:a16="http://schemas.microsoft.com/office/drawing/2014/main" id="{6D44D520-6A01-613F-B6C1-E4C95D7AAB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70211" y="3025166"/>
                  <a:ext cx="608738" cy="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necteur droit 193">
                  <a:extLst>
                    <a:ext uri="{FF2B5EF4-FFF2-40B4-BE49-F238E27FC236}">
                      <a16:creationId xmlns:a16="http://schemas.microsoft.com/office/drawing/2014/main" id="{79E90B0E-F5B1-163B-88B9-6E5CE4E175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59285" y="3025168"/>
                  <a:ext cx="0" cy="7888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" name="Ellipse 194">
                  <a:extLst>
                    <a:ext uri="{FF2B5EF4-FFF2-40B4-BE49-F238E27FC236}">
                      <a16:creationId xmlns:a16="http://schemas.microsoft.com/office/drawing/2014/main" id="{B29D012D-3C44-0E82-299D-DC33F84158F1}"/>
                    </a:ext>
                  </a:extLst>
                </p:cNvPr>
                <p:cNvSpPr/>
                <p:nvPr/>
              </p:nvSpPr>
              <p:spPr>
                <a:xfrm>
                  <a:off x="6943771" y="2813050"/>
                  <a:ext cx="536529" cy="487581"/>
                </a:xfrm>
                <a:prstGeom prst="ellipse">
                  <a:avLst/>
                </a:prstGeom>
                <a:solidFill>
                  <a:srgbClr val="E300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968">
                    <a:latin typeface="Cera Pro" panose="0000050000000000000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6" name="ZoneTexte 195">
                  <a:extLst>
                    <a:ext uri="{FF2B5EF4-FFF2-40B4-BE49-F238E27FC236}">
                      <a16:creationId xmlns:a16="http://schemas.microsoft.com/office/drawing/2014/main" id="{D6566BD5-54C9-BE32-5CE4-648462EC7D21}"/>
                    </a:ext>
                  </a:extLst>
                </p:cNvPr>
                <p:cNvSpPr txBox="1"/>
                <p:nvPr/>
              </p:nvSpPr>
              <p:spPr>
                <a:xfrm>
                  <a:off x="6767033" y="2839008"/>
                  <a:ext cx="88998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chemeClr val="bg1"/>
                      </a:solidFill>
                      <a:latin typeface="Cera Pro" panose="00000500000000000000"/>
                      <a:cs typeface="Arial" panose="020B0604020202020204" pitchFamily="34" charset="0"/>
                    </a:rPr>
                    <a:t>-39 %</a:t>
                  </a:r>
                </a:p>
                <a:p>
                  <a:pPr algn="ctr"/>
                  <a:r>
                    <a:rPr lang="fr-FR" sz="1400" b="1">
                      <a:solidFill>
                        <a:schemeClr val="bg1"/>
                      </a:solidFill>
                      <a:latin typeface="Cera Pro" panose="00000500000000000000"/>
                      <a:cs typeface="Arial" panose="020B0604020202020204" pitchFamily="34" charset="0"/>
                    </a:rPr>
                    <a:t>**</a:t>
                  </a:r>
                </a:p>
              </p:txBody>
            </p:sp>
          </p:grpSp>
          <p:cxnSp>
            <p:nvCxnSpPr>
              <p:cNvPr id="187" name="Connecteur droit 186">
                <a:extLst>
                  <a:ext uri="{FF2B5EF4-FFF2-40B4-BE49-F238E27FC236}">
                    <a16:creationId xmlns:a16="http://schemas.microsoft.com/office/drawing/2014/main" id="{3A2B9057-37C0-5DD5-91A8-A779942A0273}"/>
                  </a:ext>
                </a:extLst>
              </p:cNvPr>
              <p:cNvCxnSpPr/>
              <p:nvPr/>
            </p:nvCxnSpPr>
            <p:spPr>
              <a:xfrm flipV="1">
                <a:off x="7922987" y="2885055"/>
                <a:ext cx="0" cy="38911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>
                <a:extLst>
                  <a:ext uri="{FF2B5EF4-FFF2-40B4-BE49-F238E27FC236}">
                    <a16:creationId xmlns:a16="http://schemas.microsoft.com/office/drawing/2014/main" id="{71B8F3AA-FD3C-7CD9-5046-B5E3EC336A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25188" y="2885053"/>
                <a:ext cx="608738" cy="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>
                <a:extLst>
                  <a:ext uri="{FF2B5EF4-FFF2-40B4-BE49-F238E27FC236}">
                    <a16:creationId xmlns:a16="http://schemas.microsoft.com/office/drawing/2014/main" id="{C15C78D8-D4C3-BFD3-0A5E-40AE279593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12" y="2885055"/>
                <a:ext cx="0" cy="78884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Ellipse 189">
                <a:extLst>
                  <a:ext uri="{FF2B5EF4-FFF2-40B4-BE49-F238E27FC236}">
                    <a16:creationId xmlns:a16="http://schemas.microsoft.com/office/drawing/2014/main" id="{0BF53E49-867E-7B1C-17E8-476B738619AB}"/>
                  </a:ext>
                </a:extLst>
              </p:cNvPr>
              <p:cNvSpPr/>
              <p:nvPr/>
            </p:nvSpPr>
            <p:spPr>
              <a:xfrm>
                <a:off x="8252057" y="2779169"/>
                <a:ext cx="536529" cy="487581"/>
              </a:xfrm>
              <a:prstGeom prst="ellipse">
                <a:avLst/>
              </a:prstGeom>
              <a:solidFill>
                <a:srgbClr val="E300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968">
                  <a:latin typeface="Cera Pro" panose="0000050000000000000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ZoneTexte 190">
                <a:extLst>
                  <a:ext uri="{FF2B5EF4-FFF2-40B4-BE49-F238E27FC236}">
                    <a16:creationId xmlns:a16="http://schemas.microsoft.com/office/drawing/2014/main" id="{33C46B5F-3D40-C2D1-D225-DFBAAD929AFE}"/>
                  </a:ext>
                </a:extLst>
              </p:cNvPr>
              <p:cNvSpPr txBox="1"/>
              <p:nvPr/>
            </p:nvSpPr>
            <p:spPr>
              <a:xfrm>
                <a:off x="8091418" y="2826297"/>
                <a:ext cx="8899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>
                    <a:solidFill>
                      <a:schemeClr val="bg1"/>
                    </a:solidFill>
                    <a:latin typeface="Cera Pro" panose="00000500000000000000"/>
                    <a:cs typeface="Arial" panose="020B0604020202020204" pitchFamily="34" charset="0"/>
                  </a:rPr>
                  <a:t>-29 %</a:t>
                </a:r>
              </a:p>
              <a:p>
                <a:pPr algn="ctr"/>
                <a:r>
                  <a:rPr lang="fr-FR" sz="1400" b="1">
                    <a:solidFill>
                      <a:schemeClr val="bg1"/>
                    </a:solidFill>
                    <a:latin typeface="Cera Pro" panose="00000500000000000000"/>
                    <a:cs typeface="Arial" panose="020B0604020202020204" pitchFamily="34" charset="0"/>
                  </a:rPr>
                  <a:t>*</a:t>
                </a:r>
              </a:p>
            </p:txBody>
          </p:sp>
        </p:grpSp>
        <p:grpSp>
          <p:nvGrpSpPr>
            <p:cNvPr id="160" name="Groupe 159">
              <a:extLst>
                <a:ext uri="{FF2B5EF4-FFF2-40B4-BE49-F238E27FC236}">
                  <a16:creationId xmlns:a16="http://schemas.microsoft.com/office/drawing/2014/main" id="{510C5E59-DCC5-C745-409C-8E68328E4C13}"/>
                </a:ext>
              </a:extLst>
            </p:cNvPr>
            <p:cNvGrpSpPr/>
            <p:nvPr/>
          </p:nvGrpSpPr>
          <p:grpSpPr>
            <a:xfrm>
              <a:off x="10301418" y="2755900"/>
              <a:ext cx="1024123" cy="776322"/>
              <a:chOff x="10302116" y="2755900"/>
              <a:chExt cx="1024123" cy="776322"/>
            </a:xfrm>
          </p:grpSpPr>
          <p:cxnSp>
            <p:nvCxnSpPr>
              <p:cNvPr id="181" name="Connecteur droit 180">
                <a:extLst>
                  <a:ext uri="{FF2B5EF4-FFF2-40B4-BE49-F238E27FC236}">
                    <a16:creationId xmlns:a16="http://schemas.microsoft.com/office/drawing/2014/main" id="{AB5E762E-6AAE-5887-840C-F12A6C040897}"/>
                  </a:ext>
                </a:extLst>
              </p:cNvPr>
              <p:cNvCxnSpPr/>
              <p:nvPr/>
            </p:nvCxnSpPr>
            <p:spPr>
              <a:xfrm flipV="1">
                <a:off x="10302116" y="3016771"/>
                <a:ext cx="0" cy="38911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>
                <a:extLst>
                  <a:ext uri="{FF2B5EF4-FFF2-40B4-BE49-F238E27FC236}">
                    <a16:creationId xmlns:a16="http://schemas.microsoft.com/office/drawing/2014/main" id="{E3441D48-216F-75F1-196A-B938D4B75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2116" y="3016771"/>
                <a:ext cx="608738" cy="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>
                <a:extLst>
                  <a:ext uri="{FF2B5EF4-FFF2-40B4-BE49-F238E27FC236}">
                    <a16:creationId xmlns:a16="http://schemas.microsoft.com/office/drawing/2014/main" id="{42767764-9AE7-1175-2E2A-8F9A213892E3}"/>
                  </a:ext>
                </a:extLst>
              </p:cNvPr>
              <p:cNvCxnSpPr>
                <a:cxnSpLocks/>
                <a:stCxn id="185" idx="0"/>
              </p:cNvCxnSpPr>
              <p:nvPr/>
            </p:nvCxnSpPr>
            <p:spPr>
              <a:xfrm>
                <a:off x="10881245" y="2802559"/>
                <a:ext cx="34987" cy="72966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Ellipse 183">
                <a:extLst>
                  <a:ext uri="{FF2B5EF4-FFF2-40B4-BE49-F238E27FC236}">
                    <a16:creationId xmlns:a16="http://schemas.microsoft.com/office/drawing/2014/main" id="{3654C5EE-6647-9F9D-B58B-F9782039D6B1}"/>
                  </a:ext>
                </a:extLst>
              </p:cNvPr>
              <p:cNvSpPr/>
              <p:nvPr/>
            </p:nvSpPr>
            <p:spPr>
              <a:xfrm>
                <a:off x="10613901" y="2755900"/>
                <a:ext cx="536529" cy="462441"/>
              </a:xfrm>
              <a:prstGeom prst="ellipse">
                <a:avLst/>
              </a:prstGeom>
              <a:solidFill>
                <a:srgbClr val="E300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968">
                  <a:latin typeface="Cera Pro" panose="0000050000000000000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ZoneTexte 184">
                <a:extLst>
                  <a:ext uri="{FF2B5EF4-FFF2-40B4-BE49-F238E27FC236}">
                    <a16:creationId xmlns:a16="http://schemas.microsoft.com/office/drawing/2014/main" id="{463DA480-0260-51B2-2371-404D81757EB9}"/>
                  </a:ext>
                </a:extLst>
              </p:cNvPr>
              <p:cNvSpPr txBox="1"/>
              <p:nvPr/>
            </p:nvSpPr>
            <p:spPr>
              <a:xfrm>
                <a:off x="10436251" y="2802559"/>
                <a:ext cx="8899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>
                    <a:solidFill>
                      <a:schemeClr val="bg1"/>
                    </a:solidFill>
                    <a:latin typeface="Cera Pro" panose="00000500000000000000"/>
                    <a:cs typeface="Arial" panose="020B0604020202020204" pitchFamily="34" charset="0"/>
                  </a:rPr>
                  <a:t>-21 %</a:t>
                </a:r>
              </a:p>
              <a:p>
                <a:pPr algn="ctr"/>
                <a:r>
                  <a:rPr lang="fr-FR" sz="1400" b="1">
                    <a:solidFill>
                      <a:schemeClr val="bg1"/>
                    </a:solidFill>
                    <a:latin typeface="Cera Pro" panose="00000500000000000000"/>
                    <a:cs typeface="Arial" panose="020B0604020202020204" pitchFamily="34" charset="0"/>
                  </a:rPr>
                  <a:t>*</a:t>
                </a:r>
              </a:p>
            </p:txBody>
          </p:sp>
        </p:grpSp>
        <p:grpSp>
          <p:nvGrpSpPr>
            <p:cNvPr id="161" name="Groupe 160">
              <a:extLst>
                <a:ext uri="{FF2B5EF4-FFF2-40B4-BE49-F238E27FC236}">
                  <a16:creationId xmlns:a16="http://schemas.microsoft.com/office/drawing/2014/main" id="{CCB91CC2-9A93-1752-6B97-BB10991A9453}"/>
                </a:ext>
              </a:extLst>
            </p:cNvPr>
            <p:cNvGrpSpPr/>
            <p:nvPr/>
          </p:nvGrpSpPr>
          <p:grpSpPr>
            <a:xfrm>
              <a:off x="10203876" y="2037618"/>
              <a:ext cx="885647" cy="668936"/>
              <a:chOff x="1657152" y="4472917"/>
              <a:chExt cx="880474" cy="669365"/>
            </a:xfrm>
          </p:grpSpPr>
          <p:sp>
            <p:nvSpPr>
              <p:cNvPr id="172" name="Flèche : en arc 171">
                <a:extLst>
                  <a:ext uri="{FF2B5EF4-FFF2-40B4-BE49-F238E27FC236}">
                    <a16:creationId xmlns:a16="http://schemas.microsoft.com/office/drawing/2014/main" id="{2BFFD474-6E13-7998-686C-30BFC0E15254}"/>
                  </a:ext>
                </a:extLst>
              </p:cNvPr>
              <p:cNvSpPr/>
              <p:nvPr/>
            </p:nvSpPr>
            <p:spPr>
              <a:xfrm>
                <a:off x="1902762" y="4472917"/>
                <a:ext cx="420467" cy="202327"/>
              </a:xfrm>
              <a:prstGeom prst="circularArrow">
                <a:avLst/>
              </a:prstGeom>
              <a:solidFill>
                <a:schemeClr val="bg1"/>
              </a:solidFill>
              <a:ln>
                <a:solidFill>
                  <a:srgbClr val="4547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Cera Pro" panose="00000500000000000000"/>
                </a:endParaRPr>
              </a:p>
            </p:txBody>
          </p:sp>
          <p:grpSp>
            <p:nvGrpSpPr>
              <p:cNvPr id="173" name="Groupe 172">
                <a:extLst>
                  <a:ext uri="{FF2B5EF4-FFF2-40B4-BE49-F238E27FC236}">
                    <a16:creationId xmlns:a16="http://schemas.microsoft.com/office/drawing/2014/main" id="{DF9F9973-5913-F084-ED28-DFB1DBD5A994}"/>
                  </a:ext>
                </a:extLst>
              </p:cNvPr>
              <p:cNvGrpSpPr/>
              <p:nvPr/>
            </p:nvGrpSpPr>
            <p:grpSpPr>
              <a:xfrm>
                <a:off x="1657152" y="4613094"/>
                <a:ext cx="880474" cy="529188"/>
                <a:chOff x="1657152" y="4613094"/>
                <a:chExt cx="880474" cy="529188"/>
              </a:xfrm>
            </p:grpSpPr>
            <p:sp>
              <p:nvSpPr>
                <p:cNvPr id="174" name="Flèche : en arc 173">
                  <a:extLst>
                    <a:ext uri="{FF2B5EF4-FFF2-40B4-BE49-F238E27FC236}">
                      <a16:creationId xmlns:a16="http://schemas.microsoft.com/office/drawing/2014/main" id="{D32FE476-111A-0CD8-9D04-9ACDDA9F75AC}"/>
                    </a:ext>
                  </a:extLst>
                </p:cNvPr>
                <p:cNvSpPr/>
                <p:nvPr/>
              </p:nvSpPr>
              <p:spPr>
                <a:xfrm rot="10800000">
                  <a:off x="1889645" y="4939955"/>
                  <a:ext cx="420467" cy="202327"/>
                </a:xfrm>
                <a:prstGeom prst="circularArrow">
                  <a:avLst/>
                </a:prstGeom>
                <a:solidFill>
                  <a:schemeClr val="bg1"/>
                </a:solidFill>
                <a:ln>
                  <a:solidFill>
                    <a:srgbClr val="4547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  <a:latin typeface="Cera Pro" panose="00000500000000000000"/>
                  </a:endParaRPr>
                </a:p>
              </p:txBody>
            </p:sp>
            <p:grpSp>
              <p:nvGrpSpPr>
                <p:cNvPr id="175" name="Groupe 174">
                  <a:extLst>
                    <a:ext uri="{FF2B5EF4-FFF2-40B4-BE49-F238E27FC236}">
                      <a16:creationId xmlns:a16="http://schemas.microsoft.com/office/drawing/2014/main" id="{09212163-55CA-14CC-C928-401FEDAC0062}"/>
                    </a:ext>
                  </a:extLst>
                </p:cNvPr>
                <p:cNvGrpSpPr/>
                <p:nvPr/>
              </p:nvGrpSpPr>
              <p:grpSpPr>
                <a:xfrm>
                  <a:off x="1657152" y="4613094"/>
                  <a:ext cx="390829" cy="403371"/>
                  <a:chOff x="9799514" y="2511614"/>
                  <a:chExt cx="592333" cy="586689"/>
                </a:xfrm>
              </p:grpSpPr>
              <p:pic>
                <p:nvPicPr>
                  <p:cNvPr id="179" name="Picture 2" descr="Icônes flamme à télécharger gratuitement - Icône.com">
                    <a:extLst>
                      <a:ext uri="{FF2B5EF4-FFF2-40B4-BE49-F238E27FC236}">
                        <a16:creationId xmlns:a16="http://schemas.microsoft.com/office/drawing/2014/main" id="{5BFC5D17-2439-2484-FFED-48C311E4E6A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32513" y="2523810"/>
                    <a:ext cx="526337" cy="52633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80" name="Ellipse 179">
                    <a:extLst>
                      <a:ext uri="{FF2B5EF4-FFF2-40B4-BE49-F238E27FC236}">
                        <a16:creationId xmlns:a16="http://schemas.microsoft.com/office/drawing/2014/main" id="{2B45FDB6-35CA-0C31-B227-89E54EFF6E46}"/>
                      </a:ext>
                    </a:extLst>
                  </p:cNvPr>
                  <p:cNvSpPr/>
                  <p:nvPr/>
                </p:nvSpPr>
                <p:spPr>
                  <a:xfrm>
                    <a:off x="9799514" y="2511614"/>
                    <a:ext cx="592333" cy="586689"/>
                  </a:xfrm>
                  <a:prstGeom prst="ellipse">
                    <a:avLst/>
                  </a:prstGeom>
                  <a:noFill/>
                  <a:ln>
                    <a:solidFill>
                      <a:srgbClr val="E3006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Cera Pro" panose="00000500000000000000"/>
                    </a:endParaRPr>
                  </a:p>
                </p:txBody>
              </p:sp>
            </p:grpSp>
            <p:grpSp>
              <p:nvGrpSpPr>
                <p:cNvPr id="176" name="Groupe 175">
                  <a:extLst>
                    <a:ext uri="{FF2B5EF4-FFF2-40B4-BE49-F238E27FC236}">
                      <a16:creationId xmlns:a16="http://schemas.microsoft.com/office/drawing/2014/main" id="{201C3DF8-3D32-B1AA-B0FE-B2B1B88D3544}"/>
                    </a:ext>
                  </a:extLst>
                </p:cNvPr>
                <p:cNvGrpSpPr/>
                <p:nvPr/>
              </p:nvGrpSpPr>
              <p:grpSpPr>
                <a:xfrm>
                  <a:off x="2146797" y="4631843"/>
                  <a:ext cx="390829" cy="403371"/>
                  <a:chOff x="10682028" y="2518541"/>
                  <a:chExt cx="592333" cy="586689"/>
                </a:xfrm>
              </p:grpSpPr>
              <p:pic>
                <p:nvPicPr>
                  <p:cNvPr id="177" name="Graphique 176" descr="Flocon de neige contour">
                    <a:extLst>
                      <a:ext uri="{FF2B5EF4-FFF2-40B4-BE49-F238E27FC236}">
                        <a16:creationId xmlns:a16="http://schemas.microsoft.com/office/drawing/2014/main" id="{C05E60E7-233C-149F-EF89-D02A0B44B5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05680" y="2518541"/>
                    <a:ext cx="545031" cy="561957"/>
                  </a:xfrm>
                  <a:prstGeom prst="rect">
                    <a:avLst/>
                  </a:prstGeom>
                </p:spPr>
              </p:pic>
              <p:sp>
                <p:nvSpPr>
                  <p:cNvPr id="178" name="Ellipse 177">
                    <a:extLst>
                      <a:ext uri="{FF2B5EF4-FFF2-40B4-BE49-F238E27FC236}">
                        <a16:creationId xmlns:a16="http://schemas.microsoft.com/office/drawing/2014/main" id="{1089DF95-03B0-D8B4-4689-C16F8ECBBB35}"/>
                      </a:ext>
                    </a:extLst>
                  </p:cNvPr>
                  <p:cNvSpPr/>
                  <p:nvPr/>
                </p:nvSpPr>
                <p:spPr>
                  <a:xfrm>
                    <a:off x="10682028" y="2518541"/>
                    <a:ext cx="592333" cy="586689"/>
                  </a:xfrm>
                  <a:prstGeom prst="ellipse">
                    <a:avLst/>
                  </a:prstGeom>
                  <a:noFill/>
                  <a:ln>
                    <a:solidFill>
                      <a:srgbClr val="E3006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Cera Pro" panose="00000500000000000000"/>
                    </a:endParaRPr>
                  </a:p>
                </p:txBody>
              </p:sp>
            </p:grpSp>
          </p:grpSp>
        </p:grpSp>
        <p:grpSp>
          <p:nvGrpSpPr>
            <p:cNvPr id="162" name="Groupe 161">
              <a:extLst>
                <a:ext uri="{FF2B5EF4-FFF2-40B4-BE49-F238E27FC236}">
                  <a16:creationId xmlns:a16="http://schemas.microsoft.com/office/drawing/2014/main" id="{D08D37B7-F4D4-0607-634D-732F2E074560}"/>
                </a:ext>
              </a:extLst>
            </p:cNvPr>
            <p:cNvGrpSpPr/>
            <p:nvPr/>
          </p:nvGrpSpPr>
          <p:grpSpPr>
            <a:xfrm>
              <a:off x="7848309" y="2037618"/>
              <a:ext cx="885647" cy="668936"/>
              <a:chOff x="1657152" y="4472917"/>
              <a:chExt cx="880474" cy="669365"/>
            </a:xfrm>
          </p:grpSpPr>
          <p:sp>
            <p:nvSpPr>
              <p:cNvPr id="163" name="Flèche : en arc 162">
                <a:extLst>
                  <a:ext uri="{FF2B5EF4-FFF2-40B4-BE49-F238E27FC236}">
                    <a16:creationId xmlns:a16="http://schemas.microsoft.com/office/drawing/2014/main" id="{D7380ADB-63AE-0DF0-5F78-60D93A6C5F42}"/>
                  </a:ext>
                </a:extLst>
              </p:cNvPr>
              <p:cNvSpPr/>
              <p:nvPr/>
            </p:nvSpPr>
            <p:spPr>
              <a:xfrm>
                <a:off x="1902762" y="4472917"/>
                <a:ext cx="420467" cy="202327"/>
              </a:xfrm>
              <a:prstGeom prst="circularArrow">
                <a:avLst/>
              </a:prstGeom>
              <a:solidFill>
                <a:schemeClr val="bg1"/>
              </a:solidFill>
              <a:ln>
                <a:solidFill>
                  <a:srgbClr val="4547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Cera Pro" panose="00000500000000000000"/>
                </a:endParaRPr>
              </a:p>
            </p:txBody>
          </p:sp>
          <p:grpSp>
            <p:nvGrpSpPr>
              <p:cNvPr id="164" name="Groupe 163">
                <a:extLst>
                  <a:ext uri="{FF2B5EF4-FFF2-40B4-BE49-F238E27FC236}">
                    <a16:creationId xmlns:a16="http://schemas.microsoft.com/office/drawing/2014/main" id="{267AE48F-272C-7677-8FF3-FF35D5313104}"/>
                  </a:ext>
                </a:extLst>
              </p:cNvPr>
              <p:cNvGrpSpPr/>
              <p:nvPr/>
            </p:nvGrpSpPr>
            <p:grpSpPr>
              <a:xfrm>
                <a:off x="1657152" y="4613094"/>
                <a:ext cx="880474" cy="529188"/>
                <a:chOff x="1657152" y="4613094"/>
                <a:chExt cx="880474" cy="529188"/>
              </a:xfrm>
            </p:grpSpPr>
            <p:sp>
              <p:nvSpPr>
                <p:cNvPr id="165" name="Flèche : en arc 164">
                  <a:extLst>
                    <a:ext uri="{FF2B5EF4-FFF2-40B4-BE49-F238E27FC236}">
                      <a16:creationId xmlns:a16="http://schemas.microsoft.com/office/drawing/2014/main" id="{08F23C46-C35E-E81C-DEE3-D5C609F51393}"/>
                    </a:ext>
                  </a:extLst>
                </p:cNvPr>
                <p:cNvSpPr/>
                <p:nvPr/>
              </p:nvSpPr>
              <p:spPr>
                <a:xfrm rot="10800000">
                  <a:off x="1889645" y="4939955"/>
                  <a:ext cx="420467" cy="202327"/>
                </a:xfrm>
                <a:prstGeom prst="circularArrow">
                  <a:avLst/>
                </a:prstGeom>
                <a:solidFill>
                  <a:schemeClr val="bg1"/>
                </a:solidFill>
                <a:ln>
                  <a:solidFill>
                    <a:srgbClr val="4547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  <a:latin typeface="Cera Pro" panose="00000500000000000000"/>
                  </a:endParaRPr>
                </a:p>
              </p:txBody>
            </p:sp>
            <p:grpSp>
              <p:nvGrpSpPr>
                <p:cNvPr id="166" name="Groupe 165">
                  <a:extLst>
                    <a:ext uri="{FF2B5EF4-FFF2-40B4-BE49-F238E27FC236}">
                      <a16:creationId xmlns:a16="http://schemas.microsoft.com/office/drawing/2014/main" id="{E778D97D-A8D1-4713-BA04-D243212B1D56}"/>
                    </a:ext>
                  </a:extLst>
                </p:cNvPr>
                <p:cNvGrpSpPr/>
                <p:nvPr/>
              </p:nvGrpSpPr>
              <p:grpSpPr>
                <a:xfrm>
                  <a:off x="1657152" y="4613094"/>
                  <a:ext cx="390829" cy="403371"/>
                  <a:chOff x="9799514" y="2511614"/>
                  <a:chExt cx="592333" cy="586689"/>
                </a:xfrm>
              </p:grpSpPr>
              <p:pic>
                <p:nvPicPr>
                  <p:cNvPr id="170" name="Picture 2" descr="Icônes flamme à télécharger gratuitement - Icône.com">
                    <a:extLst>
                      <a:ext uri="{FF2B5EF4-FFF2-40B4-BE49-F238E27FC236}">
                        <a16:creationId xmlns:a16="http://schemas.microsoft.com/office/drawing/2014/main" id="{A9C5A030-1F28-BB7D-AABF-1C3B344B35D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32513" y="2523810"/>
                    <a:ext cx="526337" cy="52633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71" name="Ellipse 170">
                    <a:extLst>
                      <a:ext uri="{FF2B5EF4-FFF2-40B4-BE49-F238E27FC236}">
                        <a16:creationId xmlns:a16="http://schemas.microsoft.com/office/drawing/2014/main" id="{7561F67F-EF5D-4B8F-8603-09051E008EC0}"/>
                      </a:ext>
                    </a:extLst>
                  </p:cNvPr>
                  <p:cNvSpPr/>
                  <p:nvPr/>
                </p:nvSpPr>
                <p:spPr>
                  <a:xfrm>
                    <a:off x="9799514" y="2511614"/>
                    <a:ext cx="592333" cy="586689"/>
                  </a:xfrm>
                  <a:prstGeom prst="ellipse">
                    <a:avLst/>
                  </a:prstGeom>
                  <a:noFill/>
                  <a:ln>
                    <a:solidFill>
                      <a:srgbClr val="E3006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>
                      <a:latin typeface="Cera Pro" panose="00000500000000000000"/>
                    </a:endParaRPr>
                  </a:p>
                </p:txBody>
              </p:sp>
            </p:grpSp>
            <p:grpSp>
              <p:nvGrpSpPr>
                <p:cNvPr id="167" name="Groupe 166">
                  <a:extLst>
                    <a:ext uri="{FF2B5EF4-FFF2-40B4-BE49-F238E27FC236}">
                      <a16:creationId xmlns:a16="http://schemas.microsoft.com/office/drawing/2014/main" id="{EDB5068A-0AC1-7D0D-F58D-0595F12AD3CA}"/>
                    </a:ext>
                  </a:extLst>
                </p:cNvPr>
                <p:cNvGrpSpPr/>
                <p:nvPr/>
              </p:nvGrpSpPr>
              <p:grpSpPr>
                <a:xfrm>
                  <a:off x="2146797" y="4631843"/>
                  <a:ext cx="390829" cy="403371"/>
                  <a:chOff x="10682028" y="2518541"/>
                  <a:chExt cx="592333" cy="586689"/>
                </a:xfrm>
              </p:grpSpPr>
              <p:pic>
                <p:nvPicPr>
                  <p:cNvPr id="168" name="Graphique 167" descr="Flocon de neige contour">
                    <a:extLst>
                      <a:ext uri="{FF2B5EF4-FFF2-40B4-BE49-F238E27FC236}">
                        <a16:creationId xmlns:a16="http://schemas.microsoft.com/office/drawing/2014/main" id="{846DF677-E9A7-17AA-5298-7B2468FFD9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05680" y="2518541"/>
                    <a:ext cx="545031" cy="561957"/>
                  </a:xfrm>
                  <a:prstGeom prst="rect">
                    <a:avLst/>
                  </a:prstGeom>
                </p:spPr>
              </p:pic>
              <p:sp>
                <p:nvSpPr>
                  <p:cNvPr id="169" name="Ellipse 168">
                    <a:extLst>
                      <a:ext uri="{FF2B5EF4-FFF2-40B4-BE49-F238E27FC236}">
                        <a16:creationId xmlns:a16="http://schemas.microsoft.com/office/drawing/2014/main" id="{009BD6E7-E3F4-A92F-735B-B5D2E0B72167}"/>
                      </a:ext>
                    </a:extLst>
                  </p:cNvPr>
                  <p:cNvSpPr/>
                  <p:nvPr/>
                </p:nvSpPr>
                <p:spPr>
                  <a:xfrm>
                    <a:off x="10682028" y="2518541"/>
                    <a:ext cx="592333" cy="586689"/>
                  </a:xfrm>
                  <a:prstGeom prst="ellipse">
                    <a:avLst/>
                  </a:prstGeom>
                  <a:noFill/>
                  <a:ln>
                    <a:solidFill>
                      <a:srgbClr val="E3006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Cera Pro" panose="00000500000000000000"/>
                    </a:endParaRPr>
                  </a:p>
                </p:txBody>
              </p:sp>
            </p:grpSp>
          </p:grpSp>
        </p:grpSp>
      </p:grpSp>
      <p:sp>
        <p:nvSpPr>
          <p:cNvPr id="211" name="Rectangle 210">
            <a:extLst>
              <a:ext uri="{FF2B5EF4-FFF2-40B4-BE49-F238E27FC236}">
                <a16:creationId xmlns:a16="http://schemas.microsoft.com/office/drawing/2014/main" id="{3331698C-B719-2112-D9BF-FE58C3FF8D40}"/>
              </a:ext>
            </a:extLst>
          </p:cNvPr>
          <p:cNvSpPr/>
          <p:nvPr/>
        </p:nvSpPr>
        <p:spPr>
          <a:xfrm>
            <a:off x="8800010" y="1998153"/>
            <a:ext cx="2644280" cy="346709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5DF15C9-741E-C0B7-AA87-228F006BF427}"/>
              </a:ext>
            </a:extLst>
          </p:cNvPr>
          <p:cNvGrpSpPr/>
          <p:nvPr/>
        </p:nvGrpSpPr>
        <p:grpSpPr>
          <a:xfrm>
            <a:off x="457101" y="2787696"/>
            <a:ext cx="2322213" cy="2446373"/>
            <a:chOff x="6023142" y="1998153"/>
            <a:chExt cx="3715576" cy="39392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5175785-FE95-FA73-6580-7B2E9120F218}"/>
                </a:ext>
              </a:extLst>
            </p:cNvPr>
            <p:cNvSpPr/>
            <p:nvPr/>
          </p:nvSpPr>
          <p:spPr>
            <a:xfrm>
              <a:off x="7861301" y="1998153"/>
              <a:ext cx="1877417" cy="3939211"/>
            </a:xfrm>
            <a:prstGeom prst="rect">
              <a:avLst/>
            </a:prstGeom>
            <a:solidFill>
              <a:srgbClr val="E30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77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3291DE-4C39-4069-3AED-BC587820621F}"/>
                </a:ext>
              </a:extLst>
            </p:cNvPr>
            <p:cNvSpPr/>
            <p:nvPr/>
          </p:nvSpPr>
          <p:spPr>
            <a:xfrm>
              <a:off x="6023142" y="1998153"/>
              <a:ext cx="1746435" cy="39392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772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4" descr="VIRGINIE COUTURAUD:“LE SÉRUM MORPHO FITNESS D'ESTHEDERM REPRODUIT LES  EFFETS DU SPORT”">
              <a:extLst>
                <a:ext uri="{FF2B5EF4-FFF2-40B4-BE49-F238E27FC236}">
                  <a16:creationId xmlns:a16="http://schemas.microsoft.com/office/drawing/2014/main" id="{7C39BB35-8394-6729-16C1-8C16BBC360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1" r="36527" b="29497"/>
            <a:stretch/>
          </p:blipFill>
          <p:spPr bwMode="auto">
            <a:xfrm>
              <a:off x="6158824" y="2108816"/>
              <a:ext cx="3466564" cy="3655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67520C31-B225-3E78-5E34-B6BBDFAEC4C0}"/>
                </a:ext>
              </a:extLst>
            </p:cNvPr>
            <p:cNvCxnSpPr>
              <a:cxnSpLocks/>
            </p:cNvCxnSpPr>
            <p:nvPr/>
          </p:nvCxnSpPr>
          <p:spPr>
            <a:xfrm>
              <a:off x="7822795" y="2227921"/>
              <a:ext cx="0" cy="3532957"/>
            </a:xfrm>
            <a:prstGeom prst="line">
              <a:avLst/>
            </a:prstGeom>
            <a:ln w="762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3392C71-D354-F3F9-C376-8F200332425D}"/>
              </a:ext>
            </a:extLst>
          </p:cNvPr>
          <p:cNvGrpSpPr/>
          <p:nvPr/>
        </p:nvGrpSpPr>
        <p:grpSpPr>
          <a:xfrm>
            <a:off x="602548" y="3925181"/>
            <a:ext cx="787158" cy="549656"/>
            <a:chOff x="1657152" y="4472917"/>
            <a:chExt cx="880474" cy="669365"/>
          </a:xfrm>
        </p:grpSpPr>
        <p:sp>
          <p:nvSpPr>
            <p:cNvPr id="21" name="Flèche : en arc 20">
              <a:extLst>
                <a:ext uri="{FF2B5EF4-FFF2-40B4-BE49-F238E27FC236}">
                  <a16:creationId xmlns:a16="http://schemas.microsoft.com/office/drawing/2014/main" id="{E86AFB28-B86C-2F2A-8B4A-A8968FC2C907}"/>
                </a:ext>
              </a:extLst>
            </p:cNvPr>
            <p:cNvSpPr/>
            <p:nvPr/>
          </p:nvSpPr>
          <p:spPr>
            <a:xfrm>
              <a:off x="1902762" y="4472917"/>
              <a:ext cx="420467" cy="202327"/>
            </a:xfrm>
            <a:prstGeom prst="circularArrow">
              <a:avLst/>
            </a:prstGeom>
            <a:solidFill>
              <a:schemeClr val="bg1"/>
            </a:solidFill>
            <a:ln>
              <a:solidFill>
                <a:srgbClr val="4547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Cera Pro" panose="00000500000000000000"/>
              </a:endParaRPr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167CD682-C805-91C1-0A80-05CB579B1C8B}"/>
                </a:ext>
              </a:extLst>
            </p:cNvPr>
            <p:cNvGrpSpPr/>
            <p:nvPr/>
          </p:nvGrpSpPr>
          <p:grpSpPr>
            <a:xfrm>
              <a:off x="1657152" y="4613094"/>
              <a:ext cx="880474" cy="529188"/>
              <a:chOff x="1657152" y="4613094"/>
              <a:chExt cx="880474" cy="529188"/>
            </a:xfrm>
          </p:grpSpPr>
          <p:sp>
            <p:nvSpPr>
              <p:cNvPr id="23" name="Flèche : en arc 22">
                <a:extLst>
                  <a:ext uri="{FF2B5EF4-FFF2-40B4-BE49-F238E27FC236}">
                    <a16:creationId xmlns:a16="http://schemas.microsoft.com/office/drawing/2014/main" id="{96A179F7-8578-A89E-6F20-AEF42856FBA1}"/>
                  </a:ext>
                </a:extLst>
              </p:cNvPr>
              <p:cNvSpPr/>
              <p:nvPr/>
            </p:nvSpPr>
            <p:spPr>
              <a:xfrm rot="10800000">
                <a:off x="1889645" y="4939955"/>
                <a:ext cx="420467" cy="202327"/>
              </a:xfrm>
              <a:prstGeom prst="circularArrow">
                <a:avLst/>
              </a:prstGeom>
              <a:solidFill>
                <a:schemeClr val="bg1"/>
              </a:solidFill>
              <a:ln>
                <a:solidFill>
                  <a:srgbClr val="4547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Cera Pro" panose="00000500000000000000"/>
                </a:endParaRPr>
              </a:p>
            </p:txBody>
          </p:sp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8F0EF4E3-5361-4733-4F5A-1228705EFA5A}"/>
                  </a:ext>
                </a:extLst>
              </p:cNvPr>
              <p:cNvGrpSpPr/>
              <p:nvPr/>
            </p:nvGrpSpPr>
            <p:grpSpPr>
              <a:xfrm>
                <a:off x="1657152" y="4613094"/>
                <a:ext cx="390829" cy="403371"/>
                <a:chOff x="9799514" y="2511614"/>
                <a:chExt cx="592333" cy="586689"/>
              </a:xfrm>
            </p:grpSpPr>
            <p:pic>
              <p:nvPicPr>
                <p:cNvPr id="28" name="Picture 2" descr="Icônes flamme à télécharger gratuitement - Icône.com">
                  <a:extLst>
                    <a:ext uri="{FF2B5EF4-FFF2-40B4-BE49-F238E27FC236}">
                      <a16:creationId xmlns:a16="http://schemas.microsoft.com/office/drawing/2014/main" id="{FD167842-9155-C428-7743-B942A8623C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32513" y="2523810"/>
                  <a:ext cx="526337" cy="5263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2E2B61F4-7444-F7A4-6C43-1D5B9D4FABB6}"/>
                    </a:ext>
                  </a:extLst>
                </p:cNvPr>
                <p:cNvSpPr/>
                <p:nvPr/>
              </p:nvSpPr>
              <p:spPr>
                <a:xfrm>
                  <a:off x="9799514" y="2511614"/>
                  <a:ext cx="592333" cy="586689"/>
                </a:xfrm>
                <a:prstGeom prst="ellipse">
                  <a:avLst/>
                </a:prstGeom>
                <a:noFill/>
                <a:ln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Cera Pro" panose="00000500000000000000"/>
                  </a:endParaRPr>
                </a:p>
              </p:txBody>
            </p:sp>
          </p:grpSp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6D76D460-CBCF-EF48-4F3A-0FF521C255B4}"/>
                  </a:ext>
                </a:extLst>
              </p:cNvPr>
              <p:cNvGrpSpPr/>
              <p:nvPr/>
            </p:nvGrpSpPr>
            <p:grpSpPr>
              <a:xfrm>
                <a:off x="2146797" y="4631843"/>
                <a:ext cx="390829" cy="403371"/>
                <a:chOff x="10682028" y="2518541"/>
                <a:chExt cx="592333" cy="586689"/>
              </a:xfrm>
            </p:grpSpPr>
            <p:pic>
              <p:nvPicPr>
                <p:cNvPr id="26" name="Graphique 25" descr="Flocon de neige contour">
                  <a:extLst>
                    <a:ext uri="{FF2B5EF4-FFF2-40B4-BE49-F238E27FC236}">
                      <a16:creationId xmlns:a16="http://schemas.microsoft.com/office/drawing/2014/main" id="{0ABE09C9-2901-B476-0693-A82F07619E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05680" y="2518541"/>
                  <a:ext cx="545031" cy="561957"/>
                </a:xfrm>
                <a:prstGeom prst="rect">
                  <a:avLst/>
                </a:prstGeom>
              </p:spPr>
            </p:pic>
            <p:sp>
              <p:nvSpPr>
                <p:cNvPr id="27" name="Ellipse 26">
                  <a:extLst>
                    <a:ext uri="{FF2B5EF4-FFF2-40B4-BE49-F238E27FC236}">
                      <a16:creationId xmlns:a16="http://schemas.microsoft.com/office/drawing/2014/main" id="{DC354D65-F19A-340F-FAB4-D43B48A61410}"/>
                    </a:ext>
                  </a:extLst>
                </p:cNvPr>
                <p:cNvSpPr/>
                <p:nvPr/>
              </p:nvSpPr>
              <p:spPr>
                <a:xfrm>
                  <a:off x="10682028" y="2518541"/>
                  <a:ext cx="592333" cy="586689"/>
                </a:xfrm>
                <a:prstGeom prst="ellipse">
                  <a:avLst/>
                </a:prstGeom>
                <a:noFill/>
                <a:ln>
                  <a:solidFill>
                    <a:srgbClr val="E3006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Cera Pro" panose="00000500000000000000"/>
                  </a:endParaRPr>
                </a:p>
              </p:txBody>
            </p:sp>
          </p:grpSp>
        </p:grp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F0F3ABE-BE7C-E58F-4C2F-9A8E33107B7A}"/>
              </a:ext>
            </a:extLst>
          </p:cNvPr>
          <p:cNvGrpSpPr/>
          <p:nvPr/>
        </p:nvGrpSpPr>
        <p:grpSpPr>
          <a:xfrm>
            <a:off x="3377146" y="2346620"/>
            <a:ext cx="1672855" cy="3503746"/>
            <a:chOff x="3201782" y="2346620"/>
            <a:chExt cx="1672855" cy="3503746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ADC2CA9-4E5A-8160-4801-B5F86EAE559A}"/>
                </a:ext>
              </a:extLst>
            </p:cNvPr>
            <p:cNvSpPr txBox="1"/>
            <p:nvPr/>
          </p:nvSpPr>
          <p:spPr>
            <a:xfrm>
              <a:off x="3465550" y="2878671"/>
              <a:ext cx="1149531" cy="369332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/>
            </a:bodyPr>
            <a:lstStyle/>
            <a:p>
              <a:pPr algn="ctr"/>
              <a:r>
                <a:rPr lang="fr-FR" sz="1400" dirty="0">
                  <a:solidFill>
                    <a:srgbClr val="454748"/>
                  </a:solidFill>
                  <a:latin typeface="Cera Pro" panose="00000500000000000000"/>
                </a:rPr>
                <a:t>Picotements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73FDA33E-E174-7ED2-A658-523B74FB8DB7}"/>
                </a:ext>
              </a:extLst>
            </p:cNvPr>
            <p:cNvSpPr txBox="1"/>
            <p:nvPr/>
          </p:nvSpPr>
          <p:spPr>
            <a:xfrm>
              <a:off x="3317362" y="3285571"/>
              <a:ext cx="1445907" cy="523220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454748"/>
                  </a:solidFill>
                  <a:latin typeface="Cera Pro" panose="00000500000000000000"/>
                </a:rPr>
                <a:t>Sensation de brûlure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8B6B2E6-1157-078D-FFF0-A46821E32F5B}"/>
                </a:ext>
              </a:extLst>
            </p:cNvPr>
            <p:cNvSpPr txBox="1"/>
            <p:nvPr/>
          </p:nvSpPr>
          <p:spPr>
            <a:xfrm>
              <a:off x="3339533" y="3830677"/>
              <a:ext cx="1401564" cy="523220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454748"/>
                  </a:solidFill>
                  <a:latin typeface="Cera Pro" panose="00000500000000000000"/>
                </a:rPr>
                <a:t>Sensation de chaleur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2ACFD3E-3ACF-344F-FD8C-A2E21789D152}"/>
                </a:ext>
              </a:extLst>
            </p:cNvPr>
            <p:cNvSpPr txBox="1"/>
            <p:nvPr/>
          </p:nvSpPr>
          <p:spPr>
            <a:xfrm>
              <a:off x="3408838" y="2392068"/>
              <a:ext cx="1262954" cy="369332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/>
            </a:bodyPr>
            <a:lstStyle/>
            <a:p>
              <a:pPr algn="ctr"/>
              <a:r>
                <a:rPr lang="fr-FR" sz="1400" dirty="0">
                  <a:solidFill>
                    <a:srgbClr val="454748"/>
                  </a:solidFill>
                  <a:latin typeface="Cera Pro" panose="00000500000000000000"/>
                </a:rPr>
                <a:t>Tiraillements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710C65B-EDED-7BC7-8B91-4EC7E2B8D06B}"/>
                </a:ext>
              </a:extLst>
            </p:cNvPr>
            <p:cNvSpPr txBox="1"/>
            <p:nvPr/>
          </p:nvSpPr>
          <p:spPr>
            <a:xfrm>
              <a:off x="3556990" y="4439211"/>
              <a:ext cx="966651" cy="369332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/>
            </a:bodyPr>
            <a:lstStyle/>
            <a:p>
              <a:pPr algn="ctr"/>
              <a:r>
                <a:rPr lang="fr-FR" sz="1400" dirty="0">
                  <a:solidFill>
                    <a:srgbClr val="454748"/>
                  </a:solidFill>
                  <a:latin typeface="Cera Pro" panose="00000500000000000000"/>
                </a:rPr>
                <a:t>Rougeurs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5DEDB70B-B84E-5BF6-DA62-D0F6DE4D541D}"/>
                </a:ext>
              </a:extLst>
            </p:cNvPr>
            <p:cNvSpPr txBox="1"/>
            <p:nvPr/>
          </p:nvSpPr>
          <p:spPr>
            <a:xfrm>
              <a:off x="3201782" y="4913049"/>
              <a:ext cx="1672855" cy="923330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normAutofit/>
            </a:bodyPr>
            <a:lstStyle/>
            <a:p>
              <a:pPr algn="ctr"/>
              <a:r>
                <a:rPr lang="fr-FR" b="1">
                  <a:solidFill>
                    <a:srgbClr val="454748"/>
                  </a:solidFill>
                  <a:latin typeface="Cera Pro" panose="00000500000000000000"/>
                </a:rPr>
                <a:t>Score global de symptômes désagréables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5B6D391-B4E9-92C7-8090-2E06E8EE902E}"/>
                </a:ext>
              </a:extLst>
            </p:cNvPr>
            <p:cNvSpPr/>
            <p:nvPr/>
          </p:nvSpPr>
          <p:spPr>
            <a:xfrm>
              <a:off x="3271752" y="2346620"/>
              <a:ext cx="1544312" cy="3503746"/>
            </a:xfrm>
            <a:prstGeom prst="rect">
              <a:avLst/>
            </a:prstGeom>
            <a:noFill/>
            <a:ln>
              <a:solidFill>
                <a:srgbClr val="E30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38" name="Signe Plus 37">
              <a:extLst>
                <a:ext uri="{FF2B5EF4-FFF2-40B4-BE49-F238E27FC236}">
                  <a16:creationId xmlns:a16="http://schemas.microsoft.com/office/drawing/2014/main" id="{3C207F30-E61F-FC04-434A-999D3FBD3C45}"/>
                </a:ext>
              </a:extLst>
            </p:cNvPr>
            <p:cNvSpPr/>
            <p:nvPr/>
          </p:nvSpPr>
          <p:spPr>
            <a:xfrm>
              <a:off x="3942544" y="2706554"/>
              <a:ext cx="113539" cy="110708"/>
            </a:xfrm>
            <a:prstGeom prst="mathPlus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39" name="Signe Plus 38">
              <a:extLst>
                <a:ext uri="{FF2B5EF4-FFF2-40B4-BE49-F238E27FC236}">
                  <a16:creationId xmlns:a16="http://schemas.microsoft.com/office/drawing/2014/main" id="{7BABD575-77AE-D1A8-0CD7-510AC82F9AC2}"/>
                </a:ext>
              </a:extLst>
            </p:cNvPr>
            <p:cNvSpPr/>
            <p:nvPr/>
          </p:nvSpPr>
          <p:spPr>
            <a:xfrm>
              <a:off x="3951795" y="3211396"/>
              <a:ext cx="113539" cy="110708"/>
            </a:xfrm>
            <a:prstGeom prst="mathPlus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40" name="Signe Plus 39">
              <a:extLst>
                <a:ext uri="{FF2B5EF4-FFF2-40B4-BE49-F238E27FC236}">
                  <a16:creationId xmlns:a16="http://schemas.microsoft.com/office/drawing/2014/main" id="{CA9527B3-02B8-87BE-1FEF-6CB938EBF93F}"/>
                </a:ext>
              </a:extLst>
            </p:cNvPr>
            <p:cNvSpPr/>
            <p:nvPr/>
          </p:nvSpPr>
          <p:spPr>
            <a:xfrm>
              <a:off x="3951795" y="4340875"/>
              <a:ext cx="113539" cy="110708"/>
            </a:xfrm>
            <a:prstGeom prst="mathPlus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41" name="Signe Plus 40">
              <a:extLst>
                <a:ext uri="{FF2B5EF4-FFF2-40B4-BE49-F238E27FC236}">
                  <a16:creationId xmlns:a16="http://schemas.microsoft.com/office/drawing/2014/main" id="{390967D5-9214-65A5-DDB6-6B9818AD9926}"/>
                </a:ext>
              </a:extLst>
            </p:cNvPr>
            <p:cNvSpPr/>
            <p:nvPr/>
          </p:nvSpPr>
          <p:spPr>
            <a:xfrm>
              <a:off x="3951795" y="3775323"/>
              <a:ext cx="113539" cy="110708"/>
            </a:xfrm>
            <a:prstGeom prst="mathPlus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fr-FR">
                <a:latin typeface="Cera Pro" panose="00000500000000000000"/>
              </a:endParaRPr>
            </a:p>
          </p:txBody>
        </p:sp>
        <p:sp>
          <p:nvSpPr>
            <p:cNvPr id="42" name="Est égal à 41">
              <a:extLst>
                <a:ext uri="{FF2B5EF4-FFF2-40B4-BE49-F238E27FC236}">
                  <a16:creationId xmlns:a16="http://schemas.microsoft.com/office/drawing/2014/main" id="{F2FBD465-BA2D-B0BC-4F83-DEE3B00055A9}"/>
                </a:ext>
              </a:extLst>
            </p:cNvPr>
            <p:cNvSpPr/>
            <p:nvPr/>
          </p:nvSpPr>
          <p:spPr>
            <a:xfrm>
              <a:off x="3935459" y="4763894"/>
              <a:ext cx="189246" cy="171657"/>
            </a:xfrm>
            <a:prstGeom prst="mathEqual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fr-FR">
                <a:solidFill>
                  <a:schemeClr val="tx1"/>
                </a:solidFill>
                <a:latin typeface="Cera Pro" panose="0000050000000000000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033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4757</TotalTime>
  <Words>923</Words>
  <Application>Microsoft Office PowerPoint</Application>
  <PresentationFormat>Grand écran</PresentationFormat>
  <Paragraphs>184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Cera Pro</vt:lpstr>
      <vt:lpstr>Poppins</vt:lpstr>
      <vt:lpstr>Times New Roman</vt:lpstr>
      <vt:lpstr>Tema di Office</vt:lpstr>
      <vt:lpstr>Management of triggering factors effect in sensitive skin with a specific  dermo-cosmetic product (Contrôle des effets de facteurs déclenchants sur  les peaux sensibles avec un produit dermo-cosmétique spécifique)</vt:lpstr>
      <vt:lpstr>Présentation PowerPoint</vt:lpstr>
      <vt:lpstr>Syndrome de la peau sensible </vt:lpstr>
      <vt:lpstr>Syndrome de la peau sensible</vt:lpstr>
      <vt:lpstr>Facteurs déclencheurs</vt:lpstr>
      <vt:lpstr>Projet de recherche écobiologique</vt:lpstr>
      <vt:lpstr>N° 1 Étude clinique dans des conditions de stress mécanique : test de stripping</vt:lpstr>
      <vt:lpstr>N° 2 Étude clinique dans des conditions de stress chaud-froid</vt:lpstr>
      <vt:lpstr>N° 2 Étude clinique dans des conditions de stress chaud-froid</vt:lpstr>
      <vt:lpstr>N° 2 Étude clinique dans des conditions de stress chaud-froid</vt:lpstr>
      <vt:lpstr>N° 3 Étude clinique dans des conditions de stress irritant : test à la capsaïcine</vt:lpstr>
      <vt:lpstr>N° 4 Étude clinique dans des conditions de stress chimique : pollution</vt:lpstr>
      <vt:lpstr>QUESTIONNAIRE</vt:lpstr>
      <vt:lpstr>Message à retenir</vt:lpstr>
      <vt:lpstr>Contrôle des effets de facteurs déclenchants par une approche écobiologique...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Altamore Giacomo</dc:creator>
  <cp:lastModifiedBy>Clémentine COLLEIT - ITC France</cp:lastModifiedBy>
  <cp:revision>43</cp:revision>
  <dcterms:created xsi:type="dcterms:W3CDTF">2023-02-23T10:14:26Z</dcterms:created>
  <dcterms:modified xsi:type="dcterms:W3CDTF">2024-10-16T12:20:52Z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3FE37DF7-B062-4FD7-939F-66663F14DA2E</vt:lpwstr>
  </property>
  <property fmtid="{D5CDD505-2E9C-101B-9397-08002B2CF9AE}" pid="3" name="ArticulatePath">
    <vt:lpwstr>Oral_Sensibio Defensive (triggering factors)_WCD2023</vt:lpwstr>
  </property>
</Properties>
</file>