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2" r:id="rId1"/>
  </p:sldMasterIdLst>
  <p:notesMasterIdLst>
    <p:notesMasterId r:id="rId16"/>
  </p:notesMasterIdLst>
  <p:handoutMasterIdLst>
    <p:handoutMasterId r:id="rId17"/>
  </p:handoutMasterIdLst>
  <p:sldIdLst>
    <p:sldId id="2850" r:id="rId2"/>
    <p:sldId id="2841" r:id="rId3"/>
    <p:sldId id="2852" r:id="rId4"/>
    <p:sldId id="2857" r:id="rId5"/>
    <p:sldId id="2147471745" r:id="rId6"/>
    <p:sldId id="2854" r:id="rId7"/>
    <p:sldId id="2855" r:id="rId8"/>
    <p:sldId id="2856" r:id="rId9"/>
    <p:sldId id="2147471744" r:id="rId10"/>
    <p:sldId id="2862" r:id="rId11"/>
    <p:sldId id="2147471741" r:id="rId12"/>
    <p:sldId id="2147471742" r:id="rId13"/>
    <p:sldId id="2860" r:id="rId14"/>
    <p:sldId id="2859" r:id="rId15"/>
  </p:sldIdLst>
  <p:sldSz cx="9144000" cy="5143500" type="screen16x9"/>
  <p:notesSz cx="6858000" cy="9144000"/>
  <p:custDataLst>
    <p:tags r:id="rId18"/>
  </p:custDataLst>
  <p:defaultTextStyle>
    <a:defPPr>
      <a:defRPr lang="en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147"/>
    <a:srgbClr val="B8B400"/>
    <a:srgbClr val="D0BC6D"/>
    <a:srgbClr val="867632"/>
    <a:srgbClr val="BDA94E"/>
    <a:srgbClr val="642F6C"/>
    <a:srgbClr val="A6A6A6"/>
    <a:srgbClr val="F5F5F5"/>
    <a:srgbClr val="F08010"/>
    <a:srgbClr val="221E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0" autoAdjust="0"/>
    <p:restoredTop sz="77838" autoAdjust="0"/>
  </p:normalViewPr>
  <p:slideViewPr>
    <p:cSldViewPr snapToGrid="0" snapToObjects="1">
      <p:cViewPr varScale="1">
        <p:scale>
          <a:sx n="158" d="100"/>
          <a:sy n="158" d="100"/>
        </p:scale>
        <p:origin x="4344" y="1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92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OLENA Helena" userId="16d3be3f-6019-4903-88f8-8b979e5bf01a" providerId="ADAL" clId="{4262C728-8EDD-4E59-8211-F1A3C31C79A9}"/>
    <pc:docChg chg="delSld modSld">
      <pc:chgData name="POLENA Helena" userId="16d3be3f-6019-4903-88f8-8b979e5bf01a" providerId="ADAL" clId="{4262C728-8EDD-4E59-8211-F1A3C31C79A9}" dt="2024-02-06T14:13:35.237" v="14" actId="47"/>
      <pc:docMkLst>
        <pc:docMk/>
      </pc:docMkLst>
      <pc:sldChg chg="modNotesTx">
        <pc:chgData name="POLENA Helena" userId="16d3be3f-6019-4903-88f8-8b979e5bf01a" providerId="ADAL" clId="{4262C728-8EDD-4E59-8211-F1A3C31C79A9}" dt="2024-02-06T14:12:48.043" v="1" actId="20577"/>
        <pc:sldMkLst>
          <pc:docMk/>
          <pc:sldMk cId="3485204322" sldId="2841"/>
        </pc:sldMkLst>
      </pc:sldChg>
      <pc:sldChg chg="modNotesTx">
        <pc:chgData name="POLENA Helena" userId="16d3be3f-6019-4903-88f8-8b979e5bf01a" providerId="ADAL" clId="{4262C728-8EDD-4E59-8211-F1A3C31C79A9}" dt="2024-02-06T14:12:45.326" v="0" actId="20577"/>
        <pc:sldMkLst>
          <pc:docMk/>
          <pc:sldMk cId="757550874" sldId="2850"/>
        </pc:sldMkLst>
      </pc:sldChg>
      <pc:sldChg chg="modNotesTx">
        <pc:chgData name="POLENA Helena" userId="16d3be3f-6019-4903-88f8-8b979e5bf01a" providerId="ADAL" clId="{4262C728-8EDD-4E59-8211-F1A3C31C79A9}" dt="2024-02-06T14:12:50.685" v="2" actId="20577"/>
        <pc:sldMkLst>
          <pc:docMk/>
          <pc:sldMk cId="4023794541" sldId="2852"/>
        </pc:sldMkLst>
      </pc:sldChg>
      <pc:sldChg chg="modNotesTx">
        <pc:chgData name="POLENA Helena" userId="16d3be3f-6019-4903-88f8-8b979e5bf01a" providerId="ADAL" clId="{4262C728-8EDD-4E59-8211-F1A3C31C79A9}" dt="2024-02-06T14:13:00.267" v="5" actId="20577"/>
        <pc:sldMkLst>
          <pc:docMk/>
          <pc:sldMk cId="2001380039" sldId="2854"/>
        </pc:sldMkLst>
      </pc:sldChg>
      <pc:sldChg chg="modNotesTx">
        <pc:chgData name="POLENA Helena" userId="16d3be3f-6019-4903-88f8-8b979e5bf01a" providerId="ADAL" clId="{4262C728-8EDD-4E59-8211-F1A3C31C79A9}" dt="2024-02-06T14:13:05.177" v="6" actId="20577"/>
        <pc:sldMkLst>
          <pc:docMk/>
          <pc:sldMk cId="2451027862" sldId="2855"/>
        </pc:sldMkLst>
      </pc:sldChg>
      <pc:sldChg chg="modNotesTx">
        <pc:chgData name="POLENA Helena" userId="16d3be3f-6019-4903-88f8-8b979e5bf01a" providerId="ADAL" clId="{4262C728-8EDD-4E59-8211-F1A3C31C79A9}" dt="2024-02-06T14:13:08.907" v="7" actId="20577"/>
        <pc:sldMkLst>
          <pc:docMk/>
          <pc:sldMk cId="3699888723" sldId="2856"/>
        </pc:sldMkLst>
      </pc:sldChg>
      <pc:sldChg chg="modNotesTx">
        <pc:chgData name="POLENA Helena" userId="16d3be3f-6019-4903-88f8-8b979e5bf01a" providerId="ADAL" clId="{4262C728-8EDD-4E59-8211-F1A3C31C79A9}" dt="2024-02-06T14:12:53.238" v="3" actId="20577"/>
        <pc:sldMkLst>
          <pc:docMk/>
          <pc:sldMk cId="3572971140" sldId="2857"/>
        </pc:sldMkLst>
      </pc:sldChg>
      <pc:sldChg chg="modNotesTx">
        <pc:chgData name="POLENA Helena" userId="16d3be3f-6019-4903-88f8-8b979e5bf01a" providerId="ADAL" clId="{4262C728-8EDD-4E59-8211-F1A3C31C79A9}" dt="2024-02-06T14:13:27.111" v="12" actId="20577"/>
        <pc:sldMkLst>
          <pc:docMk/>
          <pc:sldMk cId="1596341217" sldId="2860"/>
        </pc:sldMkLst>
      </pc:sldChg>
      <pc:sldChg chg="modNotesTx">
        <pc:chgData name="POLENA Helena" userId="16d3be3f-6019-4903-88f8-8b979e5bf01a" providerId="ADAL" clId="{4262C728-8EDD-4E59-8211-F1A3C31C79A9}" dt="2024-02-06T14:13:16.622" v="9" actId="20577"/>
        <pc:sldMkLst>
          <pc:docMk/>
          <pc:sldMk cId="495539138" sldId="2862"/>
        </pc:sldMkLst>
      </pc:sldChg>
      <pc:sldChg chg="del">
        <pc:chgData name="POLENA Helena" userId="16d3be3f-6019-4903-88f8-8b979e5bf01a" providerId="ADAL" clId="{4262C728-8EDD-4E59-8211-F1A3C31C79A9}" dt="2024-02-06T14:13:35.237" v="14" actId="47"/>
        <pc:sldMkLst>
          <pc:docMk/>
          <pc:sldMk cId="3559420482" sldId="2864"/>
        </pc:sldMkLst>
      </pc:sldChg>
      <pc:sldChg chg="del">
        <pc:chgData name="POLENA Helena" userId="16d3be3f-6019-4903-88f8-8b979e5bf01a" providerId="ADAL" clId="{4262C728-8EDD-4E59-8211-F1A3C31C79A9}" dt="2024-02-06T14:13:33.535" v="13" actId="47"/>
        <pc:sldMkLst>
          <pc:docMk/>
          <pc:sldMk cId="3917909997" sldId="2147471740"/>
        </pc:sldMkLst>
      </pc:sldChg>
      <pc:sldChg chg="modNotesTx">
        <pc:chgData name="POLENA Helena" userId="16d3be3f-6019-4903-88f8-8b979e5bf01a" providerId="ADAL" clId="{4262C728-8EDD-4E59-8211-F1A3C31C79A9}" dt="2024-02-06T14:13:20.624" v="10" actId="20577"/>
        <pc:sldMkLst>
          <pc:docMk/>
          <pc:sldMk cId="786249112" sldId="2147471741"/>
        </pc:sldMkLst>
      </pc:sldChg>
      <pc:sldChg chg="modNotesTx">
        <pc:chgData name="POLENA Helena" userId="16d3be3f-6019-4903-88f8-8b979e5bf01a" providerId="ADAL" clId="{4262C728-8EDD-4E59-8211-F1A3C31C79A9}" dt="2024-02-06T14:13:23.506" v="11" actId="20577"/>
        <pc:sldMkLst>
          <pc:docMk/>
          <pc:sldMk cId="2316811998" sldId="2147471742"/>
        </pc:sldMkLst>
      </pc:sldChg>
      <pc:sldChg chg="modNotesTx">
        <pc:chgData name="POLENA Helena" userId="16d3be3f-6019-4903-88f8-8b979e5bf01a" providerId="ADAL" clId="{4262C728-8EDD-4E59-8211-F1A3C31C79A9}" dt="2024-02-06T14:13:13.566" v="8" actId="20577"/>
        <pc:sldMkLst>
          <pc:docMk/>
          <pc:sldMk cId="3696830689" sldId="2147471744"/>
        </pc:sldMkLst>
      </pc:sldChg>
      <pc:sldChg chg="modNotesTx">
        <pc:chgData name="POLENA Helena" userId="16d3be3f-6019-4903-88f8-8b979e5bf01a" providerId="ADAL" clId="{4262C728-8EDD-4E59-8211-F1A3C31C79A9}" dt="2024-02-06T14:12:55.502" v="4" actId="20577"/>
        <pc:sldMkLst>
          <pc:docMk/>
          <pc:sldMk cId="4087775763" sldId="214747174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naoshq-my.sharepoint.com/personal/marlene_chavagnac_naos_com/Documents/Documents/POSTERS_ORAUX/Posters_oraux%202023/EADV/Cicabio%20Cr&#232;me+/Graphs%20poster%20EADV%20Cicabio%20Cr&#232;me+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11655153392178"/>
          <c:y val="5.2027383911406717E-2"/>
          <c:w val="0.71524898537168791"/>
          <c:h val="0.8128702246817122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'GLOBAL SCORE PEELING'!$B$24</c:f>
              <c:strCache>
                <c:ptCount val="1"/>
                <c:pt idx="0">
                  <c:v>Placebo</c:v>
                </c:pt>
              </c:strCache>
            </c:strRef>
          </c:tx>
          <c:spPr>
            <a:solidFill>
              <a:srgbClr val="A6A6A6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A1-4CB5-BBA0-C94C1CC7713E}"/>
                </c:ext>
              </c:extLst>
            </c:dLbl>
            <c:dLbl>
              <c:idx val="1"/>
              <c:layout>
                <c:manualLayout>
                  <c:x val="-1.5473399298701649E-2"/>
                  <c:y val="-1.978760708178207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-22%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9DA1-4CB5-BBA0-C94C1CC7713E}"/>
                </c:ext>
              </c:extLst>
            </c:dLbl>
            <c:dLbl>
              <c:idx val="2"/>
              <c:layout>
                <c:manualLayout>
                  <c:x val="2.7305998762414065E-3"/>
                  <c:y val="3.109481112851460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-32%</a:t>
                    </a:r>
                  </a:p>
                  <a:p>
                    <a:r>
                      <a:rPr lang="en-US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9DA1-4CB5-BBA0-C94C1CC7713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-55%</a:t>
                    </a:r>
                  </a:p>
                  <a:p>
                    <a:r>
                      <a:rPr lang="en-US"/>
                      <a:t>***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9DA1-4CB5-BBA0-C94C1CC7713E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-88%</a:t>
                    </a:r>
                  </a:p>
                  <a:p>
                    <a:r>
                      <a:rPr lang="en-US"/>
                      <a:t>***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9DA1-4CB5-BBA0-C94C1CC771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('GLOBAL SCORE PEELING'!$C$22,'GLOBAL SCORE PEELING'!$E$22,'GLOBAL SCORE PEELING'!$G$22:$I$22)</c:f>
              <c:strCache>
                <c:ptCount val="5"/>
                <c:pt idx="0">
                  <c:v>J0 procédure</c:v>
                </c:pt>
                <c:pt idx="1">
                  <c:v>J1</c:v>
                </c:pt>
                <c:pt idx="2">
                  <c:v>J3</c:v>
                </c:pt>
                <c:pt idx="3">
                  <c:v>J7</c:v>
                </c:pt>
                <c:pt idx="4">
                  <c:v>J14</c:v>
                </c:pt>
              </c:strCache>
              <c:extLst/>
            </c:strRef>
          </c:cat>
          <c:val>
            <c:numRef>
              <c:f>('GLOBAL SCORE PEELING'!$C$24,'GLOBAL SCORE PEELING'!$E$24,'GLOBAL SCORE PEELING'!$G$24:$I$24)</c:f>
              <c:numCache>
                <c:formatCode>0.0</c:formatCode>
                <c:ptCount val="5"/>
                <c:pt idx="0">
                  <c:v>4.2727272727272725</c:v>
                </c:pt>
                <c:pt idx="1">
                  <c:v>3.3181818181818183</c:v>
                </c:pt>
                <c:pt idx="2">
                  <c:v>2.9047619047619047</c:v>
                </c:pt>
                <c:pt idx="3">
                  <c:v>1.9090909090909092</c:v>
                </c:pt>
                <c:pt idx="4">
                  <c:v>0.5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9DA1-4CB5-BBA0-C94C1CC7713E}"/>
            </c:ext>
          </c:extLst>
        </c:ser>
        <c:ser>
          <c:idx val="0"/>
          <c:order val="1"/>
          <c:tx>
            <c:strRef>
              <c:f>'GLOBAL SCORE PEELING'!$B$23</c:f>
              <c:strCache>
                <c:ptCount val="1"/>
                <c:pt idx="0">
                  <c:v>Crème</c:v>
                </c:pt>
              </c:strCache>
            </c:strRef>
          </c:tx>
          <c:spPr>
            <a:solidFill>
              <a:srgbClr val="5A3176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DA1-4CB5-BBA0-C94C1CC7713E}"/>
                </c:ext>
              </c:extLst>
            </c:dLbl>
            <c:dLbl>
              <c:idx val="1"/>
              <c:layout>
                <c:manualLayout>
                  <c:x val="1.0630142846873131E-2"/>
                  <c:y val="-2.31492490332597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-29%</a:t>
                    </a:r>
                  </a:p>
                  <a:p>
                    <a:r>
                      <a:rPr lang="en-US"/>
                      <a:t>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9DA1-4CB5-BBA0-C94C1CC7713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DA1-4CB5-BBA0-C94C1CC7713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DA1-4CB5-BBA0-C94C1CC7713E}"/>
                </c:ext>
              </c:extLst>
            </c:dLbl>
            <c:dLbl>
              <c:idx val="4"/>
              <c:layout>
                <c:manualLayout>
                  <c:x val="3.5531033733042582E-2"/>
                  <c:y val="4.358167670510794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-94%</a:t>
                    </a:r>
                  </a:p>
                  <a:p>
                    <a:r>
                      <a:rPr lang="en-US"/>
                      <a:t>***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242271593162565"/>
                      <c:h val="0.2316722200204519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A-9DA1-4CB5-BBA0-C94C1CC771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642F6C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('GLOBAL SCORE PEELING'!$C$22,'GLOBAL SCORE PEELING'!$E$22,'GLOBAL SCORE PEELING'!$G$22:$I$22)</c:f>
              <c:strCache>
                <c:ptCount val="5"/>
                <c:pt idx="0">
                  <c:v>J0 procédure</c:v>
                </c:pt>
                <c:pt idx="1">
                  <c:v>J1</c:v>
                </c:pt>
                <c:pt idx="2">
                  <c:v>J3</c:v>
                </c:pt>
                <c:pt idx="3">
                  <c:v>J7</c:v>
                </c:pt>
                <c:pt idx="4">
                  <c:v>J14</c:v>
                </c:pt>
              </c:strCache>
              <c:extLst/>
            </c:strRef>
          </c:cat>
          <c:val>
            <c:numRef>
              <c:f>('GLOBAL SCORE PEELING'!$C$23,'GLOBAL SCORE PEELING'!$E$23,'GLOBAL SCORE PEELING'!$G$23:$I$23)</c:f>
              <c:numCache>
                <c:formatCode>0.00</c:formatCode>
                <c:ptCount val="5"/>
                <c:pt idx="0">
                  <c:v>4.3181818181818183</c:v>
                </c:pt>
                <c:pt idx="1">
                  <c:v>3.0454545454545454</c:v>
                </c:pt>
                <c:pt idx="2">
                  <c:v>1.9047619047619047</c:v>
                </c:pt>
                <c:pt idx="3">
                  <c:v>0.81818181818181823</c:v>
                </c:pt>
                <c:pt idx="4">
                  <c:v>0.27272727272727271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B-9DA1-4CB5-BBA0-C94C1CC7713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09903152"/>
        <c:axId val="1081660640"/>
      </c:barChart>
      <c:catAx>
        <c:axId val="509903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en-US"/>
          </a:p>
        </c:txPr>
        <c:crossAx val="1081660640"/>
        <c:crosses val="autoZero"/>
        <c:auto val="1"/>
        <c:lblAlgn val="ctr"/>
        <c:lblOffset val="100"/>
        <c:noMultiLvlLbl val="0"/>
      </c:catAx>
      <c:valAx>
        <c:axId val="108166064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r>
                  <a:rPr lang="fr-FR" sz="1400"/>
                  <a:t>Score global (0-12)</a:t>
                </a:r>
              </a:p>
            </c:rich>
          </c:tx>
          <c:layout>
            <c:manualLayout>
              <c:xMode val="edge"/>
              <c:yMode val="edge"/>
              <c:x val="2.4471403448173078E-2"/>
              <c:y val="0.1858636566021303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oppins" panose="00000500000000000000" pitchFamily="2" charset="0"/>
                  <a:ea typeface="+mn-ea"/>
                  <a:cs typeface="Poppins" panose="00000500000000000000" pitchFamily="2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en-US"/>
          </a:p>
        </c:txPr>
        <c:crossAx val="509903152"/>
        <c:crosses val="autoZero"/>
        <c:crossBetween val="between"/>
        <c:majorUnit val="1"/>
        <c:minorUnit val="0.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latin typeface="Poppins" panose="00000500000000000000" pitchFamily="2" charset="0"/>
          <a:cs typeface="Poppins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D21655D-206E-614A-B25D-F07569CA81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5CFE10-3677-014A-B119-FDDE039E3C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D08B0C-1571-E549-8D5A-8243ED702084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2C3FC4-3FCF-7648-8962-ED586A99BD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0A1D2A-3BF2-9842-9896-88A0EA9368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B65B8-A059-7E48-B990-762D4A201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9998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268A3-0A23-7B44-9B16-9771E6E3754C}" type="datetimeFigureOut">
              <a:rPr lang="fr-FR" smtClean="0"/>
              <a:t>16/10/2024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EB5-09BD-4C4F-B982-BD7310D11AE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0078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F4EB5-09BD-4C4F-B982-BD7310D11AE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6328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FR" sz="1200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F4EB5-09BD-4C4F-B982-BD7310D11AE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121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F4EB5-09BD-4C4F-B982-BD7310D11AE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85281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F4EB5-09BD-4C4F-B982-BD7310D11AE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42201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F4EB5-09BD-4C4F-B982-BD7310D11AE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5375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Je remercie toutes les personnes impliquées dans ce projet et vous remercie de votre attention. C’est avec plaisir que je répondrai à vos questions.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F4EB5-09BD-4C4F-B982-BD7310D11AE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9705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F4EB5-09BD-4C4F-B982-BD7310D11AE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7880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F4EB5-09BD-4C4F-B982-BD7310D11AE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0731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F4EB5-09BD-4C4F-B982-BD7310D11AE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4761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None/>
              <a:tabLst/>
              <a:defRPr/>
            </a:pPr>
            <a:endParaRPr lang="en-FR" sz="1200" dirty="0">
              <a:latin typeface="+mn-lt"/>
              <a:cs typeface="Poppins" panose="000005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F4EB5-09BD-4C4F-B982-BD7310D11AE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8111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sz="7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F4EB5-09BD-4C4F-B982-BD7310D11AE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7634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F4EB5-09BD-4C4F-B982-BD7310D11AE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5488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None/>
              <a:tabLst/>
              <a:defRPr/>
            </a:pPr>
            <a:endParaRPr lang="en-US" sz="1200" b="0" i="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Poppins" panose="000005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F4EB5-09BD-4C4F-B982-BD7310D11AE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955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just">
              <a:buSzPts val="1200"/>
              <a:buFont typeface="Wingdings" panose="05000000000000000000" pitchFamily="2" charset="2"/>
              <a:buNone/>
            </a:pPr>
            <a:endParaRPr lang="fr-FR" sz="1000" dirty="0">
              <a:effectLst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  <a:p>
            <a:endParaRPr lang="en-FR" sz="1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F4EB5-09BD-4C4F-B982-BD7310D11AE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805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34DBE-4318-0B9D-79F3-F3B219EFA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1419A-D917-357D-D001-0676B0FF8C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FCB865-BC6E-7534-021A-C661CA8F76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56AEE9-89C5-AB41-920F-98A85CB918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7E6EE6-D95D-7F17-C0E3-D6F495396F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F15962-93C4-73D1-0B80-3822073D6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B87F-1D17-7E4D-81FD-31E5B293C3E1}" type="datetimeFigureOut">
              <a:rPr lang="en-FR" smtClean="0"/>
              <a:t>10/16/2024</a:t>
            </a:fld>
            <a:endParaRPr lang="en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84C63A-F42F-B64E-11FE-F0C496301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8E67A4-4EB1-F125-A442-078E4ED75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048DB-E878-534F-A418-7C3D3D0CA526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889258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19EC415-39AB-954B-BF7C-822BA4431D6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F5F5F5"/>
              </a:gs>
              <a:gs pos="100000">
                <a:schemeClr val="bg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2243248"/>
            <a:ext cx="8424000" cy="640560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 algn="ctr">
              <a:defRPr sz="4500"/>
            </a:lvl1pPr>
          </a:lstStyle>
          <a:p>
            <a:r>
              <a:rPr lang="en-US" dirty="0"/>
              <a:t>Your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002" y="3147975"/>
            <a:ext cx="8423999" cy="256224"/>
          </a:xfrm>
        </p:spPr>
        <p:txBody>
          <a:bodyPr lIns="0" tIns="0" rIns="0" bIns="0">
            <a:spAutoFit/>
          </a:bodyPr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Type your text here</a:t>
            </a:r>
          </a:p>
        </p:txBody>
      </p:sp>
      <p:sp>
        <p:nvSpPr>
          <p:cNvPr id="9" name="Shape 90">
            <a:extLst>
              <a:ext uri="{FF2B5EF4-FFF2-40B4-BE49-F238E27FC236}">
                <a16:creationId xmlns:a16="http://schemas.microsoft.com/office/drawing/2014/main" id="{003405F0-AAF7-6548-896C-5272E6A858A7}"/>
              </a:ext>
            </a:extLst>
          </p:cNvPr>
          <p:cNvSpPr txBox="1">
            <a:spLocks/>
          </p:cNvSpPr>
          <p:nvPr userDrawn="1"/>
        </p:nvSpPr>
        <p:spPr>
          <a:xfrm>
            <a:off x="7218950" y="4760495"/>
            <a:ext cx="1565053" cy="11541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marR="0" indent="0" algn="l" defTabSz="1371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Work Sans Medium"/>
              </a:defRPr>
            </a:lvl1pPr>
            <a:lvl2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2pPr>
            <a:lvl3pPr marL="0" marR="0" indent="0" algn="l" defTabSz="68580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-13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3pPr>
            <a:lvl4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4pPr>
            <a:lvl5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5pPr>
            <a:lvl6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6pPr>
            <a:lvl7pPr marL="0" marR="0" indent="0" algn="l" defTabSz="685800" eaLnBrk="1" fontAlgn="auto" latinLnBrk="0" hangingPunct="1">
              <a:lnSpc>
                <a:spcPct val="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7pPr>
            <a:lvl8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8pPr>
            <a:lvl9pPr marL="0" marR="0" indent="0" algn="l" defTabSz="68580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9pPr>
          </a:lstStyle>
          <a:p>
            <a:pPr algn="r"/>
            <a:r>
              <a:rPr lang="fr-FR" sz="750" cap="all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www.imcas.</a:t>
            </a:r>
            <a:r>
              <a:rPr lang="fr-FR" sz="750" b="0" i="0" cap="all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com</a:t>
            </a:r>
          </a:p>
        </p:txBody>
      </p:sp>
      <p:sp>
        <p:nvSpPr>
          <p:cNvPr id="4" name="Shape 90">
            <a:extLst>
              <a:ext uri="{FF2B5EF4-FFF2-40B4-BE49-F238E27FC236}">
                <a16:creationId xmlns:a16="http://schemas.microsoft.com/office/drawing/2014/main" id="{0BB56EC7-122E-E0B6-827F-53BE0621BD36}"/>
              </a:ext>
            </a:extLst>
          </p:cNvPr>
          <p:cNvSpPr txBox="1">
            <a:spLocks/>
          </p:cNvSpPr>
          <p:nvPr userDrawn="1"/>
        </p:nvSpPr>
        <p:spPr>
          <a:xfrm>
            <a:off x="360002" y="4781170"/>
            <a:ext cx="4212001" cy="9233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marR="0" indent="0" algn="l" defTabSz="1371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Work Sans Medium"/>
              </a:defRPr>
            </a:lvl1pPr>
            <a:lvl2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2pPr>
            <a:lvl3pPr marL="0" marR="0" indent="0" algn="l" defTabSz="68580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-13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3pPr>
            <a:lvl4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4pPr>
            <a:lvl5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5pPr>
            <a:lvl6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6pPr>
            <a:lvl7pPr marL="0" marR="0" indent="0" algn="l" defTabSz="685800" eaLnBrk="1" fontAlgn="auto" latinLnBrk="0" hangingPunct="1">
              <a:lnSpc>
                <a:spcPct val="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7pPr>
            <a:lvl8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8pPr>
            <a:lvl9pPr marL="0" marR="0" indent="0" algn="l" defTabSz="68580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9pPr>
          </a:lstStyle>
          <a:p>
            <a:pPr algn="l"/>
            <a:r>
              <a:rPr lang="fr-FR" sz="600" cap="all" baseline="0">
                <a:latin typeface="Poppins" pitchFamily="2" charset="77"/>
                <a:cs typeface="Poppins" pitchFamily="2" charset="77"/>
              </a:rPr>
              <a:t>Congrès mondial de l’IMCAS 2024 – 1–3 FÉVRIER</a:t>
            </a:r>
          </a:p>
        </p:txBody>
      </p:sp>
      <p:pic>
        <p:nvPicPr>
          <p:cNvPr id="5" name="Picture 4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84DBDE2F-EF7B-CA79-4514-B316C008AC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21382" y="4715445"/>
            <a:ext cx="901235" cy="283913"/>
          </a:xfrm>
          <a:prstGeom prst="rect">
            <a:avLst/>
          </a:prstGeom>
        </p:spPr>
      </p:pic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3B5E178-07DE-9F39-71EC-44E8ED1218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0001" y="269997"/>
            <a:ext cx="785894" cy="1923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5FD54BB-A6F0-3371-D5FF-42E76DCFA029}"/>
              </a:ext>
            </a:extLst>
          </p:cNvPr>
          <p:cNvSpPr/>
          <p:nvPr userDrawn="1"/>
        </p:nvSpPr>
        <p:spPr>
          <a:xfrm>
            <a:off x="0" y="4538719"/>
            <a:ext cx="9143999" cy="604781"/>
          </a:xfrm>
          <a:prstGeom prst="rect">
            <a:avLst/>
          </a:prstGeom>
          <a:solidFill>
            <a:srgbClr val="00114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" name="Shape 90">
            <a:extLst>
              <a:ext uri="{FF2B5EF4-FFF2-40B4-BE49-F238E27FC236}">
                <a16:creationId xmlns:a16="http://schemas.microsoft.com/office/drawing/2014/main" id="{1F39A528-5E76-360F-9793-473E6C68D3B8}"/>
              </a:ext>
            </a:extLst>
          </p:cNvPr>
          <p:cNvSpPr txBox="1">
            <a:spLocks/>
          </p:cNvSpPr>
          <p:nvPr userDrawn="1"/>
        </p:nvSpPr>
        <p:spPr>
          <a:xfrm>
            <a:off x="360002" y="4781170"/>
            <a:ext cx="4212001" cy="9233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marR="0" indent="0" algn="l" defTabSz="1371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Work Sans Medium"/>
              </a:defRPr>
            </a:lvl1pPr>
            <a:lvl2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2pPr>
            <a:lvl3pPr marL="0" marR="0" indent="0" algn="l" defTabSz="68580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-13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3pPr>
            <a:lvl4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4pPr>
            <a:lvl5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5pPr>
            <a:lvl6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6pPr>
            <a:lvl7pPr marL="0" marR="0" indent="0" algn="l" defTabSz="685800" eaLnBrk="1" fontAlgn="auto" latinLnBrk="0" hangingPunct="1">
              <a:lnSpc>
                <a:spcPct val="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7pPr>
            <a:lvl8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8pPr>
            <a:lvl9pPr marL="0" marR="0" indent="0" algn="l" defTabSz="68580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9pPr>
          </a:lstStyle>
          <a:p>
            <a:pPr algn="l"/>
            <a:r>
              <a:rPr lang="fr-FR" sz="600" cap="all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Congrès mondial de l’IMCAS 2024 – 1–3 FÉVRIER</a:t>
            </a:r>
          </a:p>
        </p:txBody>
      </p:sp>
      <p:pic>
        <p:nvPicPr>
          <p:cNvPr id="10" name="Picture 9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662B2D34-38B8-D068-88F8-2994FD4BF6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21382" y="4715445"/>
            <a:ext cx="901235" cy="283913"/>
          </a:xfrm>
          <a:prstGeom prst="rect">
            <a:avLst/>
          </a:prstGeom>
        </p:spPr>
      </p:pic>
      <p:sp>
        <p:nvSpPr>
          <p:cNvPr id="11" name="Shape 90">
            <a:extLst>
              <a:ext uri="{FF2B5EF4-FFF2-40B4-BE49-F238E27FC236}">
                <a16:creationId xmlns:a16="http://schemas.microsoft.com/office/drawing/2014/main" id="{893BE974-34F8-F4E3-F799-8F7CE11E3AAC}"/>
              </a:ext>
            </a:extLst>
          </p:cNvPr>
          <p:cNvSpPr txBox="1">
            <a:spLocks/>
          </p:cNvSpPr>
          <p:nvPr userDrawn="1"/>
        </p:nvSpPr>
        <p:spPr>
          <a:xfrm>
            <a:off x="7218944" y="4815795"/>
            <a:ext cx="1565053" cy="11541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marR="0" indent="0" algn="l" defTabSz="1371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Work Sans Medium"/>
              </a:defRPr>
            </a:lvl1pPr>
            <a:lvl2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2pPr>
            <a:lvl3pPr marL="0" marR="0" indent="0" algn="l" defTabSz="68580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-13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3pPr>
            <a:lvl4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4pPr>
            <a:lvl5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5pPr>
            <a:lvl6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6pPr>
            <a:lvl7pPr marL="0" marR="0" indent="0" algn="l" defTabSz="685800" eaLnBrk="1" fontAlgn="auto" latinLnBrk="0" hangingPunct="1">
              <a:lnSpc>
                <a:spcPct val="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7pPr>
            <a:lvl8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8pPr>
            <a:lvl9pPr marL="0" marR="0" indent="0" algn="l" defTabSz="68580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9pPr>
          </a:lstStyle>
          <a:p>
            <a:pPr algn="r"/>
            <a:r>
              <a:rPr lang="fr-FR" sz="750" cap="all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www.imcas.</a:t>
            </a:r>
            <a:r>
              <a:rPr lang="fr-FR" sz="750" b="0" i="0" cap="all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</a:t>
            </a:r>
          </a:p>
        </p:txBody>
      </p:sp>
    </p:spTree>
    <p:extLst>
      <p:ext uri="{BB962C8B-B14F-4D97-AF65-F5344CB8AC3E}">
        <p14:creationId xmlns:p14="http://schemas.microsoft.com/office/powerpoint/2010/main" val="1145531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nd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95128C6-7686-4142-82F7-2AEC115EBE1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F5F5F5"/>
              </a:gs>
              <a:gs pos="100000">
                <a:schemeClr val="bg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810000"/>
            <a:ext cx="8424000" cy="384336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 algn="ctr">
              <a:defRPr/>
            </a:lvl1pPr>
          </a:lstStyle>
          <a:p>
            <a:r>
              <a:rPr lang="en-US" dirty="0"/>
              <a:t>Your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2A6C311-E3AE-D447-B4CB-82E450426B5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59999" y="1369219"/>
            <a:ext cx="8424000" cy="3263504"/>
          </a:xfrm>
        </p:spPr>
        <p:txBody>
          <a:bodyPr lIns="0"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Drag/import your picture here</a:t>
            </a:r>
          </a:p>
        </p:txBody>
      </p:sp>
      <p:sp>
        <p:nvSpPr>
          <p:cNvPr id="12" name="Shape 90">
            <a:extLst>
              <a:ext uri="{FF2B5EF4-FFF2-40B4-BE49-F238E27FC236}">
                <a16:creationId xmlns:a16="http://schemas.microsoft.com/office/drawing/2014/main" id="{A31E6970-9D28-AE43-B2B0-7C0C9FD66931}"/>
              </a:ext>
            </a:extLst>
          </p:cNvPr>
          <p:cNvSpPr txBox="1">
            <a:spLocks/>
          </p:cNvSpPr>
          <p:nvPr userDrawn="1"/>
        </p:nvSpPr>
        <p:spPr>
          <a:xfrm>
            <a:off x="7218950" y="4760495"/>
            <a:ext cx="1565053" cy="11541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marR="0" indent="0" algn="l" defTabSz="1371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Work Sans Medium"/>
              </a:defRPr>
            </a:lvl1pPr>
            <a:lvl2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2pPr>
            <a:lvl3pPr marL="0" marR="0" indent="0" algn="l" defTabSz="68580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-13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3pPr>
            <a:lvl4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4pPr>
            <a:lvl5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5pPr>
            <a:lvl6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6pPr>
            <a:lvl7pPr marL="0" marR="0" indent="0" algn="l" defTabSz="685800" eaLnBrk="1" fontAlgn="auto" latinLnBrk="0" hangingPunct="1">
              <a:lnSpc>
                <a:spcPct val="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7pPr>
            <a:lvl8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8pPr>
            <a:lvl9pPr marL="0" marR="0" indent="0" algn="l" defTabSz="68580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9pPr>
          </a:lstStyle>
          <a:p>
            <a:pPr algn="r"/>
            <a:r>
              <a:rPr lang="fr-FR" sz="750" cap="all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www.imcas.</a:t>
            </a:r>
            <a:r>
              <a:rPr lang="fr-FR" sz="750" b="0" i="0" cap="all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com</a:t>
            </a:r>
          </a:p>
        </p:txBody>
      </p:sp>
      <p:sp>
        <p:nvSpPr>
          <p:cNvPr id="3" name="Shape 90">
            <a:extLst>
              <a:ext uri="{FF2B5EF4-FFF2-40B4-BE49-F238E27FC236}">
                <a16:creationId xmlns:a16="http://schemas.microsoft.com/office/drawing/2014/main" id="{17DA3638-2FFD-D727-7F7A-A2B4D4555420}"/>
              </a:ext>
            </a:extLst>
          </p:cNvPr>
          <p:cNvSpPr txBox="1">
            <a:spLocks/>
          </p:cNvSpPr>
          <p:nvPr userDrawn="1"/>
        </p:nvSpPr>
        <p:spPr>
          <a:xfrm>
            <a:off x="360002" y="4781170"/>
            <a:ext cx="4212001" cy="9233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marR="0" indent="0" algn="l" defTabSz="1371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Work Sans Medium"/>
              </a:defRPr>
            </a:lvl1pPr>
            <a:lvl2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2pPr>
            <a:lvl3pPr marL="0" marR="0" indent="0" algn="l" defTabSz="68580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-13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3pPr>
            <a:lvl4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4pPr>
            <a:lvl5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5pPr>
            <a:lvl6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6pPr>
            <a:lvl7pPr marL="0" marR="0" indent="0" algn="l" defTabSz="685800" eaLnBrk="1" fontAlgn="auto" latinLnBrk="0" hangingPunct="1">
              <a:lnSpc>
                <a:spcPct val="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7pPr>
            <a:lvl8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8pPr>
            <a:lvl9pPr marL="0" marR="0" indent="0" algn="l" defTabSz="68580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9pPr>
          </a:lstStyle>
          <a:p>
            <a:pPr algn="l"/>
            <a:r>
              <a:rPr lang="fr-FR" sz="600" cap="all" baseline="0">
                <a:latin typeface="Poppins" pitchFamily="2" charset="77"/>
                <a:cs typeface="Poppins" pitchFamily="2" charset="77"/>
              </a:rPr>
              <a:t>Congrès mondial de l’IMCAS 2023 – 26–28 JANVIER</a:t>
            </a:r>
          </a:p>
        </p:txBody>
      </p:sp>
      <p:pic>
        <p:nvPicPr>
          <p:cNvPr id="4" name="Picture 3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3EA41FCA-3F0F-4667-A517-5C9ABD2D60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21382" y="4715445"/>
            <a:ext cx="901235" cy="283913"/>
          </a:xfrm>
          <a:prstGeom prst="rect">
            <a:avLst/>
          </a:prstGeom>
        </p:spPr>
      </p:pic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572C975-5D5D-5B95-8582-24B84B927F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0001" y="269997"/>
            <a:ext cx="785894" cy="19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95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JK horizonta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82D3F48-C7E5-DC45-93D9-3B74E47A00B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F5F5F5"/>
              </a:gs>
              <a:gs pos="100000">
                <a:schemeClr val="bg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C34B62-B27F-0543-ABB9-3F4357B21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675000"/>
            <a:ext cx="8424000" cy="384336"/>
          </a:xfrm>
          <a:prstGeom prst="rect">
            <a:avLst/>
          </a:prstGeom>
        </p:spPr>
        <p:txBody>
          <a:bodyPr anchor="t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Shape 90">
            <a:extLst>
              <a:ext uri="{FF2B5EF4-FFF2-40B4-BE49-F238E27FC236}">
                <a16:creationId xmlns:a16="http://schemas.microsoft.com/office/drawing/2014/main" id="{7D7A0AC3-288E-7C4D-BCE5-06C26AE92DFD}"/>
              </a:ext>
            </a:extLst>
          </p:cNvPr>
          <p:cNvSpPr txBox="1">
            <a:spLocks/>
          </p:cNvSpPr>
          <p:nvPr userDrawn="1"/>
        </p:nvSpPr>
        <p:spPr>
          <a:xfrm>
            <a:off x="7218950" y="4760495"/>
            <a:ext cx="1565053" cy="11541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marR="0" indent="0" algn="l" defTabSz="1371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Work Sans Medium"/>
              </a:defRPr>
            </a:lvl1pPr>
            <a:lvl2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2pPr>
            <a:lvl3pPr marL="0" marR="0" indent="0" algn="l" defTabSz="68580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-13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3pPr>
            <a:lvl4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4pPr>
            <a:lvl5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5pPr>
            <a:lvl6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6pPr>
            <a:lvl7pPr marL="0" marR="0" indent="0" algn="l" defTabSz="685800" eaLnBrk="1" fontAlgn="auto" latinLnBrk="0" hangingPunct="1">
              <a:lnSpc>
                <a:spcPct val="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7pPr>
            <a:lvl8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8pPr>
            <a:lvl9pPr marL="0" marR="0" indent="0" algn="l" defTabSz="68580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9pPr>
          </a:lstStyle>
          <a:p>
            <a:pPr algn="r"/>
            <a:r>
              <a:rPr lang="fr-FR" sz="750" cap="all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www.imcas.</a:t>
            </a:r>
            <a:r>
              <a:rPr lang="fr-FR" sz="750" b="0" i="0" cap="all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com</a:t>
            </a:r>
          </a:p>
        </p:txBody>
      </p:sp>
      <p:sp>
        <p:nvSpPr>
          <p:cNvPr id="2" name="Shape 90">
            <a:extLst>
              <a:ext uri="{FF2B5EF4-FFF2-40B4-BE49-F238E27FC236}">
                <a16:creationId xmlns:a16="http://schemas.microsoft.com/office/drawing/2014/main" id="{8C4604E8-FCA7-FE5B-41AA-1BE983F133B6}"/>
              </a:ext>
            </a:extLst>
          </p:cNvPr>
          <p:cNvSpPr txBox="1">
            <a:spLocks/>
          </p:cNvSpPr>
          <p:nvPr userDrawn="1"/>
        </p:nvSpPr>
        <p:spPr>
          <a:xfrm>
            <a:off x="360002" y="4781170"/>
            <a:ext cx="4212001" cy="9233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marR="0" indent="0" algn="l" defTabSz="1371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Work Sans Medium"/>
              </a:defRPr>
            </a:lvl1pPr>
            <a:lvl2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2pPr>
            <a:lvl3pPr marL="0" marR="0" indent="0" algn="l" defTabSz="68580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-13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3pPr>
            <a:lvl4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4pPr>
            <a:lvl5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5pPr>
            <a:lvl6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6pPr>
            <a:lvl7pPr marL="0" marR="0" indent="0" algn="l" defTabSz="685800" eaLnBrk="1" fontAlgn="auto" latinLnBrk="0" hangingPunct="1">
              <a:lnSpc>
                <a:spcPct val="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7pPr>
            <a:lvl8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8pPr>
            <a:lvl9pPr marL="0" marR="0" indent="0" algn="l" defTabSz="68580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9pPr>
          </a:lstStyle>
          <a:p>
            <a:pPr algn="l"/>
            <a:r>
              <a:rPr lang="fr-FR" sz="600" cap="all" baseline="0">
                <a:latin typeface="Poppins" pitchFamily="2" charset="77"/>
                <a:cs typeface="Poppins" pitchFamily="2" charset="77"/>
              </a:rPr>
              <a:t>Congrès mondial de l’IMCAS 2023 – 26–28 JANVIER</a:t>
            </a: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508A4E4-17E3-0D2E-B659-FCDE3F7DD4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1" y="269997"/>
            <a:ext cx="785894" cy="19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22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white and yellow background&#10;&#10;Description automatically generated">
            <a:extLst>
              <a:ext uri="{FF2B5EF4-FFF2-40B4-BE49-F238E27FC236}">
                <a16:creationId xmlns:a16="http://schemas.microsoft.com/office/drawing/2014/main" id="{A5052300-BF50-DCB5-4723-19F2DB388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1761B2-FC4B-B1D7-41AC-E603235D8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B87F-1D17-7E4D-81FD-31E5B293C3E1}" type="datetimeFigureOut">
              <a:rPr lang="en-FR" smtClean="0"/>
              <a:t>10/16/2024</a:t>
            </a:fld>
            <a:endParaRPr lang="en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16AF8C-79B9-B055-BAF6-649C0CCB5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FB6F11-942D-162D-3FA2-9E2529066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048DB-E878-534F-A418-7C3D3D0CA526}" type="slidenum">
              <a:rPr lang="en-FR" smtClean="0"/>
              <a:t>‹#›</a:t>
            </a:fld>
            <a:endParaRPr lang="en-FR"/>
          </a:p>
        </p:txBody>
      </p:sp>
      <p:sp>
        <p:nvSpPr>
          <p:cNvPr id="7" name="Shape 90">
            <a:extLst>
              <a:ext uri="{FF2B5EF4-FFF2-40B4-BE49-F238E27FC236}">
                <a16:creationId xmlns:a16="http://schemas.microsoft.com/office/drawing/2014/main" id="{1889681A-4F78-8926-59BF-C596F57D36EB}"/>
              </a:ext>
            </a:extLst>
          </p:cNvPr>
          <p:cNvSpPr txBox="1">
            <a:spLocks/>
          </p:cNvSpPr>
          <p:nvPr userDrawn="1"/>
        </p:nvSpPr>
        <p:spPr>
          <a:xfrm>
            <a:off x="7218950" y="4760495"/>
            <a:ext cx="1565053" cy="11541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marR="0" indent="0" algn="l" defTabSz="1371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Work Sans Medium"/>
              </a:defRPr>
            </a:lvl1pPr>
            <a:lvl2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2pPr>
            <a:lvl3pPr marL="0" marR="0" indent="0" algn="l" defTabSz="68580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-13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3pPr>
            <a:lvl4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4pPr>
            <a:lvl5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5pPr>
            <a:lvl6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6pPr>
            <a:lvl7pPr marL="0" marR="0" indent="0" algn="l" defTabSz="685800" eaLnBrk="1" fontAlgn="auto" latinLnBrk="0" hangingPunct="1">
              <a:lnSpc>
                <a:spcPct val="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7pPr>
            <a:lvl8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8pPr>
            <a:lvl9pPr marL="0" marR="0" indent="0" algn="l" defTabSz="68580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9pPr>
          </a:lstStyle>
          <a:p>
            <a:pPr algn="r"/>
            <a:r>
              <a:rPr lang="fr-FR" sz="750" cap="all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www.imcas.</a:t>
            </a:r>
            <a:r>
              <a:rPr lang="fr-FR" sz="750" b="0" i="0" cap="all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com</a:t>
            </a:r>
          </a:p>
        </p:txBody>
      </p:sp>
      <p:sp>
        <p:nvSpPr>
          <p:cNvPr id="8" name="Shape 90">
            <a:extLst>
              <a:ext uri="{FF2B5EF4-FFF2-40B4-BE49-F238E27FC236}">
                <a16:creationId xmlns:a16="http://schemas.microsoft.com/office/drawing/2014/main" id="{8ACE64CB-ACDF-CA02-242D-CF93B6A7E7B9}"/>
              </a:ext>
            </a:extLst>
          </p:cNvPr>
          <p:cNvSpPr txBox="1">
            <a:spLocks/>
          </p:cNvSpPr>
          <p:nvPr userDrawn="1"/>
        </p:nvSpPr>
        <p:spPr>
          <a:xfrm>
            <a:off x="360002" y="4781170"/>
            <a:ext cx="4212001" cy="9233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marR="0" indent="0" algn="l" defTabSz="1371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Work Sans Medium"/>
              </a:defRPr>
            </a:lvl1pPr>
            <a:lvl2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2pPr>
            <a:lvl3pPr marL="0" marR="0" indent="0" algn="l" defTabSz="68580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-13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3pPr>
            <a:lvl4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4pPr>
            <a:lvl5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5pPr>
            <a:lvl6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6pPr>
            <a:lvl7pPr marL="0" marR="0" indent="0" algn="l" defTabSz="685800" eaLnBrk="1" fontAlgn="auto" latinLnBrk="0" hangingPunct="1">
              <a:lnSpc>
                <a:spcPct val="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7pPr>
            <a:lvl8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8pPr>
            <a:lvl9pPr marL="0" marR="0" indent="0" algn="l" defTabSz="68580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9pPr>
          </a:lstStyle>
          <a:p>
            <a:pPr algn="l"/>
            <a:r>
              <a:rPr lang="fr-FR" sz="600" cap="all" baseline="0">
                <a:latin typeface="Poppins" pitchFamily="2" charset="77"/>
                <a:cs typeface="Poppins" pitchFamily="2" charset="77"/>
              </a:rPr>
              <a:t>Congrès mondial de l’IMCAS 2024 – 1–3 FÉVRIER</a:t>
            </a:r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9A52B9D-7E14-37BD-21A6-A6896B8DCB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0001" y="269997"/>
            <a:ext cx="785894" cy="19236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869F555-99BD-6C0C-2664-38DC55E29B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1" y="872347"/>
            <a:ext cx="4144888" cy="56207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l">
              <a:defRPr b="1" i="0">
                <a:solidFill>
                  <a:srgbClr val="221E53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 dirty="0"/>
              <a:t>Your title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51841437-9095-D227-1463-3B618E032D7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63998" y="862247"/>
            <a:ext cx="2520000" cy="2256823"/>
          </a:xfrm>
        </p:spPr>
        <p:txBody>
          <a:bodyPr lIns="0"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Drag/import your picture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9EA6318-115F-CCBD-3064-28FEDB437FD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0001" y="1657434"/>
            <a:ext cx="2520001" cy="945000"/>
          </a:xfrm>
        </p:spPr>
        <p:txBody>
          <a:bodyPr/>
          <a:lstStyle>
            <a:lvl1pPr marL="0" indent="0">
              <a:buNone/>
              <a:defRPr sz="1050" b="0" i="0">
                <a:latin typeface="Poppins Medium" pitchFamily="2" charset="77"/>
                <a:cs typeface="Poppins Medium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BCC0C-1399-0E13-834C-E6B1C4B9D10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63998" y="3284266"/>
            <a:ext cx="2520001" cy="603883"/>
          </a:xfrm>
        </p:spPr>
        <p:txBody>
          <a:bodyPr/>
          <a:lstStyle>
            <a:lvl1pPr marL="0" indent="0">
              <a:buNone/>
              <a:defRPr sz="1050" b="0" i="0">
                <a:latin typeface="Poppins Medium" pitchFamily="2" charset="77"/>
                <a:cs typeface="Poppins Medium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GB" dirty="0"/>
              <a:t>Picture description</a:t>
            </a:r>
            <a:endParaRPr lang="en-US" dirty="0"/>
          </a:p>
        </p:txBody>
      </p:sp>
      <p:sp>
        <p:nvSpPr>
          <p:cNvPr id="13" name="Shape 90">
            <a:extLst>
              <a:ext uri="{FF2B5EF4-FFF2-40B4-BE49-F238E27FC236}">
                <a16:creationId xmlns:a16="http://schemas.microsoft.com/office/drawing/2014/main" id="{65F32FB3-5FEB-00EC-5FE6-FDF4466A47AB}"/>
              </a:ext>
            </a:extLst>
          </p:cNvPr>
          <p:cNvSpPr txBox="1">
            <a:spLocks/>
          </p:cNvSpPr>
          <p:nvPr userDrawn="1"/>
        </p:nvSpPr>
        <p:spPr>
          <a:xfrm>
            <a:off x="7218950" y="4760495"/>
            <a:ext cx="1565053" cy="11541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marR="0" indent="0" algn="l" defTabSz="1371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Work Sans Medium"/>
              </a:defRPr>
            </a:lvl1pPr>
            <a:lvl2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2pPr>
            <a:lvl3pPr marL="0" marR="0" indent="0" algn="l" defTabSz="68580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-13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3pPr>
            <a:lvl4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4pPr>
            <a:lvl5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5pPr>
            <a:lvl6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6pPr>
            <a:lvl7pPr marL="0" marR="0" indent="0" algn="l" defTabSz="685800" eaLnBrk="1" fontAlgn="auto" latinLnBrk="0" hangingPunct="1">
              <a:lnSpc>
                <a:spcPct val="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7pPr>
            <a:lvl8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8pPr>
            <a:lvl9pPr marL="0" marR="0" indent="0" algn="l" defTabSz="68580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9pPr>
          </a:lstStyle>
          <a:p>
            <a:pPr algn="r"/>
            <a:r>
              <a:rPr lang="fr-FR" sz="750" cap="all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www.imcas.</a:t>
            </a:r>
            <a:r>
              <a:rPr lang="fr-FR" sz="750" b="0" i="0" cap="all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com</a:t>
            </a:r>
          </a:p>
        </p:txBody>
      </p:sp>
      <p:sp>
        <p:nvSpPr>
          <p:cNvPr id="14" name="Shape 90">
            <a:extLst>
              <a:ext uri="{FF2B5EF4-FFF2-40B4-BE49-F238E27FC236}">
                <a16:creationId xmlns:a16="http://schemas.microsoft.com/office/drawing/2014/main" id="{0F11728A-6698-C03D-4CFA-AB4F8D9FB128}"/>
              </a:ext>
            </a:extLst>
          </p:cNvPr>
          <p:cNvSpPr txBox="1">
            <a:spLocks/>
          </p:cNvSpPr>
          <p:nvPr userDrawn="1"/>
        </p:nvSpPr>
        <p:spPr>
          <a:xfrm>
            <a:off x="360002" y="4781170"/>
            <a:ext cx="4212001" cy="9233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marR="0" indent="0" algn="l" defTabSz="1371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Work Sans Medium"/>
              </a:defRPr>
            </a:lvl1pPr>
            <a:lvl2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2pPr>
            <a:lvl3pPr marL="0" marR="0" indent="0" algn="l" defTabSz="68580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-13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3pPr>
            <a:lvl4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4pPr>
            <a:lvl5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5pPr>
            <a:lvl6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6pPr>
            <a:lvl7pPr marL="0" marR="0" indent="0" algn="l" defTabSz="685800" eaLnBrk="1" fontAlgn="auto" latinLnBrk="0" hangingPunct="1">
              <a:lnSpc>
                <a:spcPct val="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7pPr>
            <a:lvl8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8pPr>
            <a:lvl9pPr marL="0" marR="0" indent="0" algn="l" defTabSz="68580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9pPr>
          </a:lstStyle>
          <a:p>
            <a:pPr algn="l"/>
            <a:r>
              <a:rPr lang="fr-FR" sz="600" cap="all" baseline="0">
                <a:latin typeface="Poppins" pitchFamily="2" charset="77"/>
                <a:cs typeface="Poppins" pitchFamily="2" charset="77"/>
              </a:rPr>
              <a:t>Congrès mondial de l’IMCAS 2024 – 1–3 FÉVRIER</a:t>
            </a:r>
          </a:p>
        </p:txBody>
      </p:sp>
      <p:pic>
        <p:nvPicPr>
          <p:cNvPr id="15" name="Picture 14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FC302307-4A5F-C2AD-D697-3F141D162B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21382" y="4715445"/>
            <a:ext cx="901235" cy="283913"/>
          </a:xfrm>
          <a:prstGeom prst="rect">
            <a:avLst/>
          </a:prstGeom>
        </p:spPr>
      </p:pic>
      <p:pic>
        <p:nvPicPr>
          <p:cNvPr id="16" name="Picture 1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85FBFB7-3DDA-1050-5D28-C6F54A396E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0001" y="269997"/>
            <a:ext cx="785894" cy="19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88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E9F9B01-76CA-F14F-BD61-F3C65C3DEB3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F5F5F5"/>
              </a:gs>
              <a:gs pos="100000">
                <a:schemeClr val="bg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F63113-7788-874B-B936-E2B3391F33F8}"/>
              </a:ext>
            </a:extLst>
          </p:cNvPr>
          <p:cNvSpPr/>
          <p:nvPr userDrawn="1"/>
        </p:nvSpPr>
        <p:spPr>
          <a:xfrm>
            <a:off x="5544000" y="4063500"/>
            <a:ext cx="3600000" cy="10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hape 90">
            <a:extLst>
              <a:ext uri="{FF2B5EF4-FFF2-40B4-BE49-F238E27FC236}">
                <a16:creationId xmlns:a16="http://schemas.microsoft.com/office/drawing/2014/main" id="{20A183F8-8339-A543-9276-E6530757C7BB}"/>
              </a:ext>
            </a:extLst>
          </p:cNvPr>
          <p:cNvSpPr txBox="1">
            <a:spLocks/>
          </p:cNvSpPr>
          <p:nvPr userDrawn="1"/>
        </p:nvSpPr>
        <p:spPr>
          <a:xfrm>
            <a:off x="7218950" y="4760495"/>
            <a:ext cx="1565053" cy="11541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marR="0" indent="0" algn="l" defTabSz="1371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Work Sans Medium"/>
              </a:defRPr>
            </a:lvl1pPr>
            <a:lvl2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2pPr>
            <a:lvl3pPr marL="0" marR="0" indent="0" algn="l" defTabSz="68580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-13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3pPr>
            <a:lvl4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4pPr>
            <a:lvl5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5pPr>
            <a:lvl6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6pPr>
            <a:lvl7pPr marL="0" marR="0" indent="0" algn="l" defTabSz="685800" eaLnBrk="1" fontAlgn="auto" latinLnBrk="0" hangingPunct="1">
              <a:lnSpc>
                <a:spcPct val="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7pPr>
            <a:lvl8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8pPr>
            <a:lvl9pPr marL="0" marR="0" indent="0" algn="l" defTabSz="68580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9pPr>
          </a:lstStyle>
          <a:p>
            <a:pPr algn="r"/>
            <a:r>
              <a:rPr lang="fr-FR" sz="750" cap="all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www.imcas.</a:t>
            </a:r>
            <a:r>
              <a:rPr lang="fr-FR" sz="750" b="0" i="0" cap="all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2A4708-4DF4-D042-AC3C-4E707506320B}"/>
              </a:ext>
            </a:extLst>
          </p:cNvPr>
          <p:cNvSpPr>
            <a:spLocks/>
          </p:cNvSpPr>
          <p:nvPr userDrawn="1"/>
        </p:nvSpPr>
        <p:spPr>
          <a:xfrm>
            <a:off x="5544000" y="0"/>
            <a:ext cx="3600000" cy="40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hape 1081">
            <a:extLst>
              <a:ext uri="{FF2B5EF4-FFF2-40B4-BE49-F238E27FC236}">
                <a16:creationId xmlns:a16="http://schemas.microsoft.com/office/drawing/2014/main" id="{1452BABD-CF97-4248-A43A-77144F0AF65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545906" y="0"/>
            <a:ext cx="3600000" cy="4063500"/>
          </a:xfrm>
          <a:prstGeom prst="rect">
            <a:avLst/>
          </a:prstGeom>
          <a:solidFill>
            <a:schemeClr val="bg1">
              <a:alpha val="9813"/>
            </a:schemeClr>
          </a:solidFill>
        </p:spPr>
        <p:txBody>
          <a:bodyPr lIns="91439" tIns="45719" rIns="91439" bIns="45719" anchor="ctr">
            <a:noAutofit/>
          </a:bodyPr>
          <a:lstStyle>
            <a:lvl1pPr marL="0" marR="0" indent="0" algn="ctr" defTabSz="510135" rtl="0" eaLnBrk="1" fontAlgn="auto" latinLnBrk="0" hangingPunct="1">
              <a:lnSpc>
                <a:spcPct val="100000"/>
              </a:lnSpc>
              <a:spcBef>
                <a:spcPts val="279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35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&amp; Drop your image here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41865B3-AAF6-A742-BEB1-157504348D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01" y="1925420"/>
            <a:ext cx="5183999" cy="1292662"/>
          </a:xfrm>
          <a:noFill/>
        </p:spPr>
        <p:txBody>
          <a:bodyPr wrap="square" lIns="0" tIns="0" rIns="36000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>
                <a:latin typeface="Poppins" pitchFamily="2" charset="77"/>
                <a:cs typeface="Poppins" pitchFamily="2" charset="77"/>
              </a:defRPr>
            </a:lvl1pPr>
            <a:lvl2pPr marL="342900" indent="0" algn="r">
              <a:buNone/>
              <a:defRPr/>
            </a:lvl2pPr>
          </a:lstStyle>
          <a:p>
            <a:pPr algn="r"/>
            <a:r>
              <a:rPr lang="en-US" sz="2700" b="1" dirty="0">
                <a:latin typeface="Poppins SemiBold" pitchFamily="2" charset="77"/>
                <a:cs typeface="Poppins SemiBold" pitchFamily="2" charset="77"/>
              </a:rPr>
              <a:t>YOUR TITLE</a:t>
            </a:r>
          </a:p>
          <a:p>
            <a:pPr algn="r"/>
            <a:r>
              <a:rPr lang="en-US" sz="1500" b="1" dirty="0">
                <a:latin typeface="Poppins SemiBold" pitchFamily="2" charset="77"/>
                <a:cs typeface="Poppins SemiBold" pitchFamily="2" charset="77"/>
              </a:rPr>
              <a:t>_</a:t>
            </a:r>
          </a:p>
          <a:p>
            <a:pPr algn="r"/>
            <a:endParaRPr lang="en-US" sz="1500" b="1" dirty="0">
              <a:latin typeface="Poppins SemiBold" pitchFamily="2" charset="77"/>
              <a:cs typeface="Poppins SemiBold" pitchFamily="2" charset="77"/>
            </a:endParaRPr>
          </a:p>
          <a:p>
            <a:pPr algn="r"/>
            <a:r>
              <a:rPr lang="en-US" sz="1500" dirty="0">
                <a:latin typeface="Poppins Medium" pitchFamily="2" charset="77"/>
                <a:cs typeface="Poppins Medium" pitchFamily="2" charset="77"/>
              </a:rPr>
              <a:t>John Doe</a:t>
            </a:r>
          </a:p>
          <a:p>
            <a:pPr algn="r"/>
            <a:r>
              <a:rPr lang="en-US" sz="1200" dirty="0">
                <a:latin typeface="Poppins" pitchFamily="2" charset="77"/>
                <a:cs typeface="Poppins" pitchFamily="2" charset="77"/>
              </a:rPr>
              <a:t>Dermatologist</a:t>
            </a:r>
          </a:p>
        </p:txBody>
      </p:sp>
      <p:sp>
        <p:nvSpPr>
          <p:cNvPr id="2" name="Shape 90">
            <a:extLst>
              <a:ext uri="{FF2B5EF4-FFF2-40B4-BE49-F238E27FC236}">
                <a16:creationId xmlns:a16="http://schemas.microsoft.com/office/drawing/2014/main" id="{35DDD53C-1474-A7F3-1282-63F23FBE1209}"/>
              </a:ext>
            </a:extLst>
          </p:cNvPr>
          <p:cNvSpPr txBox="1">
            <a:spLocks/>
          </p:cNvSpPr>
          <p:nvPr userDrawn="1"/>
        </p:nvSpPr>
        <p:spPr>
          <a:xfrm>
            <a:off x="360002" y="4781170"/>
            <a:ext cx="4212001" cy="9233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marR="0" indent="0" algn="l" defTabSz="1371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Work Sans Medium"/>
              </a:defRPr>
            </a:lvl1pPr>
            <a:lvl2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2pPr>
            <a:lvl3pPr marL="0" marR="0" indent="0" algn="l" defTabSz="68580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-13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3pPr>
            <a:lvl4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4pPr>
            <a:lvl5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5pPr>
            <a:lvl6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6pPr>
            <a:lvl7pPr marL="0" marR="0" indent="0" algn="l" defTabSz="685800" eaLnBrk="1" fontAlgn="auto" latinLnBrk="0" hangingPunct="1">
              <a:lnSpc>
                <a:spcPct val="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7pPr>
            <a:lvl8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8pPr>
            <a:lvl9pPr marL="0" marR="0" indent="0" algn="l" defTabSz="68580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9pPr>
          </a:lstStyle>
          <a:p>
            <a:pPr algn="l"/>
            <a:r>
              <a:rPr lang="fr-FR" sz="600" cap="all" baseline="0">
                <a:latin typeface="Poppins" pitchFamily="2" charset="77"/>
                <a:cs typeface="Poppins" pitchFamily="2" charset="77"/>
              </a:rPr>
              <a:t>Congrès mondial de l’IMCAS 2024 – 1–3 FÉVRIER</a:t>
            </a:r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B194C7C-9D6D-82D2-0D0F-82DCE5A3EF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1" y="269997"/>
            <a:ext cx="785894" cy="192363"/>
          </a:xfrm>
          <a:prstGeom prst="rect">
            <a:avLst/>
          </a:prstGeom>
        </p:spPr>
      </p:pic>
      <p:pic>
        <p:nvPicPr>
          <p:cNvPr id="9" name="Picture 8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56C72749-8DBD-A603-DD99-746248D589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DA0277FA-EE79-F943-6CA7-37DFF5D212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2766" y="1469673"/>
            <a:ext cx="2659234" cy="56207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l">
              <a:defRPr b="1" i="0">
                <a:solidFill>
                  <a:srgbClr val="221E53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 dirty="0"/>
              <a:t>Your title</a:t>
            </a:r>
          </a:p>
        </p:txBody>
      </p:sp>
    </p:spTree>
    <p:extLst>
      <p:ext uri="{BB962C8B-B14F-4D97-AF65-F5344CB8AC3E}">
        <p14:creationId xmlns:p14="http://schemas.microsoft.com/office/powerpoint/2010/main" val="178496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1AED6EB6-BEAB-2444-B97C-9D4EF4BF463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5143499"/>
          </a:xfrm>
        </p:spPr>
        <p:txBody>
          <a:bodyPr lIns="0"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Drag/import your picture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F91AD7A-840A-1745-B74B-68E7D88489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51387" y="3746600"/>
            <a:ext cx="4032250" cy="553538"/>
          </a:xfrm>
          <a:solidFill>
            <a:schemeClr val="bg1"/>
          </a:solidFill>
          <a:effectLst>
            <a:outerShdw dist="190500" algn="l" rotWithShape="0">
              <a:schemeClr val="accent1"/>
            </a:outerShdw>
          </a:effectLst>
        </p:spPr>
        <p:txBody>
          <a:bodyPr/>
          <a:lstStyle>
            <a:lvl1pPr marL="0" indent="0">
              <a:buNone/>
              <a:defRPr sz="1050" b="0" i="0">
                <a:latin typeface="Poppins Medium" pitchFamily="2" charset="77"/>
                <a:cs typeface="Poppins Medium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GB" dirty="0"/>
              <a:t>Picture description</a:t>
            </a:r>
            <a:endParaRPr lang="en-US" dirty="0"/>
          </a:p>
        </p:txBody>
      </p:sp>
      <p:sp>
        <p:nvSpPr>
          <p:cNvPr id="2" name="Shape 90">
            <a:extLst>
              <a:ext uri="{FF2B5EF4-FFF2-40B4-BE49-F238E27FC236}">
                <a16:creationId xmlns:a16="http://schemas.microsoft.com/office/drawing/2014/main" id="{12DA7427-2E19-3CB2-27EA-5D4EACC8D83B}"/>
              </a:ext>
            </a:extLst>
          </p:cNvPr>
          <p:cNvSpPr txBox="1">
            <a:spLocks/>
          </p:cNvSpPr>
          <p:nvPr userDrawn="1"/>
        </p:nvSpPr>
        <p:spPr>
          <a:xfrm>
            <a:off x="360002" y="4781170"/>
            <a:ext cx="4212001" cy="9233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marR="0" indent="0" algn="l" defTabSz="1371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Work Sans Medium"/>
              </a:defRPr>
            </a:lvl1pPr>
            <a:lvl2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2pPr>
            <a:lvl3pPr marL="0" marR="0" indent="0" algn="l" defTabSz="68580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-13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3pPr>
            <a:lvl4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4pPr>
            <a:lvl5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5pPr>
            <a:lvl6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6pPr>
            <a:lvl7pPr marL="0" marR="0" indent="0" algn="l" defTabSz="685800" eaLnBrk="1" fontAlgn="auto" latinLnBrk="0" hangingPunct="1">
              <a:lnSpc>
                <a:spcPct val="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7pPr>
            <a:lvl8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8pPr>
            <a:lvl9pPr marL="0" marR="0" indent="0" algn="l" defTabSz="68580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9pPr>
          </a:lstStyle>
          <a:p>
            <a:pPr algn="l"/>
            <a:r>
              <a:rPr lang="fr-FR" sz="600" cap="all" baseline="0">
                <a:latin typeface="Poppins" pitchFamily="2" charset="77"/>
                <a:cs typeface="Poppins" pitchFamily="2" charset="77"/>
              </a:rPr>
              <a:t>Congrès mondial de l’IMCAS 2024 – 1–3 FÉVRIER</a:t>
            </a:r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68CA70F-B3BD-9BDE-9724-265A4E0A2B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1" y="269997"/>
            <a:ext cx="785894" cy="192363"/>
          </a:xfrm>
          <a:prstGeom prst="rect">
            <a:avLst/>
          </a:prstGeom>
        </p:spPr>
      </p:pic>
      <p:sp>
        <p:nvSpPr>
          <p:cNvPr id="4" name="Shape 90">
            <a:extLst>
              <a:ext uri="{FF2B5EF4-FFF2-40B4-BE49-F238E27FC236}">
                <a16:creationId xmlns:a16="http://schemas.microsoft.com/office/drawing/2014/main" id="{64CEB4AD-114D-82CB-44CD-AC89F411B547}"/>
              </a:ext>
            </a:extLst>
          </p:cNvPr>
          <p:cNvSpPr txBox="1">
            <a:spLocks/>
          </p:cNvSpPr>
          <p:nvPr userDrawn="1"/>
        </p:nvSpPr>
        <p:spPr>
          <a:xfrm>
            <a:off x="7218584" y="4798881"/>
            <a:ext cx="1565053" cy="11541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marR="0" indent="0" algn="l" defTabSz="1371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Work Sans Medium"/>
              </a:defRPr>
            </a:lvl1pPr>
            <a:lvl2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2pPr>
            <a:lvl3pPr marL="0" marR="0" indent="0" algn="l" defTabSz="68580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-13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3pPr>
            <a:lvl4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4pPr>
            <a:lvl5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5pPr>
            <a:lvl6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6pPr>
            <a:lvl7pPr marL="0" marR="0" indent="0" algn="l" defTabSz="685800" eaLnBrk="1" fontAlgn="auto" latinLnBrk="0" hangingPunct="1">
              <a:lnSpc>
                <a:spcPct val="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7pPr>
            <a:lvl8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8pPr>
            <a:lvl9pPr marL="0" marR="0" indent="0" algn="l" defTabSz="68580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9pPr>
          </a:lstStyle>
          <a:p>
            <a:pPr algn="r"/>
            <a:r>
              <a:rPr lang="fr-FR" sz="750" cap="all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www.imcas.</a:t>
            </a:r>
            <a:r>
              <a:rPr lang="fr-FR" sz="750" b="0" i="0" cap="all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com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6EC215-9E2B-896B-2BB9-F2CE0F3FCE91}"/>
              </a:ext>
            </a:extLst>
          </p:cNvPr>
          <p:cNvSpPr/>
          <p:nvPr userDrawn="1"/>
        </p:nvSpPr>
        <p:spPr>
          <a:xfrm>
            <a:off x="0" y="4538719"/>
            <a:ext cx="9143999" cy="604781"/>
          </a:xfrm>
          <a:prstGeom prst="rect">
            <a:avLst/>
          </a:prstGeom>
          <a:solidFill>
            <a:srgbClr val="00114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6" name="Shape 90">
            <a:extLst>
              <a:ext uri="{FF2B5EF4-FFF2-40B4-BE49-F238E27FC236}">
                <a16:creationId xmlns:a16="http://schemas.microsoft.com/office/drawing/2014/main" id="{169B5C17-F0F9-443C-B8C9-59B496BE444C}"/>
              </a:ext>
            </a:extLst>
          </p:cNvPr>
          <p:cNvSpPr txBox="1">
            <a:spLocks/>
          </p:cNvSpPr>
          <p:nvPr userDrawn="1"/>
        </p:nvSpPr>
        <p:spPr>
          <a:xfrm>
            <a:off x="360002" y="4781170"/>
            <a:ext cx="4212001" cy="9233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marR="0" indent="0" algn="l" defTabSz="1371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Work Sans Medium"/>
              </a:defRPr>
            </a:lvl1pPr>
            <a:lvl2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2pPr>
            <a:lvl3pPr marL="0" marR="0" indent="0" algn="l" defTabSz="68580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-13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3pPr>
            <a:lvl4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4pPr>
            <a:lvl5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5pPr>
            <a:lvl6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6pPr>
            <a:lvl7pPr marL="0" marR="0" indent="0" algn="l" defTabSz="685800" eaLnBrk="1" fontAlgn="auto" latinLnBrk="0" hangingPunct="1">
              <a:lnSpc>
                <a:spcPct val="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7pPr>
            <a:lvl8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8pPr>
            <a:lvl9pPr marL="0" marR="0" indent="0" algn="l" defTabSz="68580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9pPr>
          </a:lstStyle>
          <a:p>
            <a:pPr algn="l"/>
            <a:r>
              <a:rPr lang="fr-FR" sz="600" cap="all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Congrès mondial de l’IMCAS 2024 – 1–3 FÉVRIER</a:t>
            </a:r>
          </a:p>
        </p:txBody>
      </p:sp>
      <p:pic>
        <p:nvPicPr>
          <p:cNvPr id="7" name="Picture 6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6AEBC8AE-4986-93C5-6BA8-BA5AC14776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1382" y="4715445"/>
            <a:ext cx="901235" cy="283913"/>
          </a:xfrm>
          <a:prstGeom prst="rect">
            <a:avLst/>
          </a:prstGeom>
        </p:spPr>
      </p:pic>
      <p:sp>
        <p:nvSpPr>
          <p:cNvPr id="8" name="Shape 90">
            <a:extLst>
              <a:ext uri="{FF2B5EF4-FFF2-40B4-BE49-F238E27FC236}">
                <a16:creationId xmlns:a16="http://schemas.microsoft.com/office/drawing/2014/main" id="{CE25AED8-91D0-DBB4-EF08-DDD9F2A4FCB2}"/>
              </a:ext>
            </a:extLst>
          </p:cNvPr>
          <p:cNvSpPr txBox="1">
            <a:spLocks/>
          </p:cNvSpPr>
          <p:nvPr userDrawn="1"/>
        </p:nvSpPr>
        <p:spPr>
          <a:xfrm>
            <a:off x="7218944" y="4815795"/>
            <a:ext cx="1565053" cy="11541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marR="0" indent="0" algn="l" defTabSz="1371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Work Sans Medium"/>
              </a:defRPr>
            </a:lvl1pPr>
            <a:lvl2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2pPr>
            <a:lvl3pPr marL="0" marR="0" indent="0" algn="l" defTabSz="68580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-13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3pPr>
            <a:lvl4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4pPr>
            <a:lvl5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5pPr>
            <a:lvl6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6pPr>
            <a:lvl7pPr marL="0" marR="0" indent="0" algn="l" defTabSz="685800" eaLnBrk="1" fontAlgn="auto" latinLnBrk="0" hangingPunct="1">
              <a:lnSpc>
                <a:spcPct val="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7pPr>
            <a:lvl8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8pPr>
            <a:lvl9pPr marL="0" marR="0" indent="0" algn="l" defTabSz="68580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9pPr>
          </a:lstStyle>
          <a:p>
            <a:pPr algn="r"/>
            <a:r>
              <a:rPr lang="fr-FR" sz="750" cap="all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www.imcas.</a:t>
            </a:r>
            <a:r>
              <a:rPr lang="fr-FR" sz="750" b="0" i="0" cap="all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</a:t>
            </a:r>
          </a:p>
        </p:txBody>
      </p:sp>
    </p:spTree>
    <p:extLst>
      <p:ext uri="{BB962C8B-B14F-4D97-AF65-F5344CB8AC3E}">
        <p14:creationId xmlns:p14="http://schemas.microsoft.com/office/powerpoint/2010/main" val="2030743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pictures w/ com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white and yellow background&#10;&#10;Description automatically generated">
            <a:extLst>
              <a:ext uri="{FF2B5EF4-FFF2-40B4-BE49-F238E27FC236}">
                <a16:creationId xmlns:a16="http://schemas.microsoft.com/office/drawing/2014/main" id="{9C0B5EDD-DFA2-C428-9EEA-CF0D0B92B5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695" t="630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1" y="872347"/>
            <a:ext cx="4144888" cy="56207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l">
              <a:defRPr b="1" i="0">
                <a:solidFill>
                  <a:srgbClr val="221E53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 dirty="0"/>
              <a:t>Your title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8C7E2E0-E6C3-1A46-A500-150851DF966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0001" y="1657434"/>
            <a:ext cx="2520001" cy="945000"/>
          </a:xfrm>
        </p:spPr>
        <p:txBody>
          <a:bodyPr/>
          <a:lstStyle>
            <a:lvl1pPr marL="0" indent="0">
              <a:buNone/>
              <a:defRPr sz="1050" b="0" i="0">
                <a:latin typeface="Poppins Medium" pitchFamily="2" charset="77"/>
                <a:cs typeface="Poppins Medium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D9AFABE0-F067-994B-A2C7-E3B1142718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38838" y="3331463"/>
            <a:ext cx="2520001" cy="625965"/>
          </a:xfrm>
        </p:spPr>
        <p:txBody>
          <a:bodyPr/>
          <a:lstStyle>
            <a:lvl1pPr marL="0" indent="0">
              <a:buNone/>
              <a:defRPr sz="1050" b="0" i="0">
                <a:latin typeface="Poppins Medium" pitchFamily="2" charset="77"/>
                <a:cs typeface="Poppins Medium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GB" dirty="0"/>
              <a:t>Picture description</a:t>
            </a:r>
            <a:endParaRPr lang="en-US" dirty="0"/>
          </a:p>
        </p:txBody>
      </p:sp>
      <p:sp>
        <p:nvSpPr>
          <p:cNvPr id="19" name="Shape 90">
            <a:extLst>
              <a:ext uri="{FF2B5EF4-FFF2-40B4-BE49-F238E27FC236}">
                <a16:creationId xmlns:a16="http://schemas.microsoft.com/office/drawing/2014/main" id="{A94E4039-7B5F-0346-AA19-2E6FCB464A54}"/>
              </a:ext>
            </a:extLst>
          </p:cNvPr>
          <p:cNvSpPr txBox="1">
            <a:spLocks/>
          </p:cNvSpPr>
          <p:nvPr userDrawn="1"/>
        </p:nvSpPr>
        <p:spPr>
          <a:xfrm>
            <a:off x="7218950" y="4760495"/>
            <a:ext cx="1565053" cy="11541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marR="0" indent="0" algn="l" defTabSz="1371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Work Sans Medium"/>
              </a:defRPr>
            </a:lvl1pPr>
            <a:lvl2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2pPr>
            <a:lvl3pPr marL="0" marR="0" indent="0" algn="l" defTabSz="68580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-13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3pPr>
            <a:lvl4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4pPr>
            <a:lvl5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5pPr>
            <a:lvl6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6pPr>
            <a:lvl7pPr marL="0" marR="0" indent="0" algn="l" defTabSz="685800" eaLnBrk="1" fontAlgn="auto" latinLnBrk="0" hangingPunct="1">
              <a:lnSpc>
                <a:spcPct val="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7pPr>
            <a:lvl8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8pPr>
            <a:lvl9pPr marL="0" marR="0" indent="0" algn="l" defTabSz="68580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9pPr>
          </a:lstStyle>
          <a:p>
            <a:pPr algn="r"/>
            <a:r>
              <a:rPr lang="fr-FR" sz="750" cap="all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www.imcas.</a:t>
            </a:r>
            <a:r>
              <a:rPr lang="fr-FR" sz="750" b="0" i="0" cap="all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com</a:t>
            </a:r>
          </a:p>
        </p:txBody>
      </p:sp>
      <p:sp>
        <p:nvSpPr>
          <p:cNvPr id="3" name="Shape 90">
            <a:extLst>
              <a:ext uri="{FF2B5EF4-FFF2-40B4-BE49-F238E27FC236}">
                <a16:creationId xmlns:a16="http://schemas.microsoft.com/office/drawing/2014/main" id="{EC3BC79E-0A79-C907-AEC8-7AF5E2E18FD6}"/>
              </a:ext>
            </a:extLst>
          </p:cNvPr>
          <p:cNvSpPr txBox="1">
            <a:spLocks/>
          </p:cNvSpPr>
          <p:nvPr userDrawn="1"/>
        </p:nvSpPr>
        <p:spPr>
          <a:xfrm>
            <a:off x="360002" y="4781170"/>
            <a:ext cx="4212001" cy="9233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marR="0" indent="0" algn="l" defTabSz="1371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Work Sans Medium"/>
              </a:defRPr>
            </a:lvl1pPr>
            <a:lvl2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2pPr>
            <a:lvl3pPr marL="0" marR="0" indent="0" algn="l" defTabSz="68580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-13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3pPr>
            <a:lvl4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4pPr>
            <a:lvl5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5pPr>
            <a:lvl6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6pPr>
            <a:lvl7pPr marL="0" marR="0" indent="0" algn="l" defTabSz="685800" eaLnBrk="1" fontAlgn="auto" latinLnBrk="0" hangingPunct="1">
              <a:lnSpc>
                <a:spcPct val="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7pPr>
            <a:lvl8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8pPr>
            <a:lvl9pPr marL="0" marR="0" indent="0" algn="l" defTabSz="68580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9pPr>
          </a:lstStyle>
          <a:p>
            <a:pPr algn="l"/>
            <a:r>
              <a:rPr lang="fr-FR" sz="600" cap="all" baseline="0">
                <a:latin typeface="Poppins" pitchFamily="2" charset="77"/>
                <a:cs typeface="Poppins" pitchFamily="2" charset="77"/>
              </a:rPr>
              <a:t>Congrès mondial de l’IMCAS 2024 – 1–3 FÉVRIER</a:t>
            </a:r>
          </a:p>
        </p:txBody>
      </p:sp>
      <p:pic>
        <p:nvPicPr>
          <p:cNvPr id="4" name="Picture 3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55EB1F54-9B33-F50D-047E-60FEF86677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1382" y="4715445"/>
            <a:ext cx="901235" cy="283913"/>
          </a:xfrm>
          <a:prstGeom prst="rect">
            <a:avLst/>
          </a:prstGeom>
        </p:spPr>
      </p:pic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B15CF53-CF8C-70AB-96A7-49CD732B37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0001" y="269997"/>
            <a:ext cx="785894" cy="192363"/>
          </a:xfrm>
          <a:prstGeom prst="rect">
            <a:avLst/>
          </a:prstGeom>
        </p:spPr>
      </p:pic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4A526F6A-A7E2-5E1D-5B2A-2207119941C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938838" y="687388"/>
            <a:ext cx="2559050" cy="2466975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Place your image here</a:t>
            </a:r>
          </a:p>
          <a:p>
            <a:pPr lvl="0"/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604455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C541E43-490B-4903-640F-78ABBA65869C}"/>
              </a:ext>
            </a:extLst>
          </p:cNvPr>
          <p:cNvSpPr/>
          <p:nvPr userDrawn="1"/>
        </p:nvSpPr>
        <p:spPr>
          <a:xfrm>
            <a:off x="0" y="4538719"/>
            <a:ext cx="9143999" cy="604781"/>
          </a:xfrm>
          <a:prstGeom prst="rect">
            <a:avLst/>
          </a:prstGeom>
          <a:solidFill>
            <a:srgbClr val="00114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0" name="Shape 90">
            <a:extLst>
              <a:ext uri="{FF2B5EF4-FFF2-40B4-BE49-F238E27FC236}">
                <a16:creationId xmlns:a16="http://schemas.microsoft.com/office/drawing/2014/main" id="{5A4D82E4-942F-49FA-9351-CA054A0C713D}"/>
              </a:ext>
            </a:extLst>
          </p:cNvPr>
          <p:cNvSpPr txBox="1">
            <a:spLocks/>
          </p:cNvSpPr>
          <p:nvPr userDrawn="1"/>
        </p:nvSpPr>
        <p:spPr>
          <a:xfrm>
            <a:off x="360002" y="4781170"/>
            <a:ext cx="4212001" cy="9233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marR="0" indent="0" algn="l" defTabSz="1371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Work Sans Medium"/>
              </a:defRPr>
            </a:lvl1pPr>
            <a:lvl2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2pPr>
            <a:lvl3pPr marL="0" marR="0" indent="0" algn="l" defTabSz="68580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-13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3pPr>
            <a:lvl4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4pPr>
            <a:lvl5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5pPr>
            <a:lvl6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6pPr>
            <a:lvl7pPr marL="0" marR="0" indent="0" algn="l" defTabSz="685800" eaLnBrk="1" fontAlgn="auto" latinLnBrk="0" hangingPunct="1">
              <a:lnSpc>
                <a:spcPct val="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7pPr>
            <a:lvl8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8pPr>
            <a:lvl9pPr marL="0" marR="0" indent="0" algn="l" defTabSz="68580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9pPr>
          </a:lstStyle>
          <a:p>
            <a:pPr algn="l"/>
            <a:r>
              <a:rPr lang="fr-FR" sz="600" cap="all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Congrès mondial de l’IMCAS 2024 – 1–3 FÉVRIER</a:t>
            </a:r>
          </a:p>
        </p:txBody>
      </p:sp>
      <p:pic>
        <p:nvPicPr>
          <p:cNvPr id="21" name="Picture 20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2389C740-5FD2-82F7-5909-FE32B58B61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21382" y="4715445"/>
            <a:ext cx="901235" cy="283913"/>
          </a:xfrm>
          <a:prstGeom prst="rect">
            <a:avLst/>
          </a:prstGeom>
        </p:spPr>
      </p:pic>
      <p:sp>
        <p:nvSpPr>
          <p:cNvPr id="22" name="Shape 90">
            <a:extLst>
              <a:ext uri="{FF2B5EF4-FFF2-40B4-BE49-F238E27FC236}">
                <a16:creationId xmlns:a16="http://schemas.microsoft.com/office/drawing/2014/main" id="{543EC0F3-3397-C51D-19B1-BF882D400D66}"/>
              </a:ext>
            </a:extLst>
          </p:cNvPr>
          <p:cNvSpPr txBox="1">
            <a:spLocks/>
          </p:cNvSpPr>
          <p:nvPr userDrawn="1"/>
        </p:nvSpPr>
        <p:spPr>
          <a:xfrm>
            <a:off x="7218944" y="4815795"/>
            <a:ext cx="1565053" cy="11541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marR="0" indent="0" algn="l" defTabSz="1371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Work Sans Medium"/>
              </a:defRPr>
            </a:lvl1pPr>
            <a:lvl2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2pPr>
            <a:lvl3pPr marL="0" marR="0" indent="0" algn="l" defTabSz="68580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-13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3pPr>
            <a:lvl4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4pPr>
            <a:lvl5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5pPr>
            <a:lvl6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6pPr>
            <a:lvl7pPr marL="0" marR="0" indent="0" algn="l" defTabSz="685800" eaLnBrk="1" fontAlgn="auto" latinLnBrk="0" hangingPunct="1">
              <a:lnSpc>
                <a:spcPct val="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7pPr>
            <a:lvl8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8pPr>
            <a:lvl9pPr marL="0" marR="0" indent="0" algn="l" defTabSz="68580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9pPr>
          </a:lstStyle>
          <a:p>
            <a:pPr algn="r"/>
            <a:r>
              <a:rPr lang="fr-FR" sz="750" cap="all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www.imcas.</a:t>
            </a:r>
            <a:r>
              <a:rPr lang="fr-FR" sz="750" b="0" i="0" cap="all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</a:t>
            </a:r>
          </a:p>
        </p:txBody>
      </p:sp>
    </p:spTree>
    <p:extLst>
      <p:ext uri="{BB962C8B-B14F-4D97-AF65-F5344CB8AC3E}">
        <p14:creationId xmlns:p14="http://schemas.microsoft.com/office/powerpoint/2010/main" val="4014662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90">
            <a:extLst>
              <a:ext uri="{FF2B5EF4-FFF2-40B4-BE49-F238E27FC236}">
                <a16:creationId xmlns:a16="http://schemas.microsoft.com/office/drawing/2014/main" id="{6A594598-45F7-E743-91A3-60F12C29027D}"/>
              </a:ext>
            </a:extLst>
          </p:cNvPr>
          <p:cNvSpPr txBox="1">
            <a:spLocks/>
          </p:cNvSpPr>
          <p:nvPr userDrawn="1"/>
        </p:nvSpPr>
        <p:spPr>
          <a:xfrm>
            <a:off x="7218950" y="4760495"/>
            <a:ext cx="1565053" cy="11541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marR="0" indent="0" algn="l" defTabSz="1371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Work Sans Medium"/>
              </a:defRPr>
            </a:lvl1pPr>
            <a:lvl2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2pPr>
            <a:lvl3pPr marL="0" marR="0" indent="0" algn="l" defTabSz="68580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-13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3pPr>
            <a:lvl4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4pPr>
            <a:lvl5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5pPr>
            <a:lvl6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6pPr>
            <a:lvl7pPr marL="0" marR="0" indent="0" algn="l" defTabSz="685800" eaLnBrk="1" fontAlgn="auto" latinLnBrk="0" hangingPunct="1">
              <a:lnSpc>
                <a:spcPct val="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7pPr>
            <a:lvl8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8pPr>
            <a:lvl9pPr marL="0" marR="0" indent="0" algn="l" defTabSz="68580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9pPr>
          </a:lstStyle>
          <a:p>
            <a:pPr algn="r"/>
            <a:r>
              <a:rPr lang="fr-FR" sz="750" cap="all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www.imcas.</a:t>
            </a:r>
            <a:r>
              <a:rPr lang="fr-FR" sz="750" b="0" i="0" cap="all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com</a:t>
            </a:r>
          </a:p>
        </p:txBody>
      </p:sp>
      <p:sp>
        <p:nvSpPr>
          <p:cNvPr id="2" name="Shape 90">
            <a:extLst>
              <a:ext uri="{FF2B5EF4-FFF2-40B4-BE49-F238E27FC236}">
                <a16:creationId xmlns:a16="http://schemas.microsoft.com/office/drawing/2014/main" id="{A33B4116-7386-ED3E-D8D9-171E037F3AD7}"/>
              </a:ext>
            </a:extLst>
          </p:cNvPr>
          <p:cNvSpPr txBox="1">
            <a:spLocks/>
          </p:cNvSpPr>
          <p:nvPr userDrawn="1"/>
        </p:nvSpPr>
        <p:spPr>
          <a:xfrm>
            <a:off x="360002" y="4781170"/>
            <a:ext cx="4212001" cy="9233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marR="0" indent="0" algn="l" defTabSz="1371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Work Sans Medium"/>
              </a:defRPr>
            </a:lvl1pPr>
            <a:lvl2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2pPr>
            <a:lvl3pPr marL="0" marR="0" indent="0" algn="l" defTabSz="68580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-13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3pPr>
            <a:lvl4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4pPr>
            <a:lvl5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5pPr>
            <a:lvl6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6pPr>
            <a:lvl7pPr marL="0" marR="0" indent="0" algn="l" defTabSz="685800" eaLnBrk="1" fontAlgn="auto" latinLnBrk="0" hangingPunct="1">
              <a:lnSpc>
                <a:spcPct val="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7pPr>
            <a:lvl8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8pPr>
            <a:lvl9pPr marL="0" marR="0" indent="0" algn="l" defTabSz="68580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9pPr>
          </a:lstStyle>
          <a:p>
            <a:pPr algn="l"/>
            <a:r>
              <a:rPr lang="fr-FR" sz="600" cap="all" baseline="0">
                <a:latin typeface="Poppins" pitchFamily="2" charset="77"/>
                <a:cs typeface="Poppins" pitchFamily="2" charset="77"/>
              </a:rPr>
              <a:t>Congrès mondial de l’IMCAS 2024 – 1–3 FÉVRIER</a:t>
            </a:r>
          </a:p>
        </p:txBody>
      </p:sp>
      <p:pic>
        <p:nvPicPr>
          <p:cNvPr id="3" name="Picture 2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2EEDE00F-CF2B-AF80-6EBC-89416F78B6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21382" y="4715445"/>
            <a:ext cx="901235" cy="283913"/>
          </a:xfrm>
          <a:prstGeom prst="rect">
            <a:avLst/>
          </a:prstGeom>
        </p:spPr>
      </p:pic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3424000-B0C6-D5E8-B4BC-C718192133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0001" y="269997"/>
            <a:ext cx="785894" cy="19236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F7EB57-038B-F13A-6CBC-A500722DFB9C}"/>
              </a:ext>
            </a:extLst>
          </p:cNvPr>
          <p:cNvSpPr/>
          <p:nvPr userDrawn="1"/>
        </p:nvSpPr>
        <p:spPr>
          <a:xfrm>
            <a:off x="0" y="4538719"/>
            <a:ext cx="9143999" cy="604781"/>
          </a:xfrm>
          <a:prstGeom prst="rect">
            <a:avLst/>
          </a:prstGeom>
          <a:solidFill>
            <a:srgbClr val="00114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6" name="Shape 90">
            <a:extLst>
              <a:ext uri="{FF2B5EF4-FFF2-40B4-BE49-F238E27FC236}">
                <a16:creationId xmlns:a16="http://schemas.microsoft.com/office/drawing/2014/main" id="{7094C50E-4EAB-7964-B16C-75D84F1F7A41}"/>
              </a:ext>
            </a:extLst>
          </p:cNvPr>
          <p:cNvSpPr txBox="1">
            <a:spLocks/>
          </p:cNvSpPr>
          <p:nvPr userDrawn="1"/>
        </p:nvSpPr>
        <p:spPr>
          <a:xfrm>
            <a:off x="360002" y="4781170"/>
            <a:ext cx="4212001" cy="9233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marR="0" indent="0" algn="l" defTabSz="1371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Work Sans Medium"/>
              </a:defRPr>
            </a:lvl1pPr>
            <a:lvl2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2pPr>
            <a:lvl3pPr marL="0" marR="0" indent="0" algn="l" defTabSz="68580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-13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3pPr>
            <a:lvl4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4pPr>
            <a:lvl5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5pPr>
            <a:lvl6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6pPr>
            <a:lvl7pPr marL="0" marR="0" indent="0" algn="l" defTabSz="685800" eaLnBrk="1" fontAlgn="auto" latinLnBrk="0" hangingPunct="1">
              <a:lnSpc>
                <a:spcPct val="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7pPr>
            <a:lvl8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8pPr>
            <a:lvl9pPr marL="0" marR="0" indent="0" algn="l" defTabSz="68580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9pPr>
          </a:lstStyle>
          <a:p>
            <a:pPr algn="l"/>
            <a:r>
              <a:rPr lang="fr-FR" sz="600" cap="all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Congrès mondial de l’IMCAS 2024 – 1–3 FÉVRIER</a:t>
            </a:r>
          </a:p>
        </p:txBody>
      </p:sp>
      <p:pic>
        <p:nvPicPr>
          <p:cNvPr id="17" name="Picture 16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96B54759-4C26-815F-4EC4-1851917659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21382" y="4715445"/>
            <a:ext cx="901235" cy="283913"/>
          </a:xfrm>
          <a:prstGeom prst="rect">
            <a:avLst/>
          </a:prstGeom>
        </p:spPr>
      </p:pic>
      <p:sp>
        <p:nvSpPr>
          <p:cNvPr id="18" name="Shape 90">
            <a:extLst>
              <a:ext uri="{FF2B5EF4-FFF2-40B4-BE49-F238E27FC236}">
                <a16:creationId xmlns:a16="http://schemas.microsoft.com/office/drawing/2014/main" id="{12990BA6-E619-47E6-FBEC-C96394A1CEBD}"/>
              </a:ext>
            </a:extLst>
          </p:cNvPr>
          <p:cNvSpPr txBox="1">
            <a:spLocks/>
          </p:cNvSpPr>
          <p:nvPr userDrawn="1"/>
        </p:nvSpPr>
        <p:spPr>
          <a:xfrm>
            <a:off x="7218944" y="4815795"/>
            <a:ext cx="1565053" cy="11541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marR="0" indent="0" algn="l" defTabSz="1371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Work Sans Medium"/>
              </a:defRPr>
            </a:lvl1pPr>
            <a:lvl2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2pPr>
            <a:lvl3pPr marL="0" marR="0" indent="0" algn="l" defTabSz="68580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-13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3pPr>
            <a:lvl4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4pPr>
            <a:lvl5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5pPr>
            <a:lvl6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6pPr>
            <a:lvl7pPr marL="0" marR="0" indent="0" algn="l" defTabSz="685800" eaLnBrk="1" fontAlgn="auto" latinLnBrk="0" hangingPunct="1">
              <a:lnSpc>
                <a:spcPct val="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7pPr>
            <a:lvl8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8pPr>
            <a:lvl9pPr marL="0" marR="0" indent="0" algn="l" defTabSz="68580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9pPr>
          </a:lstStyle>
          <a:p>
            <a:pPr algn="r"/>
            <a:r>
              <a:rPr lang="fr-FR" sz="750" cap="all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www.imcas.</a:t>
            </a:r>
            <a:r>
              <a:rPr lang="fr-FR" sz="750" b="0" i="0" cap="all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</a:t>
            </a:r>
          </a:p>
        </p:txBody>
      </p:sp>
    </p:spTree>
    <p:extLst>
      <p:ext uri="{BB962C8B-B14F-4D97-AF65-F5344CB8AC3E}">
        <p14:creationId xmlns:p14="http://schemas.microsoft.com/office/powerpoint/2010/main" val="2848269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blue and yellow background&#10;&#10;Description automatically generated">
            <a:extLst>
              <a:ext uri="{FF2B5EF4-FFF2-40B4-BE49-F238E27FC236}">
                <a16:creationId xmlns:a16="http://schemas.microsoft.com/office/drawing/2014/main" id="{CE776563-FBA3-D4D2-97F8-883CF7B052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8078" b="28078"/>
          <a:stretch/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B8D377A-0EDE-20DD-371D-7574CB59176C}"/>
              </a:ext>
            </a:extLst>
          </p:cNvPr>
          <p:cNvSpPr/>
          <p:nvPr userDrawn="1"/>
        </p:nvSpPr>
        <p:spPr>
          <a:xfrm>
            <a:off x="0" y="4538719"/>
            <a:ext cx="9143999" cy="604781"/>
          </a:xfrm>
          <a:prstGeom prst="rect">
            <a:avLst/>
          </a:prstGeom>
          <a:solidFill>
            <a:srgbClr val="00114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1AED6EB6-BEAB-2444-B97C-9D4EF4BF463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"/>
            <a:ext cx="4572000" cy="3907384"/>
          </a:xfrm>
        </p:spPr>
        <p:txBody>
          <a:bodyPr lIns="0"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Drag/import your picture here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A9625B8E-B4EA-1E4B-BC8C-055E2F99AB9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72000" y="2"/>
            <a:ext cx="4572000" cy="3907384"/>
          </a:xfrm>
        </p:spPr>
        <p:txBody>
          <a:bodyPr lIns="0"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Drag/import your picture here</a:t>
            </a:r>
          </a:p>
        </p:txBody>
      </p:sp>
      <p:sp>
        <p:nvSpPr>
          <p:cNvPr id="14" name="Shape 90">
            <a:extLst>
              <a:ext uri="{FF2B5EF4-FFF2-40B4-BE49-F238E27FC236}">
                <a16:creationId xmlns:a16="http://schemas.microsoft.com/office/drawing/2014/main" id="{0FD8C907-8F98-CE45-84CE-BE43F5285051}"/>
              </a:ext>
            </a:extLst>
          </p:cNvPr>
          <p:cNvSpPr txBox="1">
            <a:spLocks/>
          </p:cNvSpPr>
          <p:nvPr userDrawn="1"/>
        </p:nvSpPr>
        <p:spPr>
          <a:xfrm>
            <a:off x="7218950" y="4760495"/>
            <a:ext cx="1565053" cy="11541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marR="0" indent="0" algn="l" defTabSz="1371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Work Sans Medium"/>
              </a:defRPr>
            </a:lvl1pPr>
            <a:lvl2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2pPr>
            <a:lvl3pPr marL="0" marR="0" indent="0" algn="l" defTabSz="68580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-13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3pPr>
            <a:lvl4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4pPr>
            <a:lvl5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5pPr>
            <a:lvl6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6pPr>
            <a:lvl7pPr marL="0" marR="0" indent="0" algn="l" defTabSz="685800" eaLnBrk="1" fontAlgn="auto" latinLnBrk="0" hangingPunct="1">
              <a:lnSpc>
                <a:spcPct val="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7pPr>
            <a:lvl8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8pPr>
            <a:lvl9pPr marL="0" marR="0" indent="0" algn="l" defTabSz="68580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9pPr>
          </a:lstStyle>
          <a:p>
            <a:pPr algn="r"/>
            <a:r>
              <a:rPr lang="fr-FR" sz="750" cap="all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www.imcas.</a:t>
            </a:r>
            <a:r>
              <a:rPr lang="fr-FR" sz="750" b="0" i="0" cap="all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</a:t>
            </a:r>
          </a:p>
        </p:txBody>
      </p:sp>
      <p:sp>
        <p:nvSpPr>
          <p:cNvPr id="2" name="Shape 90">
            <a:extLst>
              <a:ext uri="{FF2B5EF4-FFF2-40B4-BE49-F238E27FC236}">
                <a16:creationId xmlns:a16="http://schemas.microsoft.com/office/drawing/2014/main" id="{ED8BA42E-2289-0BA5-A874-9A07C57BC77A}"/>
              </a:ext>
            </a:extLst>
          </p:cNvPr>
          <p:cNvSpPr txBox="1">
            <a:spLocks/>
          </p:cNvSpPr>
          <p:nvPr userDrawn="1"/>
        </p:nvSpPr>
        <p:spPr>
          <a:xfrm>
            <a:off x="360002" y="4781170"/>
            <a:ext cx="4212001" cy="9233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marR="0" indent="0" algn="l" defTabSz="1371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Work Sans Medium"/>
              </a:defRPr>
            </a:lvl1pPr>
            <a:lvl2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2pPr>
            <a:lvl3pPr marL="0" marR="0" indent="0" algn="l" defTabSz="68580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-13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3pPr>
            <a:lvl4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4pPr>
            <a:lvl5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5pPr>
            <a:lvl6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6pPr>
            <a:lvl7pPr marL="0" marR="0" indent="0" algn="l" defTabSz="685800" eaLnBrk="1" fontAlgn="auto" latinLnBrk="0" hangingPunct="1">
              <a:lnSpc>
                <a:spcPct val="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7pPr>
            <a:lvl8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8pPr>
            <a:lvl9pPr marL="0" marR="0" indent="0" algn="l" defTabSz="68580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9pPr>
          </a:lstStyle>
          <a:p>
            <a:pPr algn="l"/>
            <a:r>
              <a:rPr lang="fr-FR" sz="600" cap="all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Congrès mondial de l’IMCAS 2024 – 1–3 FÉVRIER</a:t>
            </a:r>
          </a:p>
        </p:txBody>
      </p:sp>
      <p:pic>
        <p:nvPicPr>
          <p:cNvPr id="3" name="Picture 2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8B1CF171-E7A5-FEEB-70EC-0FA9039C62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1382" y="4715445"/>
            <a:ext cx="901235" cy="283913"/>
          </a:xfrm>
          <a:prstGeom prst="rect">
            <a:avLst/>
          </a:prstGeom>
        </p:spPr>
      </p:pic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8ED534D-AB2B-D7AF-BBB4-27B659F0E1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0001" y="269997"/>
            <a:ext cx="785894" cy="192363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30FD043-4D82-0FBE-AC31-6522F23904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001" y="4042158"/>
            <a:ext cx="3761379" cy="469015"/>
          </a:xfrm>
          <a:noFill/>
        </p:spPr>
        <p:txBody>
          <a:bodyPr/>
          <a:lstStyle>
            <a:lvl1pPr marL="0" indent="0">
              <a:buNone/>
              <a:defRPr sz="1050" b="0" i="0">
                <a:solidFill>
                  <a:srgbClr val="221E53"/>
                </a:solidFill>
                <a:latin typeface="Poppins Medium" pitchFamily="2" charset="77"/>
                <a:cs typeface="Poppins Medium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GB" dirty="0"/>
              <a:t>Picture description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AE26136-0606-E17F-634B-6E4A592333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32001" y="4042158"/>
            <a:ext cx="3761379" cy="469015"/>
          </a:xfrm>
          <a:noFill/>
        </p:spPr>
        <p:txBody>
          <a:bodyPr/>
          <a:lstStyle>
            <a:lvl1pPr marL="0" indent="0">
              <a:buNone/>
              <a:defRPr sz="1050" b="0" i="0">
                <a:solidFill>
                  <a:srgbClr val="221E53"/>
                </a:solidFill>
                <a:latin typeface="Poppins Medium" pitchFamily="2" charset="77"/>
                <a:cs typeface="Poppins Medium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GB" dirty="0"/>
              <a:t>Picture description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695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9891FD4-0D32-2C17-FCD3-2C5EE0EB5E90}"/>
              </a:ext>
            </a:extLst>
          </p:cNvPr>
          <p:cNvSpPr/>
          <p:nvPr userDrawn="1"/>
        </p:nvSpPr>
        <p:spPr>
          <a:xfrm>
            <a:off x="0" y="4538719"/>
            <a:ext cx="9143999" cy="604781"/>
          </a:xfrm>
          <a:prstGeom prst="rect">
            <a:avLst/>
          </a:prstGeom>
          <a:solidFill>
            <a:srgbClr val="00114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1AED6EB6-BEAB-2444-B97C-9D4EF4BF463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952" y="-1350"/>
            <a:ext cx="4572000" cy="2573100"/>
          </a:xfrm>
        </p:spPr>
        <p:txBody>
          <a:bodyPr lIns="0"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Drag/import your picture here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BB8986E5-F549-FC4A-BEB1-A99A088E455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572000" y="-17781"/>
            <a:ext cx="4572000" cy="2573100"/>
          </a:xfrm>
        </p:spPr>
        <p:txBody>
          <a:bodyPr lIns="0"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Drag/import your picture here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9EB1D13F-6778-D74E-B9D9-7C3D6AA3A69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572000" y="2571750"/>
            <a:ext cx="4572000" cy="1966969"/>
          </a:xfrm>
        </p:spPr>
        <p:txBody>
          <a:bodyPr lIns="0"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Drag/import your picture here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6B82CFA6-3937-A546-AA65-761F93891B6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2571750"/>
            <a:ext cx="4572000" cy="1966969"/>
          </a:xfrm>
        </p:spPr>
        <p:txBody>
          <a:bodyPr lIns="0"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Drag/import your picture here</a:t>
            </a:r>
          </a:p>
        </p:txBody>
      </p:sp>
      <p:sp>
        <p:nvSpPr>
          <p:cNvPr id="19" name="Shape 90">
            <a:extLst>
              <a:ext uri="{FF2B5EF4-FFF2-40B4-BE49-F238E27FC236}">
                <a16:creationId xmlns:a16="http://schemas.microsoft.com/office/drawing/2014/main" id="{D723DF8C-F804-0048-8F07-6810030F9748}"/>
              </a:ext>
            </a:extLst>
          </p:cNvPr>
          <p:cNvSpPr txBox="1">
            <a:spLocks/>
          </p:cNvSpPr>
          <p:nvPr userDrawn="1"/>
        </p:nvSpPr>
        <p:spPr>
          <a:xfrm>
            <a:off x="7218950" y="4760495"/>
            <a:ext cx="1565053" cy="11541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marR="0" indent="0" algn="l" defTabSz="1371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Work Sans Medium"/>
              </a:defRPr>
            </a:lvl1pPr>
            <a:lvl2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2pPr>
            <a:lvl3pPr marL="0" marR="0" indent="0" algn="l" defTabSz="68580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-13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3pPr>
            <a:lvl4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4pPr>
            <a:lvl5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5pPr>
            <a:lvl6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6pPr>
            <a:lvl7pPr marL="0" marR="0" indent="0" algn="l" defTabSz="685800" eaLnBrk="1" fontAlgn="auto" latinLnBrk="0" hangingPunct="1">
              <a:lnSpc>
                <a:spcPct val="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7pPr>
            <a:lvl8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8pPr>
            <a:lvl9pPr marL="0" marR="0" indent="0" algn="l" defTabSz="68580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9pPr>
          </a:lstStyle>
          <a:p>
            <a:pPr algn="r"/>
            <a:r>
              <a:rPr lang="fr-FR" sz="750" cap="all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www.imcas.</a:t>
            </a:r>
            <a:r>
              <a:rPr lang="fr-FR" sz="750" b="0" i="0" cap="all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</a:t>
            </a:r>
          </a:p>
        </p:txBody>
      </p:sp>
      <p:sp>
        <p:nvSpPr>
          <p:cNvPr id="2" name="Shape 90">
            <a:extLst>
              <a:ext uri="{FF2B5EF4-FFF2-40B4-BE49-F238E27FC236}">
                <a16:creationId xmlns:a16="http://schemas.microsoft.com/office/drawing/2014/main" id="{C25941BA-CEF7-0B4C-00BD-00AA61AA4F0F}"/>
              </a:ext>
            </a:extLst>
          </p:cNvPr>
          <p:cNvSpPr txBox="1">
            <a:spLocks/>
          </p:cNvSpPr>
          <p:nvPr userDrawn="1"/>
        </p:nvSpPr>
        <p:spPr>
          <a:xfrm>
            <a:off x="360002" y="4781170"/>
            <a:ext cx="4212001" cy="9233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marR="0" indent="0" algn="l" defTabSz="1371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Work Sans Medium"/>
              </a:defRPr>
            </a:lvl1pPr>
            <a:lvl2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2pPr>
            <a:lvl3pPr marL="0" marR="0" indent="0" algn="l" defTabSz="68580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-13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3pPr>
            <a:lvl4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4pPr>
            <a:lvl5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5pPr>
            <a:lvl6pPr marL="0" marR="0" indent="0" algn="l" defTabSz="6858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6pPr>
            <a:lvl7pPr marL="0" marR="0" indent="0" algn="l" defTabSz="685800" eaLnBrk="1" fontAlgn="auto" latinLnBrk="0" hangingPunct="1">
              <a:lnSpc>
                <a:spcPct val="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7pPr>
            <a:lvl8pPr marL="0" marR="0" indent="0" algn="l" defTabSz="6858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8pPr>
            <a:lvl9pPr marL="0" marR="0" indent="0" algn="l" defTabSz="68580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-225" baseline="0">
                <a:ln>
                  <a:noFill/>
                </a:ln>
                <a:solidFill>
                  <a:schemeClr val="tx1"/>
                </a:solidFill>
                <a:uFillTx/>
                <a:sym typeface="Helvetica"/>
              </a:defRPr>
            </a:lvl9pPr>
          </a:lstStyle>
          <a:p>
            <a:pPr algn="l"/>
            <a:r>
              <a:rPr lang="fr-FR" sz="600" cap="all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Congrès mondial de l’IMCAS 2024 – 1–3 FÉVRIER</a:t>
            </a:r>
          </a:p>
        </p:txBody>
      </p:sp>
      <p:pic>
        <p:nvPicPr>
          <p:cNvPr id="3" name="Picture 2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70ED09BD-AE51-107D-6D93-4D22F32FC6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21382" y="4715445"/>
            <a:ext cx="901235" cy="283913"/>
          </a:xfrm>
          <a:prstGeom prst="rect">
            <a:avLst/>
          </a:prstGeom>
        </p:spPr>
      </p:pic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D19233A-485C-0E25-5614-96B3964A42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0001" y="269997"/>
            <a:ext cx="785894" cy="192363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6800AB7-5433-FA6D-1DBC-F6165A8048A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0001" y="2193656"/>
            <a:ext cx="3431711" cy="345231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050" b="0" i="0">
                <a:latin typeface="Poppins Medium" pitchFamily="2" charset="77"/>
                <a:cs typeface="Poppins Medium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GB" dirty="0"/>
              <a:t>Picture description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6C093B2-3A11-E61F-A857-956658EA6AE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7345" y="2193656"/>
            <a:ext cx="3431711" cy="345231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050" b="0" i="0">
                <a:latin typeface="Poppins Medium" pitchFamily="2" charset="77"/>
                <a:cs typeface="Poppins Medium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GB" dirty="0"/>
              <a:t>Picture description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7AFBDB4-6FE9-814D-E15B-83480C67D44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0001" y="4173625"/>
            <a:ext cx="3431711" cy="345231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050" b="0" i="0">
                <a:latin typeface="Poppins Medium" pitchFamily="2" charset="77"/>
                <a:cs typeface="Poppins Medium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GB" dirty="0"/>
              <a:t>Picture description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506A171-5C5F-1559-E3BC-BA4E608219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7345" y="4161433"/>
            <a:ext cx="3431711" cy="345231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050" b="0" i="0">
                <a:latin typeface="Poppins Medium" pitchFamily="2" charset="77"/>
                <a:cs typeface="Poppins Medium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GB" dirty="0"/>
              <a:t>Picture description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276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3420E1-A6DF-6CE3-D456-A33379188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IMCAS WORLD CONGRESS</a:t>
            </a:r>
            <a:endParaRPr lang="en-F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CD5A93-C20D-B607-038C-4B0D4F776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D35D2-A6D9-B995-7A5F-FF9A2D3A30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8B87F-1D17-7E4D-81FD-31E5B293C3E1}" type="datetimeFigureOut">
              <a:rPr lang="en-FR" smtClean="0"/>
              <a:t>10/16/2024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80E50-0682-1E87-1DFF-55F986F10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63E1D-9A78-D736-1216-2F45B2518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048DB-E878-534F-A418-7C3D3D0CA526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006319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9" r:id="rId2"/>
    <p:sldLayoutId id="2147483794" r:id="rId3"/>
    <p:sldLayoutId id="2147483795" r:id="rId4"/>
    <p:sldLayoutId id="2147483803" r:id="rId5"/>
    <p:sldLayoutId id="2147483802" r:id="rId6"/>
    <p:sldLayoutId id="2147483666" r:id="rId7"/>
    <p:sldLayoutId id="2147483678" r:id="rId8"/>
    <p:sldLayoutId id="2147483679" r:id="rId9"/>
    <p:sldLayoutId id="2147483661" r:id="rId10"/>
    <p:sldLayoutId id="2147483673" r:id="rId11"/>
    <p:sldLayoutId id="214748367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5" Type="http://schemas.openxmlformats.org/officeDocument/2006/relationships/chart" Target="../charts/chart1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9A87A5-85A1-DB49-8664-B838C85C7B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8098" y="391629"/>
            <a:ext cx="6612602" cy="3647152"/>
          </a:xfrm>
        </p:spPr>
        <p:txBody>
          <a:bodyPr/>
          <a:lstStyle/>
          <a:p>
            <a:r>
              <a:rPr lang="fr-FR" sz="2700" b="1" i="1" dirty="0">
                <a:solidFill>
                  <a:srgbClr val="001148"/>
                </a:solidFill>
                <a:latin typeface="Poppins SemiBold" pitchFamily="2" charset="77"/>
                <a:cs typeface="Poppins SemiBold" pitchFamily="2" charset="77"/>
              </a:rPr>
              <a:t>Management of post-</a:t>
            </a:r>
            <a:r>
              <a:rPr lang="fr-FR" sz="2700" b="1" i="1" dirty="0" err="1">
                <a:solidFill>
                  <a:srgbClr val="001148"/>
                </a:solidFill>
                <a:latin typeface="Poppins SemiBold" pitchFamily="2" charset="77"/>
                <a:cs typeface="Poppins SemiBold" pitchFamily="2" charset="77"/>
              </a:rPr>
              <a:t>procedure</a:t>
            </a:r>
            <a:r>
              <a:rPr lang="fr-FR" sz="2700" b="1" i="1" dirty="0">
                <a:solidFill>
                  <a:srgbClr val="001148"/>
                </a:solidFill>
                <a:latin typeface="Poppins SemiBold" pitchFamily="2" charset="77"/>
                <a:cs typeface="Poppins SemiBold" pitchFamily="2" charset="77"/>
              </a:rPr>
              <a:t> </a:t>
            </a:r>
            <a:r>
              <a:rPr lang="fr-FR" sz="2700" b="1" i="1" dirty="0" err="1">
                <a:solidFill>
                  <a:srgbClr val="001148"/>
                </a:solidFill>
                <a:latin typeface="Poppins SemiBold" pitchFamily="2" charset="77"/>
                <a:cs typeface="Poppins SemiBold" pitchFamily="2" charset="77"/>
              </a:rPr>
              <a:t>with</a:t>
            </a:r>
            <a:r>
              <a:rPr lang="fr-FR" sz="2700" b="1" i="1" dirty="0">
                <a:solidFill>
                  <a:srgbClr val="001148"/>
                </a:solidFill>
                <a:latin typeface="Poppins SemiBold" pitchFamily="2" charset="77"/>
                <a:cs typeface="Poppins SemiBold" pitchFamily="2" charset="77"/>
              </a:rPr>
              <a:t> a new </a:t>
            </a:r>
            <a:r>
              <a:rPr lang="fr-FR" sz="2700" b="1" i="1" dirty="0" err="1">
                <a:solidFill>
                  <a:srgbClr val="001148"/>
                </a:solidFill>
                <a:latin typeface="Poppins SemiBold" pitchFamily="2" charset="77"/>
                <a:cs typeface="Poppins SemiBold" pitchFamily="2" charset="77"/>
              </a:rPr>
              <a:t>dermocosmetic</a:t>
            </a:r>
            <a:r>
              <a:rPr lang="fr-FR" sz="2700" b="1" i="1" dirty="0">
                <a:solidFill>
                  <a:srgbClr val="001148"/>
                </a:solidFill>
                <a:latin typeface="Poppins SemiBold" pitchFamily="2" charset="77"/>
                <a:cs typeface="Poppins SemiBold" pitchFamily="2" charset="77"/>
              </a:rPr>
              <a:t> </a:t>
            </a:r>
            <a:r>
              <a:rPr lang="fr-FR" sz="2700" b="1" i="1" dirty="0" err="1">
                <a:solidFill>
                  <a:srgbClr val="001148"/>
                </a:solidFill>
                <a:latin typeface="Poppins SemiBold" pitchFamily="2" charset="77"/>
                <a:cs typeface="Poppins SemiBold" pitchFamily="2" charset="77"/>
              </a:rPr>
              <a:t>based</a:t>
            </a:r>
            <a:r>
              <a:rPr lang="fr-FR" sz="2700" b="1" i="1" dirty="0">
                <a:solidFill>
                  <a:srgbClr val="001148"/>
                </a:solidFill>
                <a:latin typeface="Poppins SemiBold" pitchFamily="2" charset="77"/>
                <a:cs typeface="Poppins SemiBold" pitchFamily="2" charset="77"/>
              </a:rPr>
              <a:t> on an </a:t>
            </a:r>
            <a:r>
              <a:rPr lang="fr-FR" sz="2700" b="1" i="1" dirty="0" err="1">
                <a:solidFill>
                  <a:srgbClr val="001148"/>
                </a:solidFill>
                <a:latin typeface="Poppins SemiBold" pitchFamily="2" charset="77"/>
                <a:cs typeface="Poppins SemiBold" pitchFamily="2" charset="77"/>
              </a:rPr>
              <a:t>ecobiological</a:t>
            </a:r>
            <a:r>
              <a:rPr lang="fr-FR" sz="2700" b="1" i="1" dirty="0">
                <a:solidFill>
                  <a:srgbClr val="001148"/>
                </a:solidFill>
                <a:latin typeface="Poppins SemiBold" pitchFamily="2" charset="77"/>
                <a:cs typeface="Poppins SemiBold" pitchFamily="2" charset="77"/>
              </a:rPr>
              <a:t> </a:t>
            </a:r>
            <a:r>
              <a:rPr lang="fr-FR" sz="2700" b="1" i="1" dirty="0" err="1">
                <a:solidFill>
                  <a:srgbClr val="001148"/>
                </a:solidFill>
                <a:latin typeface="Poppins SemiBold" pitchFamily="2" charset="77"/>
                <a:cs typeface="Poppins SemiBold" pitchFamily="2" charset="77"/>
              </a:rPr>
              <a:t>approach</a:t>
            </a:r>
            <a:r>
              <a:rPr lang="fr-FR" sz="2700" b="1" i="1" dirty="0">
                <a:solidFill>
                  <a:srgbClr val="001148"/>
                </a:solidFill>
                <a:latin typeface="Poppins SemiBold" pitchFamily="2" charset="77"/>
                <a:cs typeface="Poppins SemiBold" pitchFamily="2" charset="77"/>
              </a:rPr>
              <a:t> </a:t>
            </a:r>
            <a:r>
              <a:rPr lang="fr-FR" sz="2700" b="1" dirty="0">
                <a:solidFill>
                  <a:srgbClr val="001148"/>
                </a:solidFill>
                <a:latin typeface="Poppins SemiBold" pitchFamily="2" charset="77"/>
                <a:cs typeface="Poppins SemiBold" pitchFamily="2" charset="77"/>
              </a:rPr>
              <a:t>(Prise en charge post-chirurgie avec un nouveau </a:t>
            </a:r>
            <a:r>
              <a:rPr lang="fr-FR" sz="2700" b="1" dirty="0" err="1">
                <a:solidFill>
                  <a:srgbClr val="001148"/>
                </a:solidFill>
                <a:latin typeface="Poppins SemiBold" pitchFamily="2" charset="77"/>
                <a:cs typeface="Poppins SemiBold" pitchFamily="2" charset="77"/>
              </a:rPr>
              <a:t>dermocosmétique</a:t>
            </a:r>
            <a:r>
              <a:rPr lang="fr-FR" sz="2700" b="1" dirty="0">
                <a:solidFill>
                  <a:srgbClr val="001148"/>
                </a:solidFill>
                <a:latin typeface="Poppins SemiBold" pitchFamily="2" charset="77"/>
                <a:cs typeface="Poppins SemiBold" pitchFamily="2" charset="77"/>
              </a:rPr>
              <a:t> basé sur une approche </a:t>
            </a:r>
            <a:r>
              <a:rPr lang="fr-FR" sz="2700" b="1" dirty="0" err="1">
                <a:solidFill>
                  <a:srgbClr val="001148"/>
                </a:solidFill>
                <a:latin typeface="Poppins SemiBold" pitchFamily="2" charset="77"/>
                <a:cs typeface="Poppins SemiBold" pitchFamily="2" charset="77"/>
              </a:rPr>
              <a:t>écobiologique</a:t>
            </a:r>
            <a:r>
              <a:rPr lang="fr-FR" sz="2700" b="1" dirty="0">
                <a:solidFill>
                  <a:srgbClr val="001148"/>
                </a:solidFill>
                <a:latin typeface="Poppins SemiBold" pitchFamily="2" charset="77"/>
                <a:cs typeface="Poppins SemiBold" pitchFamily="2" charset="77"/>
              </a:rPr>
              <a:t>)</a:t>
            </a:r>
          </a:p>
          <a:p>
            <a:endParaRPr lang="en-US" sz="1500" b="1" dirty="0">
              <a:solidFill>
                <a:srgbClr val="001148"/>
              </a:solidFill>
              <a:latin typeface="Poppins SemiBold" pitchFamily="2" charset="77"/>
              <a:cs typeface="Poppins SemiBold" pitchFamily="2" charset="77"/>
            </a:endParaRPr>
          </a:p>
          <a:p>
            <a:r>
              <a:rPr lang="fr-FR" sz="1500" dirty="0">
                <a:solidFill>
                  <a:srgbClr val="001148"/>
                </a:solidFill>
                <a:latin typeface="Poppins Medium" pitchFamily="2" charset="77"/>
                <a:cs typeface="Poppins Medium" pitchFamily="2" charset="77"/>
              </a:rPr>
              <a:t>Helena </a:t>
            </a:r>
            <a:r>
              <a:rPr lang="fr-FR" sz="1500" dirty="0" err="1">
                <a:solidFill>
                  <a:srgbClr val="001148"/>
                </a:solidFill>
                <a:latin typeface="Poppins Medium" pitchFamily="2" charset="77"/>
                <a:cs typeface="Poppins Medium" pitchFamily="2" charset="77"/>
              </a:rPr>
              <a:t>Polena</a:t>
            </a:r>
            <a:r>
              <a:rPr lang="fr-FR" dirty="0">
                <a:solidFill>
                  <a:srgbClr val="001148"/>
                </a:solidFill>
                <a:latin typeface="Poppins Medium" pitchFamily="2" charset="77"/>
                <a:cs typeface="Poppins Medium" pitchFamily="2" charset="77"/>
              </a:rPr>
              <a:t>, </a:t>
            </a:r>
            <a:r>
              <a:rPr lang="fr-FR" sz="1200" dirty="0" err="1">
                <a:solidFill>
                  <a:srgbClr val="001148"/>
                </a:solidFill>
                <a:latin typeface="Poppins Medium" pitchFamily="2" charset="77"/>
                <a:cs typeface="Poppins Medium" pitchFamily="2" charset="77"/>
              </a:rPr>
              <a:t>PharmD</a:t>
            </a:r>
            <a:r>
              <a:rPr lang="fr-FR" sz="1200" dirty="0">
                <a:solidFill>
                  <a:srgbClr val="001148"/>
                </a:solidFill>
                <a:latin typeface="Poppins Medium" pitchFamily="2" charset="77"/>
                <a:cs typeface="Poppins Medium" pitchFamily="2" charset="77"/>
              </a:rPr>
              <a:t>, PhD</a:t>
            </a:r>
          </a:p>
          <a:p>
            <a:r>
              <a:rPr lang="fr-FR" sz="1200" dirty="0">
                <a:solidFill>
                  <a:srgbClr val="001148"/>
                </a:solidFill>
              </a:rPr>
              <a:t>Chef de projet clinique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7DA73B-AE09-48EA-9223-6B277B467DFC}"/>
              </a:ext>
            </a:extLst>
          </p:cNvPr>
          <p:cNvSpPr/>
          <p:nvPr/>
        </p:nvSpPr>
        <p:spPr>
          <a:xfrm>
            <a:off x="6414516" y="3572301"/>
            <a:ext cx="2507742" cy="841248"/>
          </a:xfrm>
          <a:prstGeom prst="rect">
            <a:avLst/>
          </a:prstGeom>
          <a:noFill/>
        </p:spPr>
        <p:txBody>
          <a:bodyPr lIns="0" tIns="0" rIns="0" bIns="0">
            <a:normAutofit fontScale="97500"/>
          </a:bodyPr>
          <a:lstStyle/>
          <a:p>
            <a:pPr marL="0" marR="0" indent="0" algn="ctr"/>
            <a:r>
              <a:rPr lang="fr-FR" sz="1000" b="1" i="1">
                <a:solidFill>
                  <a:srgbClr val="001147"/>
                </a:solidFill>
                <a:latin typeface="Arial"/>
              </a:rPr>
              <a:t>CONGRÈS MONDIAL DE L’IMCAS</a:t>
            </a:r>
          </a:p>
          <a:p>
            <a:pPr marL="0" marR="0" indent="0" algn="ctr"/>
            <a:r>
              <a:rPr lang="fr-FR" sz="1000" i="1">
                <a:solidFill>
                  <a:srgbClr val="001147"/>
                </a:solidFill>
                <a:latin typeface="Arial"/>
              </a:rPr>
              <a:t>1–3 FÉVRIER 2024</a:t>
            </a:r>
          </a:p>
          <a:p>
            <a:pPr algn="ctr"/>
            <a:endParaRPr lang="pl" sz="1000" i="1" dirty="0">
              <a:solidFill>
                <a:srgbClr val="001147"/>
              </a:solidFill>
              <a:latin typeface="Arial"/>
            </a:endParaRPr>
          </a:p>
          <a:p>
            <a:pPr marL="0" marR="0" indent="0" algn="ctr"/>
            <a:r>
              <a:rPr lang="fr-FR" sz="1000" b="1" i="1">
                <a:solidFill>
                  <a:srgbClr val="0011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25</a:t>
            </a:r>
            <a:r>
              <a:rPr lang="fr-FR" sz="1000" b="1" i="1" baseline="30000">
                <a:solidFill>
                  <a:srgbClr val="0011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e</a:t>
            </a:r>
            <a:r>
              <a:rPr lang="fr-FR" sz="1000" b="1" i="1">
                <a:solidFill>
                  <a:srgbClr val="0011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 ANNIVERSAIRE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755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4D82414-3627-6370-DB35-16DC805626F1}"/>
              </a:ext>
            </a:extLst>
          </p:cNvPr>
          <p:cNvSpPr/>
          <p:nvPr/>
        </p:nvSpPr>
        <p:spPr>
          <a:xfrm>
            <a:off x="247650" y="161925"/>
            <a:ext cx="1000125" cy="400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1628415-A1A9-1EC9-C773-42AB081C98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5341"/>
          <a:stretch/>
        </p:blipFill>
        <p:spPr>
          <a:xfrm>
            <a:off x="196967" y="1602867"/>
            <a:ext cx="2154347" cy="2802383"/>
          </a:xfrm>
          <a:prstGeom prst="rect">
            <a:avLst/>
          </a:prstGeom>
        </p:spPr>
      </p:pic>
      <p:sp>
        <p:nvSpPr>
          <p:cNvPr id="25" name="Zone de texte 47">
            <a:extLst>
              <a:ext uri="{FF2B5EF4-FFF2-40B4-BE49-F238E27FC236}">
                <a16:creationId xmlns:a16="http://schemas.microsoft.com/office/drawing/2014/main" id="{6204D5AE-C639-6342-7734-9C0F95D3D656}"/>
              </a:ext>
            </a:extLst>
          </p:cNvPr>
          <p:cNvSpPr txBox="1"/>
          <p:nvPr/>
        </p:nvSpPr>
        <p:spPr>
          <a:xfrm>
            <a:off x="329940" y="4065392"/>
            <a:ext cx="835543" cy="30777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spcBef>
                <a:spcPts val="1200"/>
              </a:spcBef>
            </a:pPr>
            <a:r>
              <a:rPr lang="fr-FR" sz="2000">
                <a:solidFill>
                  <a:schemeClr val="bg1"/>
                </a:solidFill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J1</a:t>
            </a:r>
          </a:p>
        </p:txBody>
      </p:sp>
      <p:sp>
        <p:nvSpPr>
          <p:cNvPr id="42" name="Zone de texte 47">
            <a:extLst>
              <a:ext uri="{FF2B5EF4-FFF2-40B4-BE49-F238E27FC236}">
                <a16:creationId xmlns:a16="http://schemas.microsoft.com/office/drawing/2014/main" id="{FE90CA8F-4D8F-5520-504D-FF337DC02659}"/>
              </a:ext>
            </a:extLst>
          </p:cNvPr>
          <p:cNvSpPr txBox="1"/>
          <p:nvPr/>
        </p:nvSpPr>
        <p:spPr>
          <a:xfrm>
            <a:off x="1026574" y="1661454"/>
            <a:ext cx="1543047" cy="276999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1200"/>
              </a:spcBef>
            </a:pPr>
            <a:r>
              <a:rPr lang="fr-FR">
                <a:solidFill>
                  <a:srgbClr val="F5F5F5"/>
                </a:solidFill>
                <a:effectLst>
                  <a:glow rad="101600">
                    <a:srgbClr val="5A3176">
                      <a:alpha val="60000"/>
                    </a:srgbClr>
                  </a:glow>
                </a:effectLst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Crème</a:t>
            </a:r>
          </a:p>
        </p:txBody>
      </p:sp>
      <p:sp>
        <p:nvSpPr>
          <p:cNvPr id="43" name="Zone de texte 47">
            <a:extLst>
              <a:ext uri="{FF2B5EF4-FFF2-40B4-BE49-F238E27FC236}">
                <a16:creationId xmlns:a16="http://schemas.microsoft.com/office/drawing/2014/main" id="{89913C67-6488-E360-5C60-3A9FD5E83930}"/>
              </a:ext>
            </a:extLst>
          </p:cNvPr>
          <p:cNvSpPr txBox="1"/>
          <p:nvPr/>
        </p:nvSpPr>
        <p:spPr>
          <a:xfrm>
            <a:off x="-37394" y="1661454"/>
            <a:ext cx="1543047" cy="276999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1200"/>
              </a:spcBef>
            </a:pPr>
            <a:r>
              <a:rPr lang="fr-FR">
                <a:solidFill>
                  <a:srgbClr val="A6A6A6"/>
                </a:solidFill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Placebo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AA6B9D44-FB73-4525-FF80-D7F1159F3808}"/>
              </a:ext>
            </a:extLst>
          </p:cNvPr>
          <p:cNvGrpSpPr/>
          <p:nvPr/>
        </p:nvGrpSpPr>
        <p:grpSpPr>
          <a:xfrm>
            <a:off x="3555536" y="850307"/>
            <a:ext cx="5577904" cy="3677277"/>
            <a:chOff x="3555536" y="850307"/>
            <a:chExt cx="5577904" cy="3677277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6DB80F6-EC59-8132-F70F-FB54970339C7}"/>
                </a:ext>
              </a:extLst>
            </p:cNvPr>
            <p:cNvSpPr/>
            <p:nvPr/>
          </p:nvSpPr>
          <p:spPr>
            <a:xfrm>
              <a:off x="3555536" y="1104687"/>
              <a:ext cx="4861634" cy="315295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A98DB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4" name="ZoneTexte 136">
              <a:extLst>
                <a:ext uri="{FF2B5EF4-FFF2-40B4-BE49-F238E27FC236}">
                  <a16:creationId xmlns:a16="http://schemas.microsoft.com/office/drawing/2014/main" id="{61F4014B-139B-223A-37EC-49DAD288627D}"/>
                </a:ext>
              </a:extLst>
            </p:cNvPr>
            <p:cNvSpPr txBox="1"/>
            <p:nvPr/>
          </p:nvSpPr>
          <p:spPr>
            <a:xfrm>
              <a:off x="4741558" y="4312140"/>
              <a:ext cx="4391882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800" b="0" i="1" dirty="0" err="1">
                  <a:effectLst/>
                  <a:latin typeface="Poppins" panose="00000500000000000000" pitchFamily="2" charset="0"/>
                  <a:ea typeface="Times New Roman" panose="02020603050405020304" pitchFamily="18" charset="0"/>
                  <a:cs typeface="Poppins" panose="00000500000000000000" pitchFamily="2" charset="0"/>
                </a:rPr>
                <a:t>n.s</a:t>
              </a:r>
              <a:r>
                <a:rPr lang="fr-FR" sz="800" b="0" i="1" dirty="0">
                  <a:effectLst/>
                  <a:latin typeface="Poppins" panose="00000500000000000000" pitchFamily="2" charset="0"/>
                  <a:ea typeface="Times New Roman" panose="02020603050405020304" pitchFamily="18" charset="0"/>
                  <a:cs typeface="Poppins" panose="00000500000000000000" pitchFamily="2" charset="0"/>
                </a:rPr>
                <a:t>. non significatif, * p &lt; 0,05, ** p &lt; 0,01, *** p &lt; 0,001, test de Wilcoxon</a:t>
              </a:r>
            </a:p>
          </p:txBody>
        </p: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D2659681-9212-DCB1-2435-0E3A722D5245}"/>
                </a:ext>
              </a:extLst>
            </p:cNvPr>
            <p:cNvGrpSpPr/>
            <p:nvPr/>
          </p:nvGrpSpPr>
          <p:grpSpPr>
            <a:xfrm>
              <a:off x="3574891" y="850307"/>
              <a:ext cx="5188770" cy="3407330"/>
              <a:chOff x="3574891" y="850307"/>
              <a:chExt cx="5188770" cy="3407330"/>
            </a:xfrm>
          </p:grpSpPr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E6BC7402-450C-AE05-0D8E-BAF017B55F5C}"/>
                  </a:ext>
                </a:extLst>
              </p:cNvPr>
              <p:cNvSpPr txBox="1"/>
              <p:nvPr/>
            </p:nvSpPr>
            <p:spPr>
              <a:xfrm>
                <a:off x="4458136" y="1661454"/>
                <a:ext cx="541669" cy="27699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200">
                    <a:latin typeface="Poppins" panose="00000500000000000000" pitchFamily="2" charset="0"/>
                    <a:cs typeface="Poppins" panose="00000500000000000000" pitchFamily="2" charset="0"/>
                  </a:rPr>
                  <a:t>n.s.</a:t>
                </a:r>
              </a:p>
            </p:txBody>
          </p:sp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E7B7F9A8-2DD3-DD37-E8F9-22FB79EEDD96}"/>
                  </a:ext>
                </a:extLst>
              </p:cNvPr>
              <p:cNvGrpSpPr/>
              <p:nvPr/>
            </p:nvGrpSpPr>
            <p:grpSpPr>
              <a:xfrm>
                <a:off x="3574891" y="850307"/>
                <a:ext cx="5188770" cy="3407330"/>
                <a:chOff x="3574891" y="850307"/>
                <a:chExt cx="5188770" cy="3407330"/>
              </a:xfrm>
            </p:grpSpPr>
            <p:grpSp>
              <p:nvGrpSpPr>
                <p:cNvPr id="39" name="Groupe 38">
                  <a:extLst>
                    <a:ext uri="{FF2B5EF4-FFF2-40B4-BE49-F238E27FC236}">
                      <a16:creationId xmlns:a16="http://schemas.microsoft.com/office/drawing/2014/main" id="{5E9984C8-4866-7DC1-294E-55295BD553AF}"/>
                    </a:ext>
                  </a:extLst>
                </p:cNvPr>
                <p:cNvGrpSpPr/>
                <p:nvPr/>
              </p:nvGrpSpPr>
              <p:grpSpPr>
                <a:xfrm>
                  <a:off x="3574891" y="1455254"/>
                  <a:ext cx="5188770" cy="2802383"/>
                  <a:chOff x="3008890" y="1038891"/>
                  <a:chExt cx="5703310" cy="3065715"/>
                </a:xfrm>
              </p:grpSpPr>
              <p:graphicFrame>
                <p:nvGraphicFramePr>
                  <p:cNvPr id="24" name="Graphique 23">
                    <a:extLst>
                      <a:ext uri="{FF2B5EF4-FFF2-40B4-BE49-F238E27FC236}">
                        <a16:creationId xmlns:a16="http://schemas.microsoft.com/office/drawing/2014/main" id="{CB7DF903-59D7-BEA6-9C63-6FF10A7F91F6}"/>
                      </a:ext>
                    </a:extLst>
                  </p:cNvPr>
                  <p:cNvGraphicFramePr>
                    <a:graphicFrameLocks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4175650321"/>
                      </p:ext>
                    </p:extLst>
                  </p:nvPr>
                </p:nvGraphicFramePr>
                <p:xfrm>
                  <a:off x="3008890" y="1038891"/>
                  <a:ext cx="5703310" cy="3065715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5"/>
                  </a:graphicData>
                </a:graphic>
              </p:graphicFrame>
              <p:cxnSp>
                <p:nvCxnSpPr>
                  <p:cNvPr id="27" name="Connecteur droit 26">
                    <a:extLst>
                      <a:ext uri="{FF2B5EF4-FFF2-40B4-BE49-F238E27FC236}">
                        <a16:creationId xmlns:a16="http://schemas.microsoft.com/office/drawing/2014/main" id="{12C67F00-7D02-500B-7824-E6D477FF1D7E}"/>
                      </a:ext>
                    </a:extLst>
                  </p:cNvPr>
                  <p:cNvCxnSpPr/>
                  <p:nvPr/>
                </p:nvCxnSpPr>
                <p:spPr>
                  <a:xfrm>
                    <a:off x="5707746" y="1595901"/>
                    <a:ext cx="424543" cy="0"/>
                  </a:xfrm>
                  <a:prstGeom prst="line">
                    <a:avLst/>
                  </a:prstGeom>
                  <a:ln w="28575">
                    <a:solidFill>
                      <a:srgbClr val="642F6C"/>
                    </a:solidFill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Connecteur droit 28">
                    <a:extLst>
                      <a:ext uri="{FF2B5EF4-FFF2-40B4-BE49-F238E27FC236}">
                        <a16:creationId xmlns:a16="http://schemas.microsoft.com/office/drawing/2014/main" id="{DFE67676-3FC8-9C5D-F47D-353F64C9C2D0}"/>
                      </a:ext>
                    </a:extLst>
                  </p:cNvPr>
                  <p:cNvCxnSpPr/>
                  <p:nvPr/>
                </p:nvCxnSpPr>
                <p:spPr>
                  <a:xfrm>
                    <a:off x="6524176" y="2042215"/>
                    <a:ext cx="424543" cy="0"/>
                  </a:xfrm>
                  <a:prstGeom prst="line">
                    <a:avLst/>
                  </a:prstGeom>
                  <a:ln w="28575">
                    <a:solidFill>
                      <a:srgbClr val="642F6C"/>
                    </a:solidFill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0" name="ZoneTexte 29">
                    <a:extLst>
                      <a:ext uri="{FF2B5EF4-FFF2-40B4-BE49-F238E27FC236}">
                        <a16:creationId xmlns:a16="http://schemas.microsoft.com/office/drawing/2014/main" id="{56F49F74-8866-6DC1-2902-4B02C871D1A5}"/>
                      </a:ext>
                    </a:extLst>
                  </p:cNvPr>
                  <p:cNvSpPr txBox="1"/>
                  <p:nvPr/>
                </p:nvSpPr>
                <p:spPr>
                  <a:xfrm>
                    <a:off x="5622325" y="1344770"/>
                    <a:ext cx="595383" cy="30777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fr-FR" sz="1400" b="1">
                        <a:solidFill>
                          <a:srgbClr val="642F6C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rPr>
                      <a:t>*</a:t>
                    </a:r>
                  </a:p>
                </p:txBody>
              </p:sp>
              <p:sp>
                <p:nvSpPr>
                  <p:cNvPr id="31" name="ZoneTexte 30">
                    <a:extLst>
                      <a:ext uri="{FF2B5EF4-FFF2-40B4-BE49-F238E27FC236}">
                        <a16:creationId xmlns:a16="http://schemas.microsoft.com/office/drawing/2014/main" id="{40B64ADB-7ED6-3519-A27B-F72324F7EFA9}"/>
                      </a:ext>
                    </a:extLst>
                  </p:cNvPr>
                  <p:cNvSpPr txBox="1"/>
                  <p:nvPr/>
                </p:nvSpPr>
                <p:spPr>
                  <a:xfrm>
                    <a:off x="6438755" y="1755451"/>
                    <a:ext cx="595383" cy="30777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fr-FR" sz="1400" b="1">
                        <a:solidFill>
                          <a:srgbClr val="642F6C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rPr>
                      <a:t>**</a:t>
                    </a:r>
                  </a:p>
                </p:txBody>
              </p:sp>
            </p:grpSp>
            <p:sp>
              <p:nvSpPr>
                <p:cNvPr id="50" name="ZoneTexte 49">
                  <a:extLst>
                    <a:ext uri="{FF2B5EF4-FFF2-40B4-BE49-F238E27FC236}">
                      <a16:creationId xmlns:a16="http://schemas.microsoft.com/office/drawing/2014/main" id="{231B992A-3903-959D-3FB6-FFBEC7771F3F}"/>
                    </a:ext>
                  </a:extLst>
                </p:cNvPr>
                <p:cNvSpPr txBox="1"/>
                <p:nvPr/>
              </p:nvSpPr>
              <p:spPr>
                <a:xfrm>
                  <a:off x="3964401" y="850307"/>
                  <a:ext cx="4147970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642F6C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fr-FR">
                      <a:latin typeface="Poppins" panose="00000500000000000000" pitchFamily="2" charset="0"/>
                      <a:cs typeface="Poppins" panose="00000500000000000000" pitchFamily="2" charset="0"/>
                    </a:rPr>
                    <a:t>Meilleur aspect de la peau</a:t>
                  </a:r>
                </a:p>
              </p:txBody>
            </p:sp>
            <p:sp>
              <p:nvSpPr>
                <p:cNvPr id="51" name="ZoneTexte 50">
                  <a:extLst>
                    <a:ext uri="{FF2B5EF4-FFF2-40B4-BE49-F238E27FC236}">
                      <a16:creationId xmlns:a16="http://schemas.microsoft.com/office/drawing/2014/main" id="{46F29EBD-155B-28D2-FD43-127532033FE9}"/>
                    </a:ext>
                  </a:extLst>
                </p:cNvPr>
                <p:cNvSpPr txBox="1"/>
                <p:nvPr/>
              </p:nvSpPr>
              <p:spPr>
                <a:xfrm>
                  <a:off x="3901622" y="1216088"/>
                  <a:ext cx="4515548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100" i="1" dirty="0">
                      <a:latin typeface="Poppins" panose="00000500000000000000" pitchFamily="2" charset="0"/>
                      <a:cs typeface="Poppins" panose="00000500000000000000" pitchFamily="2" charset="0"/>
                    </a:rPr>
                    <a:t>rougeur, œdème, HPI, télangiectasie, croûtes, desquamation</a:t>
                  </a:r>
                </a:p>
              </p:txBody>
            </p:sp>
            <p:grpSp>
              <p:nvGrpSpPr>
                <p:cNvPr id="8" name="Groupe 7">
                  <a:extLst>
                    <a:ext uri="{FF2B5EF4-FFF2-40B4-BE49-F238E27FC236}">
                      <a16:creationId xmlns:a16="http://schemas.microsoft.com/office/drawing/2014/main" id="{85E7CE3C-FC9A-1B03-2126-03E96C7360ED}"/>
                    </a:ext>
                  </a:extLst>
                </p:cNvPr>
                <p:cNvGrpSpPr/>
                <p:nvPr/>
              </p:nvGrpSpPr>
              <p:grpSpPr>
                <a:xfrm>
                  <a:off x="5981828" y="2455999"/>
                  <a:ext cx="820558" cy="591794"/>
                  <a:chOff x="5040623" y="244877"/>
                  <a:chExt cx="820558" cy="591794"/>
                </a:xfrm>
              </p:grpSpPr>
              <p:sp>
                <p:nvSpPr>
                  <p:cNvPr id="2" name="Ellipse 1">
                    <a:extLst>
                      <a:ext uri="{FF2B5EF4-FFF2-40B4-BE49-F238E27FC236}">
                        <a16:creationId xmlns:a16="http://schemas.microsoft.com/office/drawing/2014/main" id="{D9D2598E-2B5D-70DF-A64C-A8107D676304}"/>
                      </a:ext>
                    </a:extLst>
                  </p:cNvPr>
                  <p:cNvSpPr/>
                  <p:nvPr/>
                </p:nvSpPr>
                <p:spPr>
                  <a:xfrm>
                    <a:off x="5161545" y="244877"/>
                    <a:ext cx="578714" cy="550927"/>
                  </a:xfrm>
                  <a:prstGeom prst="ellipse">
                    <a:avLst/>
                  </a:prstGeom>
                  <a:solidFill>
                    <a:srgbClr val="642F6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200" dirty="0">
                      <a:latin typeface="Poppins" panose="00000500000000000000" pitchFamily="2" charset="0"/>
                      <a:cs typeface="Poppins" panose="00000500000000000000" pitchFamily="2" charset="0"/>
                    </a:endParaRPr>
                  </a:p>
                </p:txBody>
              </p:sp>
              <p:sp>
                <p:nvSpPr>
                  <p:cNvPr id="3" name="ZoneTexte 2">
                    <a:extLst>
                      <a:ext uri="{FF2B5EF4-FFF2-40B4-BE49-F238E27FC236}">
                        <a16:creationId xmlns:a16="http://schemas.microsoft.com/office/drawing/2014/main" id="{CFC84931-DDD5-94FB-D6DB-D766A3C85C86}"/>
                      </a:ext>
                    </a:extLst>
                  </p:cNvPr>
                  <p:cNvSpPr txBox="1"/>
                  <p:nvPr/>
                </p:nvSpPr>
                <p:spPr>
                  <a:xfrm>
                    <a:off x="5040623" y="313451"/>
                    <a:ext cx="820558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400">
                        <a:solidFill>
                          <a:schemeClr val="bg1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rPr>
                      <a:t>-56 %</a:t>
                    </a:r>
                  </a:p>
                  <a:p>
                    <a:pPr algn="ctr"/>
                    <a:r>
                      <a:rPr lang="fr-FR" sz="1400">
                        <a:solidFill>
                          <a:schemeClr val="bg1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rPr>
                      <a:t>***</a:t>
                    </a:r>
                  </a:p>
                </p:txBody>
              </p:sp>
            </p:grpSp>
            <p:sp>
              <p:nvSpPr>
                <p:cNvPr id="5" name="Ellipse 4">
                  <a:extLst>
                    <a:ext uri="{FF2B5EF4-FFF2-40B4-BE49-F238E27FC236}">
                      <a16:creationId xmlns:a16="http://schemas.microsoft.com/office/drawing/2014/main" id="{60AD6CE2-22B4-05D9-0747-02020C06C8C3}"/>
                    </a:ext>
                  </a:extLst>
                </p:cNvPr>
                <p:cNvSpPr/>
                <p:nvPr/>
              </p:nvSpPr>
              <p:spPr>
                <a:xfrm>
                  <a:off x="6783574" y="2885685"/>
                  <a:ext cx="578714" cy="550927"/>
                </a:xfrm>
                <a:prstGeom prst="ellipse">
                  <a:avLst/>
                </a:prstGeom>
                <a:solidFill>
                  <a:srgbClr val="642F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200" dirty="0"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</p:grpSp>
        </p:grp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10DBB74C-CB4B-54BD-2DB0-D79E8178B588}"/>
              </a:ext>
            </a:extLst>
          </p:cNvPr>
          <p:cNvSpPr txBox="1"/>
          <p:nvPr/>
        </p:nvSpPr>
        <p:spPr>
          <a:xfrm>
            <a:off x="-9225" y="153629"/>
            <a:ext cx="3411850" cy="685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800" i="1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N° 4  </a:t>
            </a:r>
            <a:r>
              <a:rPr lang="fr-FR" sz="18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Étude clinique après peeling du visage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3CF957A-FBC0-3981-B62F-026AAD0DD6DE}"/>
              </a:ext>
            </a:extLst>
          </p:cNvPr>
          <p:cNvSpPr txBox="1"/>
          <p:nvPr/>
        </p:nvSpPr>
        <p:spPr>
          <a:xfrm>
            <a:off x="36065" y="769682"/>
            <a:ext cx="34118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Étude randomisée intra-individuelle sous contrôle dermatologique | 22 femmes en bonne santé | 26 à 45 ans |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Photytopes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 II-III | Application deux fois par jour pendant 14 jours</a:t>
            </a:r>
          </a:p>
        </p:txBody>
      </p:sp>
      <p:sp>
        <p:nvSpPr>
          <p:cNvPr id="26" name="Ellipse 4">
            <a:extLst>
              <a:ext uri="{FF2B5EF4-FFF2-40B4-BE49-F238E27FC236}">
                <a16:creationId xmlns:a16="http://schemas.microsoft.com/office/drawing/2014/main" id="{FB76D216-97F5-89D7-EF64-A5210CF30035}"/>
              </a:ext>
            </a:extLst>
          </p:cNvPr>
          <p:cNvSpPr/>
          <p:nvPr/>
        </p:nvSpPr>
        <p:spPr>
          <a:xfrm>
            <a:off x="6842125" y="3111500"/>
            <a:ext cx="434975" cy="325112"/>
          </a:xfrm>
          <a:prstGeom prst="ellipse">
            <a:avLst/>
          </a:prstGeom>
          <a:solidFill>
            <a:srgbClr val="642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8" name="ZoneTexte 5">
            <a:extLst>
              <a:ext uri="{FF2B5EF4-FFF2-40B4-BE49-F238E27FC236}">
                <a16:creationId xmlns:a16="http://schemas.microsoft.com/office/drawing/2014/main" id="{11389D01-AA65-66BA-D088-ED1C79F5F6FB}"/>
              </a:ext>
            </a:extLst>
          </p:cNvPr>
          <p:cNvSpPr txBox="1"/>
          <p:nvPr/>
        </p:nvSpPr>
        <p:spPr>
          <a:xfrm>
            <a:off x="6662652" y="2954259"/>
            <a:ext cx="820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-81 %</a:t>
            </a:r>
          </a:p>
          <a:p>
            <a:pPr algn="ctr"/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***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553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4D82414-3627-6370-DB35-16DC805626F1}"/>
              </a:ext>
            </a:extLst>
          </p:cNvPr>
          <p:cNvSpPr/>
          <p:nvPr/>
        </p:nvSpPr>
        <p:spPr>
          <a:xfrm>
            <a:off x="247650" y="161925"/>
            <a:ext cx="1000125" cy="400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CAA3845-8905-4167-A56D-4B2F1CE7BE67}"/>
              </a:ext>
            </a:extLst>
          </p:cNvPr>
          <p:cNvGrpSpPr/>
          <p:nvPr/>
        </p:nvGrpSpPr>
        <p:grpSpPr>
          <a:xfrm>
            <a:off x="-37394" y="1602867"/>
            <a:ext cx="8970808" cy="2802383"/>
            <a:chOff x="-37394" y="1506616"/>
            <a:chExt cx="8970808" cy="2802383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D34D6A24-4914-969F-49BD-E9F13747E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6967" y="1506616"/>
              <a:ext cx="8736447" cy="2802383"/>
            </a:xfrm>
            <a:prstGeom prst="rect">
              <a:avLst/>
            </a:prstGeom>
          </p:spPr>
        </p:pic>
        <p:sp>
          <p:nvSpPr>
            <p:cNvPr id="5" name="Zone de texte 47">
              <a:extLst>
                <a:ext uri="{FF2B5EF4-FFF2-40B4-BE49-F238E27FC236}">
                  <a16:creationId xmlns:a16="http://schemas.microsoft.com/office/drawing/2014/main" id="{78054302-4E4C-A677-7B23-CA2302636099}"/>
                </a:ext>
              </a:extLst>
            </p:cNvPr>
            <p:cNvSpPr txBox="1"/>
            <p:nvPr/>
          </p:nvSpPr>
          <p:spPr>
            <a:xfrm>
              <a:off x="329940" y="3969141"/>
              <a:ext cx="835543" cy="307777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just">
                <a:spcBef>
                  <a:spcPts val="1200"/>
                </a:spcBef>
              </a:pPr>
              <a:r>
                <a:rPr lang="fr-FR" sz="2000">
                  <a:solidFill>
                    <a:schemeClr val="bg1"/>
                  </a:solidFill>
                  <a:latin typeface="Poppins" panose="00000500000000000000" pitchFamily="2" charset="0"/>
                  <a:ea typeface="Times New Roman" panose="02020603050405020304" pitchFamily="18" charset="0"/>
                  <a:cs typeface="Poppins" panose="00000500000000000000" pitchFamily="2" charset="0"/>
                </a:rPr>
                <a:t>J1</a:t>
              </a:r>
            </a:p>
          </p:txBody>
        </p:sp>
        <p:sp>
          <p:nvSpPr>
            <p:cNvPr id="6" name="Zone de texte 47">
              <a:extLst>
                <a:ext uri="{FF2B5EF4-FFF2-40B4-BE49-F238E27FC236}">
                  <a16:creationId xmlns:a16="http://schemas.microsoft.com/office/drawing/2014/main" id="{346FAFC7-5387-E014-B9FC-D376581AC747}"/>
                </a:ext>
              </a:extLst>
            </p:cNvPr>
            <p:cNvSpPr txBox="1"/>
            <p:nvPr/>
          </p:nvSpPr>
          <p:spPr>
            <a:xfrm>
              <a:off x="4724632" y="3969139"/>
              <a:ext cx="835543" cy="307777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just">
                <a:spcBef>
                  <a:spcPts val="1200"/>
                </a:spcBef>
              </a:pPr>
              <a:r>
                <a:rPr lang="fr-FR" sz="2000">
                  <a:solidFill>
                    <a:schemeClr val="bg1"/>
                  </a:solidFill>
                  <a:latin typeface="Poppins" panose="00000500000000000000" pitchFamily="2" charset="0"/>
                  <a:ea typeface="Times New Roman" panose="02020603050405020304" pitchFamily="18" charset="0"/>
                  <a:cs typeface="Poppins" panose="00000500000000000000" pitchFamily="2" charset="0"/>
                </a:rPr>
                <a:t>J7</a:t>
              </a:r>
            </a:p>
          </p:txBody>
        </p:sp>
        <p:sp>
          <p:nvSpPr>
            <p:cNvPr id="7" name="Zone de texte 47">
              <a:extLst>
                <a:ext uri="{FF2B5EF4-FFF2-40B4-BE49-F238E27FC236}">
                  <a16:creationId xmlns:a16="http://schemas.microsoft.com/office/drawing/2014/main" id="{295ED0E3-4332-FEC1-FE54-686B8286A019}"/>
                </a:ext>
              </a:extLst>
            </p:cNvPr>
            <p:cNvSpPr txBox="1"/>
            <p:nvPr/>
          </p:nvSpPr>
          <p:spPr>
            <a:xfrm>
              <a:off x="2527286" y="3969140"/>
              <a:ext cx="835543" cy="307777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just">
                <a:spcBef>
                  <a:spcPts val="1200"/>
                </a:spcBef>
              </a:pPr>
              <a:r>
                <a:rPr lang="fr-FR" sz="2000">
                  <a:solidFill>
                    <a:schemeClr val="bg1"/>
                  </a:solidFill>
                  <a:latin typeface="Poppins" panose="00000500000000000000" pitchFamily="2" charset="0"/>
                  <a:ea typeface="Times New Roman" panose="02020603050405020304" pitchFamily="18" charset="0"/>
                  <a:cs typeface="Poppins" panose="00000500000000000000" pitchFamily="2" charset="0"/>
                </a:rPr>
                <a:t>J3</a:t>
              </a:r>
            </a:p>
          </p:txBody>
        </p:sp>
        <p:sp>
          <p:nvSpPr>
            <p:cNvPr id="8" name="Zone de texte 47">
              <a:extLst>
                <a:ext uri="{FF2B5EF4-FFF2-40B4-BE49-F238E27FC236}">
                  <a16:creationId xmlns:a16="http://schemas.microsoft.com/office/drawing/2014/main" id="{0E8F15DC-0411-5C22-BEDE-353D338DF385}"/>
                </a:ext>
              </a:extLst>
            </p:cNvPr>
            <p:cNvSpPr txBox="1"/>
            <p:nvPr/>
          </p:nvSpPr>
          <p:spPr>
            <a:xfrm>
              <a:off x="6954483" y="3969138"/>
              <a:ext cx="835543" cy="307777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just">
                <a:spcBef>
                  <a:spcPts val="1200"/>
                </a:spcBef>
              </a:pPr>
              <a:r>
                <a:rPr lang="fr-FR" sz="2000">
                  <a:solidFill>
                    <a:schemeClr val="bg1"/>
                  </a:solidFill>
                  <a:latin typeface="Poppins" panose="00000500000000000000" pitchFamily="2" charset="0"/>
                  <a:ea typeface="Times New Roman" panose="02020603050405020304" pitchFamily="18" charset="0"/>
                  <a:cs typeface="Poppins" panose="00000500000000000000" pitchFamily="2" charset="0"/>
                </a:rPr>
                <a:t>J14</a:t>
              </a:r>
            </a:p>
          </p:txBody>
        </p:sp>
        <p:sp>
          <p:nvSpPr>
            <p:cNvPr id="2" name="Zone de texte 47">
              <a:extLst>
                <a:ext uri="{FF2B5EF4-FFF2-40B4-BE49-F238E27FC236}">
                  <a16:creationId xmlns:a16="http://schemas.microsoft.com/office/drawing/2014/main" id="{7C96CB57-9B96-E26B-FA97-E1FDEE1B068A}"/>
                </a:ext>
              </a:extLst>
            </p:cNvPr>
            <p:cNvSpPr txBox="1"/>
            <p:nvPr/>
          </p:nvSpPr>
          <p:spPr>
            <a:xfrm>
              <a:off x="1026574" y="1565203"/>
              <a:ext cx="1543047" cy="276999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fr-FR">
                  <a:solidFill>
                    <a:srgbClr val="F5F5F5"/>
                  </a:solidFill>
                  <a:effectLst>
                    <a:glow rad="101600">
                      <a:srgbClr val="5A3176">
                        <a:alpha val="60000"/>
                      </a:srgbClr>
                    </a:glow>
                  </a:effectLst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Crème</a:t>
              </a:r>
            </a:p>
          </p:txBody>
        </p:sp>
        <p:sp>
          <p:nvSpPr>
            <p:cNvPr id="11" name="Zone de texte 47">
              <a:extLst>
                <a:ext uri="{FF2B5EF4-FFF2-40B4-BE49-F238E27FC236}">
                  <a16:creationId xmlns:a16="http://schemas.microsoft.com/office/drawing/2014/main" id="{20CD6CD1-CF34-17D9-B17E-2D96373A5780}"/>
                </a:ext>
              </a:extLst>
            </p:cNvPr>
            <p:cNvSpPr txBox="1"/>
            <p:nvPr/>
          </p:nvSpPr>
          <p:spPr>
            <a:xfrm>
              <a:off x="-37394" y="1565203"/>
              <a:ext cx="1543047" cy="276999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fr-FR">
                  <a:solidFill>
                    <a:srgbClr val="A6A6A6"/>
                  </a:solidFill>
                  <a:latin typeface="Poppins" panose="00000500000000000000" pitchFamily="2" charset="0"/>
                  <a:ea typeface="Times New Roman" panose="02020603050405020304" pitchFamily="18" charset="0"/>
                  <a:cs typeface="Poppins" panose="00000500000000000000" pitchFamily="2" charset="0"/>
                </a:rPr>
                <a:t>Placebo</a:t>
              </a:r>
            </a:p>
          </p:txBody>
        </p:sp>
        <p:sp>
          <p:nvSpPr>
            <p:cNvPr id="13" name="Zone de texte 47">
              <a:extLst>
                <a:ext uri="{FF2B5EF4-FFF2-40B4-BE49-F238E27FC236}">
                  <a16:creationId xmlns:a16="http://schemas.microsoft.com/office/drawing/2014/main" id="{70DCE85A-B1D8-B681-FBBB-C9869287BD99}"/>
                </a:ext>
              </a:extLst>
            </p:cNvPr>
            <p:cNvSpPr txBox="1"/>
            <p:nvPr/>
          </p:nvSpPr>
          <p:spPr>
            <a:xfrm>
              <a:off x="3244841" y="1565203"/>
              <a:ext cx="1543047" cy="276999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fr-FR">
                  <a:solidFill>
                    <a:srgbClr val="F5F5F5"/>
                  </a:solidFill>
                  <a:effectLst>
                    <a:glow rad="101600">
                      <a:srgbClr val="5A3176">
                        <a:alpha val="60000"/>
                      </a:srgbClr>
                    </a:glow>
                  </a:effectLst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Crème</a:t>
              </a:r>
            </a:p>
          </p:txBody>
        </p:sp>
        <p:sp>
          <p:nvSpPr>
            <p:cNvPr id="14" name="Zone de texte 47">
              <a:extLst>
                <a:ext uri="{FF2B5EF4-FFF2-40B4-BE49-F238E27FC236}">
                  <a16:creationId xmlns:a16="http://schemas.microsoft.com/office/drawing/2014/main" id="{45828543-FD80-A6CE-C8BC-E04B64D1B43D}"/>
                </a:ext>
              </a:extLst>
            </p:cNvPr>
            <p:cNvSpPr txBox="1"/>
            <p:nvPr/>
          </p:nvSpPr>
          <p:spPr>
            <a:xfrm>
              <a:off x="2180873" y="1565203"/>
              <a:ext cx="1543047" cy="276999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fr-FR">
                  <a:solidFill>
                    <a:srgbClr val="A6A6A6"/>
                  </a:solidFill>
                  <a:latin typeface="Poppins" panose="00000500000000000000" pitchFamily="2" charset="0"/>
                  <a:ea typeface="Times New Roman" panose="02020603050405020304" pitchFamily="18" charset="0"/>
                  <a:cs typeface="Poppins" panose="00000500000000000000" pitchFamily="2" charset="0"/>
                </a:rPr>
                <a:t>Placebo</a:t>
              </a:r>
            </a:p>
          </p:txBody>
        </p:sp>
        <p:sp>
          <p:nvSpPr>
            <p:cNvPr id="16" name="Zone de texte 47">
              <a:extLst>
                <a:ext uri="{FF2B5EF4-FFF2-40B4-BE49-F238E27FC236}">
                  <a16:creationId xmlns:a16="http://schemas.microsoft.com/office/drawing/2014/main" id="{3BE1BEFE-1806-8AD6-6AB3-26172AFB1508}"/>
                </a:ext>
              </a:extLst>
            </p:cNvPr>
            <p:cNvSpPr txBox="1"/>
            <p:nvPr/>
          </p:nvSpPr>
          <p:spPr>
            <a:xfrm>
              <a:off x="5463108" y="1565203"/>
              <a:ext cx="1543047" cy="276999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fr-FR">
                  <a:solidFill>
                    <a:srgbClr val="F5F5F5"/>
                  </a:solidFill>
                  <a:effectLst>
                    <a:glow rad="101600">
                      <a:srgbClr val="5A3176">
                        <a:alpha val="60000"/>
                      </a:srgbClr>
                    </a:glow>
                  </a:effectLst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Crème</a:t>
              </a:r>
            </a:p>
          </p:txBody>
        </p:sp>
        <p:sp>
          <p:nvSpPr>
            <p:cNvPr id="17" name="Zone de texte 47">
              <a:extLst>
                <a:ext uri="{FF2B5EF4-FFF2-40B4-BE49-F238E27FC236}">
                  <a16:creationId xmlns:a16="http://schemas.microsoft.com/office/drawing/2014/main" id="{365A6522-45E3-379A-D96D-27490C04F794}"/>
                </a:ext>
              </a:extLst>
            </p:cNvPr>
            <p:cNvSpPr txBox="1"/>
            <p:nvPr/>
          </p:nvSpPr>
          <p:spPr>
            <a:xfrm>
              <a:off x="4399140" y="1565203"/>
              <a:ext cx="1543047" cy="276999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fr-FR">
                  <a:solidFill>
                    <a:srgbClr val="A6A6A6"/>
                  </a:solidFill>
                  <a:latin typeface="Poppins" panose="00000500000000000000" pitchFamily="2" charset="0"/>
                  <a:ea typeface="Times New Roman" panose="02020603050405020304" pitchFamily="18" charset="0"/>
                  <a:cs typeface="Poppins" panose="00000500000000000000" pitchFamily="2" charset="0"/>
                </a:rPr>
                <a:t>Placebo</a:t>
              </a:r>
            </a:p>
          </p:txBody>
        </p:sp>
        <p:sp>
          <p:nvSpPr>
            <p:cNvPr id="25" name="Zone de texte 47">
              <a:extLst>
                <a:ext uri="{FF2B5EF4-FFF2-40B4-BE49-F238E27FC236}">
                  <a16:creationId xmlns:a16="http://schemas.microsoft.com/office/drawing/2014/main" id="{20C06473-BFB6-087F-F5C3-F8DA9BF657F6}"/>
                </a:ext>
              </a:extLst>
            </p:cNvPr>
            <p:cNvSpPr txBox="1"/>
            <p:nvPr/>
          </p:nvSpPr>
          <p:spPr>
            <a:xfrm>
              <a:off x="6574381" y="1565203"/>
              <a:ext cx="1543047" cy="276999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fr-FR">
                  <a:solidFill>
                    <a:srgbClr val="A6A6A6"/>
                  </a:solidFill>
                  <a:latin typeface="Poppins" panose="00000500000000000000" pitchFamily="2" charset="0"/>
                  <a:ea typeface="Times New Roman" panose="02020603050405020304" pitchFamily="18" charset="0"/>
                  <a:cs typeface="Poppins" panose="00000500000000000000" pitchFamily="2" charset="0"/>
                </a:rPr>
                <a:t>Placebo</a:t>
              </a:r>
            </a:p>
          </p:txBody>
        </p:sp>
      </p:grpSp>
      <p:sp>
        <p:nvSpPr>
          <p:cNvPr id="9" name="Zone de texte 47">
            <a:extLst>
              <a:ext uri="{FF2B5EF4-FFF2-40B4-BE49-F238E27FC236}">
                <a16:creationId xmlns:a16="http://schemas.microsoft.com/office/drawing/2014/main" id="{12608D4C-1359-AF6C-7281-839B5619ABC4}"/>
              </a:ext>
            </a:extLst>
          </p:cNvPr>
          <p:cNvSpPr txBox="1"/>
          <p:nvPr/>
        </p:nvSpPr>
        <p:spPr>
          <a:xfrm>
            <a:off x="7624728" y="1661454"/>
            <a:ext cx="1543047" cy="276999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1200"/>
              </a:spcBef>
            </a:pPr>
            <a:r>
              <a:rPr lang="fr-FR">
                <a:solidFill>
                  <a:srgbClr val="F5F5F5"/>
                </a:solidFill>
                <a:effectLst>
                  <a:glow rad="101600">
                    <a:srgbClr val="5A3176">
                      <a:alpha val="60000"/>
                    </a:srgbClr>
                  </a:glow>
                </a:effectLst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Crème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E244BF4-4AF0-87F1-24CD-922A48B29951}"/>
              </a:ext>
            </a:extLst>
          </p:cNvPr>
          <p:cNvSpPr txBox="1"/>
          <p:nvPr/>
        </p:nvSpPr>
        <p:spPr>
          <a:xfrm>
            <a:off x="-9226" y="153629"/>
            <a:ext cx="3733145" cy="685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800" i="1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N° 4  </a:t>
            </a:r>
            <a:r>
              <a:rPr lang="fr-FR" sz="18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Étude clinique après peeling du visage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7216EC9-D913-5B5C-C22D-233CBE5D9F42}"/>
              </a:ext>
            </a:extLst>
          </p:cNvPr>
          <p:cNvSpPr txBox="1"/>
          <p:nvPr/>
        </p:nvSpPr>
        <p:spPr>
          <a:xfrm>
            <a:off x="36065" y="769682"/>
            <a:ext cx="3837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Étude randomisée intra-individuelle sous contrôle dermatologique | 22 femmes en bonne santé | 26 à 45 ans |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Photytopes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 II-III | Application deux fois par jour pendant 14 jours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624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B0D9B54-A96C-4690-2D82-2503657FF0DD}"/>
              </a:ext>
            </a:extLst>
          </p:cNvPr>
          <p:cNvSpPr/>
          <p:nvPr/>
        </p:nvSpPr>
        <p:spPr>
          <a:xfrm>
            <a:off x="3555536" y="1818560"/>
            <a:ext cx="4861634" cy="75318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98DB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D82414-3627-6370-DB35-16DC805626F1}"/>
              </a:ext>
            </a:extLst>
          </p:cNvPr>
          <p:cNvSpPr/>
          <p:nvPr/>
        </p:nvSpPr>
        <p:spPr>
          <a:xfrm>
            <a:off x="247650" y="161925"/>
            <a:ext cx="1000125" cy="400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1628415-A1A9-1EC9-C773-42AB081C98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5341"/>
          <a:stretch/>
        </p:blipFill>
        <p:spPr>
          <a:xfrm>
            <a:off x="196967" y="1602867"/>
            <a:ext cx="2154347" cy="2802383"/>
          </a:xfrm>
          <a:prstGeom prst="rect">
            <a:avLst/>
          </a:prstGeom>
        </p:spPr>
      </p:pic>
      <p:sp>
        <p:nvSpPr>
          <p:cNvPr id="25" name="Zone de texte 47">
            <a:extLst>
              <a:ext uri="{FF2B5EF4-FFF2-40B4-BE49-F238E27FC236}">
                <a16:creationId xmlns:a16="http://schemas.microsoft.com/office/drawing/2014/main" id="{6204D5AE-C639-6342-7734-9C0F95D3D656}"/>
              </a:ext>
            </a:extLst>
          </p:cNvPr>
          <p:cNvSpPr txBox="1"/>
          <p:nvPr/>
        </p:nvSpPr>
        <p:spPr>
          <a:xfrm>
            <a:off x="329940" y="4065392"/>
            <a:ext cx="835543" cy="30777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spcBef>
                <a:spcPts val="1200"/>
              </a:spcBef>
            </a:pPr>
            <a:r>
              <a:rPr lang="fr-FR" sz="2000">
                <a:solidFill>
                  <a:schemeClr val="bg1"/>
                </a:solidFill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J1</a:t>
            </a:r>
          </a:p>
        </p:txBody>
      </p:sp>
      <p:sp>
        <p:nvSpPr>
          <p:cNvPr id="42" name="Zone de texte 47">
            <a:extLst>
              <a:ext uri="{FF2B5EF4-FFF2-40B4-BE49-F238E27FC236}">
                <a16:creationId xmlns:a16="http://schemas.microsoft.com/office/drawing/2014/main" id="{FE90CA8F-4D8F-5520-504D-FF337DC02659}"/>
              </a:ext>
            </a:extLst>
          </p:cNvPr>
          <p:cNvSpPr txBox="1"/>
          <p:nvPr/>
        </p:nvSpPr>
        <p:spPr>
          <a:xfrm>
            <a:off x="1026574" y="1661454"/>
            <a:ext cx="1543047" cy="276999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1200"/>
              </a:spcBef>
            </a:pPr>
            <a:r>
              <a:rPr lang="fr-FR">
                <a:solidFill>
                  <a:srgbClr val="F5F5F5"/>
                </a:solidFill>
                <a:effectLst>
                  <a:glow rad="101600">
                    <a:srgbClr val="5A3176">
                      <a:alpha val="60000"/>
                    </a:srgbClr>
                  </a:glow>
                </a:effectLst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Crème</a:t>
            </a:r>
          </a:p>
        </p:txBody>
      </p:sp>
      <p:sp>
        <p:nvSpPr>
          <p:cNvPr id="43" name="Zone de texte 47">
            <a:extLst>
              <a:ext uri="{FF2B5EF4-FFF2-40B4-BE49-F238E27FC236}">
                <a16:creationId xmlns:a16="http://schemas.microsoft.com/office/drawing/2014/main" id="{89913C67-6488-E360-5C60-3A9FD5E83930}"/>
              </a:ext>
            </a:extLst>
          </p:cNvPr>
          <p:cNvSpPr txBox="1"/>
          <p:nvPr/>
        </p:nvSpPr>
        <p:spPr>
          <a:xfrm>
            <a:off x="-37394" y="1661454"/>
            <a:ext cx="1543047" cy="276999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1200"/>
              </a:spcBef>
            </a:pPr>
            <a:r>
              <a:rPr lang="fr-FR">
                <a:solidFill>
                  <a:srgbClr val="A6A6A6"/>
                </a:solidFill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Placebo</a:t>
            </a:r>
          </a:p>
        </p:txBody>
      </p:sp>
      <p:sp>
        <p:nvSpPr>
          <p:cNvPr id="13" name="ZoneTexte 136">
            <a:extLst>
              <a:ext uri="{FF2B5EF4-FFF2-40B4-BE49-F238E27FC236}">
                <a16:creationId xmlns:a16="http://schemas.microsoft.com/office/drawing/2014/main" id="{876E1D4A-B8C2-D8BF-D584-FED3F64907BE}"/>
              </a:ext>
            </a:extLst>
          </p:cNvPr>
          <p:cNvSpPr txBox="1"/>
          <p:nvPr/>
        </p:nvSpPr>
        <p:spPr>
          <a:xfrm>
            <a:off x="7646462" y="4312140"/>
            <a:ext cx="14836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800" b="0" i="1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*** p &lt; 0,01, test de Wilcoxon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D9D57B9-2B6B-BEFF-8DD1-4BCD40D55092}"/>
              </a:ext>
            </a:extLst>
          </p:cNvPr>
          <p:cNvSpPr txBox="1"/>
          <p:nvPr/>
        </p:nvSpPr>
        <p:spPr>
          <a:xfrm>
            <a:off x="3964401" y="1564180"/>
            <a:ext cx="4147970" cy="369332"/>
          </a:xfrm>
          <a:prstGeom prst="rect">
            <a:avLst/>
          </a:prstGeom>
          <a:solidFill>
            <a:schemeClr val="bg1"/>
          </a:solidFill>
          <a:ln>
            <a:solidFill>
              <a:srgbClr val="642F6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>
                <a:latin typeface="Poppins" panose="00000500000000000000" pitchFamily="2" charset="0"/>
                <a:cs typeface="Poppins" panose="00000500000000000000" pitchFamily="2" charset="0"/>
              </a:rPr>
              <a:t>Confort cutané immédiat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FFB1E53-226C-763A-C93A-705D041F85AC}"/>
              </a:ext>
            </a:extLst>
          </p:cNvPr>
          <p:cNvSpPr txBox="1"/>
          <p:nvPr/>
        </p:nvSpPr>
        <p:spPr>
          <a:xfrm>
            <a:off x="3705436" y="2026974"/>
            <a:ext cx="456189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i="1" dirty="0">
                <a:latin typeface="Poppins" panose="00000500000000000000" pitchFamily="2" charset="0"/>
                <a:cs typeface="Poppins" panose="00000500000000000000" pitchFamily="2" charset="0"/>
              </a:rPr>
              <a:t>Sensations de chaleur, </a:t>
            </a:r>
            <a:r>
              <a:rPr lang="fr-FR" sz="1200" b="1" i="1" dirty="0">
                <a:solidFill>
                  <a:srgbClr val="642F6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-43 %** </a:t>
            </a:r>
            <a:r>
              <a:rPr lang="fr-FR" sz="1100" i="1" dirty="0">
                <a:latin typeface="Poppins" panose="00000500000000000000" pitchFamily="2" charset="0"/>
                <a:cs typeface="Poppins" panose="00000500000000000000" pitchFamily="2" charset="0"/>
              </a:rPr>
              <a:t>vs placebo après une seule application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067D1C-C33A-CC33-CF52-904ABABA8674}"/>
              </a:ext>
            </a:extLst>
          </p:cNvPr>
          <p:cNvSpPr/>
          <p:nvPr/>
        </p:nvSpPr>
        <p:spPr>
          <a:xfrm>
            <a:off x="3555536" y="2973387"/>
            <a:ext cx="4861634" cy="49690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98DB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CDF382C-A082-048B-5D69-82C5108CDBD9}"/>
              </a:ext>
            </a:extLst>
          </p:cNvPr>
          <p:cNvSpPr txBox="1"/>
          <p:nvPr/>
        </p:nvSpPr>
        <p:spPr>
          <a:xfrm>
            <a:off x="3964401" y="2788721"/>
            <a:ext cx="4147970" cy="369332"/>
          </a:xfrm>
          <a:prstGeom prst="rect">
            <a:avLst/>
          </a:prstGeom>
          <a:solidFill>
            <a:schemeClr val="bg1"/>
          </a:solidFill>
          <a:ln>
            <a:solidFill>
              <a:srgbClr val="642F6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>
                <a:latin typeface="Poppins" panose="00000500000000000000" pitchFamily="2" charset="0"/>
                <a:cs typeface="Poppins" panose="00000500000000000000" pitchFamily="2" charset="0"/>
              </a:rPr>
              <a:t>Très bonne tolérance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F4FA47B-3451-BE42-5372-9C4CC2034A67}"/>
              </a:ext>
            </a:extLst>
          </p:cNvPr>
          <p:cNvSpPr txBox="1"/>
          <p:nvPr/>
        </p:nvSpPr>
        <p:spPr>
          <a:xfrm>
            <a:off x="4684420" y="3175671"/>
            <a:ext cx="34023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>
                <a:latin typeface="Poppins" panose="00000500000000000000" pitchFamily="2" charset="0"/>
                <a:cs typeface="Poppins" panose="00000500000000000000" pitchFamily="2" charset="0"/>
              </a:rPr>
              <a:t>convient après les procédures esthétiques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793A22E-72AD-32FC-14CE-F899ED7A3366}"/>
              </a:ext>
            </a:extLst>
          </p:cNvPr>
          <p:cNvSpPr txBox="1"/>
          <p:nvPr/>
        </p:nvSpPr>
        <p:spPr>
          <a:xfrm>
            <a:off x="-9226" y="153629"/>
            <a:ext cx="3714661" cy="685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800" i="1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N° 4  </a:t>
            </a:r>
            <a:r>
              <a:rPr lang="fr-FR" sz="18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Étude clinique après peeling du visage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E7C6225-1234-2FF2-3150-A2A76FC426DD}"/>
              </a:ext>
            </a:extLst>
          </p:cNvPr>
          <p:cNvSpPr txBox="1"/>
          <p:nvPr/>
        </p:nvSpPr>
        <p:spPr>
          <a:xfrm>
            <a:off x="36065" y="769682"/>
            <a:ext cx="3714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Étude randomisée intra-individuelle sous contrôle dermatologique | 22 femmes en bonne santé | 26 à 45 ans |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Photytopes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 II-III | Application deux fois par jour pendant 14 jours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681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llipse 19">
            <a:extLst>
              <a:ext uri="{FF2B5EF4-FFF2-40B4-BE49-F238E27FC236}">
                <a16:creationId xmlns:a16="http://schemas.microsoft.com/office/drawing/2014/main" id="{3EFB6F6D-C8CA-2340-B5B6-6E23EDDEAFE6}"/>
              </a:ext>
            </a:extLst>
          </p:cNvPr>
          <p:cNvSpPr/>
          <p:nvPr/>
        </p:nvSpPr>
        <p:spPr>
          <a:xfrm>
            <a:off x="3319443" y="1134647"/>
            <a:ext cx="2703443" cy="2796878"/>
          </a:xfrm>
          <a:prstGeom prst="ellipse">
            <a:avLst/>
          </a:prstGeom>
          <a:noFill/>
          <a:ln w="19050">
            <a:solidFill>
              <a:srgbClr val="642F6C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3EF2F45-BB9B-E6FC-959C-3252960A2AFD}"/>
              </a:ext>
            </a:extLst>
          </p:cNvPr>
          <p:cNvSpPr txBox="1"/>
          <p:nvPr/>
        </p:nvSpPr>
        <p:spPr>
          <a:xfrm>
            <a:off x="116871" y="709024"/>
            <a:ext cx="3095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Poppins" panose="00000500000000000000" pitchFamily="2" charset="0"/>
                <a:cs typeface="Poppins" panose="00000500000000000000" pitchFamily="2" charset="0"/>
              </a:rPr>
              <a:t>Outils </a:t>
            </a:r>
            <a:r>
              <a:rPr lang="fr-FR" b="1" dirty="0" err="1">
                <a:latin typeface="Poppins" panose="00000500000000000000" pitchFamily="2" charset="0"/>
                <a:cs typeface="Poppins" panose="00000500000000000000" pitchFamily="2" charset="0"/>
              </a:rPr>
              <a:t>écobiologiques</a:t>
            </a:r>
            <a:r>
              <a:rPr lang="fr-FR" b="1" dirty="0">
                <a:latin typeface="Poppins" panose="00000500000000000000" pitchFamily="2" charset="0"/>
                <a:cs typeface="Poppins" panose="00000500000000000000" pitchFamily="2" charset="0"/>
              </a:rPr>
              <a:t> pour favoriser la cicatrisation des plaies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C094BA-8CA4-03AC-E724-B4BF49AF6A0C}"/>
              </a:ext>
            </a:extLst>
          </p:cNvPr>
          <p:cNvSpPr/>
          <p:nvPr/>
        </p:nvSpPr>
        <p:spPr>
          <a:xfrm>
            <a:off x="247650" y="161925"/>
            <a:ext cx="1000125" cy="400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A928ED7-AD82-344C-957E-4E7C11ADF6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44" t="33346" r="31063" b="22791"/>
          <a:stretch/>
        </p:blipFill>
        <p:spPr>
          <a:xfrm>
            <a:off x="5283139" y="1307356"/>
            <a:ext cx="975476" cy="977000"/>
          </a:xfrm>
          <a:prstGeom prst="ellipse">
            <a:avLst/>
          </a:prstGeom>
          <a:ln w="38100">
            <a:solidFill>
              <a:srgbClr val="642F6C"/>
            </a:solidFill>
          </a:ln>
        </p:spPr>
      </p:pic>
      <p:pic>
        <p:nvPicPr>
          <p:cNvPr id="5" name="Image 4" descr="Une image contenant sable, plage&#10;&#10;Description générée automatiquement">
            <a:extLst>
              <a:ext uri="{FF2B5EF4-FFF2-40B4-BE49-F238E27FC236}">
                <a16:creationId xmlns:a16="http://schemas.microsoft.com/office/drawing/2014/main" id="{7F66B69B-BA36-6213-7A27-F41F34FA11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584" r="39127" b="42927"/>
          <a:stretch/>
        </p:blipFill>
        <p:spPr>
          <a:xfrm>
            <a:off x="4906424" y="3019279"/>
            <a:ext cx="1039970" cy="1007742"/>
          </a:xfrm>
          <a:prstGeom prst="ellipse">
            <a:avLst/>
          </a:prstGeom>
          <a:ln w="38100" cap="rnd">
            <a:solidFill>
              <a:srgbClr val="642F6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292851B-0405-C624-1640-F78DB4F1EC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75" r="30967" b="62968"/>
          <a:stretch/>
        </p:blipFill>
        <p:spPr>
          <a:xfrm>
            <a:off x="3109957" y="2627526"/>
            <a:ext cx="1039970" cy="1008776"/>
          </a:xfrm>
          <a:prstGeom prst="ellipse">
            <a:avLst/>
          </a:prstGeom>
          <a:ln w="38100" cap="rnd">
            <a:solidFill>
              <a:srgbClr val="642F6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riangle isocèle 12">
            <a:extLst>
              <a:ext uri="{FF2B5EF4-FFF2-40B4-BE49-F238E27FC236}">
                <a16:creationId xmlns:a16="http://schemas.microsoft.com/office/drawing/2014/main" id="{A9C1181A-7407-93C8-5FAA-7ACCBEF72CA7}"/>
              </a:ext>
            </a:extLst>
          </p:cNvPr>
          <p:cNvSpPr/>
          <p:nvPr/>
        </p:nvSpPr>
        <p:spPr>
          <a:xfrm rot="664242">
            <a:off x="3249646" y="2100779"/>
            <a:ext cx="220531" cy="203255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B34A0049-0C2E-3A66-1C55-51F36FAE1CFB}"/>
              </a:ext>
            </a:extLst>
          </p:cNvPr>
          <p:cNvGrpSpPr/>
          <p:nvPr/>
        </p:nvGrpSpPr>
        <p:grpSpPr>
          <a:xfrm>
            <a:off x="3290359" y="790474"/>
            <a:ext cx="1303812" cy="1303812"/>
            <a:chOff x="3310400" y="465316"/>
            <a:chExt cx="1303812" cy="1303812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06866A42-6673-1555-E4B3-ACE19C48E27A}"/>
                </a:ext>
              </a:extLst>
            </p:cNvPr>
            <p:cNvSpPr/>
            <p:nvPr/>
          </p:nvSpPr>
          <p:spPr>
            <a:xfrm>
              <a:off x="3447951" y="596346"/>
              <a:ext cx="1039501" cy="103366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642F6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" name="Graphique 1" descr="Badge cœur avec un remplissage uni">
              <a:extLst>
                <a:ext uri="{FF2B5EF4-FFF2-40B4-BE49-F238E27FC236}">
                  <a16:creationId xmlns:a16="http://schemas.microsoft.com/office/drawing/2014/main" id="{B42E427C-C7F7-9735-1E8D-77B6A518A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310400" y="465316"/>
              <a:ext cx="1303812" cy="1303812"/>
            </a:xfrm>
            <a:prstGeom prst="rect">
              <a:avLst/>
            </a:prstGeom>
          </p:spPr>
        </p:pic>
      </p:grpSp>
      <p:sp>
        <p:nvSpPr>
          <p:cNvPr id="14" name="Triangle isocèle 13">
            <a:extLst>
              <a:ext uri="{FF2B5EF4-FFF2-40B4-BE49-F238E27FC236}">
                <a16:creationId xmlns:a16="http://schemas.microsoft.com/office/drawing/2014/main" id="{C64E9A2E-DCCC-4FA4-53FA-931C7E69C014}"/>
              </a:ext>
            </a:extLst>
          </p:cNvPr>
          <p:cNvSpPr/>
          <p:nvPr/>
        </p:nvSpPr>
        <p:spPr>
          <a:xfrm rot="6288322">
            <a:off x="4865642" y="1073767"/>
            <a:ext cx="220531" cy="203255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riangle isocèle 14">
            <a:extLst>
              <a:ext uri="{FF2B5EF4-FFF2-40B4-BE49-F238E27FC236}">
                <a16:creationId xmlns:a16="http://schemas.microsoft.com/office/drawing/2014/main" id="{9735F094-0D5F-C8BD-673B-8B164CEA141A}"/>
              </a:ext>
            </a:extLst>
          </p:cNvPr>
          <p:cNvSpPr/>
          <p:nvPr/>
        </p:nvSpPr>
        <p:spPr>
          <a:xfrm rot="11402264">
            <a:off x="5881868" y="2726177"/>
            <a:ext cx="220531" cy="203255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riangle isocèle 15">
            <a:extLst>
              <a:ext uri="{FF2B5EF4-FFF2-40B4-BE49-F238E27FC236}">
                <a16:creationId xmlns:a16="http://schemas.microsoft.com/office/drawing/2014/main" id="{C076C3DC-6BB5-E141-5547-13C789C511BB}"/>
              </a:ext>
            </a:extLst>
          </p:cNvPr>
          <p:cNvSpPr/>
          <p:nvPr/>
        </p:nvSpPr>
        <p:spPr>
          <a:xfrm rot="17088025">
            <a:off x="4279997" y="3793172"/>
            <a:ext cx="220531" cy="203255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FA5F55C-55E8-1512-20D2-2EC39EF6122A}"/>
              </a:ext>
            </a:extLst>
          </p:cNvPr>
          <p:cNvSpPr/>
          <p:nvPr/>
        </p:nvSpPr>
        <p:spPr>
          <a:xfrm>
            <a:off x="3427910" y="921504"/>
            <a:ext cx="1039501" cy="1033669"/>
          </a:xfrm>
          <a:prstGeom prst="ellipse">
            <a:avLst/>
          </a:prstGeom>
          <a:blipFill>
            <a:blip r:embed="rId9"/>
            <a:tile tx="0" ty="0" sx="100000" sy="100000" flip="none" algn="tl"/>
          </a:blipFill>
          <a:ln w="38100">
            <a:solidFill>
              <a:srgbClr val="642F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0F8E245-C8C6-D6F3-4686-CA2906E56062}"/>
              </a:ext>
            </a:extLst>
          </p:cNvPr>
          <p:cNvSpPr/>
          <p:nvPr/>
        </p:nvSpPr>
        <p:spPr>
          <a:xfrm>
            <a:off x="5251126" y="1279021"/>
            <a:ext cx="1039501" cy="1033669"/>
          </a:xfrm>
          <a:prstGeom prst="ellipse">
            <a:avLst/>
          </a:prstGeom>
          <a:blipFill>
            <a:blip r:embed="rId9"/>
            <a:tile tx="0" ty="0" sx="100000" sy="100000" flip="none" algn="tl"/>
          </a:blipFill>
          <a:ln w="38100">
            <a:solidFill>
              <a:srgbClr val="642F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39EA0FA-E5EF-C87B-1FA9-AFFCEFC109E1}"/>
              </a:ext>
            </a:extLst>
          </p:cNvPr>
          <p:cNvSpPr/>
          <p:nvPr/>
        </p:nvSpPr>
        <p:spPr>
          <a:xfrm>
            <a:off x="4902486" y="2998364"/>
            <a:ext cx="1039501" cy="1033669"/>
          </a:xfrm>
          <a:prstGeom prst="ellipse">
            <a:avLst/>
          </a:prstGeom>
          <a:blipFill>
            <a:blip r:embed="rId9"/>
            <a:tile tx="0" ty="0" sx="100000" sy="100000" flip="none" algn="tl"/>
          </a:blipFill>
          <a:ln w="38100">
            <a:solidFill>
              <a:srgbClr val="642F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D448F27-486A-3842-BC25-3A6247B2A374}"/>
              </a:ext>
            </a:extLst>
          </p:cNvPr>
          <p:cNvSpPr/>
          <p:nvPr/>
        </p:nvSpPr>
        <p:spPr>
          <a:xfrm>
            <a:off x="3105550" y="2595390"/>
            <a:ext cx="1039501" cy="1033669"/>
          </a:xfrm>
          <a:prstGeom prst="ellipse">
            <a:avLst/>
          </a:prstGeom>
          <a:blipFill>
            <a:blip r:embed="rId9"/>
            <a:tile tx="0" ty="0" sx="100000" sy="100000" flip="none" algn="tl"/>
          </a:blipFill>
          <a:ln w="38100">
            <a:solidFill>
              <a:srgbClr val="642F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334DFD9-52F6-E81E-508F-4F9FBC208530}"/>
              </a:ext>
            </a:extLst>
          </p:cNvPr>
          <p:cNvSpPr txBox="1"/>
          <p:nvPr/>
        </p:nvSpPr>
        <p:spPr>
          <a:xfrm>
            <a:off x="3597482" y="2189970"/>
            <a:ext cx="2201669" cy="707886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000" b="1" cap="small" dirty="0">
                <a:solidFill>
                  <a:srgbClr val="642F6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nouvelle crème réparatrice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634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habits, meubles, ciel, femme&#10;&#10;Description générée automatiquement">
            <a:extLst>
              <a:ext uri="{FF2B5EF4-FFF2-40B4-BE49-F238E27FC236}">
                <a16:creationId xmlns:a16="http://schemas.microsoft.com/office/drawing/2014/main" id="{58ADE1DC-4185-761D-BCE2-3E578C2255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4" t="29212" r="21425" b="16345"/>
          <a:stretch/>
        </p:blipFill>
        <p:spPr>
          <a:xfrm>
            <a:off x="304800" y="268711"/>
            <a:ext cx="5274734" cy="4004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Bioderma Logo : histoire, signification de l'emblème">
            <a:extLst>
              <a:ext uri="{FF2B5EF4-FFF2-40B4-BE49-F238E27FC236}">
                <a16:creationId xmlns:a16="http://schemas.microsoft.com/office/drawing/2014/main" id="{79E1AA9C-9D0C-5CE6-E2AE-13F852502A68}"/>
              </a:ext>
            </a:extLst>
          </p:cNvPr>
          <p:cNvPicPr/>
          <p:nvPr/>
        </p:nvPicPr>
        <p:blipFill>
          <a:blip r:embed="rId5">
            <a:biLevel thresh="50000"/>
          </a:blip>
          <a:srcRect t="31881" b="31332"/>
          <a:stretch/>
        </p:blipFill>
        <p:spPr>
          <a:xfrm>
            <a:off x="6532627" y="1929113"/>
            <a:ext cx="1603994" cy="325031"/>
          </a:xfrm>
          <a:prstGeom prst="rect">
            <a:avLst/>
          </a:prstGeom>
          <a:ln w="0">
            <a:noFill/>
          </a:ln>
        </p:spPr>
      </p:pic>
      <p:pic>
        <p:nvPicPr>
          <p:cNvPr id="10" name="Picture 4" descr="Esthederm : Soins anti-âge et bronzage pour une peau sublime">
            <a:extLst>
              <a:ext uri="{FF2B5EF4-FFF2-40B4-BE49-F238E27FC236}">
                <a16:creationId xmlns:a16="http://schemas.microsoft.com/office/drawing/2014/main" id="{95C80CB1-5EC3-F7AE-FE8B-CF65E14A9A30}"/>
              </a:ext>
            </a:extLst>
          </p:cNvPr>
          <p:cNvPicPr/>
          <p:nvPr/>
        </p:nvPicPr>
        <p:blipFill>
          <a:blip r:embed="rId6">
            <a:biLevel thresh="50000"/>
          </a:blip>
          <a:stretch/>
        </p:blipFill>
        <p:spPr>
          <a:xfrm>
            <a:off x="6765930" y="2472414"/>
            <a:ext cx="1137388" cy="510849"/>
          </a:xfrm>
          <a:prstGeom prst="rect">
            <a:avLst/>
          </a:prstGeom>
          <a:ln w="0">
            <a:noFill/>
          </a:ln>
        </p:spPr>
      </p:pic>
      <p:pic>
        <p:nvPicPr>
          <p:cNvPr id="11" name="Picture 2" descr="Etat Pur : à chaque peau, sa solution tous les produits au meilleur prix -  Easypara">
            <a:extLst>
              <a:ext uri="{FF2B5EF4-FFF2-40B4-BE49-F238E27FC236}">
                <a16:creationId xmlns:a16="http://schemas.microsoft.com/office/drawing/2014/main" id="{B556BA88-74FF-BD22-D8D4-757DC8C3A393}"/>
              </a:ext>
            </a:extLst>
          </p:cNvPr>
          <p:cNvPicPr/>
          <p:nvPr/>
        </p:nvPicPr>
        <p:blipFill>
          <a:blip r:embed="rId7">
            <a:biLevel thresh="50000"/>
          </a:blip>
          <a:srcRect t="29680" b="35077"/>
          <a:stretch/>
        </p:blipFill>
        <p:spPr>
          <a:xfrm>
            <a:off x="6603071" y="3201533"/>
            <a:ext cx="1463106" cy="312594"/>
          </a:xfrm>
          <a:prstGeom prst="rect">
            <a:avLst/>
          </a:prstGeom>
          <a:ln w="0"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0F68290-CB80-83FD-EF1F-56A2A5E1F0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5" t="45818" r="19318" b="42707"/>
          <a:stretch/>
        </p:blipFill>
        <p:spPr>
          <a:xfrm>
            <a:off x="5991222" y="981725"/>
            <a:ext cx="2667000" cy="738482"/>
          </a:xfrm>
          <a:prstGeom prst="rect">
            <a:avLst/>
          </a:prstGeom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599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CF7AE8B1-1BF4-F6B5-5523-E8911070A8C4}"/>
              </a:ext>
            </a:extLst>
          </p:cNvPr>
          <p:cNvSpPr txBox="1">
            <a:spLocks/>
          </p:cNvSpPr>
          <p:nvPr/>
        </p:nvSpPr>
        <p:spPr>
          <a:xfrm>
            <a:off x="894079" y="1896054"/>
            <a:ext cx="4059184" cy="869918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Font typeface="Arial" panose="020B0604020202020204" pitchFamily="34" charset="0"/>
              <a:buNone/>
            </a:pPr>
            <a:r>
              <a:rPr lang="fr-FR" sz="2000">
                <a:solidFill>
                  <a:srgbClr val="FFCC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Conflit d’intérêts :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987856C-EEDB-9EDC-4421-36E319107D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4" t="45979" r="17349" b="42707"/>
          <a:stretch/>
        </p:blipFill>
        <p:spPr>
          <a:xfrm>
            <a:off x="3530869" y="1621096"/>
            <a:ext cx="4143317" cy="10064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B239BE-B81C-6147-0E51-4DC2F6477AEC}"/>
              </a:ext>
            </a:extLst>
          </p:cNvPr>
          <p:cNvSpPr/>
          <p:nvPr/>
        </p:nvSpPr>
        <p:spPr>
          <a:xfrm>
            <a:off x="247650" y="161925"/>
            <a:ext cx="1000125" cy="400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20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A12A5C-8A29-F25A-F7B4-C213D38A47E1}"/>
              </a:ext>
            </a:extLst>
          </p:cNvPr>
          <p:cNvSpPr/>
          <p:nvPr/>
        </p:nvSpPr>
        <p:spPr>
          <a:xfrm>
            <a:off x="247650" y="161925"/>
            <a:ext cx="1000125" cy="400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85AB87F-8088-7DC8-FD6C-0E08118C11B4}"/>
              </a:ext>
            </a:extLst>
          </p:cNvPr>
          <p:cNvSpPr txBox="1"/>
          <p:nvPr/>
        </p:nvSpPr>
        <p:spPr>
          <a:xfrm>
            <a:off x="4317742" y="1581971"/>
            <a:ext cx="4741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Poppins" panose="00000500000000000000" pitchFamily="2" charset="0"/>
                <a:cs typeface="Poppins" panose="00000500000000000000" pitchFamily="2" charset="0"/>
              </a:rPr>
              <a:t>Qu’est-ce qu’un soin réparateur </a:t>
            </a:r>
            <a:br>
              <a:rPr lang="fr-FR" b="1" dirty="0"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fr-FR" b="1" dirty="0">
                <a:latin typeface="Poppins" panose="00000500000000000000" pitchFamily="2" charset="0"/>
                <a:cs typeface="Poppins" panose="00000500000000000000" pitchFamily="2" charset="0"/>
              </a:rPr>
              <a:t>post-chirurgie optimal ?</a:t>
            </a:r>
          </a:p>
          <a:p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- Contribue à la cicatrisation des plaies</a:t>
            </a:r>
          </a:p>
          <a:p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- Atténue les sensations d’inconfort</a:t>
            </a:r>
          </a:p>
          <a:p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- Prévient les taches pigmentaires</a:t>
            </a:r>
          </a:p>
          <a:p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- Peut être utilisé au quotidien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4685039-EBF4-A2EA-5740-4430CFCAB768}"/>
              </a:ext>
            </a:extLst>
          </p:cNvPr>
          <p:cNvGrpSpPr/>
          <p:nvPr/>
        </p:nvGrpSpPr>
        <p:grpSpPr>
          <a:xfrm>
            <a:off x="441960" y="792480"/>
            <a:ext cx="3773424" cy="3392424"/>
            <a:chOff x="441960" y="792480"/>
            <a:chExt cx="3773424" cy="339242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AC4FE8A-3E00-3752-5E3A-94F7E3B14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1960" y="792480"/>
              <a:ext cx="3773424" cy="3392424"/>
            </a:xfrm>
            <a:prstGeom prst="rect">
              <a:avLst/>
            </a:prstGeom>
            <a:noFill/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CDD1856-59C3-3BC6-8F07-BCCDDD1D0BE7}"/>
                </a:ext>
              </a:extLst>
            </p:cNvPr>
            <p:cNvSpPr/>
            <p:nvPr/>
          </p:nvSpPr>
          <p:spPr>
            <a:xfrm>
              <a:off x="3575304" y="2234184"/>
              <a:ext cx="417576" cy="188976"/>
            </a:xfrm>
            <a:prstGeom prst="rect">
              <a:avLst/>
            </a:prstGeom>
            <a:noFill/>
          </p:spPr>
          <p:txBody>
            <a:bodyPr lIns="0" tIns="0" rIns="0" bIns="0">
              <a:normAutofit fontScale="97500"/>
            </a:bodyPr>
            <a:lstStyle/>
            <a:p>
              <a:pPr marL="0" marR="0" indent="0"/>
              <a:r>
                <a:rPr lang="fr-FR" sz="950">
                  <a:solidFill>
                    <a:srgbClr val="FFFFFF"/>
                  </a:solidFill>
                  <a:latin typeface="Segoe UI"/>
                </a:rPr>
                <a:t>Peeling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2379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llipse 19">
            <a:extLst>
              <a:ext uri="{FF2B5EF4-FFF2-40B4-BE49-F238E27FC236}">
                <a16:creationId xmlns:a16="http://schemas.microsoft.com/office/drawing/2014/main" id="{3EFB6F6D-C8CA-2340-B5B6-6E23EDDEAFE6}"/>
              </a:ext>
            </a:extLst>
          </p:cNvPr>
          <p:cNvSpPr/>
          <p:nvPr/>
        </p:nvSpPr>
        <p:spPr>
          <a:xfrm>
            <a:off x="3319443" y="1134647"/>
            <a:ext cx="2703443" cy="2796878"/>
          </a:xfrm>
          <a:prstGeom prst="ellipse">
            <a:avLst/>
          </a:prstGeom>
          <a:noFill/>
          <a:ln w="19050">
            <a:solidFill>
              <a:srgbClr val="642F6C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3EF2F45-BB9B-E6FC-959C-3252960A2AFD}"/>
              </a:ext>
            </a:extLst>
          </p:cNvPr>
          <p:cNvSpPr txBox="1"/>
          <p:nvPr/>
        </p:nvSpPr>
        <p:spPr>
          <a:xfrm>
            <a:off x="897843" y="921504"/>
            <a:ext cx="2096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 peau est un écosystème en constante évolution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C094BA-8CA4-03AC-E724-B4BF49AF6A0C}"/>
              </a:ext>
            </a:extLst>
          </p:cNvPr>
          <p:cNvSpPr/>
          <p:nvPr/>
        </p:nvSpPr>
        <p:spPr>
          <a:xfrm>
            <a:off x="247650" y="161925"/>
            <a:ext cx="1000125" cy="400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A928ED7-AD82-344C-957E-4E7C11ADF6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44" t="33346" r="31063" b="22791"/>
          <a:stretch/>
        </p:blipFill>
        <p:spPr>
          <a:xfrm>
            <a:off x="5283139" y="1307356"/>
            <a:ext cx="975476" cy="977000"/>
          </a:xfrm>
          <a:prstGeom prst="ellipse">
            <a:avLst/>
          </a:prstGeom>
          <a:ln w="38100">
            <a:solidFill>
              <a:srgbClr val="642F6C"/>
            </a:solidFill>
          </a:ln>
        </p:spPr>
      </p:pic>
      <p:pic>
        <p:nvPicPr>
          <p:cNvPr id="5" name="Image 4" descr="Une image contenant sable, plage&#10;&#10;Description générée automatiquement">
            <a:extLst>
              <a:ext uri="{FF2B5EF4-FFF2-40B4-BE49-F238E27FC236}">
                <a16:creationId xmlns:a16="http://schemas.microsoft.com/office/drawing/2014/main" id="{7F66B69B-BA36-6213-7A27-F41F34FA11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584" r="39127" b="42927"/>
          <a:stretch/>
        </p:blipFill>
        <p:spPr>
          <a:xfrm>
            <a:off x="4906424" y="3019279"/>
            <a:ext cx="1039970" cy="1007742"/>
          </a:xfrm>
          <a:prstGeom prst="ellipse">
            <a:avLst/>
          </a:prstGeom>
          <a:ln w="38100" cap="rnd">
            <a:solidFill>
              <a:srgbClr val="642F6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292851B-0405-C624-1640-F78DB4F1EC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75" r="30967" b="62968"/>
          <a:stretch/>
        </p:blipFill>
        <p:spPr>
          <a:xfrm>
            <a:off x="3109957" y="2627526"/>
            <a:ext cx="1039970" cy="1008776"/>
          </a:xfrm>
          <a:prstGeom prst="ellipse">
            <a:avLst/>
          </a:prstGeom>
          <a:ln w="38100" cap="rnd">
            <a:solidFill>
              <a:srgbClr val="642F6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riangle isocèle 12">
            <a:extLst>
              <a:ext uri="{FF2B5EF4-FFF2-40B4-BE49-F238E27FC236}">
                <a16:creationId xmlns:a16="http://schemas.microsoft.com/office/drawing/2014/main" id="{A9C1181A-7407-93C8-5FAA-7ACCBEF72CA7}"/>
              </a:ext>
            </a:extLst>
          </p:cNvPr>
          <p:cNvSpPr/>
          <p:nvPr/>
        </p:nvSpPr>
        <p:spPr>
          <a:xfrm rot="664242">
            <a:off x="3249646" y="2100779"/>
            <a:ext cx="220531" cy="203255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B34A0049-0C2E-3A66-1C55-51F36FAE1CFB}"/>
              </a:ext>
            </a:extLst>
          </p:cNvPr>
          <p:cNvGrpSpPr/>
          <p:nvPr/>
        </p:nvGrpSpPr>
        <p:grpSpPr>
          <a:xfrm>
            <a:off x="3290359" y="790474"/>
            <a:ext cx="1303812" cy="1303812"/>
            <a:chOff x="3310400" y="465316"/>
            <a:chExt cx="1303812" cy="1303812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06866A42-6673-1555-E4B3-ACE19C48E27A}"/>
                </a:ext>
              </a:extLst>
            </p:cNvPr>
            <p:cNvSpPr/>
            <p:nvPr/>
          </p:nvSpPr>
          <p:spPr>
            <a:xfrm>
              <a:off x="3447951" y="596346"/>
              <a:ext cx="1039501" cy="103366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642F6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" name="Graphique 1" descr="Badge cœur avec un remplissage uni">
              <a:extLst>
                <a:ext uri="{FF2B5EF4-FFF2-40B4-BE49-F238E27FC236}">
                  <a16:creationId xmlns:a16="http://schemas.microsoft.com/office/drawing/2014/main" id="{B42E427C-C7F7-9735-1E8D-77B6A518A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310400" y="465316"/>
              <a:ext cx="1303812" cy="1303812"/>
            </a:xfrm>
            <a:prstGeom prst="rect">
              <a:avLst/>
            </a:prstGeom>
          </p:spPr>
        </p:pic>
      </p:grpSp>
      <p:sp>
        <p:nvSpPr>
          <p:cNvPr id="14" name="Triangle isocèle 13">
            <a:extLst>
              <a:ext uri="{FF2B5EF4-FFF2-40B4-BE49-F238E27FC236}">
                <a16:creationId xmlns:a16="http://schemas.microsoft.com/office/drawing/2014/main" id="{C64E9A2E-DCCC-4FA4-53FA-931C7E69C014}"/>
              </a:ext>
            </a:extLst>
          </p:cNvPr>
          <p:cNvSpPr/>
          <p:nvPr/>
        </p:nvSpPr>
        <p:spPr>
          <a:xfrm rot="6288322">
            <a:off x="4865642" y="1073767"/>
            <a:ext cx="220531" cy="203255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riangle isocèle 14">
            <a:extLst>
              <a:ext uri="{FF2B5EF4-FFF2-40B4-BE49-F238E27FC236}">
                <a16:creationId xmlns:a16="http://schemas.microsoft.com/office/drawing/2014/main" id="{9735F094-0D5F-C8BD-673B-8B164CEA141A}"/>
              </a:ext>
            </a:extLst>
          </p:cNvPr>
          <p:cNvSpPr/>
          <p:nvPr/>
        </p:nvSpPr>
        <p:spPr>
          <a:xfrm rot="11402264">
            <a:off x="5881868" y="2726177"/>
            <a:ext cx="220531" cy="203255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riangle isocèle 15">
            <a:extLst>
              <a:ext uri="{FF2B5EF4-FFF2-40B4-BE49-F238E27FC236}">
                <a16:creationId xmlns:a16="http://schemas.microsoft.com/office/drawing/2014/main" id="{C076C3DC-6BB5-E141-5547-13C789C511BB}"/>
              </a:ext>
            </a:extLst>
          </p:cNvPr>
          <p:cNvSpPr/>
          <p:nvPr/>
        </p:nvSpPr>
        <p:spPr>
          <a:xfrm rot="17088025">
            <a:off x="4279997" y="3793172"/>
            <a:ext cx="220531" cy="203255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EBBC238-C5EF-B1D7-C73F-3B841BA41723}"/>
              </a:ext>
            </a:extLst>
          </p:cNvPr>
          <p:cNvSpPr/>
          <p:nvPr/>
        </p:nvSpPr>
        <p:spPr>
          <a:xfrm>
            <a:off x="3427910" y="921504"/>
            <a:ext cx="1039501" cy="1033669"/>
          </a:xfrm>
          <a:prstGeom prst="ellipse">
            <a:avLst/>
          </a:prstGeom>
          <a:blipFill>
            <a:blip r:embed="rId9"/>
            <a:tile tx="0" ty="0" sx="100000" sy="100000" flip="none" algn="tl"/>
          </a:blipFill>
          <a:ln w="38100">
            <a:solidFill>
              <a:srgbClr val="642F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2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28F0B01-51E3-8079-CD86-A327CC6EC928}"/>
              </a:ext>
            </a:extLst>
          </p:cNvPr>
          <p:cNvSpPr/>
          <p:nvPr/>
        </p:nvSpPr>
        <p:spPr>
          <a:xfrm>
            <a:off x="5251126" y="1279021"/>
            <a:ext cx="1039501" cy="1033669"/>
          </a:xfrm>
          <a:prstGeom prst="ellipse">
            <a:avLst/>
          </a:prstGeom>
          <a:blipFill>
            <a:blip r:embed="rId9"/>
            <a:tile tx="0" ty="0" sx="100000" sy="100000" flip="none" algn="tl"/>
          </a:blipFill>
          <a:ln w="38100">
            <a:solidFill>
              <a:srgbClr val="642F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2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768EE31-3D7D-FCC6-9202-48424956C437}"/>
              </a:ext>
            </a:extLst>
          </p:cNvPr>
          <p:cNvSpPr/>
          <p:nvPr/>
        </p:nvSpPr>
        <p:spPr>
          <a:xfrm>
            <a:off x="4902486" y="2998364"/>
            <a:ext cx="1039501" cy="1033669"/>
          </a:xfrm>
          <a:prstGeom prst="ellipse">
            <a:avLst/>
          </a:prstGeom>
          <a:blipFill>
            <a:blip r:embed="rId9"/>
            <a:tile tx="0" ty="0" sx="100000" sy="100000" flip="none" algn="tl"/>
          </a:blipFill>
          <a:ln w="38100">
            <a:solidFill>
              <a:srgbClr val="642F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D66FD302-3E45-4AD2-7D35-0A018498D129}"/>
              </a:ext>
            </a:extLst>
          </p:cNvPr>
          <p:cNvSpPr/>
          <p:nvPr/>
        </p:nvSpPr>
        <p:spPr>
          <a:xfrm>
            <a:off x="3106492" y="2612556"/>
            <a:ext cx="1039501" cy="1033669"/>
          </a:xfrm>
          <a:prstGeom prst="ellipse">
            <a:avLst/>
          </a:prstGeom>
          <a:blipFill>
            <a:blip r:embed="rId9"/>
            <a:tile tx="0" ty="0" sx="100000" sy="100000" flip="none" algn="tl"/>
          </a:blipFill>
          <a:ln w="38100">
            <a:solidFill>
              <a:srgbClr val="642F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9A3EDB6-40CD-DD93-1F44-A29817A918DC}"/>
              </a:ext>
            </a:extLst>
          </p:cNvPr>
          <p:cNvGrpSpPr/>
          <p:nvPr/>
        </p:nvGrpSpPr>
        <p:grpSpPr>
          <a:xfrm>
            <a:off x="2860431" y="553401"/>
            <a:ext cx="3595077" cy="3822656"/>
            <a:chOff x="2860431" y="553401"/>
            <a:chExt cx="3595077" cy="382265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792755A-976D-FC5C-F072-2EDC09BF0B5B}"/>
                </a:ext>
              </a:extLst>
            </p:cNvPr>
            <p:cNvSpPr/>
            <p:nvPr/>
          </p:nvSpPr>
          <p:spPr>
            <a:xfrm>
              <a:off x="2860431" y="553401"/>
              <a:ext cx="3595077" cy="3822656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4A3D23C2-3D3A-7F64-3503-E6BEAA8ED236}"/>
                </a:ext>
              </a:extLst>
            </p:cNvPr>
            <p:cNvSpPr txBox="1"/>
            <p:nvPr/>
          </p:nvSpPr>
          <p:spPr>
            <a:xfrm>
              <a:off x="3556717" y="1870956"/>
              <a:ext cx="2201669" cy="1200329"/>
            </a:xfrm>
            <a:prstGeom prst="rect">
              <a:avLst/>
            </a:prstGeom>
            <a:noFill/>
            <a:effectLst>
              <a:glow rad="101600">
                <a:schemeClr val="accent3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cap="small" dirty="0">
                  <a:solidFill>
                    <a:srgbClr val="642F6C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nouvelle crème réparatrice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7297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C7B232B-F591-C1BA-967C-749FBDC1E0FD}"/>
              </a:ext>
            </a:extLst>
          </p:cNvPr>
          <p:cNvSpPr/>
          <p:nvPr/>
        </p:nvSpPr>
        <p:spPr>
          <a:xfrm>
            <a:off x="247650" y="161925"/>
            <a:ext cx="1000125" cy="400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DF80277-4262-C313-19B9-0639CC85BDD5}"/>
              </a:ext>
            </a:extLst>
          </p:cNvPr>
          <p:cNvSpPr txBox="1"/>
          <p:nvPr/>
        </p:nvSpPr>
        <p:spPr>
          <a:xfrm>
            <a:off x="-9225" y="153629"/>
            <a:ext cx="3352792" cy="685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800" i="1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N° 1  </a:t>
            </a:r>
            <a:r>
              <a:rPr lang="fr-FR" sz="18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Évaluation </a:t>
            </a:r>
            <a:r>
              <a:rPr lang="fr-FR" sz="1800" i="1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in vitro</a:t>
            </a:r>
            <a:r>
              <a:rPr lang="fr-FR" sz="18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de l’effet réparateur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7A1BB0B-A4CF-9886-D847-7BCDA00DF8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062" t="64270" r="40112"/>
          <a:stretch/>
        </p:blipFill>
        <p:spPr>
          <a:xfrm>
            <a:off x="3524979" y="2526677"/>
            <a:ext cx="1708671" cy="137482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E56867F2-E679-076E-1DE6-C943741637F3}"/>
              </a:ext>
            </a:extLst>
          </p:cNvPr>
          <p:cNvSpPr txBox="1"/>
          <p:nvPr/>
        </p:nvSpPr>
        <p:spPr>
          <a:xfrm rot="16200000">
            <a:off x="2820918" y="1518020"/>
            <a:ext cx="1405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cap="small" dirty="0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Peau non traitée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9A56070-0B60-AD0C-5D51-967B8F34A2B3}"/>
              </a:ext>
            </a:extLst>
          </p:cNvPr>
          <p:cNvSpPr txBox="1"/>
          <p:nvPr/>
        </p:nvSpPr>
        <p:spPr>
          <a:xfrm rot="16200000">
            <a:off x="2744504" y="3062399"/>
            <a:ext cx="1558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cap="small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Noyau actif*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96AFBA2A-FF05-E57C-93E8-8DBB97B019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062" t="18594" r="40112" b="44697"/>
          <a:stretch/>
        </p:blipFill>
        <p:spPr>
          <a:xfrm>
            <a:off x="3540218" y="1033959"/>
            <a:ext cx="1708671" cy="1412474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595720A6-E54D-3292-41B4-823BE20DE086}"/>
              </a:ext>
            </a:extLst>
          </p:cNvPr>
          <p:cNvSpPr txBox="1"/>
          <p:nvPr/>
        </p:nvSpPr>
        <p:spPr>
          <a:xfrm>
            <a:off x="8124775" y="4299535"/>
            <a:ext cx="11589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>
                <a:latin typeface="Poppins" panose="00000500000000000000" pitchFamily="2" charset="0"/>
                <a:cs typeface="Poppins" panose="00000500000000000000" pitchFamily="2" charset="0"/>
              </a:rPr>
              <a:t>*Brevet en cours d’obtention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59CDF3C-76F3-D3EA-7520-4AB1909ED107}"/>
              </a:ext>
            </a:extLst>
          </p:cNvPr>
          <p:cNvSpPr txBox="1"/>
          <p:nvPr/>
        </p:nvSpPr>
        <p:spPr>
          <a:xfrm>
            <a:off x="190332" y="784998"/>
            <a:ext cx="2724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Modèle de peau lésée en 3D | Application topique du noyau actif vs. excipient une fois par jour pendant 14 jours après la formation d’un trou circulaire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5C0C348-3B05-0ED3-0B97-4C8D23FC53B6}"/>
              </a:ext>
            </a:extLst>
          </p:cNvPr>
          <p:cNvSpPr/>
          <p:nvPr/>
        </p:nvSpPr>
        <p:spPr>
          <a:xfrm>
            <a:off x="3751365" y="1055240"/>
            <a:ext cx="1307899" cy="131086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FE5C8A8-6D2A-BC1E-7898-4A044ABDA310}"/>
              </a:ext>
            </a:extLst>
          </p:cNvPr>
          <p:cNvSpPr/>
          <p:nvPr/>
        </p:nvSpPr>
        <p:spPr>
          <a:xfrm>
            <a:off x="3760436" y="1048460"/>
            <a:ext cx="1307899" cy="1310866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6B39FD22-DD4C-6FD7-719F-182B90A1C8D9}"/>
              </a:ext>
            </a:extLst>
          </p:cNvPr>
          <p:cNvSpPr/>
          <p:nvPr/>
        </p:nvSpPr>
        <p:spPr>
          <a:xfrm>
            <a:off x="3773637" y="1041009"/>
            <a:ext cx="1279797" cy="1303035"/>
          </a:xfrm>
          <a:prstGeom prst="ellipse">
            <a:avLst/>
          </a:prstGeom>
          <a:blipFill dpi="0" rotWithShape="1">
            <a:blip r:embed="rId5">
              <a:alphaModFix amt="56000"/>
            </a:blip>
            <a:srcRect/>
            <a:tile tx="0" ty="0" sx="100000" sy="100000" flip="none" algn="tl"/>
          </a:blip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06617DF-3948-55C8-24FE-7982D198F1DB}"/>
              </a:ext>
            </a:extLst>
          </p:cNvPr>
          <p:cNvSpPr/>
          <p:nvPr/>
        </p:nvSpPr>
        <p:spPr>
          <a:xfrm>
            <a:off x="3753931" y="2536073"/>
            <a:ext cx="1307899" cy="131086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EB708C5-F152-B2F9-FC2D-9065122EAB1C}"/>
              </a:ext>
            </a:extLst>
          </p:cNvPr>
          <p:cNvSpPr/>
          <p:nvPr/>
        </p:nvSpPr>
        <p:spPr>
          <a:xfrm>
            <a:off x="3763002" y="2529293"/>
            <a:ext cx="1307899" cy="1310866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A1E4BC61-B2D7-D6B4-27CD-89C20FF5B63E}"/>
              </a:ext>
            </a:extLst>
          </p:cNvPr>
          <p:cNvSpPr/>
          <p:nvPr/>
        </p:nvSpPr>
        <p:spPr>
          <a:xfrm>
            <a:off x="3776203" y="2521842"/>
            <a:ext cx="1279797" cy="1303035"/>
          </a:xfrm>
          <a:prstGeom prst="ellipse">
            <a:avLst/>
          </a:prstGeom>
          <a:blipFill dpi="0" rotWithShape="1">
            <a:blip r:embed="rId5">
              <a:alphaModFix amt="56000"/>
            </a:blip>
            <a:srcRect/>
            <a:tile tx="0" ty="0" sx="100000" sy="100000" flip="none" algn="tl"/>
          </a:blip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5" name="Graphique 34" descr="Badge cœur avec un remplissage uni">
            <a:extLst>
              <a:ext uri="{FF2B5EF4-FFF2-40B4-BE49-F238E27FC236}">
                <a16:creationId xmlns:a16="http://schemas.microsoft.com/office/drawing/2014/main" id="{E45F2D5A-F358-33F1-55BF-C522B1E68B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21084" y="2680908"/>
            <a:ext cx="984902" cy="984902"/>
          </a:xfrm>
          <a:prstGeom prst="rect">
            <a:avLst/>
          </a:prstGeom>
        </p:spPr>
      </p:pic>
      <p:sp>
        <p:nvSpPr>
          <p:cNvPr id="42" name="Ellipse 41">
            <a:extLst>
              <a:ext uri="{FF2B5EF4-FFF2-40B4-BE49-F238E27FC236}">
                <a16:creationId xmlns:a16="http://schemas.microsoft.com/office/drawing/2014/main" id="{0CFEF5EA-5571-83FC-DAEF-36B707A7DD9F}"/>
              </a:ext>
            </a:extLst>
          </p:cNvPr>
          <p:cNvSpPr/>
          <p:nvPr/>
        </p:nvSpPr>
        <p:spPr>
          <a:xfrm>
            <a:off x="4048368" y="1332225"/>
            <a:ext cx="750277" cy="734646"/>
          </a:xfrm>
          <a:prstGeom prst="ellipse">
            <a:avLst/>
          </a:prstGeom>
          <a:noFill/>
          <a:ln>
            <a:solidFill>
              <a:srgbClr val="642F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4E2C66A-B404-733A-BC9B-744C78586CA4}"/>
              </a:ext>
            </a:extLst>
          </p:cNvPr>
          <p:cNvSpPr/>
          <p:nvPr/>
        </p:nvSpPr>
        <p:spPr>
          <a:xfrm>
            <a:off x="3690937" y="976462"/>
            <a:ext cx="5149085" cy="145105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7BB538F-7917-DC22-EACE-FD1FCB6FD248}"/>
              </a:ext>
            </a:extLst>
          </p:cNvPr>
          <p:cNvSpPr/>
          <p:nvPr/>
        </p:nvSpPr>
        <p:spPr>
          <a:xfrm>
            <a:off x="3690937" y="2469816"/>
            <a:ext cx="5149085" cy="145105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DA31B14A-12D8-1E78-C688-07A7DA4DA420}"/>
              </a:ext>
            </a:extLst>
          </p:cNvPr>
          <p:cNvCxnSpPr/>
          <p:nvPr/>
        </p:nvCxnSpPr>
        <p:spPr>
          <a:xfrm>
            <a:off x="5151161" y="976462"/>
            <a:ext cx="0" cy="2925044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167B8567-2AD7-69A3-5954-1F4EE55F420B}"/>
              </a:ext>
            </a:extLst>
          </p:cNvPr>
          <p:cNvSpPr txBox="1"/>
          <p:nvPr/>
        </p:nvSpPr>
        <p:spPr>
          <a:xfrm>
            <a:off x="3690937" y="529764"/>
            <a:ext cx="1460217" cy="4770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fr-FR" sz="1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fr-FR" sz="1100" dirty="0">
                <a:latin typeface="Poppins" panose="00000500000000000000" pitchFamily="2" charset="0"/>
                <a:cs typeface="Poppins" panose="00000500000000000000" pitchFamily="2" charset="0"/>
              </a:rPr>
              <a:t>Vue de dessus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777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36" grpId="0" animBg="1"/>
      <p:bldP spid="33" grpId="0" animBg="1"/>
      <p:bldP spid="34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 28">
            <a:extLst>
              <a:ext uri="{FF2B5EF4-FFF2-40B4-BE49-F238E27FC236}">
                <a16:creationId xmlns:a16="http://schemas.microsoft.com/office/drawing/2014/main" id="{BE0B6A05-8841-55F8-CA98-7B8CE04ECF83}"/>
              </a:ext>
            </a:extLst>
          </p:cNvPr>
          <p:cNvGrpSpPr/>
          <p:nvPr/>
        </p:nvGrpSpPr>
        <p:grpSpPr>
          <a:xfrm>
            <a:off x="3385223" y="540719"/>
            <a:ext cx="5511128" cy="3951129"/>
            <a:chOff x="3385223" y="339245"/>
            <a:chExt cx="5511128" cy="395112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EC874CA-33A2-6583-EE3C-DD8F6E13E35B}"/>
                </a:ext>
              </a:extLst>
            </p:cNvPr>
            <p:cNvSpPr/>
            <p:nvPr/>
          </p:nvSpPr>
          <p:spPr>
            <a:xfrm>
              <a:off x="3385223" y="339245"/>
              <a:ext cx="5511128" cy="364721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A98DB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2BBD4E98-A866-1939-2D34-4486C5064EB7}"/>
                </a:ext>
              </a:extLst>
            </p:cNvPr>
            <p:cNvSpPr txBox="1"/>
            <p:nvPr/>
          </p:nvSpPr>
          <p:spPr>
            <a:xfrm>
              <a:off x="4132016" y="3767154"/>
              <a:ext cx="3847610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42F6C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>
                  <a:latin typeface="Poppins" panose="00000500000000000000" pitchFamily="2" charset="0"/>
                  <a:cs typeface="Poppins" panose="00000500000000000000" pitchFamily="2" charset="0"/>
                </a:rPr>
                <a:t>Réparation optimale de toutes les couches cutanées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C7B232B-F591-C1BA-967C-749FBDC1E0FD}"/>
              </a:ext>
            </a:extLst>
          </p:cNvPr>
          <p:cNvSpPr/>
          <p:nvPr/>
        </p:nvSpPr>
        <p:spPr>
          <a:xfrm>
            <a:off x="247650" y="161925"/>
            <a:ext cx="1000125" cy="400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DF80277-4262-C313-19B9-0639CC85BDD5}"/>
              </a:ext>
            </a:extLst>
          </p:cNvPr>
          <p:cNvSpPr txBox="1"/>
          <p:nvPr/>
        </p:nvSpPr>
        <p:spPr>
          <a:xfrm>
            <a:off x="-9225" y="153629"/>
            <a:ext cx="3352792" cy="685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800" i="1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N° 1  </a:t>
            </a:r>
            <a:r>
              <a:rPr lang="fr-FR" sz="18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Évaluation </a:t>
            </a:r>
            <a:r>
              <a:rPr lang="fr-FR" sz="1800" i="1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in vitro</a:t>
            </a:r>
            <a:r>
              <a:rPr lang="fr-FR" sz="18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de l’effet réparateur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7A1BB0B-A4CF-9886-D847-7BCDA00DF8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062" t="64270" r="40112"/>
          <a:stretch/>
        </p:blipFill>
        <p:spPr>
          <a:xfrm>
            <a:off x="3524979" y="2526677"/>
            <a:ext cx="1708671" cy="137482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E56867F2-E679-076E-1DE6-C943741637F3}"/>
              </a:ext>
            </a:extLst>
          </p:cNvPr>
          <p:cNvSpPr txBox="1"/>
          <p:nvPr/>
        </p:nvSpPr>
        <p:spPr>
          <a:xfrm rot="16200000">
            <a:off x="2820727" y="1577627"/>
            <a:ext cx="136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cap="small" dirty="0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Peau non traitée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9A56070-0B60-AD0C-5D51-967B8F34A2B3}"/>
              </a:ext>
            </a:extLst>
          </p:cNvPr>
          <p:cNvSpPr txBox="1"/>
          <p:nvPr/>
        </p:nvSpPr>
        <p:spPr>
          <a:xfrm rot="16200000">
            <a:off x="2744504" y="3062399"/>
            <a:ext cx="1558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cap="small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Noyau actif*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96AFBA2A-FF05-E57C-93E8-8DBB97B019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062" t="18594" r="40112" b="44697"/>
          <a:stretch/>
        </p:blipFill>
        <p:spPr>
          <a:xfrm>
            <a:off x="3540218" y="1033959"/>
            <a:ext cx="1708671" cy="1412474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595720A6-E54D-3292-41B4-823BE20DE086}"/>
              </a:ext>
            </a:extLst>
          </p:cNvPr>
          <p:cNvSpPr txBox="1"/>
          <p:nvPr/>
        </p:nvSpPr>
        <p:spPr>
          <a:xfrm>
            <a:off x="7985006" y="4197578"/>
            <a:ext cx="11589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latin typeface="Poppins" panose="00000500000000000000" pitchFamily="2" charset="0"/>
                <a:cs typeface="Poppins" panose="00000500000000000000" pitchFamily="2" charset="0"/>
              </a:rPr>
              <a:t>*Brevet en cours d’obtention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681F53-8806-1153-7C52-FB4850439A48}"/>
              </a:ext>
            </a:extLst>
          </p:cNvPr>
          <p:cNvSpPr/>
          <p:nvPr/>
        </p:nvSpPr>
        <p:spPr>
          <a:xfrm>
            <a:off x="3690937" y="976462"/>
            <a:ext cx="5149085" cy="145105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48ADA53-B221-2F1E-F76D-1A43519308A6}"/>
              </a:ext>
            </a:extLst>
          </p:cNvPr>
          <p:cNvSpPr/>
          <p:nvPr/>
        </p:nvSpPr>
        <p:spPr>
          <a:xfrm>
            <a:off x="3690937" y="2469816"/>
            <a:ext cx="5149085" cy="145105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EDD720B4-49FD-2111-6B06-1E440400EF9A}"/>
              </a:ext>
            </a:extLst>
          </p:cNvPr>
          <p:cNvCxnSpPr/>
          <p:nvPr/>
        </p:nvCxnSpPr>
        <p:spPr>
          <a:xfrm>
            <a:off x="5151161" y="976462"/>
            <a:ext cx="0" cy="2925044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AD4B9BCE-86F8-DD23-AE19-4E7DD614FD81}"/>
              </a:ext>
            </a:extLst>
          </p:cNvPr>
          <p:cNvSpPr txBox="1"/>
          <p:nvPr/>
        </p:nvSpPr>
        <p:spPr>
          <a:xfrm>
            <a:off x="3690937" y="529764"/>
            <a:ext cx="1374919" cy="4770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latin typeface="Poppins" panose="00000500000000000000" pitchFamily="2" charset="0"/>
                <a:cs typeface="Poppins" panose="00000500000000000000" pitchFamily="2" charset="0"/>
              </a:rPr>
              <a:t>J7</a:t>
            </a:r>
          </a:p>
          <a:p>
            <a:pPr algn="ctr"/>
            <a:r>
              <a:rPr lang="fr-FR" sz="1100" dirty="0">
                <a:latin typeface="Poppins" panose="00000500000000000000" pitchFamily="2" charset="0"/>
                <a:cs typeface="Poppins" panose="00000500000000000000" pitchFamily="2" charset="0"/>
              </a:rPr>
              <a:t>Vue de dessus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A3A004D5-253A-846F-5F28-8D653C86EC51}"/>
              </a:ext>
            </a:extLst>
          </p:cNvPr>
          <p:cNvSpPr txBox="1"/>
          <p:nvPr/>
        </p:nvSpPr>
        <p:spPr>
          <a:xfrm>
            <a:off x="6096005" y="529764"/>
            <a:ext cx="1752579" cy="4770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latin typeface="Poppins" panose="00000500000000000000" pitchFamily="2" charset="0"/>
                <a:cs typeface="Poppins" panose="00000500000000000000" pitchFamily="2" charset="0"/>
              </a:rPr>
              <a:t>J14</a:t>
            </a:r>
          </a:p>
          <a:p>
            <a:pPr algn="ctr"/>
            <a:r>
              <a:rPr lang="fr-FR" sz="1100" dirty="0">
                <a:latin typeface="Poppins" panose="00000500000000000000" pitchFamily="2" charset="0"/>
                <a:cs typeface="Poppins" panose="00000500000000000000" pitchFamily="2" charset="0"/>
              </a:rPr>
              <a:t>Vue de profil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B76333C1-4DB5-F55F-C527-3FE4E1F6C6C6}"/>
              </a:ext>
            </a:extLst>
          </p:cNvPr>
          <p:cNvSpPr txBox="1"/>
          <p:nvPr/>
        </p:nvSpPr>
        <p:spPr>
          <a:xfrm>
            <a:off x="190332" y="784998"/>
            <a:ext cx="2724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Modèle de peau lésée en 3D | Application topique du noyau actif vs. excipient une fois par jour pendant 14 jours après la formation d’un trou circulaire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603DD4D-645D-AC90-CB4F-D5CA9E5F11D7}"/>
              </a:ext>
            </a:extLst>
          </p:cNvPr>
          <p:cNvGrpSpPr/>
          <p:nvPr/>
        </p:nvGrpSpPr>
        <p:grpSpPr>
          <a:xfrm>
            <a:off x="5196840" y="1106424"/>
            <a:ext cx="3605784" cy="2764536"/>
            <a:chOff x="5196840" y="1106424"/>
            <a:chExt cx="3605784" cy="276453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162C8BC-B57A-BD98-260A-86E8F9905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36464" y="1106424"/>
              <a:ext cx="3557016" cy="121005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33E9D77-9638-2C30-D420-FF1BD4F69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96840" y="2538984"/>
              <a:ext cx="3605784" cy="1331976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CA9611C-33D3-2A0F-874B-4E1842375CCF}"/>
                </a:ext>
              </a:extLst>
            </p:cNvPr>
            <p:cNvSpPr/>
            <p:nvPr/>
          </p:nvSpPr>
          <p:spPr>
            <a:xfrm>
              <a:off x="7571232" y="1703832"/>
              <a:ext cx="670560" cy="188976"/>
            </a:xfrm>
            <a:prstGeom prst="rect">
              <a:avLst/>
            </a:prstGeom>
            <a:noFill/>
          </p:spPr>
          <p:txBody>
            <a:bodyPr lIns="0" tIns="0" rIns="0" bIns="0">
              <a:normAutofit fontScale="975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1" i="0" u="none" strike="noStrike" cap="none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</a:rPr>
                <a:t>Épiderme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53606F2-2BBF-BE3F-D552-208C188E83EF}"/>
                </a:ext>
              </a:extLst>
            </p:cNvPr>
            <p:cNvSpPr/>
            <p:nvPr/>
          </p:nvSpPr>
          <p:spPr>
            <a:xfrm>
              <a:off x="7586471" y="1911096"/>
              <a:ext cx="538303" cy="188976"/>
            </a:xfrm>
            <a:prstGeom prst="rect">
              <a:avLst/>
            </a:prstGeom>
            <a:noFill/>
          </p:spPr>
          <p:txBody>
            <a:bodyPr lIns="0" tIns="0" rIns="0" bIns="0">
              <a:normAutofit fontScale="975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1" i="0" u="none" strike="noStrike" cap="none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</a:rPr>
                <a:t>Derme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A6A6B64-57D4-5B13-9B5B-1CFC0A6A7897}"/>
                </a:ext>
              </a:extLst>
            </p:cNvPr>
            <p:cNvSpPr/>
            <p:nvPr/>
          </p:nvSpPr>
          <p:spPr>
            <a:xfrm>
              <a:off x="7589520" y="2828544"/>
              <a:ext cx="1136904" cy="173736"/>
            </a:xfrm>
            <a:prstGeom prst="rect">
              <a:avLst/>
            </a:prstGeom>
            <a:noFill/>
          </p:spPr>
          <p:txBody>
            <a:bodyPr lIns="0" tIns="0" rIns="0" bIns="0">
              <a:normAutofit fontScale="975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1" i="1" u="none" strike="noStrike" cap="none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</a:rPr>
                <a:t>Couche cornée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BC25B79-797B-A54E-9B3B-1441C913C2A9}"/>
                </a:ext>
              </a:extLst>
            </p:cNvPr>
            <p:cNvSpPr/>
            <p:nvPr/>
          </p:nvSpPr>
          <p:spPr>
            <a:xfrm>
              <a:off x="7595615" y="3124200"/>
              <a:ext cx="1009297" cy="198120"/>
            </a:xfrm>
            <a:prstGeom prst="rect">
              <a:avLst/>
            </a:prstGeom>
            <a:noFill/>
          </p:spPr>
          <p:txBody>
            <a:bodyPr lIns="0" tIns="0" rIns="0" bIns="0">
              <a:normAutofit fontScale="975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1" i="0" u="none" strike="noStrike" cap="none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</a:rPr>
                <a:t>Épiderme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14F408-57A8-56F6-EF22-ADA96B033230}"/>
                </a:ext>
              </a:extLst>
            </p:cNvPr>
            <p:cNvSpPr/>
            <p:nvPr/>
          </p:nvSpPr>
          <p:spPr>
            <a:xfrm>
              <a:off x="7589520" y="3483864"/>
              <a:ext cx="885740" cy="173736"/>
            </a:xfrm>
            <a:prstGeom prst="rect">
              <a:avLst/>
            </a:prstGeom>
            <a:noFill/>
          </p:spPr>
          <p:txBody>
            <a:bodyPr lIns="0" tIns="0" rIns="0" bIns="0">
              <a:normAutofit fontScale="975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1" i="0" u="none" strike="noStrike" cap="none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</a:rPr>
                <a:t>Derme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013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F947B0AC-5B0F-DA2C-5C50-1BBF08B0C8C2}"/>
              </a:ext>
            </a:extLst>
          </p:cNvPr>
          <p:cNvGrpSpPr/>
          <p:nvPr/>
        </p:nvGrpSpPr>
        <p:grpSpPr>
          <a:xfrm>
            <a:off x="3062960" y="1549495"/>
            <a:ext cx="5906126" cy="2866086"/>
            <a:chOff x="3226443" y="1183735"/>
            <a:chExt cx="5580674" cy="286608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E91E342-738F-2000-B69E-ECDACFF08E4E}"/>
                </a:ext>
              </a:extLst>
            </p:cNvPr>
            <p:cNvSpPr/>
            <p:nvPr/>
          </p:nvSpPr>
          <p:spPr>
            <a:xfrm>
              <a:off x="3226443" y="1183735"/>
              <a:ext cx="5580674" cy="2658349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A98DB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5B83E815-D405-AF06-2557-AD0F62348A86}"/>
                </a:ext>
              </a:extLst>
            </p:cNvPr>
            <p:cNvSpPr txBox="1"/>
            <p:nvPr/>
          </p:nvSpPr>
          <p:spPr>
            <a:xfrm>
              <a:off x="4071263" y="3465046"/>
              <a:ext cx="3847610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42F6C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sz="1600" dirty="0">
                  <a:latin typeface="Poppins" panose="00000500000000000000" pitchFamily="2" charset="0"/>
                  <a:cs typeface="Poppins" panose="00000500000000000000" pitchFamily="2" charset="0"/>
                </a:rPr>
                <a:t>Effet semblable à celui d’un pansement respirant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903C626A-D25D-55F8-A980-09944BBEF78B}"/>
              </a:ext>
            </a:extLst>
          </p:cNvPr>
          <p:cNvGrpSpPr/>
          <p:nvPr/>
        </p:nvGrpSpPr>
        <p:grpSpPr>
          <a:xfrm>
            <a:off x="632934" y="1978284"/>
            <a:ext cx="1691265" cy="1922351"/>
            <a:chOff x="953339" y="1277169"/>
            <a:chExt cx="1691265" cy="1922351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F4832E42-0306-1996-9C93-861E5704A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144" t="33347" r="27206" b="18112"/>
            <a:stretch/>
          </p:blipFill>
          <p:spPr>
            <a:xfrm>
              <a:off x="953339" y="1585401"/>
              <a:ext cx="1584512" cy="1614119"/>
            </a:xfrm>
            <a:prstGeom prst="ellipse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6B9C920-DBAD-3053-B62A-2038EBAE0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144" t="33347" r="27206" b="18112"/>
            <a:stretch/>
          </p:blipFill>
          <p:spPr>
            <a:xfrm>
              <a:off x="2193091" y="1277169"/>
              <a:ext cx="451513" cy="459950"/>
            </a:xfrm>
            <a:prstGeom prst="ellipse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7815C2C2-D83B-9E6A-C51D-36CCBA3A609D}"/>
              </a:ext>
            </a:extLst>
          </p:cNvPr>
          <p:cNvSpPr/>
          <p:nvPr/>
        </p:nvSpPr>
        <p:spPr>
          <a:xfrm>
            <a:off x="247650" y="161925"/>
            <a:ext cx="1000125" cy="400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C30E096-B368-7364-59B2-C4EB6CB7F54C}"/>
              </a:ext>
            </a:extLst>
          </p:cNvPr>
          <p:cNvSpPr txBox="1"/>
          <p:nvPr/>
        </p:nvSpPr>
        <p:spPr>
          <a:xfrm>
            <a:off x="3062960" y="1452572"/>
            <a:ext cx="5906127" cy="2558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- Effet hydratant</a:t>
            </a:r>
            <a:r>
              <a:rPr lang="fr-FR" sz="18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1400" dirty="0">
                <a:latin typeface="Poppins" panose="00000500000000000000" pitchFamily="2" charset="0"/>
                <a:cs typeface="Poppins" panose="00000500000000000000" pitchFamily="2" charset="0"/>
              </a:rPr>
              <a:t>(</a:t>
            </a:r>
            <a:r>
              <a:rPr lang="fr-FR" sz="1400" b="1" dirty="0">
                <a:solidFill>
                  <a:srgbClr val="642F6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+67 %***</a:t>
            </a:r>
            <a:r>
              <a:rPr lang="fr-FR" sz="1400" dirty="0">
                <a:latin typeface="Poppins" panose="00000500000000000000" pitchFamily="2" charset="0"/>
                <a:cs typeface="Poppins" panose="00000500000000000000" pitchFamily="2" charset="0"/>
              </a:rPr>
              <a:t> 1 h à </a:t>
            </a:r>
            <a:r>
              <a:rPr lang="fr-FR" sz="1400" b="1" dirty="0">
                <a:solidFill>
                  <a:srgbClr val="642F6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+31 %*** </a:t>
            </a:r>
            <a:r>
              <a:rPr lang="fr-FR" sz="1400" dirty="0">
                <a:latin typeface="Poppins" panose="00000500000000000000" pitchFamily="2" charset="0"/>
                <a:cs typeface="Poppins" panose="00000500000000000000" pitchFamily="2" charset="0"/>
              </a:rPr>
              <a:t>8 h)</a:t>
            </a:r>
          </a:p>
          <a:p>
            <a:pPr>
              <a:lnSpc>
                <a:spcPct val="200000"/>
              </a:lnSpc>
            </a:pPr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- Effet </a:t>
            </a:r>
            <a:r>
              <a:rPr lang="fr-FR" dirty="0" err="1">
                <a:latin typeface="Poppins" panose="00000500000000000000" pitchFamily="2" charset="0"/>
                <a:cs typeface="Poppins" panose="00000500000000000000" pitchFamily="2" charset="0"/>
              </a:rPr>
              <a:t>bioadhésif</a:t>
            </a:r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1400" dirty="0">
                <a:latin typeface="Poppins" panose="00000500000000000000" pitchFamily="2" charset="0"/>
                <a:cs typeface="Poppins" panose="00000500000000000000" pitchFamily="2" charset="0"/>
              </a:rPr>
              <a:t>(</a:t>
            </a:r>
            <a:r>
              <a:rPr lang="fr-FR" sz="1400" b="1" dirty="0">
                <a:solidFill>
                  <a:srgbClr val="642F6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-21 %***</a:t>
            </a:r>
            <a:r>
              <a:rPr lang="fr-FR" sz="1400" dirty="0">
                <a:latin typeface="Poppins" panose="00000500000000000000" pitchFamily="2" charset="0"/>
                <a:cs typeface="Poppins" panose="00000500000000000000" pitchFamily="2" charset="0"/>
              </a:rPr>
              <a:t> de PIE après application de papier buvard)</a:t>
            </a:r>
          </a:p>
          <a:p>
            <a:pPr>
              <a:lnSpc>
                <a:spcPct val="200000"/>
              </a:lnSpc>
            </a:pPr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- Effet anti-frottement </a:t>
            </a:r>
            <a:r>
              <a:rPr lang="fr-FR" sz="1400" dirty="0">
                <a:latin typeface="Poppins" panose="00000500000000000000" pitchFamily="2" charset="0"/>
                <a:cs typeface="Poppins" panose="00000500000000000000" pitchFamily="2" charset="0"/>
              </a:rPr>
              <a:t>(</a:t>
            </a:r>
            <a:r>
              <a:rPr lang="fr-FR" sz="1400" b="1" dirty="0">
                <a:solidFill>
                  <a:srgbClr val="642F6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-12 %***</a:t>
            </a:r>
            <a:r>
              <a:rPr lang="fr-FR" sz="1400" dirty="0">
                <a:latin typeface="Poppins" panose="00000500000000000000" pitchFamily="2" charset="0"/>
                <a:cs typeface="Poppins" panose="00000500000000000000" pitchFamily="2" charset="0"/>
              </a:rPr>
              <a:t> de PIE après frottement)</a:t>
            </a:r>
          </a:p>
          <a:p>
            <a:pPr>
              <a:lnSpc>
                <a:spcPct val="200000"/>
              </a:lnSpc>
            </a:pPr>
            <a:endParaRPr lang="fr-FR" sz="1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B80851D-B979-55BF-4FBA-420625E0D96E}"/>
              </a:ext>
            </a:extLst>
          </p:cNvPr>
          <p:cNvSpPr txBox="1"/>
          <p:nvPr/>
        </p:nvSpPr>
        <p:spPr>
          <a:xfrm>
            <a:off x="-9225" y="153629"/>
            <a:ext cx="3573040" cy="675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800" i="1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N° 2</a:t>
            </a:r>
            <a:r>
              <a:rPr lang="fr-FR" sz="180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Évaluations majeures des propriétés de texture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7DCD41E-6AA7-B3C3-8D20-F84B947ECDD9}"/>
              </a:ext>
            </a:extLst>
          </p:cNvPr>
          <p:cNvSpPr txBox="1"/>
          <p:nvPr/>
        </p:nvSpPr>
        <p:spPr>
          <a:xfrm>
            <a:off x="272591" y="807858"/>
            <a:ext cx="28665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Intra-individuelles | 10 à 20 sujets | de 26 à 70 ans | peau sèche ou modérément hydratée | application unique vs. zone non traitée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B93D88-A2C1-FBBE-627E-22EFABAB6E6B}"/>
              </a:ext>
            </a:extLst>
          </p:cNvPr>
          <p:cNvSpPr/>
          <p:nvPr/>
        </p:nvSpPr>
        <p:spPr>
          <a:xfrm>
            <a:off x="3169712" y="2155804"/>
            <a:ext cx="5669488" cy="153122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136">
            <a:extLst>
              <a:ext uri="{FF2B5EF4-FFF2-40B4-BE49-F238E27FC236}">
                <a16:creationId xmlns:a16="http://schemas.microsoft.com/office/drawing/2014/main" id="{E0E153D2-43EF-423C-78C3-849B44F4EA7A}"/>
              </a:ext>
            </a:extLst>
          </p:cNvPr>
          <p:cNvSpPr txBox="1"/>
          <p:nvPr/>
        </p:nvSpPr>
        <p:spPr>
          <a:xfrm>
            <a:off x="8019018" y="4200647"/>
            <a:ext cx="142009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00" b="0" i="1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*** p &lt; 0,001, test de Wilcoxon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102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88A5BD28-B2AD-97E9-6262-96F4ECEA262B}"/>
              </a:ext>
            </a:extLst>
          </p:cNvPr>
          <p:cNvGrpSpPr/>
          <p:nvPr/>
        </p:nvGrpSpPr>
        <p:grpSpPr>
          <a:xfrm>
            <a:off x="4694855" y="88831"/>
            <a:ext cx="4180714" cy="4177453"/>
            <a:chOff x="4694855" y="88831"/>
            <a:chExt cx="4180714" cy="417745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B470388-80C3-3373-FB8C-0E778E456B9E}"/>
                </a:ext>
              </a:extLst>
            </p:cNvPr>
            <p:cNvSpPr/>
            <p:nvPr/>
          </p:nvSpPr>
          <p:spPr>
            <a:xfrm>
              <a:off x="4694855" y="88831"/>
              <a:ext cx="4180714" cy="410618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A98DB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2" name="ZoneTexte 121">
              <a:extLst>
                <a:ext uri="{FF2B5EF4-FFF2-40B4-BE49-F238E27FC236}">
                  <a16:creationId xmlns:a16="http://schemas.microsoft.com/office/drawing/2014/main" id="{B1DFCBE2-38CB-3103-23C6-252C78881A4B}"/>
                </a:ext>
              </a:extLst>
            </p:cNvPr>
            <p:cNvSpPr txBox="1"/>
            <p:nvPr/>
          </p:nvSpPr>
          <p:spPr>
            <a:xfrm>
              <a:off x="4772253" y="3958507"/>
              <a:ext cx="402731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42F6C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>
                  <a:latin typeface="Poppins" panose="00000500000000000000" pitchFamily="2" charset="0"/>
                  <a:cs typeface="Poppins" panose="00000500000000000000" pitchFamily="2" charset="0"/>
                </a:rPr>
                <a:t>Restauration de la diversité du microbiome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8C651518-00CD-7435-4AE1-C64BA2FC57F7}"/>
              </a:ext>
            </a:extLst>
          </p:cNvPr>
          <p:cNvSpPr/>
          <p:nvPr/>
        </p:nvSpPr>
        <p:spPr>
          <a:xfrm>
            <a:off x="247650" y="161925"/>
            <a:ext cx="1000125" cy="400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4F9BB19-345D-0E9D-7E83-3B7116875112}"/>
              </a:ext>
            </a:extLst>
          </p:cNvPr>
          <p:cNvSpPr txBox="1"/>
          <p:nvPr/>
        </p:nvSpPr>
        <p:spPr>
          <a:xfrm>
            <a:off x="-45703" y="2263694"/>
            <a:ext cx="4201729" cy="379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800" i="1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N° 3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E7F688FD-B0E2-7DE2-859C-27686DB51315}"/>
              </a:ext>
            </a:extLst>
          </p:cNvPr>
          <p:cNvGrpSpPr/>
          <p:nvPr/>
        </p:nvGrpSpPr>
        <p:grpSpPr>
          <a:xfrm>
            <a:off x="270653" y="1556194"/>
            <a:ext cx="4239284" cy="2591444"/>
            <a:chOff x="110233" y="1852971"/>
            <a:chExt cx="4239284" cy="2591444"/>
          </a:xfrm>
        </p:grpSpPr>
        <p:pic>
          <p:nvPicPr>
            <p:cNvPr id="31" name="Picture 6" descr="Adn Génétique Symbole La - Image gratuite sur Pixabay">
              <a:extLst>
                <a:ext uri="{FF2B5EF4-FFF2-40B4-BE49-F238E27FC236}">
                  <a16:creationId xmlns:a16="http://schemas.microsoft.com/office/drawing/2014/main" id="{964C1FFA-2457-0088-6340-3E1DB2963F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751" b="27528"/>
            <a:stretch/>
          </p:blipFill>
          <p:spPr bwMode="auto">
            <a:xfrm>
              <a:off x="3557838" y="2893283"/>
              <a:ext cx="791679" cy="813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7" name="Groupe 96">
              <a:extLst>
                <a:ext uri="{FF2B5EF4-FFF2-40B4-BE49-F238E27FC236}">
                  <a16:creationId xmlns:a16="http://schemas.microsoft.com/office/drawing/2014/main" id="{85BB40F3-F77A-319B-75F5-B0F28A2D8E07}"/>
                </a:ext>
              </a:extLst>
            </p:cNvPr>
            <p:cNvGrpSpPr/>
            <p:nvPr/>
          </p:nvGrpSpPr>
          <p:grpSpPr>
            <a:xfrm>
              <a:off x="564637" y="1852971"/>
              <a:ext cx="2201513" cy="2435001"/>
              <a:chOff x="564637" y="1852971"/>
              <a:chExt cx="2201513" cy="2435001"/>
            </a:xfrm>
          </p:grpSpPr>
          <p:pic>
            <p:nvPicPr>
              <p:cNvPr id="34" name="Image 33">
                <a:extLst>
                  <a:ext uri="{FF2B5EF4-FFF2-40B4-BE49-F238E27FC236}">
                    <a16:creationId xmlns:a16="http://schemas.microsoft.com/office/drawing/2014/main" id="{18179C0F-CA2F-7DC2-976C-83A870FFB6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51293"/>
              <a:stretch/>
            </p:blipFill>
            <p:spPr>
              <a:xfrm>
                <a:off x="564637" y="1852971"/>
                <a:ext cx="2201513" cy="2435001"/>
              </a:xfrm>
              <a:prstGeom prst="rect">
                <a:avLst/>
              </a:prstGeom>
            </p:spPr>
          </p:pic>
          <p:grpSp>
            <p:nvGrpSpPr>
              <p:cNvPr id="35" name="Groupe 34">
                <a:extLst>
                  <a:ext uri="{FF2B5EF4-FFF2-40B4-BE49-F238E27FC236}">
                    <a16:creationId xmlns:a16="http://schemas.microsoft.com/office/drawing/2014/main" id="{8BB2004E-13F6-47CC-6A35-DCFC956C1BD9}"/>
                  </a:ext>
                </a:extLst>
              </p:cNvPr>
              <p:cNvGrpSpPr/>
              <p:nvPr/>
            </p:nvGrpSpPr>
            <p:grpSpPr>
              <a:xfrm>
                <a:off x="1382449" y="3066196"/>
                <a:ext cx="653725" cy="677072"/>
                <a:chOff x="9220550" y="5502275"/>
                <a:chExt cx="2153956" cy="1835804"/>
              </a:xfrm>
            </p:grpSpPr>
            <p:sp>
              <p:nvSpPr>
                <p:cNvPr id="36" name="AutoShape 6" descr="DNA next-generation sequencer - MiSeq - Illumina, Inc. - laboratory">
                  <a:extLst>
                    <a:ext uri="{FF2B5EF4-FFF2-40B4-BE49-F238E27FC236}">
                      <a16:creationId xmlns:a16="http://schemas.microsoft.com/office/drawing/2014/main" id="{FAB81570-0402-9434-48EC-13D82899DE9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9899650" y="5502275"/>
                  <a:ext cx="304800" cy="3048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55449" tIns="27725" rIns="55449" bIns="2772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092"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284F4A64-BB3A-BAF9-7942-248F04B7873F}"/>
                    </a:ext>
                  </a:extLst>
                </p:cNvPr>
                <p:cNvSpPr/>
                <p:nvPr/>
              </p:nvSpPr>
              <p:spPr>
                <a:xfrm>
                  <a:off x="9543439" y="5502275"/>
                  <a:ext cx="1216354" cy="183580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092"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731FC424-B6CE-3340-469C-7FE5D6ABF8B0}"/>
                    </a:ext>
                  </a:extLst>
                </p:cNvPr>
                <p:cNvSpPr/>
                <p:nvPr/>
              </p:nvSpPr>
              <p:spPr>
                <a:xfrm rot="5400000">
                  <a:off x="9914778" y="5112849"/>
                  <a:ext cx="765500" cy="21539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092"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</p:grpSp>
        </p:grp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653F2E4-933F-D837-1979-55968EC7806B}"/>
                </a:ext>
              </a:extLst>
            </p:cNvPr>
            <p:cNvSpPr/>
            <p:nvPr/>
          </p:nvSpPr>
          <p:spPr>
            <a:xfrm>
              <a:off x="1659798" y="3237732"/>
              <a:ext cx="268434" cy="257386"/>
            </a:xfrm>
            <a:prstGeom prst="rect">
              <a:avLst/>
            </a:pr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92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grpSp>
          <p:nvGrpSpPr>
            <p:cNvPr id="54" name="Groupe 53">
              <a:extLst>
                <a:ext uri="{FF2B5EF4-FFF2-40B4-BE49-F238E27FC236}">
                  <a16:creationId xmlns:a16="http://schemas.microsoft.com/office/drawing/2014/main" id="{F7FA2CCF-50EF-5E17-3DA5-0794F3009C31}"/>
                </a:ext>
              </a:extLst>
            </p:cNvPr>
            <p:cNvGrpSpPr/>
            <p:nvPr/>
          </p:nvGrpSpPr>
          <p:grpSpPr>
            <a:xfrm>
              <a:off x="110233" y="2988758"/>
              <a:ext cx="653724" cy="834983"/>
              <a:chOff x="3611000" y="3753911"/>
              <a:chExt cx="1743755" cy="2508141"/>
            </a:xfrm>
          </p:grpSpPr>
          <p:pic>
            <p:nvPicPr>
              <p:cNvPr id="55" name="Image 54">
                <a:extLst>
                  <a:ext uri="{FF2B5EF4-FFF2-40B4-BE49-F238E27FC236}">
                    <a16:creationId xmlns:a16="http://schemas.microsoft.com/office/drawing/2014/main" id="{CF62756B-351A-A214-A551-54205779EF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11000" y="3753911"/>
                <a:ext cx="1743755" cy="2508141"/>
              </a:xfrm>
              <a:prstGeom prst="rect">
                <a:avLst/>
              </a:prstGeom>
            </p:spPr>
          </p:pic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05B084F9-4666-0DD7-4A99-BF84D6EAC644}"/>
                  </a:ext>
                </a:extLst>
              </p:cNvPr>
              <p:cNvSpPr txBox="1"/>
              <p:nvPr/>
            </p:nvSpPr>
            <p:spPr>
              <a:xfrm>
                <a:off x="3695008" y="5215854"/>
                <a:ext cx="1575737" cy="8940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667">
                    <a:latin typeface="Poppins" panose="00000500000000000000" pitchFamily="2" charset="0"/>
                    <a:cs typeface="Poppins" panose="00000500000000000000" pitchFamily="2" charset="0"/>
                  </a:rPr>
                  <a:t>Éthanol </a:t>
                </a:r>
              </a:p>
              <a:p>
                <a:pPr algn="ctr"/>
                <a:r>
                  <a:rPr lang="fr-FR" sz="667">
                    <a:latin typeface="Poppins" panose="00000500000000000000" pitchFamily="2" charset="0"/>
                    <a:cs typeface="Poppins" panose="00000500000000000000" pitchFamily="2" charset="0"/>
                  </a:rPr>
                  <a:t>70°</a:t>
                </a:r>
              </a:p>
            </p:txBody>
          </p:sp>
        </p:grpSp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73D38086-80A6-43D0-D619-DDDDD747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5144" t="33347" r="27206" b="18112"/>
            <a:stretch/>
          </p:blipFill>
          <p:spPr>
            <a:xfrm>
              <a:off x="1684387" y="3250883"/>
              <a:ext cx="223755" cy="227936"/>
            </a:xfrm>
            <a:prstGeom prst="ellipse">
              <a:avLst/>
            </a:prstGeom>
          </p:spPr>
        </p:pic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DF58B859-CE9C-59D8-4C88-44249E00AF2F}"/>
                </a:ext>
              </a:extLst>
            </p:cNvPr>
            <p:cNvCxnSpPr>
              <a:cxnSpLocks/>
              <a:stCxn id="60" idx="5"/>
            </p:cNvCxnSpPr>
            <p:nvPr/>
          </p:nvCxnSpPr>
          <p:spPr>
            <a:xfrm>
              <a:off x="1875374" y="3445439"/>
              <a:ext cx="680225" cy="193113"/>
            </a:xfrm>
            <a:prstGeom prst="line">
              <a:avLst/>
            </a:prstGeom>
            <a:ln w="6350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4" name="Image 3" descr="Une image contenant sable, plage&#10;&#10;Description générée automatiquement">
              <a:extLst>
                <a:ext uri="{FF2B5EF4-FFF2-40B4-BE49-F238E27FC236}">
                  <a16:creationId xmlns:a16="http://schemas.microsoft.com/office/drawing/2014/main" id="{D4A96399-B23B-FFBC-85AB-630868ACB8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2584" r="39127" b="42927"/>
            <a:stretch/>
          </p:blipFill>
          <p:spPr>
            <a:xfrm>
              <a:off x="2462677" y="3299957"/>
              <a:ext cx="1326580" cy="114445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88EAB90D-083D-E1CA-DC32-19956785EC10}"/>
                </a:ext>
              </a:extLst>
            </p:cNvPr>
            <p:cNvSpPr/>
            <p:nvPr/>
          </p:nvSpPr>
          <p:spPr>
            <a:xfrm>
              <a:off x="1327844" y="3237732"/>
              <a:ext cx="268434" cy="257386"/>
            </a:xfrm>
            <a:prstGeom prst="rect">
              <a:avLst/>
            </a:pr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92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cxnSp>
          <p:nvCxnSpPr>
            <p:cNvPr id="70" name="Connecteur droit 69">
              <a:extLst>
                <a:ext uri="{FF2B5EF4-FFF2-40B4-BE49-F238E27FC236}">
                  <a16:creationId xmlns:a16="http://schemas.microsoft.com/office/drawing/2014/main" id="{E0CB1B10-3183-382A-3C06-DC33C34231E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9087" y="3433442"/>
              <a:ext cx="239195" cy="2628"/>
            </a:xfrm>
            <a:prstGeom prst="line">
              <a:avLst/>
            </a:prstGeom>
            <a:ln w="6350" cap="flat" cmpd="sng" algn="ctr">
              <a:solidFill>
                <a:schemeClr val="accent3"/>
              </a:solidFill>
              <a:prstDash val="dash"/>
              <a:round/>
              <a:headEnd type="triangl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94C038F8-1BC4-9AF2-94AB-8194C0895718}"/>
                </a:ext>
              </a:extLst>
            </p:cNvPr>
            <p:cNvCxnSpPr>
              <a:cxnSpLocks/>
              <a:endCxn id="4" idx="2"/>
            </p:cNvCxnSpPr>
            <p:nvPr/>
          </p:nvCxnSpPr>
          <p:spPr>
            <a:xfrm>
              <a:off x="1659798" y="3459690"/>
              <a:ext cx="802879" cy="412496"/>
            </a:xfrm>
            <a:prstGeom prst="line">
              <a:avLst/>
            </a:prstGeom>
            <a:ln w="6350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8" name="Connecteur droit 77">
              <a:extLst>
                <a:ext uri="{FF2B5EF4-FFF2-40B4-BE49-F238E27FC236}">
                  <a16:creationId xmlns:a16="http://schemas.microsoft.com/office/drawing/2014/main" id="{EC062DD3-DEE7-FD8B-08C3-B73B3DB79F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4395" y="3376203"/>
              <a:ext cx="681787" cy="353982"/>
            </a:xfrm>
            <a:prstGeom prst="line">
              <a:avLst/>
            </a:prstGeom>
            <a:ln w="6350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113" name="ZoneTexte 136">
            <a:extLst>
              <a:ext uri="{FF2B5EF4-FFF2-40B4-BE49-F238E27FC236}">
                <a16:creationId xmlns:a16="http://schemas.microsoft.com/office/drawing/2014/main" id="{1C580907-0B63-9D4C-106A-34BFE5CD3CBB}"/>
              </a:ext>
            </a:extLst>
          </p:cNvPr>
          <p:cNvSpPr txBox="1"/>
          <p:nvPr/>
        </p:nvSpPr>
        <p:spPr>
          <a:xfrm>
            <a:off x="5595827" y="4336203"/>
            <a:ext cx="356421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00" b="0" i="1" dirty="0" err="1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n.s</a:t>
            </a:r>
            <a:r>
              <a:rPr lang="fr-FR" sz="700" b="0" i="1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. non significatif, * p &lt; 0,05, ** p &lt; 0,01, *** p &lt; 0,001, test de Wilcoxon</a:t>
            </a:r>
          </a:p>
        </p:txBody>
      </p:sp>
      <p:pic>
        <p:nvPicPr>
          <p:cNvPr id="115" name="Image 114">
            <a:extLst>
              <a:ext uri="{FF2B5EF4-FFF2-40B4-BE49-F238E27FC236}">
                <a16:creationId xmlns:a16="http://schemas.microsoft.com/office/drawing/2014/main" id="{6FEBE81B-5996-D0CC-A0A4-3BB1F602A11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" t="12599" r="4271" b="13582"/>
          <a:stretch/>
        </p:blipFill>
        <p:spPr bwMode="auto">
          <a:xfrm>
            <a:off x="5135036" y="88831"/>
            <a:ext cx="3136180" cy="37802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7341F59-0046-3012-1E81-CAFD94A7F409}"/>
              </a:ext>
            </a:extLst>
          </p:cNvPr>
          <p:cNvGrpSpPr/>
          <p:nvPr/>
        </p:nvGrpSpPr>
        <p:grpSpPr>
          <a:xfrm>
            <a:off x="5595826" y="1200376"/>
            <a:ext cx="2859848" cy="2617787"/>
            <a:chOff x="5595826" y="1200376"/>
            <a:chExt cx="2859848" cy="2617787"/>
          </a:xfrm>
        </p:grpSpPr>
        <p:sp>
          <p:nvSpPr>
            <p:cNvPr id="116" name="ZoneTexte 115">
              <a:extLst>
                <a:ext uri="{FF2B5EF4-FFF2-40B4-BE49-F238E27FC236}">
                  <a16:creationId xmlns:a16="http://schemas.microsoft.com/office/drawing/2014/main" id="{5A202563-AD3F-BAD0-01E0-512AA912F927}"/>
                </a:ext>
              </a:extLst>
            </p:cNvPr>
            <p:cNvSpPr txBox="1"/>
            <p:nvPr/>
          </p:nvSpPr>
          <p:spPr>
            <a:xfrm>
              <a:off x="7333383" y="1200376"/>
              <a:ext cx="11222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642F6C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Crème réparatrice</a:t>
              </a:r>
            </a:p>
          </p:txBody>
        </p:sp>
        <p:sp>
          <p:nvSpPr>
            <p:cNvPr id="117" name="ZoneTexte 116">
              <a:extLst>
                <a:ext uri="{FF2B5EF4-FFF2-40B4-BE49-F238E27FC236}">
                  <a16:creationId xmlns:a16="http://schemas.microsoft.com/office/drawing/2014/main" id="{5D957596-97CC-21E8-69C3-BFFF9A7973E3}"/>
                </a:ext>
              </a:extLst>
            </p:cNvPr>
            <p:cNvSpPr txBox="1"/>
            <p:nvPr/>
          </p:nvSpPr>
          <p:spPr>
            <a:xfrm>
              <a:off x="5698853" y="1310059"/>
              <a:ext cx="12226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FF0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Après désinfection</a:t>
              </a:r>
            </a:p>
          </p:txBody>
        </p:sp>
        <p:sp>
          <p:nvSpPr>
            <p:cNvPr id="118" name="ZoneTexte 117">
              <a:extLst>
                <a:ext uri="{FF2B5EF4-FFF2-40B4-BE49-F238E27FC236}">
                  <a16:creationId xmlns:a16="http://schemas.microsoft.com/office/drawing/2014/main" id="{5A4EECC6-B8F6-06FF-245B-EA21ABF4E813}"/>
                </a:ext>
              </a:extLst>
            </p:cNvPr>
            <p:cNvSpPr txBox="1"/>
            <p:nvPr/>
          </p:nvSpPr>
          <p:spPr>
            <a:xfrm>
              <a:off x="6568486" y="1281591"/>
              <a:ext cx="10183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>
                  <a:solidFill>
                    <a:schemeClr val="bg2">
                      <a:lumMod val="50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Sans</a:t>
              </a:r>
            </a:p>
          </p:txBody>
        </p:sp>
        <p:sp>
          <p:nvSpPr>
            <p:cNvPr id="119" name="ZoneTexte 118">
              <a:extLst>
                <a:ext uri="{FF2B5EF4-FFF2-40B4-BE49-F238E27FC236}">
                  <a16:creationId xmlns:a16="http://schemas.microsoft.com/office/drawing/2014/main" id="{3E9EADC4-00DC-1438-22B7-F829B1DF956B}"/>
                </a:ext>
              </a:extLst>
            </p:cNvPr>
            <p:cNvSpPr txBox="1"/>
            <p:nvPr/>
          </p:nvSpPr>
          <p:spPr>
            <a:xfrm>
              <a:off x="5595826" y="3541164"/>
              <a:ext cx="7651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>
                  <a:latin typeface="Poppins" panose="00000500000000000000" pitchFamily="2" charset="0"/>
                  <a:cs typeface="Poppins" panose="00000500000000000000" pitchFamily="2" charset="0"/>
                </a:rPr>
                <a:t>T0</a:t>
              </a:r>
            </a:p>
          </p:txBody>
        </p:sp>
        <p:sp>
          <p:nvSpPr>
            <p:cNvPr id="120" name="ZoneTexte 119">
              <a:extLst>
                <a:ext uri="{FF2B5EF4-FFF2-40B4-BE49-F238E27FC236}">
                  <a16:creationId xmlns:a16="http://schemas.microsoft.com/office/drawing/2014/main" id="{A43A726B-27D4-C0B6-62C5-246D1DF8E2B4}"/>
                </a:ext>
              </a:extLst>
            </p:cNvPr>
            <p:cNvSpPr txBox="1"/>
            <p:nvPr/>
          </p:nvSpPr>
          <p:spPr>
            <a:xfrm>
              <a:off x="7077426" y="3541163"/>
              <a:ext cx="7651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>
                  <a:latin typeface="Poppins" panose="00000500000000000000" pitchFamily="2" charset="0"/>
                  <a:cs typeface="Poppins" panose="00000500000000000000" pitchFamily="2" charset="0"/>
                </a:rPr>
                <a:t>T3h</a:t>
              </a:r>
            </a:p>
          </p:txBody>
        </p:sp>
      </p:grpSp>
      <p:sp>
        <p:nvSpPr>
          <p:cNvPr id="121" name="Rectangle 120">
            <a:extLst>
              <a:ext uri="{FF2B5EF4-FFF2-40B4-BE49-F238E27FC236}">
                <a16:creationId xmlns:a16="http://schemas.microsoft.com/office/drawing/2014/main" id="{0B1C6422-64BA-864B-B671-70B0572590A9}"/>
              </a:ext>
            </a:extLst>
          </p:cNvPr>
          <p:cNvSpPr/>
          <p:nvPr/>
        </p:nvSpPr>
        <p:spPr>
          <a:xfrm>
            <a:off x="6801118" y="1200376"/>
            <a:ext cx="1550574" cy="2546932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656EE31-9330-A2D6-8FE7-32E84162D72B}"/>
              </a:ext>
            </a:extLst>
          </p:cNvPr>
          <p:cNvSpPr txBox="1"/>
          <p:nvPr/>
        </p:nvSpPr>
        <p:spPr>
          <a:xfrm>
            <a:off x="247649" y="153629"/>
            <a:ext cx="4180714" cy="675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800" i="1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N° 3</a:t>
            </a:r>
            <a:r>
              <a:rPr lang="fr-FR" sz="18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</a:t>
            </a:r>
            <a:r>
              <a:rPr lang="fr-FR" sz="1800" i="1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Étude clinique sur la diversité du microbiome cutané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4448778-32BB-A5D4-DCD4-B80E7E40EA95}"/>
              </a:ext>
            </a:extLst>
          </p:cNvPr>
          <p:cNvSpPr txBox="1"/>
          <p:nvPr/>
        </p:nvSpPr>
        <p:spPr>
          <a:xfrm>
            <a:off x="278520" y="769682"/>
            <a:ext cx="3984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Intra-individuelle | 20 femmes en bonne santé | 23 à 50 ans | Échantillons de microbiome cutané | Extraction d’ADN, amplification du gène de l’ARNr 16S (V3-V4) et analyse métagénomique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F7A41F-D7BF-74E0-CF54-AB63FE7EF569}"/>
              </a:ext>
            </a:extLst>
          </p:cNvPr>
          <p:cNvSpPr/>
          <p:nvPr/>
        </p:nvSpPr>
        <p:spPr>
          <a:xfrm>
            <a:off x="5129784" y="1215802"/>
            <a:ext cx="137160" cy="2531506"/>
          </a:xfrm>
          <a:prstGeom prst="rect">
            <a:avLst/>
          </a:prstGeom>
          <a:solidFill>
            <a:schemeClr val="bg1"/>
          </a:solidFill>
        </p:spPr>
        <p:txBody>
          <a:bodyPr vert="vert270" lIns="0" tIns="0" rIns="0" bIns="0">
            <a:normAutofit fontScale="97500"/>
          </a:bodyPr>
          <a:lstStyle/>
          <a:p>
            <a:pPr marL="0" marR="0" indent="0" algn="ctr">
              <a:spcBef>
                <a:spcPts val="280"/>
              </a:spcBef>
            </a:pPr>
            <a:r>
              <a:rPr lang="fr-FR" sz="550" b="1">
                <a:solidFill>
                  <a:srgbClr val="474747"/>
                </a:solidFill>
                <a:latin typeface="Arial"/>
              </a:rPr>
              <a:t>Mesure de la diversité alpha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380833-E28E-1215-1769-B4F550CFCF35}"/>
              </a:ext>
            </a:extLst>
          </p:cNvPr>
          <p:cNvSpPr/>
          <p:nvPr/>
        </p:nvSpPr>
        <p:spPr>
          <a:xfrm>
            <a:off x="5870171" y="146304"/>
            <a:ext cx="1786223" cy="10058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>
            <a:normAutofit fontScale="82500" lnSpcReduction="20000"/>
          </a:bodyPr>
          <a:lstStyle/>
          <a:p>
            <a:pPr marL="0" marR="0" indent="0" algn="ctr"/>
            <a:r>
              <a:rPr lang="fr-FR" sz="1000" b="1">
                <a:latin typeface="Arial"/>
              </a:rPr>
              <a:t>n.s.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988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C125C530-40E7-79D3-7B99-B9EE97B4A7AE}"/>
              </a:ext>
            </a:extLst>
          </p:cNvPr>
          <p:cNvGrpSpPr/>
          <p:nvPr/>
        </p:nvGrpSpPr>
        <p:grpSpPr>
          <a:xfrm>
            <a:off x="4694855" y="88831"/>
            <a:ext cx="4180714" cy="4391288"/>
            <a:chOff x="4694855" y="88831"/>
            <a:chExt cx="4180714" cy="439128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6C1CB80-7552-EA0D-BAF1-9B5B42B9F503}"/>
                </a:ext>
              </a:extLst>
            </p:cNvPr>
            <p:cNvSpPr/>
            <p:nvPr/>
          </p:nvSpPr>
          <p:spPr>
            <a:xfrm>
              <a:off x="4694855" y="88831"/>
              <a:ext cx="4180714" cy="410618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A98DB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A5A3EF65-D198-B28B-3EC2-D60AD27813DB}"/>
                </a:ext>
              </a:extLst>
            </p:cNvPr>
            <p:cNvSpPr txBox="1"/>
            <p:nvPr/>
          </p:nvSpPr>
          <p:spPr>
            <a:xfrm>
              <a:off x="4773302" y="3895344"/>
              <a:ext cx="4027311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42F6C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sz="1600" dirty="0">
                  <a:latin typeface="Poppins" panose="00000500000000000000" pitchFamily="2" charset="0"/>
                  <a:cs typeface="Poppins" panose="00000500000000000000" pitchFamily="2" charset="0"/>
                </a:rPr>
                <a:t>Restauration de la diversité du microbiome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8C651518-00CD-7435-4AE1-C64BA2FC57F7}"/>
              </a:ext>
            </a:extLst>
          </p:cNvPr>
          <p:cNvSpPr/>
          <p:nvPr/>
        </p:nvSpPr>
        <p:spPr>
          <a:xfrm>
            <a:off x="247650" y="161925"/>
            <a:ext cx="1000125" cy="400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EE5F282-5CF2-C356-98A5-C171DFC75C11}"/>
              </a:ext>
            </a:extLst>
          </p:cNvPr>
          <p:cNvGrpSpPr/>
          <p:nvPr/>
        </p:nvGrpSpPr>
        <p:grpSpPr>
          <a:xfrm>
            <a:off x="270653" y="1556194"/>
            <a:ext cx="4239284" cy="2591444"/>
            <a:chOff x="110233" y="1852971"/>
            <a:chExt cx="4239284" cy="2591444"/>
          </a:xfrm>
        </p:grpSpPr>
        <p:pic>
          <p:nvPicPr>
            <p:cNvPr id="12" name="Picture 6" descr="Adn Génétique Symbole La - Image gratuite sur Pixabay">
              <a:extLst>
                <a:ext uri="{FF2B5EF4-FFF2-40B4-BE49-F238E27FC236}">
                  <a16:creationId xmlns:a16="http://schemas.microsoft.com/office/drawing/2014/main" id="{8B88F214-3462-54F9-A17C-CD1E65ACAE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751" b="27528"/>
            <a:stretch/>
          </p:blipFill>
          <p:spPr bwMode="auto">
            <a:xfrm>
              <a:off x="3557838" y="2893283"/>
              <a:ext cx="791679" cy="813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8E7ACC02-9509-433F-6393-370C31D40F1F}"/>
                </a:ext>
              </a:extLst>
            </p:cNvPr>
            <p:cNvGrpSpPr/>
            <p:nvPr/>
          </p:nvGrpSpPr>
          <p:grpSpPr>
            <a:xfrm>
              <a:off x="564637" y="1852971"/>
              <a:ext cx="2201513" cy="2435001"/>
              <a:chOff x="564637" y="1852971"/>
              <a:chExt cx="2201513" cy="2435001"/>
            </a:xfrm>
          </p:grpSpPr>
          <p:pic>
            <p:nvPicPr>
              <p:cNvPr id="32" name="Image 31">
                <a:extLst>
                  <a:ext uri="{FF2B5EF4-FFF2-40B4-BE49-F238E27FC236}">
                    <a16:creationId xmlns:a16="http://schemas.microsoft.com/office/drawing/2014/main" id="{34B9C1EA-9B9B-3661-8732-8B7E3266BE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51293"/>
              <a:stretch/>
            </p:blipFill>
            <p:spPr>
              <a:xfrm>
                <a:off x="564637" y="1852971"/>
                <a:ext cx="2201513" cy="2435001"/>
              </a:xfrm>
              <a:prstGeom prst="rect">
                <a:avLst/>
              </a:prstGeom>
            </p:spPr>
          </p:pic>
          <p:grpSp>
            <p:nvGrpSpPr>
              <p:cNvPr id="33" name="Groupe 32">
                <a:extLst>
                  <a:ext uri="{FF2B5EF4-FFF2-40B4-BE49-F238E27FC236}">
                    <a16:creationId xmlns:a16="http://schemas.microsoft.com/office/drawing/2014/main" id="{25E8716D-7E48-9AB5-3E02-3B2AF6D059E3}"/>
                  </a:ext>
                </a:extLst>
              </p:cNvPr>
              <p:cNvGrpSpPr/>
              <p:nvPr/>
            </p:nvGrpSpPr>
            <p:grpSpPr>
              <a:xfrm>
                <a:off x="1382449" y="3066196"/>
                <a:ext cx="653725" cy="677072"/>
                <a:chOff x="9220550" y="5502275"/>
                <a:chExt cx="2153956" cy="1835804"/>
              </a:xfrm>
            </p:grpSpPr>
            <p:sp>
              <p:nvSpPr>
                <p:cNvPr id="39" name="AutoShape 6" descr="DNA next-generation sequencer - MiSeq - Illumina, Inc. - laboratory">
                  <a:extLst>
                    <a:ext uri="{FF2B5EF4-FFF2-40B4-BE49-F238E27FC236}">
                      <a16:creationId xmlns:a16="http://schemas.microsoft.com/office/drawing/2014/main" id="{D758C071-FCEB-63FF-8F04-9DE135A77EB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9899650" y="5502275"/>
                  <a:ext cx="304800" cy="3048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55449" tIns="27725" rIns="55449" bIns="2772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092"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CD79532A-C7B4-D17D-CF75-59CDCE2A6D8D}"/>
                    </a:ext>
                  </a:extLst>
                </p:cNvPr>
                <p:cNvSpPr/>
                <p:nvPr/>
              </p:nvSpPr>
              <p:spPr>
                <a:xfrm>
                  <a:off x="9543439" y="5502275"/>
                  <a:ext cx="1216354" cy="183580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092"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C0BB7C2C-9EA3-5C77-CCFE-6C5EDE1BE85E}"/>
                    </a:ext>
                  </a:extLst>
                </p:cNvPr>
                <p:cNvSpPr/>
                <p:nvPr/>
              </p:nvSpPr>
              <p:spPr>
                <a:xfrm rot="5400000">
                  <a:off x="9914778" y="5112849"/>
                  <a:ext cx="765500" cy="21539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092"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</p:grp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AF3E80C-A3A1-4C4E-7417-3704D21E18F2}"/>
                </a:ext>
              </a:extLst>
            </p:cNvPr>
            <p:cNvSpPr/>
            <p:nvPr/>
          </p:nvSpPr>
          <p:spPr>
            <a:xfrm>
              <a:off x="1659798" y="3237732"/>
              <a:ext cx="268434" cy="25738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92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D1DC758D-BC6E-1B3B-AB6C-B9818496EABF}"/>
                </a:ext>
              </a:extLst>
            </p:cNvPr>
            <p:cNvGrpSpPr/>
            <p:nvPr/>
          </p:nvGrpSpPr>
          <p:grpSpPr>
            <a:xfrm>
              <a:off x="110233" y="2988758"/>
              <a:ext cx="653724" cy="834983"/>
              <a:chOff x="3611000" y="3753911"/>
              <a:chExt cx="1743755" cy="2508141"/>
            </a:xfrm>
          </p:grpSpPr>
          <p:pic>
            <p:nvPicPr>
              <p:cNvPr id="26" name="Image 25">
                <a:extLst>
                  <a:ext uri="{FF2B5EF4-FFF2-40B4-BE49-F238E27FC236}">
                    <a16:creationId xmlns:a16="http://schemas.microsoft.com/office/drawing/2014/main" id="{FCF06390-6BE3-A956-DC74-F1FC737DCF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11000" y="3753911"/>
                <a:ext cx="1743755" cy="2508141"/>
              </a:xfrm>
              <a:prstGeom prst="rect">
                <a:avLst/>
              </a:prstGeom>
            </p:spPr>
          </p:pic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23855F90-C5E1-4805-98B6-F71FAE57FE19}"/>
                  </a:ext>
                </a:extLst>
              </p:cNvPr>
              <p:cNvSpPr txBox="1"/>
              <p:nvPr/>
            </p:nvSpPr>
            <p:spPr>
              <a:xfrm>
                <a:off x="3695008" y="5215854"/>
                <a:ext cx="1575737" cy="8940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667">
                    <a:latin typeface="Poppins" panose="00000500000000000000" pitchFamily="2" charset="0"/>
                    <a:cs typeface="Poppins" panose="00000500000000000000" pitchFamily="2" charset="0"/>
                  </a:rPr>
                  <a:t>Éthanol </a:t>
                </a:r>
              </a:p>
              <a:p>
                <a:pPr algn="ctr"/>
                <a:r>
                  <a:rPr lang="fr-FR" sz="667">
                    <a:latin typeface="Poppins" panose="00000500000000000000" pitchFamily="2" charset="0"/>
                    <a:cs typeface="Poppins" panose="00000500000000000000" pitchFamily="2" charset="0"/>
                  </a:rPr>
                  <a:t>70°</a:t>
                </a:r>
              </a:p>
            </p:txBody>
          </p:sp>
        </p:grp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0E16A8F6-8379-E00E-78B1-B941ACFD5B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5144" t="33347" r="27206" b="18112"/>
            <a:stretch/>
          </p:blipFill>
          <p:spPr>
            <a:xfrm>
              <a:off x="1684387" y="3250883"/>
              <a:ext cx="223755" cy="227936"/>
            </a:xfrm>
            <a:prstGeom prst="ellipse">
              <a:avLst/>
            </a:prstGeom>
          </p:spPr>
        </p:pic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873629AB-37F5-0E02-84CA-617282D416C0}"/>
                </a:ext>
              </a:extLst>
            </p:cNvPr>
            <p:cNvCxnSpPr>
              <a:cxnSpLocks/>
              <a:stCxn id="18" idx="5"/>
            </p:cNvCxnSpPr>
            <p:nvPr/>
          </p:nvCxnSpPr>
          <p:spPr>
            <a:xfrm>
              <a:off x="1875374" y="3445439"/>
              <a:ext cx="680225" cy="193113"/>
            </a:xfrm>
            <a:prstGeom prst="line">
              <a:avLst/>
            </a:prstGeom>
            <a:ln w="6350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20" name="Image 19" descr="Une image contenant sable, plage&#10;&#10;Description générée automatiquement">
              <a:extLst>
                <a:ext uri="{FF2B5EF4-FFF2-40B4-BE49-F238E27FC236}">
                  <a16:creationId xmlns:a16="http://schemas.microsoft.com/office/drawing/2014/main" id="{6CCBBA05-FDDA-577D-F4E2-D6E2897112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2584" r="39127" b="42927"/>
            <a:stretch/>
          </p:blipFill>
          <p:spPr>
            <a:xfrm>
              <a:off x="2462677" y="3299957"/>
              <a:ext cx="1326580" cy="114445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5E1BCD0-D037-A1BE-9D59-8A69A8BB605E}"/>
                </a:ext>
              </a:extLst>
            </p:cNvPr>
            <p:cNvSpPr/>
            <p:nvPr/>
          </p:nvSpPr>
          <p:spPr>
            <a:xfrm>
              <a:off x="1327844" y="3237732"/>
              <a:ext cx="268434" cy="25738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92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7E70E975-C693-CECA-3056-282913342C1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9087" y="3433442"/>
              <a:ext cx="239195" cy="2628"/>
            </a:xfrm>
            <a:prstGeom prst="line">
              <a:avLst/>
            </a:prstGeom>
            <a:ln w="6350" cap="flat" cmpd="sng" algn="ctr">
              <a:solidFill>
                <a:schemeClr val="accent3"/>
              </a:solidFill>
              <a:prstDash val="dash"/>
              <a:round/>
              <a:headEnd type="triangl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D0C5A46C-2E80-B98C-B046-D60861657245}"/>
                </a:ext>
              </a:extLst>
            </p:cNvPr>
            <p:cNvCxnSpPr>
              <a:cxnSpLocks/>
              <a:endCxn id="20" idx="2"/>
            </p:cNvCxnSpPr>
            <p:nvPr/>
          </p:nvCxnSpPr>
          <p:spPr>
            <a:xfrm>
              <a:off x="1659798" y="3459690"/>
              <a:ext cx="802879" cy="412496"/>
            </a:xfrm>
            <a:prstGeom prst="line">
              <a:avLst/>
            </a:prstGeom>
            <a:ln w="6350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4372BA23-182A-815A-13B4-B66C411B2C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4395" y="3376203"/>
              <a:ext cx="681787" cy="353982"/>
            </a:xfrm>
            <a:prstGeom prst="line">
              <a:avLst/>
            </a:prstGeom>
            <a:ln w="6350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BF6E6078-E497-086B-77C4-D12502D837F2}"/>
              </a:ext>
            </a:extLst>
          </p:cNvPr>
          <p:cNvSpPr txBox="1"/>
          <p:nvPr/>
        </p:nvSpPr>
        <p:spPr>
          <a:xfrm>
            <a:off x="-9226" y="153629"/>
            <a:ext cx="4581225" cy="675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800" i="1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N° 3</a:t>
            </a:r>
            <a:r>
              <a:rPr lang="fr-FR" sz="18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</a:t>
            </a:r>
            <a:r>
              <a:rPr lang="fr-FR" sz="1800" i="1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Étude clinique sur la diversité du microbiome cutané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8D27043-4DDB-7201-04B2-B218254C6727}"/>
              </a:ext>
            </a:extLst>
          </p:cNvPr>
          <p:cNvSpPr txBox="1"/>
          <p:nvPr/>
        </p:nvSpPr>
        <p:spPr>
          <a:xfrm>
            <a:off x="278520" y="769682"/>
            <a:ext cx="4170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Intra-individuelle | 20 femmes en bonne santé | 23 à 50 ans | Échantillons de microbiome cutané | Extraction d’ADN, amplification du gène de l’ARNr 16S (V3-V4) et analyse métagénomique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BC17F6E-5499-012B-2D1F-81D57ED8EE5A}"/>
              </a:ext>
            </a:extLst>
          </p:cNvPr>
          <p:cNvGrpSpPr/>
          <p:nvPr/>
        </p:nvGrpSpPr>
        <p:grpSpPr>
          <a:xfrm>
            <a:off x="5041392" y="243840"/>
            <a:ext cx="3638592" cy="3651504"/>
            <a:chOff x="5041392" y="243840"/>
            <a:chExt cx="3638592" cy="3651504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81011E7F-E902-51BE-2ED3-CBA321CBE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81600" y="243840"/>
              <a:ext cx="2316480" cy="3651504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02105B4-1032-4271-63DB-13814999C024}"/>
                </a:ext>
              </a:extLst>
            </p:cNvPr>
            <p:cNvSpPr/>
            <p:nvPr/>
          </p:nvSpPr>
          <p:spPr>
            <a:xfrm>
              <a:off x="5041392" y="1679448"/>
              <a:ext cx="155448" cy="749808"/>
            </a:xfrm>
            <a:prstGeom prst="rect">
              <a:avLst/>
            </a:prstGeom>
            <a:noFill/>
          </p:spPr>
          <p:txBody>
            <a:bodyPr vert="vert270" lIns="0" tIns="0" rIns="0" bIns="0">
              <a:normAutofit fontScale="97500"/>
            </a:bodyPr>
            <a:lstStyle/>
            <a:p>
              <a:pPr algn="ctr"/>
              <a:r>
                <a:rPr lang="fr-FR" sz="700">
                  <a:solidFill>
                    <a:srgbClr val="585858"/>
                  </a:solidFill>
                  <a:latin typeface="Arial Narrow"/>
                </a:rPr>
                <a:t>Abundance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D91E829-F8EB-9419-C273-E16BDF6DDC95}"/>
                </a:ext>
              </a:extLst>
            </p:cNvPr>
            <p:cNvSpPr/>
            <p:nvPr/>
          </p:nvSpPr>
          <p:spPr>
            <a:xfrm>
              <a:off x="7299959" y="338328"/>
              <a:ext cx="1252369" cy="195072"/>
            </a:xfrm>
            <a:prstGeom prst="rect">
              <a:avLst/>
            </a:prstGeom>
            <a:noFill/>
          </p:spPr>
          <p:txBody>
            <a:bodyPr lIns="0" tIns="0" rIns="0" bIns="0">
              <a:normAutofit fontScale="97500"/>
            </a:bodyPr>
            <a:lstStyle/>
            <a:p>
              <a:r>
                <a:rPr lang="fr-FR" sz="700">
                  <a:solidFill>
                    <a:srgbClr val="585858"/>
                  </a:solidFill>
                  <a:latin typeface="Arial Narrow"/>
                </a:rPr>
                <a:t>Genre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16CA0277-8C0E-BCB6-B294-1C4E171EEDBA}"/>
                </a:ext>
              </a:extLst>
            </p:cNvPr>
            <p:cNvSpPr/>
            <p:nvPr/>
          </p:nvSpPr>
          <p:spPr>
            <a:xfrm>
              <a:off x="7491984" y="573024"/>
              <a:ext cx="1188000" cy="161544"/>
            </a:xfrm>
            <a:prstGeom prst="rect">
              <a:avLst/>
            </a:prstGeom>
            <a:noFill/>
          </p:spPr>
          <p:txBody>
            <a:bodyPr lIns="0" tIns="0" rIns="0" bIns="0">
              <a:normAutofit fontScale="97500"/>
            </a:bodyPr>
            <a:lstStyle/>
            <a:p>
              <a:r>
                <a:rPr lang="fr-FR" sz="600">
                  <a:solidFill>
                    <a:srgbClr val="585858"/>
                  </a:solidFill>
                  <a:latin typeface="Arial Narrow"/>
                </a:rPr>
                <a:t>Acinetobacter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0F0B8DC5-A51D-4B00-D047-69F99CD6DE37}"/>
                </a:ext>
              </a:extLst>
            </p:cNvPr>
            <p:cNvSpPr/>
            <p:nvPr/>
          </p:nvSpPr>
          <p:spPr>
            <a:xfrm>
              <a:off x="7491984" y="789432"/>
              <a:ext cx="1188000" cy="143256"/>
            </a:xfrm>
            <a:prstGeom prst="rect">
              <a:avLst/>
            </a:prstGeom>
            <a:noFill/>
          </p:spPr>
          <p:txBody>
            <a:bodyPr lIns="0" tIns="0" rIns="0" bIns="0">
              <a:normAutofit fontScale="97500"/>
            </a:bodyPr>
            <a:lstStyle/>
            <a:p>
              <a:r>
                <a:rPr lang="fr-FR" sz="600">
                  <a:solidFill>
                    <a:srgbClr val="585858"/>
                  </a:solidFill>
                  <a:latin typeface="Arial Narrow"/>
                </a:rPr>
                <a:t>Anaerococcus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8CA74F2-5B9A-4D69-C1DD-885141D883A3}"/>
                </a:ext>
              </a:extLst>
            </p:cNvPr>
            <p:cNvSpPr/>
            <p:nvPr/>
          </p:nvSpPr>
          <p:spPr>
            <a:xfrm>
              <a:off x="7491984" y="990600"/>
              <a:ext cx="1188000" cy="152400"/>
            </a:xfrm>
            <a:prstGeom prst="rect">
              <a:avLst/>
            </a:prstGeom>
            <a:noFill/>
          </p:spPr>
          <p:txBody>
            <a:bodyPr lIns="0" tIns="0" rIns="0" bIns="0">
              <a:normAutofit fontScale="97500"/>
            </a:bodyPr>
            <a:lstStyle/>
            <a:p>
              <a:r>
                <a:rPr lang="fr-FR" sz="600">
                  <a:solidFill>
                    <a:srgbClr val="585858"/>
                  </a:solidFill>
                  <a:latin typeface="Arial Narrow"/>
                </a:rPr>
                <a:t>Corynebacterium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F9101E6-5E5E-C6E9-B0C2-EC6586E45D20}"/>
                </a:ext>
              </a:extLst>
            </p:cNvPr>
            <p:cNvSpPr/>
            <p:nvPr/>
          </p:nvSpPr>
          <p:spPr>
            <a:xfrm>
              <a:off x="7491984" y="1194816"/>
              <a:ext cx="1188000" cy="161544"/>
            </a:xfrm>
            <a:prstGeom prst="rect">
              <a:avLst/>
            </a:prstGeom>
            <a:noFill/>
          </p:spPr>
          <p:txBody>
            <a:bodyPr lIns="0" tIns="0" rIns="0" bIns="0">
              <a:normAutofit fontScale="97500"/>
            </a:bodyPr>
            <a:lstStyle/>
            <a:p>
              <a:r>
                <a:rPr lang="fr-FR" sz="600">
                  <a:solidFill>
                    <a:srgbClr val="585858"/>
                  </a:solidFill>
                  <a:latin typeface="Arial Narrow"/>
                </a:rPr>
                <a:t>Cutibacterium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46217E17-D727-F062-2177-4BD0C986134A}"/>
                </a:ext>
              </a:extLst>
            </p:cNvPr>
            <p:cNvSpPr/>
            <p:nvPr/>
          </p:nvSpPr>
          <p:spPr>
            <a:xfrm>
              <a:off x="7491984" y="1402080"/>
              <a:ext cx="1188000" cy="164592"/>
            </a:xfrm>
            <a:prstGeom prst="rect">
              <a:avLst/>
            </a:prstGeom>
            <a:noFill/>
          </p:spPr>
          <p:txBody>
            <a:bodyPr lIns="0" tIns="0" rIns="0" bIns="0">
              <a:normAutofit fontScale="97500"/>
            </a:bodyPr>
            <a:lstStyle/>
            <a:p>
              <a:r>
                <a:rPr lang="fr-FR" sz="600">
                  <a:solidFill>
                    <a:srgbClr val="585858"/>
                  </a:solidFill>
                  <a:latin typeface="Arial Narrow"/>
                </a:rPr>
                <a:t>Flavobacterium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6776206F-8942-B15C-D4A8-1E63B9EEB2B7}"/>
                </a:ext>
              </a:extLst>
            </p:cNvPr>
            <p:cNvSpPr/>
            <p:nvPr/>
          </p:nvSpPr>
          <p:spPr>
            <a:xfrm>
              <a:off x="7491984" y="1624584"/>
              <a:ext cx="1188000" cy="121920"/>
            </a:xfrm>
            <a:prstGeom prst="rect">
              <a:avLst/>
            </a:prstGeom>
            <a:noFill/>
          </p:spPr>
          <p:txBody>
            <a:bodyPr lIns="0" tIns="0" rIns="0" bIns="0">
              <a:normAutofit fontScale="97500"/>
            </a:bodyPr>
            <a:lstStyle/>
            <a:p>
              <a:r>
                <a:rPr lang="fr-FR" sz="600">
                  <a:solidFill>
                    <a:srgbClr val="585858"/>
                  </a:solidFill>
                  <a:latin typeface="Arial Narrow"/>
                </a:rPr>
                <a:t>Kocuna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BCF7EF06-49A5-62DA-55B3-684D01B36D7D}"/>
                </a:ext>
              </a:extLst>
            </p:cNvPr>
            <p:cNvSpPr/>
            <p:nvPr/>
          </p:nvSpPr>
          <p:spPr>
            <a:xfrm>
              <a:off x="7491984" y="1825752"/>
              <a:ext cx="1188000" cy="152400"/>
            </a:xfrm>
            <a:prstGeom prst="rect">
              <a:avLst/>
            </a:prstGeom>
            <a:noFill/>
          </p:spPr>
          <p:txBody>
            <a:bodyPr lIns="0" tIns="0" rIns="0" bIns="0">
              <a:normAutofit fontScale="97500"/>
            </a:bodyPr>
            <a:lstStyle/>
            <a:p>
              <a:r>
                <a:rPr lang="fr-FR" sz="600">
                  <a:solidFill>
                    <a:srgbClr val="585858"/>
                  </a:solidFill>
                  <a:latin typeface="Arial Narrow"/>
                </a:rPr>
                <a:t>LawsoneIla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BC1A943-21CF-318C-DE3C-842AAAC8D8EC}"/>
                </a:ext>
              </a:extLst>
            </p:cNvPr>
            <p:cNvSpPr/>
            <p:nvPr/>
          </p:nvSpPr>
          <p:spPr>
            <a:xfrm>
              <a:off x="7491984" y="2033016"/>
              <a:ext cx="1188000" cy="134112"/>
            </a:xfrm>
            <a:prstGeom prst="rect">
              <a:avLst/>
            </a:prstGeom>
            <a:noFill/>
          </p:spPr>
          <p:txBody>
            <a:bodyPr lIns="0" tIns="0" rIns="0" bIns="0">
              <a:normAutofit fontScale="97500"/>
            </a:bodyPr>
            <a:lstStyle/>
            <a:p>
              <a:r>
                <a:rPr lang="fr-FR" sz="600">
                  <a:solidFill>
                    <a:srgbClr val="585858"/>
                  </a:solidFill>
                  <a:latin typeface="Arial Narrow"/>
                </a:rPr>
                <a:t>Micrococcus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B48A09BB-092E-CF22-F9A9-345C08A6A79A}"/>
                </a:ext>
              </a:extLst>
            </p:cNvPr>
            <p:cNvSpPr/>
            <p:nvPr/>
          </p:nvSpPr>
          <p:spPr>
            <a:xfrm>
              <a:off x="7491984" y="2228088"/>
              <a:ext cx="1188000" cy="170688"/>
            </a:xfrm>
            <a:prstGeom prst="rect">
              <a:avLst/>
            </a:prstGeom>
            <a:noFill/>
          </p:spPr>
          <p:txBody>
            <a:bodyPr lIns="0" tIns="0" rIns="0" bIns="0">
              <a:normAutofit/>
            </a:bodyPr>
            <a:lstStyle/>
            <a:p>
              <a:r>
                <a:rPr lang="fr-FR" sz="600">
                  <a:solidFill>
                    <a:srgbClr val="585858"/>
                  </a:solidFill>
                  <a:latin typeface="Arial Narrow"/>
                </a:rPr>
                <a:t>Moraxellaceae_Multi-affiliation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82BAC201-52F2-4EFB-0096-13ADCFECC39C}"/>
                </a:ext>
              </a:extLst>
            </p:cNvPr>
            <p:cNvSpPr/>
            <p:nvPr/>
          </p:nvSpPr>
          <p:spPr>
            <a:xfrm>
              <a:off x="7491984" y="2435352"/>
              <a:ext cx="1188000" cy="155448"/>
            </a:xfrm>
            <a:prstGeom prst="rect">
              <a:avLst/>
            </a:prstGeom>
            <a:noFill/>
          </p:spPr>
          <p:txBody>
            <a:bodyPr lIns="0" tIns="0" rIns="0" bIns="0">
              <a:normAutofit fontScale="97500"/>
            </a:bodyPr>
            <a:lstStyle/>
            <a:p>
              <a:r>
                <a:rPr lang="fr-FR" sz="600">
                  <a:solidFill>
                    <a:srgbClr val="585858"/>
                  </a:solidFill>
                  <a:latin typeface="Arial Narrow"/>
                </a:rPr>
                <a:t>Paracoccus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A9B6A788-E2FC-D274-77CE-3CBACE85A210}"/>
                </a:ext>
              </a:extLst>
            </p:cNvPr>
            <p:cNvSpPr/>
            <p:nvPr/>
          </p:nvSpPr>
          <p:spPr>
            <a:xfrm>
              <a:off x="7491984" y="2645664"/>
              <a:ext cx="1188000" cy="143256"/>
            </a:xfrm>
            <a:prstGeom prst="rect">
              <a:avLst/>
            </a:prstGeom>
            <a:noFill/>
          </p:spPr>
          <p:txBody>
            <a:bodyPr lIns="0" tIns="0" rIns="0" bIns="0">
              <a:normAutofit fontScale="97500"/>
            </a:bodyPr>
            <a:lstStyle/>
            <a:p>
              <a:r>
                <a:rPr lang="fr-FR" sz="600">
                  <a:solidFill>
                    <a:srgbClr val="585858"/>
                  </a:solidFill>
                  <a:latin typeface="Arial Narrow"/>
                </a:rPr>
                <a:t>Pseudomonas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51CE250-5C9F-1682-4DB6-8B9BD3B54829}"/>
                </a:ext>
              </a:extLst>
            </p:cNvPr>
            <p:cNvSpPr/>
            <p:nvPr/>
          </p:nvSpPr>
          <p:spPr>
            <a:xfrm>
              <a:off x="7491984" y="2846832"/>
              <a:ext cx="1188000" cy="152400"/>
            </a:xfrm>
            <a:prstGeom prst="rect">
              <a:avLst/>
            </a:prstGeom>
            <a:noFill/>
          </p:spPr>
          <p:txBody>
            <a:bodyPr lIns="0" tIns="0" rIns="0" bIns="0">
              <a:normAutofit fontScale="97500"/>
            </a:bodyPr>
            <a:lstStyle/>
            <a:p>
              <a:r>
                <a:rPr lang="fr-FR" sz="600">
                  <a:solidFill>
                    <a:srgbClr val="585858"/>
                  </a:solidFill>
                  <a:latin typeface="Arial Narrow"/>
                </a:rPr>
                <a:t>Roseomonas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0E1D833-05C3-5E58-BCFC-BB245508A147}"/>
                </a:ext>
              </a:extLst>
            </p:cNvPr>
            <p:cNvSpPr/>
            <p:nvPr/>
          </p:nvSpPr>
          <p:spPr>
            <a:xfrm>
              <a:off x="7491984" y="3054096"/>
              <a:ext cx="1188000" cy="158496"/>
            </a:xfrm>
            <a:prstGeom prst="rect">
              <a:avLst/>
            </a:prstGeom>
            <a:noFill/>
          </p:spPr>
          <p:txBody>
            <a:bodyPr lIns="0" tIns="0" rIns="0" bIns="0">
              <a:normAutofit fontScale="97500"/>
            </a:bodyPr>
            <a:lstStyle/>
            <a:p>
              <a:r>
                <a:rPr lang="fr-FR" sz="600">
                  <a:solidFill>
                    <a:srgbClr val="585858"/>
                  </a:solidFill>
                  <a:latin typeface="Arial Narrow"/>
                </a:rPr>
                <a:t>Sphingomonas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EEAD3947-7019-1551-CF03-4659E199ABB4}"/>
                </a:ext>
              </a:extLst>
            </p:cNvPr>
            <p:cNvSpPr/>
            <p:nvPr/>
          </p:nvSpPr>
          <p:spPr>
            <a:xfrm>
              <a:off x="7491984" y="3258312"/>
              <a:ext cx="1188000" cy="167640"/>
            </a:xfrm>
            <a:prstGeom prst="rect">
              <a:avLst/>
            </a:prstGeom>
            <a:noFill/>
          </p:spPr>
          <p:txBody>
            <a:bodyPr lIns="0" tIns="0" rIns="0" bIns="0">
              <a:normAutofit fontScale="97500"/>
            </a:bodyPr>
            <a:lstStyle/>
            <a:p>
              <a:r>
                <a:rPr lang="fr-FR" sz="600">
                  <a:solidFill>
                    <a:srgbClr val="585858"/>
                  </a:solidFill>
                  <a:latin typeface="Arial Narrow"/>
                </a:rPr>
                <a:t>Staphylococcus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9DCA04D6-D7D3-96F3-3435-554A9F87CA39}"/>
                </a:ext>
              </a:extLst>
            </p:cNvPr>
            <p:cNvSpPr/>
            <p:nvPr/>
          </p:nvSpPr>
          <p:spPr>
            <a:xfrm>
              <a:off x="7491984" y="3462528"/>
              <a:ext cx="1188000" cy="167640"/>
            </a:xfrm>
            <a:prstGeom prst="rect">
              <a:avLst/>
            </a:prstGeom>
            <a:noFill/>
          </p:spPr>
          <p:txBody>
            <a:bodyPr lIns="0" tIns="0" rIns="0" bIns="0">
              <a:normAutofit fontScale="97500"/>
            </a:bodyPr>
            <a:lstStyle/>
            <a:p>
              <a:r>
                <a:rPr lang="fr-FR" sz="600">
                  <a:solidFill>
                    <a:srgbClr val="585858"/>
                  </a:solidFill>
                  <a:latin typeface="Arial Narrow"/>
                </a:rPr>
                <a:t>Streptococcus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9683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4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12468</TotalTime>
  <Words>770</Words>
  <Application>Microsoft Office PowerPoint</Application>
  <PresentationFormat>On-screen Show (16:9)</PresentationFormat>
  <Paragraphs>150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Arial Narrow</vt:lpstr>
      <vt:lpstr>Calibri</vt:lpstr>
      <vt:lpstr>Calibri Light</vt:lpstr>
      <vt:lpstr>Poppins</vt:lpstr>
      <vt:lpstr>Poppins Medium</vt:lpstr>
      <vt:lpstr>Poppins SemiBold</vt:lpstr>
      <vt:lpstr>Segoe UI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 Levesque</dc:creator>
  <cp:lastModifiedBy>Michal DOMAN - ITC</cp:lastModifiedBy>
  <cp:revision>107</cp:revision>
  <dcterms:created xsi:type="dcterms:W3CDTF">2019-03-04T11:01:39Z</dcterms:created>
  <dcterms:modified xsi:type="dcterms:W3CDTF">2024-10-16T10:22:39Z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AE2E4390-834A-4003-96CE-693A10121A2E</vt:lpwstr>
  </property>
  <property fmtid="{D5CDD505-2E9C-101B-9397-08002B2CF9AE}" pid="3" name="ArticulatePath">
    <vt:lpwstr>IMCAS_POLENA_CREME+_VF</vt:lpwstr>
  </property>
</Properties>
</file>