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3"/>
  </p:notesMasterIdLst>
  <p:sldIdLst>
    <p:sldId id="258" r:id="rId2"/>
  </p:sldIdLst>
  <p:sldSz cx="30275213" cy="42803763"/>
  <p:notesSz cx="6858000" cy="9144000"/>
  <p:embeddedFontLst>
    <p:embeddedFont>
      <p:font typeface="Gotham Black" pitchFamily="50" charset="0"/>
      <p:bold r:id="rId4"/>
    </p:embeddedFont>
    <p:embeddedFont>
      <p:font typeface="Gotham Bold" pitchFamily="50" charset="0"/>
      <p:regular r:id="rId5"/>
    </p:embeddedFont>
    <p:embeddedFont>
      <p:font typeface="Gotham Book" pitchFamily="50" charset="0"/>
      <p:regular r:id="rId6"/>
    </p:embeddedFont>
    <p:embeddedFont>
      <p:font typeface="Gotham Light" pitchFamily="50" charset="0"/>
      <p:regular r:id="rId7"/>
    </p:embeddedFont>
    <p:embeddedFont>
      <p:font typeface="Gotham Medium" panose="02000604030000020004" pitchFamily="50" charset="0"/>
      <p:regular r:id="rId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ACD533-39E5-3115-A252-A2552558DA06}" name="VALIN Elodie" initials="EV" userId="S::elodie.valin@naos.com::eb55cade-5ea0-4026-a6d3-6dfb71928828" providerId="AD"/>
  <p188:author id="{917E4C59-8D37-F3BE-8842-2657C3AE9E36}" name="PRESTAT Elodie" initials="PE" userId="S::elodie.prestat@naos.com::2e481c5f-14e9-424f-89a0-d7acdcab5794" providerId="AD"/>
  <p188:author id="{C96D7E69-F6EF-F17A-6622-17E4D843DFBB}" name="CHANUT Pauline" initials="CP" userId="S::pauline.chanut@naos.com::a21aab27-f6ee-4fe1-bb00-6b0e09e19179" providerId="AD"/>
  <p188:author id="{679CCA7A-1891-48EE-B7E5-C13B0EDA1B44}" name="FORTIN Margaux" initials="MF" userId="S::margaux.fortin@naos.com::5121b32e-a65c-4198-bcd4-1d2e7a895370" providerId="AD"/>
  <p188:author id="{53FD09B1-A120-D90B-E69F-7E7460DA047E}" name="Michał Doman" initials="MD" userId="2cd003a46a8ffe8c" providerId="Windows Live"/>
  <p188:author id="{4A0C64B4-E7DA-E31D-285A-47E56853FD09}" name="POLENA Helena" initials="HP" userId="S::helena.polena@naos.com::16d3be3f-6019-4903-88f8-8b979e5bf01a" providerId="AD"/>
  <p188:author id="{2D6F56D6-5492-F0B1-A0C7-79496F25AE8D}" name="ARDIET Nathalie" initials="NA" userId="S::nathalie.ardiet@naos.com::27db53df-e531-495d-9828-cf5875b8b824" providerId="AD"/>
  <p188:author id="{1CF288F4-B534-A742-479E-895582890F9B}" name="VIRASSAMYNAIK Sandrine" initials="VS" userId="S::sandrine.virassamynaik@naos.com::ce203691-4fa2-4ec3-9ad2-b807af5927ed" providerId="AD"/>
  <p188:author id="{232BDEFE-164D-E465-17FD-BE30C4216241}" name="REMOUÉ Noëlle" initials="NR" userId="S::noelle.remoue@naos.com::f9fb5992-91c0-4dc0-91ac-0430f64195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57B"/>
    <a:srgbClr val="003A70"/>
    <a:srgbClr val="E30060"/>
    <a:srgbClr val="FFFBFD"/>
    <a:srgbClr val="FEF2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E2D1D-B05B-4A94-A73F-E2E38EE6CDC5}" v="1162" dt="2025-09-01T10:19:03.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085" autoAdjust="0"/>
    <p:restoredTop sz="94660"/>
  </p:normalViewPr>
  <p:slideViewPr>
    <p:cSldViewPr snapToGrid="0">
      <p:cViewPr varScale="1">
        <p:scale>
          <a:sx n="12" d="100"/>
          <a:sy n="12" d="100"/>
        </p:scale>
        <p:origin x="221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B0C4-7F12-4599-8067-9A7A74C5A417}" type="datetimeFigureOut">
              <a:rPr lang="fr-FR" smtClean="0"/>
              <a:t>30/04/2026</a:t>
            </a:fld>
            <a:endParaRPr lang="fr-FR" dirty="0"/>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729B8-213E-4B5B-98D0-D010E5E69143}" type="slidenum">
              <a:rPr lang="fr-FR" smtClean="0"/>
              <a:t>‹#›</a:t>
            </a:fld>
            <a:endParaRPr lang="fr-FR" dirty="0"/>
          </a:p>
        </p:txBody>
      </p:sp>
    </p:spTree>
    <p:extLst>
      <p:ext uri="{BB962C8B-B14F-4D97-AF65-F5344CB8AC3E}">
        <p14:creationId xmlns:p14="http://schemas.microsoft.com/office/powerpoint/2010/main" val="4081987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4729B8-213E-4B5B-98D0-D010E5E69143}" type="slidenum">
              <a:rPr lang="fr-FR" smtClean="0"/>
              <a:t>1</a:t>
            </a:fld>
            <a:endParaRPr lang="fr-FR"/>
          </a:p>
        </p:txBody>
      </p:sp>
    </p:spTree>
    <p:extLst>
      <p:ext uri="{BB962C8B-B14F-4D97-AF65-F5344CB8AC3E}">
        <p14:creationId xmlns:p14="http://schemas.microsoft.com/office/powerpoint/2010/main" val="3274371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fr-FR"/>
              <a:t>Modifiez le style du titre</a:t>
            </a:r>
            <a:endParaRPr lang="en-US"/>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0D5868C4-4659-4744-9A7A-5DAAB8CE2AE5}" type="datetimeFigureOut">
              <a:rPr lang="fr-FR" smtClean="0"/>
              <a:t>30/04/2026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82F20EC-2A62-4729-8954-F720B2A32E01}" type="slidenum">
              <a:rPr lang="fr-FR" smtClean="0"/>
              <a:t>‹#›</a:t>
            </a:fld>
            <a:endParaRPr lang="fr-FR" dirty="0"/>
          </a:p>
        </p:txBody>
      </p:sp>
    </p:spTree>
    <p:extLst>
      <p:ext uri="{BB962C8B-B14F-4D97-AF65-F5344CB8AC3E}">
        <p14:creationId xmlns:p14="http://schemas.microsoft.com/office/powerpoint/2010/main" val="84272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D5868C4-4659-4744-9A7A-5DAAB8CE2AE5}" type="datetimeFigureOut">
              <a:rPr lang="fr-FR" smtClean="0"/>
              <a:t>30/04/2026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82F20EC-2A62-4729-8954-F720B2A32E01}" type="slidenum">
              <a:rPr lang="fr-FR" smtClean="0"/>
              <a:t>‹#›</a:t>
            </a:fld>
            <a:endParaRPr lang="fr-FR" dirty="0"/>
          </a:p>
        </p:txBody>
      </p:sp>
    </p:spTree>
    <p:extLst>
      <p:ext uri="{BB962C8B-B14F-4D97-AF65-F5344CB8AC3E}">
        <p14:creationId xmlns:p14="http://schemas.microsoft.com/office/powerpoint/2010/main" val="148085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D5868C4-4659-4744-9A7A-5DAAB8CE2AE5}" type="datetimeFigureOut">
              <a:rPr lang="fr-FR" smtClean="0"/>
              <a:t>30/04/2026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82F20EC-2A62-4729-8954-F720B2A32E01}" type="slidenum">
              <a:rPr lang="fr-FR" smtClean="0"/>
              <a:t>‹#›</a:t>
            </a:fld>
            <a:endParaRPr lang="fr-FR" dirty="0"/>
          </a:p>
        </p:txBody>
      </p:sp>
    </p:spTree>
    <p:extLst>
      <p:ext uri="{BB962C8B-B14F-4D97-AF65-F5344CB8AC3E}">
        <p14:creationId xmlns:p14="http://schemas.microsoft.com/office/powerpoint/2010/main" val="417065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D5868C4-4659-4744-9A7A-5DAAB8CE2AE5}" type="datetimeFigureOut">
              <a:rPr lang="fr-FR" smtClean="0"/>
              <a:t>30/04/2026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82F20EC-2A62-4729-8954-F720B2A32E01}" type="slidenum">
              <a:rPr lang="fr-FR" smtClean="0"/>
              <a:t>‹#›</a:t>
            </a:fld>
            <a:endParaRPr lang="fr-FR" dirty="0"/>
          </a:p>
        </p:txBody>
      </p:sp>
    </p:spTree>
    <p:extLst>
      <p:ext uri="{BB962C8B-B14F-4D97-AF65-F5344CB8AC3E}">
        <p14:creationId xmlns:p14="http://schemas.microsoft.com/office/powerpoint/2010/main" val="58599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fr-FR"/>
              <a:t>Modifiez le style du titre</a:t>
            </a:r>
            <a:endParaRPr lang="en-US"/>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tint val="82000"/>
                  </a:schemeClr>
                </a:solidFill>
              </a:defRPr>
            </a:lvl1pPr>
            <a:lvl2pPr marL="1513743" indent="0">
              <a:buNone/>
              <a:defRPr sz="6622">
                <a:solidFill>
                  <a:schemeClr val="tx1">
                    <a:tint val="82000"/>
                  </a:schemeClr>
                </a:solidFill>
              </a:defRPr>
            </a:lvl2pPr>
            <a:lvl3pPr marL="3027487" indent="0">
              <a:buNone/>
              <a:defRPr sz="5960">
                <a:solidFill>
                  <a:schemeClr val="tx1">
                    <a:tint val="82000"/>
                  </a:schemeClr>
                </a:solidFill>
              </a:defRPr>
            </a:lvl3pPr>
            <a:lvl4pPr marL="4541230" indent="0">
              <a:buNone/>
              <a:defRPr sz="5297">
                <a:solidFill>
                  <a:schemeClr val="tx1">
                    <a:tint val="82000"/>
                  </a:schemeClr>
                </a:solidFill>
              </a:defRPr>
            </a:lvl4pPr>
            <a:lvl5pPr marL="6054974" indent="0">
              <a:buNone/>
              <a:defRPr sz="5297">
                <a:solidFill>
                  <a:schemeClr val="tx1">
                    <a:tint val="82000"/>
                  </a:schemeClr>
                </a:solidFill>
              </a:defRPr>
            </a:lvl5pPr>
            <a:lvl6pPr marL="7568717" indent="0">
              <a:buNone/>
              <a:defRPr sz="5297">
                <a:solidFill>
                  <a:schemeClr val="tx1">
                    <a:tint val="82000"/>
                  </a:schemeClr>
                </a:solidFill>
              </a:defRPr>
            </a:lvl6pPr>
            <a:lvl7pPr marL="9082461" indent="0">
              <a:buNone/>
              <a:defRPr sz="5297">
                <a:solidFill>
                  <a:schemeClr val="tx1">
                    <a:tint val="82000"/>
                  </a:schemeClr>
                </a:solidFill>
              </a:defRPr>
            </a:lvl7pPr>
            <a:lvl8pPr marL="10596204" indent="0">
              <a:buNone/>
              <a:defRPr sz="5297">
                <a:solidFill>
                  <a:schemeClr val="tx1">
                    <a:tint val="82000"/>
                  </a:schemeClr>
                </a:solidFill>
              </a:defRPr>
            </a:lvl8pPr>
            <a:lvl9pPr marL="12109948" indent="0">
              <a:buNone/>
              <a:defRPr sz="5297">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D5868C4-4659-4744-9A7A-5DAAB8CE2AE5}" type="datetimeFigureOut">
              <a:rPr lang="fr-FR" smtClean="0"/>
              <a:t>30/04/2026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82F20EC-2A62-4729-8954-F720B2A32E01}" type="slidenum">
              <a:rPr lang="fr-FR" smtClean="0"/>
              <a:t>‹#›</a:t>
            </a:fld>
            <a:endParaRPr lang="fr-FR" dirty="0"/>
          </a:p>
        </p:txBody>
      </p:sp>
    </p:spTree>
    <p:extLst>
      <p:ext uri="{BB962C8B-B14F-4D97-AF65-F5344CB8AC3E}">
        <p14:creationId xmlns:p14="http://schemas.microsoft.com/office/powerpoint/2010/main" val="88842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081421" y="11394520"/>
            <a:ext cx="12866966" cy="2715859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15326826" y="11394520"/>
            <a:ext cx="12866966" cy="2715859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0D5868C4-4659-4744-9A7A-5DAAB8CE2AE5}" type="datetimeFigureOut">
              <a:rPr lang="fr-FR" smtClean="0"/>
              <a:t>30/04/2026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82F20EC-2A62-4729-8954-F720B2A32E01}" type="slidenum">
              <a:rPr lang="fr-FR" smtClean="0"/>
              <a:t>‹#›</a:t>
            </a:fld>
            <a:endParaRPr lang="fr-FR" dirty="0"/>
          </a:p>
        </p:txBody>
      </p:sp>
    </p:spTree>
    <p:extLst>
      <p:ext uri="{BB962C8B-B14F-4D97-AF65-F5344CB8AC3E}">
        <p14:creationId xmlns:p14="http://schemas.microsoft.com/office/powerpoint/2010/main" val="114044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fr-FR"/>
              <a:t>Modifiez le style du titre</a:t>
            </a:r>
            <a:endParaRPr lang="en-US"/>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Cliquez pour modifier les styles du texte du masque</a:t>
            </a:r>
          </a:p>
        </p:txBody>
      </p:sp>
      <p:sp>
        <p:nvSpPr>
          <p:cNvPr id="4" name="Content Placeholder 3"/>
          <p:cNvSpPr>
            <a:spLocks noGrp="1"/>
          </p:cNvSpPr>
          <p:nvPr>
            <p:ph sz="half" idx="2"/>
          </p:nvPr>
        </p:nvSpPr>
        <p:spPr>
          <a:xfrm>
            <a:off x="2085368" y="15635264"/>
            <a:ext cx="12807832" cy="229971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Cliquez pour modifier les styles du texte du masque</a:t>
            </a:r>
          </a:p>
        </p:txBody>
      </p:sp>
      <p:sp>
        <p:nvSpPr>
          <p:cNvPr id="6" name="Content Placeholder 5"/>
          <p:cNvSpPr>
            <a:spLocks noGrp="1"/>
          </p:cNvSpPr>
          <p:nvPr>
            <p:ph sz="quarter" idx="4"/>
          </p:nvPr>
        </p:nvSpPr>
        <p:spPr>
          <a:xfrm>
            <a:off x="15326828" y="15635264"/>
            <a:ext cx="12870909" cy="229971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0D5868C4-4659-4744-9A7A-5DAAB8CE2AE5}" type="datetimeFigureOut">
              <a:rPr lang="fr-FR" smtClean="0"/>
              <a:t>30/04/2026</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282F20EC-2A62-4729-8954-F720B2A32E01}" type="slidenum">
              <a:rPr lang="fr-FR" smtClean="0"/>
              <a:t>‹#›</a:t>
            </a:fld>
            <a:endParaRPr lang="fr-FR" dirty="0"/>
          </a:p>
        </p:txBody>
      </p:sp>
    </p:spTree>
    <p:extLst>
      <p:ext uri="{BB962C8B-B14F-4D97-AF65-F5344CB8AC3E}">
        <p14:creationId xmlns:p14="http://schemas.microsoft.com/office/powerpoint/2010/main" val="292371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0D5868C4-4659-4744-9A7A-5DAAB8CE2AE5}" type="datetimeFigureOut">
              <a:rPr lang="fr-FR" smtClean="0"/>
              <a:t>30/04/2026</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282F20EC-2A62-4729-8954-F720B2A32E01}" type="slidenum">
              <a:rPr lang="fr-FR" smtClean="0"/>
              <a:t>‹#›</a:t>
            </a:fld>
            <a:endParaRPr lang="fr-FR" dirty="0"/>
          </a:p>
        </p:txBody>
      </p:sp>
    </p:spTree>
    <p:extLst>
      <p:ext uri="{BB962C8B-B14F-4D97-AF65-F5344CB8AC3E}">
        <p14:creationId xmlns:p14="http://schemas.microsoft.com/office/powerpoint/2010/main" val="270801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868C4-4659-4744-9A7A-5DAAB8CE2AE5}" type="datetimeFigureOut">
              <a:rPr lang="fr-FR" smtClean="0"/>
              <a:t>30/04/2026</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282F20EC-2A62-4729-8954-F720B2A32E01}" type="slidenum">
              <a:rPr lang="fr-FR" smtClean="0"/>
              <a:t>‹#›</a:t>
            </a:fld>
            <a:endParaRPr lang="fr-FR" dirty="0"/>
          </a:p>
        </p:txBody>
      </p:sp>
    </p:spTree>
    <p:extLst>
      <p:ext uri="{BB962C8B-B14F-4D97-AF65-F5344CB8AC3E}">
        <p14:creationId xmlns:p14="http://schemas.microsoft.com/office/powerpoint/2010/main" val="158961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fr-FR"/>
              <a:t>Modifiez le style du titre</a:t>
            </a:r>
            <a:endParaRPr lang="en-US"/>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D5868C4-4659-4744-9A7A-5DAAB8CE2AE5}" type="datetimeFigureOut">
              <a:rPr lang="fr-FR" smtClean="0"/>
              <a:t>30/04/2026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82F20EC-2A62-4729-8954-F720B2A32E01}" type="slidenum">
              <a:rPr lang="fr-FR" smtClean="0"/>
              <a:t>‹#›</a:t>
            </a:fld>
            <a:endParaRPr lang="fr-FR" dirty="0"/>
          </a:p>
        </p:txBody>
      </p:sp>
    </p:spTree>
    <p:extLst>
      <p:ext uri="{BB962C8B-B14F-4D97-AF65-F5344CB8AC3E}">
        <p14:creationId xmlns:p14="http://schemas.microsoft.com/office/powerpoint/2010/main" val="192848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fr-FR"/>
              <a:t>Modifiez le style du titre</a:t>
            </a:r>
            <a:endParaRPr lang="en-US"/>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D5868C4-4659-4744-9A7A-5DAAB8CE2AE5}" type="datetimeFigureOut">
              <a:rPr lang="fr-FR" smtClean="0"/>
              <a:t>30/04/2026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82F20EC-2A62-4729-8954-F720B2A32E01}" type="slidenum">
              <a:rPr lang="fr-FR" smtClean="0"/>
              <a:t>‹#›</a:t>
            </a:fld>
            <a:endParaRPr lang="fr-FR" dirty="0"/>
          </a:p>
        </p:txBody>
      </p:sp>
    </p:spTree>
    <p:extLst>
      <p:ext uri="{BB962C8B-B14F-4D97-AF65-F5344CB8AC3E}">
        <p14:creationId xmlns:p14="http://schemas.microsoft.com/office/powerpoint/2010/main" val="15340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82000"/>
                  </a:schemeClr>
                </a:solidFill>
              </a:defRPr>
            </a:lvl1pPr>
          </a:lstStyle>
          <a:p>
            <a:fld id="{0D5868C4-4659-4744-9A7A-5DAAB8CE2AE5}" type="datetimeFigureOut">
              <a:rPr lang="fr-FR" smtClean="0"/>
              <a:t>30/04/2026</a:t>
            </a:fld>
            <a:endParaRPr lang="fr-FR"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82000"/>
                  </a:schemeClr>
                </a:solidFill>
              </a:defRPr>
            </a:lvl1pPr>
          </a:lstStyle>
          <a:p>
            <a:endParaRPr lang="fr-FR"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82000"/>
                  </a:schemeClr>
                </a:solidFill>
              </a:defRPr>
            </a:lvl1pPr>
          </a:lstStyle>
          <a:p>
            <a:fld id="{282F20EC-2A62-4729-8954-F720B2A32E01}" type="slidenum">
              <a:rPr lang="fr-FR" smtClean="0"/>
              <a:t>‹#›</a:t>
            </a:fld>
            <a:endParaRPr lang="fr-FR" dirty="0"/>
          </a:p>
        </p:txBody>
      </p:sp>
    </p:spTree>
    <p:extLst>
      <p:ext uri="{BB962C8B-B14F-4D97-AF65-F5344CB8AC3E}">
        <p14:creationId xmlns:p14="http://schemas.microsoft.com/office/powerpoint/2010/main" val="2549778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C93D-9368-0CEA-2FB5-3F677708583C}"/>
            </a:ext>
          </a:extLst>
        </p:cNvPr>
        <p:cNvGrpSpPr/>
        <p:nvPr/>
      </p:nvGrpSpPr>
      <p:grpSpPr>
        <a:xfrm>
          <a:off x="0" y="0"/>
          <a:ext cx="0" cy="0"/>
          <a:chOff x="0" y="0"/>
          <a:chExt cx="0" cy="0"/>
        </a:xfrm>
      </p:grpSpPr>
      <p:grpSp>
        <p:nvGrpSpPr>
          <p:cNvPr id="75" name="Grupa 74">
            <a:extLst>
              <a:ext uri="{FF2B5EF4-FFF2-40B4-BE49-F238E27FC236}">
                <a16:creationId xmlns:a16="http://schemas.microsoft.com/office/drawing/2014/main" id="{48CB865D-9D95-945F-4C83-D6DBDB9E867A}"/>
              </a:ext>
            </a:extLst>
          </p:cNvPr>
          <p:cNvGrpSpPr/>
          <p:nvPr/>
        </p:nvGrpSpPr>
        <p:grpSpPr>
          <a:xfrm>
            <a:off x="14551473" y="31860744"/>
            <a:ext cx="15297591" cy="8095152"/>
            <a:chOff x="14551473" y="31860744"/>
            <a:chExt cx="15297591" cy="8095152"/>
          </a:xfrm>
        </p:grpSpPr>
        <p:pic>
          <p:nvPicPr>
            <p:cNvPr id="76" name="Obraz 75">
              <a:extLst>
                <a:ext uri="{FF2B5EF4-FFF2-40B4-BE49-F238E27FC236}">
                  <a16:creationId xmlns:a16="http://schemas.microsoft.com/office/drawing/2014/main" id="{EFE9A876-3D80-803E-F2EA-8DD8CCD396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75864" y="32482536"/>
              <a:ext cx="14173200" cy="5858256"/>
            </a:xfrm>
            <a:prstGeom prst="rect">
              <a:avLst/>
            </a:prstGeom>
          </p:spPr>
        </p:pic>
        <p:sp>
          <p:nvSpPr>
            <p:cNvPr id="77" name="Prostokąt 76">
              <a:extLst>
                <a:ext uri="{FF2B5EF4-FFF2-40B4-BE49-F238E27FC236}">
                  <a16:creationId xmlns:a16="http://schemas.microsoft.com/office/drawing/2014/main" id="{1FC8B75D-09F7-D015-798E-D9051603BEA7}"/>
                </a:ext>
              </a:extLst>
            </p:cNvPr>
            <p:cNvSpPr/>
            <p:nvPr/>
          </p:nvSpPr>
          <p:spPr>
            <a:xfrm>
              <a:off x="16733520" y="31860744"/>
              <a:ext cx="12216384" cy="496824"/>
            </a:xfrm>
            <a:prstGeom prst="rect">
              <a:avLst/>
            </a:prstGeom>
            <a:noFill/>
          </p:spPr>
          <p:txBody>
            <a:bodyPr lIns="0" tIns="0" rIns="0" bIns="0">
              <a:normAutofit fontScale="97500"/>
            </a:bodyPr>
            <a:lstStyle/>
            <a:p>
              <a:pPr marL="0" marR="0" indent="0"/>
              <a:r>
                <a:rPr lang="fr-FR" sz="3000" b="1">
                  <a:solidFill>
                    <a:srgbClr val="22517F"/>
                  </a:solidFill>
                  <a:latin typeface="+mj-lt"/>
                </a:rPr>
                <a:t>Impact sur la qualité de vie d’après le questionnaire BoSS</a:t>
              </a:r>
            </a:p>
          </p:txBody>
        </p:sp>
        <p:sp>
          <p:nvSpPr>
            <p:cNvPr id="78" name="Prostokąt 77">
              <a:extLst>
                <a:ext uri="{FF2B5EF4-FFF2-40B4-BE49-F238E27FC236}">
                  <a16:creationId xmlns:a16="http://schemas.microsoft.com/office/drawing/2014/main" id="{5AF893B4-7A8C-9F7F-B2F0-F58194982A3C}"/>
                </a:ext>
              </a:extLst>
            </p:cNvPr>
            <p:cNvSpPr/>
            <p:nvPr/>
          </p:nvSpPr>
          <p:spPr>
            <a:xfrm>
              <a:off x="26712672" y="32833056"/>
              <a:ext cx="2670048" cy="652272"/>
            </a:xfrm>
            <a:prstGeom prst="rect">
              <a:avLst/>
            </a:prstGeom>
            <a:noFill/>
          </p:spPr>
          <p:txBody>
            <a:bodyPr lIns="0" tIns="0" rIns="0" bIns="0">
              <a:normAutofit fontScale="97500" lnSpcReduction="10000"/>
            </a:bodyPr>
            <a:lstStyle/>
            <a:p>
              <a:pPr marL="0" marR="0" indent="0" algn="r"/>
              <a:r>
                <a:rPr lang="fr-FR" sz="4600" b="1">
                  <a:solidFill>
                    <a:srgbClr val="22517F"/>
                  </a:solidFill>
                  <a:latin typeface="Gotham Black" pitchFamily="50" charset="0"/>
                </a:rPr>
                <a:t>-8,3 %***</a:t>
              </a:r>
            </a:p>
          </p:txBody>
        </p:sp>
        <p:sp>
          <p:nvSpPr>
            <p:cNvPr id="79" name="Prostokąt 78">
              <a:extLst>
                <a:ext uri="{FF2B5EF4-FFF2-40B4-BE49-F238E27FC236}">
                  <a16:creationId xmlns:a16="http://schemas.microsoft.com/office/drawing/2014/main" id="{23F2BE1B-C422-5057-E15D-3D760D113059}"/>
                </a:ext>
              </a:extLst>
            </p:cNvPr>
            <p:cNvSpPr/>
            <p:nvPr/>
          </p:nvSpPr>
          <p:spPr>
            <a:xfrm>
              <a:off x="23045928" y="34174176"/>
              <a:ext cx="2423160" cy="573024"/>
            </a:xfrm>
            <a:prstGeom prst="rect">
              <a:avLst/>
            </a:prstGeom>
            <a:noFill/>
          </p:spPr>
          <p:txBody>
            <a:bodyPr lIns="0" tIns="0" rIns="0" bIns="0">
              <a:normAutofit fontScale="90000" lnSpcReduction="10000"/>
            </a:bodyPr>
            <a:lstStyle/>
            <a:p>
              <a:pPr marL="0" marR="0" indent="0" algn="ctr"/>
              <a:r>
                <a:rPr lang="fr-FR" sz="4600" b="1">
                  <a:solidFill>
                    <a:srgbClr val="22517F"/>
                  </a:solidFill>
                  <a:latin typeface="Gotham Black" pitchFamily="50" charset="0"/>
                </a:rPr>
                <a:t>-10,5 %*</a:t>
              </a:r>
            </a:p>
          </p:txBody>
        </p:sp>
        <p:sp>
          <p:nvSpPr>
            <p:cNvPr id="81" name="Prostokąt 80">
              <a:extLst>
                <a:ext uri="{FF2B5EF4-FFF2-40B4-BE49-F238E27FC236}">
                  <a16:creationId xmlns:a16="http://schemas.microsoft.com/office/drawing/2014/main" id="{8718A68A-7256-A8F3-0469-95A9A1EF3B33}"/>
                </a:ext>
              </a:extLst>
            </p:cNvPr>
            <p:cNvSpPr/>
            <p:nvPr/>
          </p:nvSpPr>
          <p:spPr>
            <a:xfrm>
              <a:off x="19863816" y="33564576"/>
              <a:ext cx="2996184" cy="606552"/>
            </a:xfrm>
            <a:prstGeom prst="rect">
              <a:avLst/>
            </a:prstGeom>
            <a:noFill/>
          </p:spPr>
          <p:txBody>
            <a:bodyPr lIns="0" tIns="0" rIns="0" bIns="0">
              <a:normAutofit fontScale="90000" lnSpcReduction="10000"/>
            </a:bodyPr>
            <a:lstStyle/>
            <a:p>
              <a:pPr marL="0" marR="0" indent="0"/>
              <a:r>
                <a:rPr lang="fr-FR" sz="4600" b="1">
                  <a:solidFill>
                    <a:srgbClr val="22517F"/>
                  </a:solidFill>
                  <a:latin typeface="Gotham Black" pitchFamily="50" charset="0"/>
                </a:rPr>
                <a:t>-14,4 %***</a:t>
              </a:r>
            </a:p>
          </p:txBody>
        </p:sp>
        <p:sp>
          <p:nvSpPr>
            <p:cNvPr id="82" name="Prostokąt 81">
              <a:extLst>
                <a:ext uri="{FF2B5EF4-FFF2-40B4-BE49-F238E27FC236}">
                  <a16:creationId xmlns:a16="http://schemas.microsoft.com/office/drawing/2014/main" id="{616D25C3-5325-911E-9FE4-777D6E28FD60}"/>
                </a:ext>
              </a:extLst>
            </p:cNvPr>
            <p:cNvSpPr/>
            <p:nvPr/>
          </p:nvSpPr>
          <p:spPr>
            <a:xfrm>
              <a:off x="16462248" y="33564576"/>
              <a:ext cx="2703576" cy="606552"/>
            </a:xfrm>
            <a:prstGeom prst="rect">
              <a:avLst/>
            </a:prstGeom>
            <a:noFill/>
          </p:spPr>
          <p:txBody>
            <a:bodyPr lIns="0" tIns="0" rIns="0" bIns="0">
              <a:normAutofit fontScale="90000" lnSpcReduction="10000"/>
            </a:bodyPr>
            <a:lstStyle/>
            <a:p>
              <a:pPr marL="0" marR="0" indent="0"/>
              <a:r>
                <a:rPr lang="fr-FR" sz="4600" b="1">
                  <a:solidFill>
                    <a:srgbClr val="22517F"/>
                  </a:solidFill>
                  <a:latin typeface="Gotham Black" pitchFamily="50" charset="0"/>
                </a:rPr>
                <a:t>-10,8 %**</a:t>
              </a:r>
            </a:p>
          </p:txBody>
        </p:sp>
        <p:sp>
          <p:nvSpPr>
            <p:cNvPr id="85" name="Prostokąt 84">
              <a:extLst>
                <a:ext uri="{FF2B5EF4-FFF2-40B4-BE49-F238E27FC236}">
                  <a16:creationId xmlns:a16="http://schemas.microsoft.com/office/drawing/2014/main" id="{350B1D43-EC84-F4FF-5980-71364B77AADB}"/>
                </a:ext>
              </a:extLst>
            </p:cNvPr>
            <p:cNvSpPr/>
            <p:nvPr/>
          </p:nvSpPr>
          <p:spPr>
            <a:xfrm>
              <a:off x="14551473" y="32146949"/>
              <a:ext cx="1089196" cy="6600844"/>
            </a:xfrm>
            <a:prstGeom prst="rect">
              <a:avLst/>
            </a:prstGeom>
            <a:noFill/>
          </p:spPr>
          <p:txBody>
            <a:bodyPr vert="vert270" lIns="0" tIns="0" rIns="0" bIns="0">
              <a:normAutofit fontScale="97500"/>
            </a:bodyPr>
            <a:lstStyle/>
            <a:p>
              <a:pPr marL="0" marR="0" indent="0" algn="ctr">
                <a:lnSpc>
                  <a:spcPct val="91000"/>
                </a:lnSpc>
              </a:pPr>
              <a:r>
                <a:rPr lang="fr-FR" sz="2400" dirty="0">
                  <a:solidFill>
                    <a:srgbClr val="22517F"/>
                  </a:solidFill>
                  <a:latin typeface="Arial"/>
                </a:rPr>
                <a:t>Auto-évaluation de l’impact du syndrome </a:t>
              </a:r>
              <a:br>
                <a:rPr lang="fr-FR" sz="2400" dirty="0">
                  <a:solidFill>
                    <a:srgbClr val="22517F"/>
                  </a:solidFill>
                  <a:latin typeface="Arial"/>
                </a:rPr>
              </a:br>
              <a:r>
                <a:rPr lang="fr-FR" sz="2400" dirty="0">
                  <a:solidFill>
                    <a:srgbClr val="22517F"/>
                  </a:solidFill>
                  <a:latin typeface="Arial"/>
                </a:rPr>
                <a:t>de la peau sensible sur la vie quotidienne</a:t>
              </a:r>
            </a:p>
          </p:txBody>
        </p:sp>
        <p:sp>
          <p:nvSpPr>
            <p:cNvPr id="86" name="Prostokąt 85">
              <a:extLst>
                <a:ext uri="{FF2B5EF4-FFF2-40B4-BE49-F238E27FC236}">
                  <a16:creationId xmlns:a16="http://schemas.microsoft.com/office/drawing/2014/main" id="{CC306B78-DF5C-F3B2-391D-D532D87D7816}"/>
                </a:ext>
              </a:extLst>
            </p:cNvPr>
            <p:cNvSpPr/>
            <p:nvPr/>
          </p:nvSpPr>
          <p:spPr>
            <a:xfrm>
              <a:off x="15709392" y="38444423"/>
              <a:ext cx="3176397" cy="1382009"/>
            </a:xfrm>
            <a:prstGeom prst="rect">
              <a:avLst/>
            </a:prstGeom>
            <a:noFill/>
          </p:spPr>
          <p:txBody>
            <a:bodyPr lIns="0" tIns="0" rIns="0" bIns="0">
              <a:normAutofit fontScale="97500"/>
            </a:bodyPr>
            <a:lstStyle/>
            <a:p>
              <a:pPr marL="0" marR="0" indent="0" algn="ctr">
                <a:lnSpc>
                  <a:spcPct val="96000"/>
                </a:lnSpc>
              </a:pPr>
              <a:r>
                <a:rPr lang="fr-FR" sz="2100" dirty="0">
                  <a:solidFill>
                    <a:srgbClr val="22517F"/>
                  </a:solidFill>
                  <a:latin typeface="Arial"/>
                </a:rPr>
                <a:t>Je ne supporte pas </a:t>
              </a:r>
              <a:br>
                <a:rPr lang="fr-FR" sz="2100" dirty="0">
                  <a:solidFill>
                    <a:srgbClr val="22517F"/>
                  </a:solidFill>
                  <a:latin typeface="Arial"/>
                </a:rPr>
              </a:br>
              <a:r>
                <a:rPr lang="fr-FR" sz="2100" dirty="0">
                  <a:solidFill>
                    <a:srgbClr val="22517F"/>
                  </a:solidFill>
                  <a:latin typeface="Arial"/>
                </a:rPr>
                <a:t>la pollution dans les grandes villes, car j’ai </a:t>
              </a:r>
              <a:br>
                <a:rPr lang="fr-FR" sz="2100" dirty="0">
                  <a:solidFill>
                    <a:srgbClr val="22517F"/>
                  </a:solidFill>
                  <a:latin typeface="Arial"/>
                </a:rPr>
              </a:br>
              <a:r>
                <a:rPr lang="fr-FR" sz="2100" dirty="0">
                  <a:solidFill>
                    <a:srgbClr val="22517F"/>
                  </a:solidFill>
                  <a:latin typeface="Arial"/>
                </a:rPr>
                <a:t>la peau sensible.</a:t>
              </a:r>
            </a:p>
          </p:txBody>
        </p:sp>
        <p:sp>
          <p:nvSpPr>
            <p:cNvPr id="87" name="Prostokąt 86">
              <a:extLst>
                <a:ext uri="{FF2B5EF4-FFF2-40B4-BE49-F238E27FC236}">
                  <a16:creationId xmlns:a16="http://schemas.microsoft.com/office/drawing/2014/main" id="{43D2C341-4A95-9EBC-C5C8-4DA199531E57}"/>
                </a:ext>
              </a:extLst>
            </p:cNvPr>
            <p:cNvSpPr/>
            <p:nvPr/>
          </p:nvSpPr>
          <p:spPr>
            <a:xfrm>
              <a:off x="18801327" y="38429184"/>
              <a:ext cx="3336215" cy="1526712"/>
            </a:xfrm>
            <a:prstGeom prst="rect">
              <a:avLst/>
            </a:prstGeom>
            <a:noFill/>
          </p:spPr>
          <p:txBody>
            <a:bodyPr lIns="0" tIns="0" rIns="0" bIns="0">
              <a:normAutofit fontScale="97500"/>
            </a:bodyPr>
            <a:lstStyle/>
            <a:p>
              <a:pPr marL="0" marR="0" indent="0" algn="ctr">
                <a:lnSpc>
                  <a:spcPct val="96000"/>
                </a:lnSpc>
              </a:pPr>
              <a:r>
                <a:rPr lang="fr-FR" sz="2100" dirty="0">
                  <a:solidFill>
                    <a:srgbClr val="22517F"/>
                  </a:solidFill>
                  <a:latin typeface="Arial"/>
                </a:rPr>
                <a:t>Je suis gêné(e) d’avoir </a:t>
              </a:r>
              <a:br>
                <a:rPr lang="fr-FR" sz="2100" dirty="0">
                  <a:solidFill>
                    <a:srgbClr val="22517F"/>
                  </a:solidFill>
                  <a:latin typeface="Arial"/>
                </a:rPr>
              </a:br>
              <a:r>
                <a:rPr lang="fr-FR" sz="2100" dirty="0">
                  <a:solidFill>
                    <a:srgbClr val="22517F"/>
                  </a:solidFill>
                  <a:latin typeface="Arial"/>
                </a:rPr>
                <a:t>le visage rouge lorsque </a:t>
              </a:r>
              <a:br>
                <a:rPr lang="fr-FR" sz="2100" dirty="0">
                  <a:solidFill>
                    <a:srgbClr val="22517F"/>
                  </a:solidFill>
                  <a:latin typeface="Arial"/>
                </a:rPr>
              </a:br>
              <a:r>
                <a:rPr lang="fr-FR" sz="2100" dirty="0">
                  <a:solidFill>
                    <a:srgbClr val="22517F"/>
                  </a:solidFill>
                  <a:latin typeface="Arial"/>
                </a:rPr>
                <a:t>je suis avec d’autres personnes.</a:t>
              </a:r>
            </a:p>
          </p:txBody>
        </p:sp>
        <p:sp>
          <p:nvSpPr>
            <p:cNvPr id="88" name="Prostokąt 87">
              <a:extLst>
                <a:ext uri="{FF2B5EF4-FFF2-40B4-BE49-F238E27FC236}">
                  <a16:creationId xmlns:a16="http://schemas.microsoft.com/office/drawing/2014/main" id="{B2A83247-BD89-6702-0029-002418678900}"/>
                </a:ext>
              </a:extLst>
            </p:cNvPr>
            <p:cNvSpPr/>
            <p:nvPr/>
          </p:nvSpPr>
          <p:spPr>
            <a:xfrm>
              <a:off x="22137542" y="38447473"/>
              <a:ext cx="3200400" cy="1176528"/>
            </a:xfrm>
            <a:prstGeom prst="rect">
              <a:avLst/>
            </a:prstGeom>
            <a:noFill/>
          </p:spPr>
          <p:txBody>
            <a:bodyPr lIns="0" tIns="0" rIns="0" bIns="0">
              <a:normAutofit fontScale="90000"/>
            </a:bodyPr>
            <a:lstStyle/>
            <a:p>
              <a:pPr marL="0" marR="0" indent="0" algn="ctr">
                <a:lnSpc>
                  <a:spcPct val="95000"/>
                </a:lnSpc>
              </a:pPr>
              <a:r>
                <a:rPr lang="fr-FR" sz="2100" dirty="0">
                  <a:solidFill>
                    <a:srgbClr val="22517F"/>
                  </a:solidFill>
                  <a:latin typeface="Arial"/>
                </a:rPr>
                <a:t>Mon visage apparaît souvent rouge sur les photos, donc j’évite de prendre des photos </a:t>
              </a:r>
              <a:br>
                <a:rPr lang="fr-FR" sz="2100" dirty="0">
                  <a:solidFill>
                    <a:srgbClr val="22517F"/>
                  </a:solidFill>
                  <a:latin typeface="Arial"/>
                </a:rPr>
              </a:br>
              <a:r>
                <a:rPr lang="fr-FR" sz="2100" dirty="0">
                  <a:solidFill>
                    <a:srgbClr val="22517F"/>
                  </a:solidFill>
                  <a:latin typeface="Arial"/>
                </a:rPr>
                <a:t>de mon visage.</a:t>
              </a:r>
            </a:p>
          </p:txBody>
        </p:sp>
        <p:sp>
          <p:nvSpPr>
            <p:cNvPr id="89" name="Prostokąt 88">
              <a:extLst>
                <a:ext uri="{FF2B5EF4-FFF2-40B4-BE49-F238E27FC236}">
                  <a16:creationId xmlns:a16="http://schemas.microsoft.com/office/drawing/2014/main" id="{B19ABA36-106D-9E3F-6E38-905B251093F9}"/>
                </a:ext>
              </a:extLst>
            </p:cNvPr>
            <p:cNvSpPr/>
            <p:nvPr/>
          </p:nvSpPr>
          <p:spPr>
            <a:xfrm>
              <a:off x="25450799" y="38444424"/>
              <a:ext cx="3323617" cy="899160"/>
            </a:xfrm>
            <a:prstGeom prst="rect">
              <a:avLst/>
            </a:prstGeom>
            <a:noFill/>
          </p:spPr>
          <p:txBody>
            <a:bodyPr lIns="0" tIns="0" rIns="0" bIns="0">
              <a:normAutofit fontScale="90000" lnSpcReduction="20000"/>
            </a:bodyPr>
            <a:lstStyle/>
            <a:p>
              <a:pPr marL="0" marR="0" indent="0" algn="ctr">
                <a:lnSpc>
                  <a:spcPct val="96000"/>
                </a:lnSpc>
              </a:pPr>
              <a:r>
                <a:rPr lang="fr-FR" sz="2100" dirty="0">
                  <a:solidFill>
                    <a:srgbClr val="22517F"/>
                  </a:solidFill>
                  <a:latin typeface="Arial"/>
                </a:rPr>
                <a:t>Mon visage devient rouge quand je fais de l’exercice, quand je marche vite ou quand je monte les escaliers.</a:t>
              </a:r>
            </a:p>
          </p:txBody>
        </p:sp>
        <p:sp>
          <p:nvSpPr>
            <p:cNvPr id="90" name="Prostokąt 89">
              <a:extLst>
                <a:ext uri="{FF2B5EF4-FFF2-40B4-BE49-F238E27FC236}">
                  <a16:creationId xmlns:a16="http://schemas.microsoft.com/office/drawing/2014/main" id="{59B6D9DE-411D-5AD7-CFD3-A2E2F45DADD1}"/>
                </a:ext>
              </a:extLst>
            </p:cNvPr>
            <p:cNvSpPr/>
            <p:nvPr/>
          </p:nvSpPr>
          <p:spPr>
            <a:xfrm>
              <a:off x="29132784" y="35643312"/>
              <a:ext cx="469392" cy="289560"/>
            </a:xfrm>
            <a:prstGeom prst="rect">
              <a:avLst/>
            </a:prstGeom>
            <a:noFill/>
          </p:spPr>
          <p:txBody>
            <a:bodyPr lIns="0" tIns="0" rIns="0" bIns="0">
              <a:normAutofit fontScale="97500"/>
            </a:bodyPr>
            <a:lstStyle/>
            <a:p>
              <a:pPr marL="0" marR="0" indent="0"/>
              <a:r>
                <a:rPr lang="fr-FR" sz="1800">
                  <a:solidFill>
                    <a:srgbClr val="22517F"/>
                  </a:solidFill>
                  <a:latin typeface="Arial"/>
                </a:rPr>
                <a:t>J0</a:t>
              </a:r>
            </a:p>
          </p:txBody>
        </p:sp>
        <p:sp>
          <p:nvSpPr>
            <p:cNvPr id="91" name="Prostokąt 90">
              <a:extLst>
                <a:ext uri="{FF2B5EF4-FFF2-40B4-BE49-F238E27FC236}">
                  <a16:creationId xmlns:a16="http://schemas.microsoft.com/office/drawing/2014/main" id="{672A0EAE-6DF2-66E0-D2DF-218949EAE44B}"/>
                </a:ext>
              </a:extLst>
            </p:cNvPr>
            <p:cNvSpPr/>
            <p:nvPr/>
          </p:nvSpPr>
          <p:spPr>
            <a:xfrm>
              <a:off x="29132784" y="36094416"/>
              <a:ext cx="530352" cy="316992"/>
            </a:xfrm>
            <a:prstGeom prst="rect">
              <a:avLst/>
            </a:prstGeom>
            <a:noFill/>
          </p:spPr>
          <p:txBody>
            <a:bodyPr lIns="0" tIns="0" rIns="0" bIns="0">
              <a:normAutofit fontScale="97500"/>
            </a:bodyPr>
            <a:lstStyle/>
            <a:p>
              <a:pPr marL="0" marR="0" indent="0"/>
              <a:r>
                <a:rPr lang="fr-FR" sz="1800">
                  <a:solidFill>
                    <a:srgbClr val="22517F"/>
                  </a:solidFill>
                  <a:latin typeface="Arial"/>
                </a:rPr>
                <a:t>J21</a:t>
              </a:r>
            </a:p>
          </p:txBody>
        </p:sp>
        <p:sp>
          <p:nvSpPr>
            <p:cNvPr id="92" name="Prostokąt 91">
              <a:extLst>
                <a:ext uri="{FF2B5EF4-FFF2-40B4-BE49-F238E27FC236}">
                  <a16:creationId xmlns:a16="http://schemas.microsoft.com/office/drawing/2014/main" id="{2771412B-FC5B-DA96-DF60-703238C0AA97}"/>
                </a:ext>
              </a:extLst>
            </p:cNvPr>
            <p:cNvSpPr/>
            <p:nvPr/>
          </p:nvSpPr>
          <p:spPr>
            <a:xfrm>
              <a:off x="15343632" y="32442912"/>
              <a:ext cx="195072" cy="231648"/>
            </a:xfrm>
            <a:prstGeom prst="rect">
              <a:avLst/>
            </a:prstGeom>
            <a:noFill/>
          </p:spPr>
          <p:txBody>
            <a:bodyPr lIns="0" tIns="0" rIns="0" bIns="0">
              <a:normAutofit fontScale="97500"/>
            </a:bodyPr>
            <a:lstStyle/>
            <a:p>
              <a:pPr marL="0" marR="0" indent="0" algn="ctr"/>
              <a:r>
                <a:rPr lang="fr-FR" sz="1500" b="1">
                  <a:solidFill>
                    <a:srgbClr val="22517F"/>
                  </a:solidFill>
                  <a:latin typeface="Arial"/>
                </a:rPr>
                <a:t>4</a:t>
              </a:r>
            </a:p>
          </p:txBody>
        </p:sp>
        <p:sp>
          <p:nvSpPr>
            <p:cNvPr id="93" name="Prostokąt 92">
              <a:extLst>
                <a:ext uri="{FF2B5EF4-FFF2-40B4-BE49-F238E27FC236}">
                  <a16:creationId xmlns:a16="http://schemas.microsoft.com/office/drawing/2014/main" id="{F047D084-A658-1DEE-C040-7EFCC29C5EF4}"/>
                </a:ext>
              </a:extLst>
            </p:cNvPr>
            <p:cNvSpPr/>
            <p:nvPr/>
          </p:nvSpPr>
          <p:spPr>
            <a:xfrm>
              <a:off x="15179040" y="33156144"/>
              <a:ext cx="390144" cy="249936"/>
            </a:xfrm>
            <a:prstGeom prst="rect">
              <a:avLst/>
            </a:prstGeom>
            <a:noFill/>
          </p:spPr>
          <p:txBody>
            <a:bodyPr lIns="0" tIns="0" rIns="0" bIns="0">
              <a:normAutofit fontScale="97500"/>
            </a:bodyPr>
            <a:lstStyle/>
            <a:p>
              <a:pPr marL="0" marR="0" indent="0" algn="ctr"/>
              <a:r>
                <a:rPr lang="fr-FR" sz="1500" b="1">
                  <a:solidFill>
                    <a:srgbClr val="22517F"/>
                  </a:solidFill>
                  <a:latin typeface="Arial"/>
                </a:rPr>
                <a:t>3,5</a:t>
              </a:r>
            </a:p>
          </p:txBody>
        </p:sp>
        <p:sp>
          <p:nvSpPr>
            <p:cNvPr id="94" name="Prostokąt 93">
              <a:extLst>
                <a:ext uri="{FF2B5EF4-FFF2-40B4-BE49-F238E27FC236}">
                  <a16:creationId xmlns:a16="http://schemas.microsoft.com/office/drawing/2014/main" id="{CAAD5E44-4D36-1183-4066-59930A8EED18}"/>
                </a:ext>
              </a:extLst>
            </p:cNvPr>
            <p:cNvSpPr/>
            <p:nvPr/>
          </p:nvSpPr>
          <p:spPr>
            <a:xfrm>
              <a:off x="15343632" y="33875472"/>
              <a:ext cx="219456" cy="219456"/>
            </a:xfrm>
            <a:prstGeom prst="rect">
              <a:avLst/>
            </a:prstGeom>
            <a:noFill/>
          </p:spPr>
          <p:txBody>
            <a:bodyPr lIns="0" tIns="0" rIns="0" bIns="0">
              <a:normAutofit fontScale="97500" lnSpcReduction="10000"/>
            </a:bodyPr>
            <a:lstStyle/>
            <a:p>
              <a:pPr marL="0" marR="0" indent="0" algn="ctr"/>
              <a:r>
                <a:rPr lang="fr-FR" sz="1500" b="1">
                  <a:solidFill>
                    <a:srgbClr val="22517F"/>
                  </a:solidFill>
                  <a:latin typeface="Arial"/>
                </a:rPr>
                <a:t>3</a:t>
              </a:r>
            </a:p>
          </p:txBody>
        </p:sp>
        <p:sp>
          <p:nvSpPr>
            <p:cNvPr id="95" name="Prostokąt 94">
              <a:extLst>
                <a:ext uri="{FF2B5EF4-FFF2-40B4-BE49-F238E27FC236}">
                  <a16:creationId xmlns:a16="http://schemas.microsoft.com/office/drawing/2014/main" id="{8908226C-B121-37C6-22D2-5C709B5204CA}"/>
                </a:ext>
              </a:extLst>
            </p:cNvPr>
            <p:cNvSpPr/>
            <p:nvPr/>
          </p:nvSpPr>
          <p:spPr>
            <a:xfrm>
              <a:off x="15179040" y="34588704"/>
              <a:ext cx="347472" cy="243840"/>
            </a:xfrm>
            <a:prstGeom prst="rect">
              <a:avLst/>
            </a:prstGeom>
            <a:noFill/>
          </p:spPr>
          <p:txBody>
            <a:bodyPr lIns="0" tIns="0" rIns="0" bIns="0">
              <a:normAutofit fontScale="97500"/>
            </a:bodyPr>
            <a:lstStyle/>
            <a:p>
              <a:pPr marL="0" marR="0" indent="0"/>
              <a:r>
                <a:rPr lang="fr-FR" sz="1500" b="1">
                  <a:solidFill>
                    <a:srgbClr val="22517F"/>
                  </a:solidFill>
                  <a:latin typeface="Arial"/>
                </a:rPr>
                <a:t>2,5</a:t>
              </a:r>
            </a:p>
          </p:txBody>
        </p:sp>
        <p:sp>
          <p:nvSpPr>
            <p:cNvPr id="96" name="Prostokąt 95">
              <a:extLst>
                <a:ext uri="{FF2B5EF4-FFF2-40B4-BE49-F238E27FC236}">
                  <a16:creationId xmlns:a16="http://schemas.microsoft.com/office/drawing/2014/main" id="{D14B87A5-710A-38B0-E3C4-F64E039D032D}"/>
                </a:ext>
              </a:extLst>
            </p:cNvPr>
            <p:cNvSpPr/>
            <p:nvPr/>
          </p:nvSpPr>
          <p:spPr>
            <a:xfrm>
              <a:off x="15343632" y="35308032"/>
              <a:ext cx="176784" cy="243840"/>
            </a:xfrm>
            <a:prstGeom prst="rect">
              <a:avLst/>
            </a:prstGeom>
            <a:noFill/>
          </p:spPr>
          <p:txBody>
            <a:bodyPr lIns="0" tIns="0" rIns="0" bIns="0">
              <a:normAutofit fontScale="97500"/>
            </a:bodyPr>
            <a:lstStyle/>
            <a:p>
              <a:pPr marL="0" marR="0" indent="0" algn="ctr"/>
              <a:r>
                <a:rPr lang="fr-FR" sz="1500" b="1">
                  <a:solidFill>
                    <a:srgbClr val="22517F"/>
                  </a:solidFill>
                  <a:latin typeface="Arial"/>
                </a:rPr>
                <a:t>2</a:t>
              </a:r>
            </a:p>
          </p:txBody>
        </p:sp>
        <p:sp>
          <p:nvSpPr>
            <p:cNvPr id="97" name="Prostokąt 96">
              <a:extLst>
                <a:ext uri="{FF2B5EF4-FFF2-40B4-BE49-F238E27FC236}">
                  <a16:creationId xmlns:a16="http://schemas.microsoft.com/office/drawing/2014/main" id="{822318AD-2950-63B5-DA16-8092062A42B0}"/>
                </a:ext>
              </a:extLst>
            </p:cNvPr>
            <p:cNvSpPr/>
            <p:nvPr/>
          </p:nvSpPr>
          <p:spPr>
            <a:xfrm>
              <a:off x="15240000" y="36021264"/>
              <a:ext cx="304800" cy="237744"/>
            </a:xfrm>
            <a:prstGeom prst="rect">
              <a:avLst/>
            </a:prstGeom>
            <a:noFill/>
          </p:spPr>
          <p:txBody>
            <a:bodyPr lIns="0" tIns="0" rIns="0" bIns="0">
              <a:normAutofit fontScale="97500"/>
            </a:bodyPr>
            <a:lstStyle/>
            <a:p>
              <a:pPr marL="0" marR="0" indent="0"/>
              <a:r>
                <a:rPr lang="fr-FR" sz="1500" b="1">
                  <a:solidFill>
                    <a:srgbClr val="22517F"/>
                  </a:solidFill>
                  <a:latin typeface="Arial"/>
                </a:rPr>
                <a:t>1,5</a:t>
              </a:r>
            </a:p>
          </p:txBody>
        </p:sp>
        <p:sp>
          <p:nvSpPr>
            <p:cNvPr id="98" name="Prostokąt 97">
              <a:extLst>
                <a:ext uri="{FF2B5EF4-FFF2-40B4-BE49-F238E27FC236}">
                  <a16:creationId xmlns:a16="http://schemas.microsoft.com/office/drawing/2014/main" id="{6070D0E4-56BB-D7C1-11C5-FF608E23D6A0}"/>
                </a:ext>
              </a:extLst>
            </p:cNvPr>
            <p:cNvSpPr/>
            <p:nvPr/>
          </p:nvSpPr>
          <p:spPr>
            <a:xfrm>
              <a:off x="15386304" y="36734496"/>
              <a:ext cx="146304" cy="249936"/>
            </a:xfrm>
            <a:prstGeom prst="rect">
              <a:avLst/>
            </a:prstGeom>
            <a:noFill/>
          </p:spPr>
          <p:txBody>
            <a:bodyPr lIns="0" tIns="0" rIns="0" bIns="0">
              <a:normAutofit fontScale="97500"/>
            </a:bodyPr>
            <a:lstStyle/>
            <a:p>
              <a:pPr marL="0" marR="0" indent="0"/>
              <a:r>
                <a:rPr lang="fr-FR" sz="1500" b="1">
                  <a:solidFill>
                    <a:srgbClr val="22517F"/>
                  </a:solidFill>
                  <a:latin typeface="Arial"/>
                </a:rPr>
                <a:t>1</a:t>
              </a:r>
            </a:p>
          </p:txBody>
        </p:sp>
        <p:sp>
          <p:nvSpPr>
            <p:cNvPr id="99" name="Prostokąt 98">
              <a:extLst>
                <a:ext uri="{FF2B5EF4-FFF2-40B4-BE49-F238E27FC236}">
                  <a16:creationId xmlns:a16="http://schemas.microsoft.com/office/drawing/2014/main" id="{BC980A87-31A0-9EE2-5571-DA9A9284F64B}"/>
                </a:ext>
              </a:extLst>
            </p:cNvPr>
            <p:cNvSpPr/>
            <p:nvPr/>
          </p:nvSpPr>
          <p:spPr>
            <a:xfrm>
              <a:off x="15179040" y="37466016"/>
              <a:ext cx="377952" cy="249936"/>
            </a:xfrm>
            <a:prstGeom prst="rect">
              <a:avLst/>
            </a:prstGeom>
            <a:noFill/>
          </p:spPr>
          <p:txBody>
            <a:bodyPr lIns="0" tIns="0" rIns="0" bIns="0">
              <a:normAutofit fontScale="97500"/>
            </a:bodyPr>
            <a:lstStyle/>
            <a:p>
              <a:pPr marL="0" marR="0" indent="0"/>
              <a:r>
                <a:rPr lang="fr-FR" sz="1500" b="1">
                  <a:solidFill>
                    <a:srgbClr val="22517F"/>
                  </a:solidFill>
                  <a:latin typeface="Arial"/>
                </a:rPr>
                <a:t>0,5</a:t>
              </a:r>
            </a:p>
          </p:txBody>
        </p:sp>
        <p:sp>
          <p:nvSpPr>
            <p:cNvPr id="100" name="Prostokąt 99">
              <a:extLst>
                <a:ext uri="{FF2B5EF4-FFF2-40B4-BE49-F238E27FC236}">
                  <a16:creationId xmlns:a16="http://schemas.microsoft.com/office/drawing/2014/main" id="{CAF02CCE-474A-F9C9-5428-5F86197F60AF}"/>
                </a:ext>
              </a:extLst>
            </p:cNvPr>
            <p:cNvSpPr/>
            <p:nvPr/>
          </p:nvSpPr>
          <p:spPr>
            <a:xfrm>
              <a:off x="15337536" y="38185344"/>
              <a:ext cx="207264" cy="231648"/>
            </a:xfrm>
            <a:prstGeom prst="rect">
              <a:avLst/>
            </a:prstGeom>
            <a:noFill/>
          </p:spPr>
          <p:txBody>
            <a:bodyPr lIns="0" tIns="0" rIns="0" bIns="0">
              <a:normAutofit fontScale="97500"/>
            </a:bodyPr>
            <a:lstStyle/>
            <a:p>
              <a:pPr marL="0" marR="0" indent="0" algn="ctr"/>
              <a:r>
                <a:rPr lang="fr-FR" sz="1500" b="1">
                  <a:solidFill>
                    <a:srgbClr val="22517F"/>
                  </a:solidFill>
                  <a:latin typeface="Arial"/>
                </a:rPr>
                <a:t>O</a:t>
              </a:r>
            </a:p>
          </p:txBody>
        </p:sp>
        <p:sp>
          <p:nvSpPr>
            <p:cNvPr id="101" name="Prostokąt 100">
              <a:extLst>
                <a:ext uri="{FF2B5EF4-FFF2-40B4-BE49-F238E27FC236}">
                  <a16:creationId xmlns:a16="http://schemas.microsoft.com/office/drawing/2014/main" id="{EF0F3EDC-61DD-C869-52AC-302AF35E3B2E}"/>
                </a:ext>
              </a:extLst>
            </p:cNvPr>
            <p:cNvSpPr/>
            <p:nvPr/>
          </p:nvSpPr>
          <p:spPr>
            <a:xfrm>
              <a:off x="16629888" y="36188904"/>
              <a:ext cx="509016" cy="274320"/>
            </a:xfrm>
            <a:prstGeom prst="rect">
              <a:avLst/>
            </a:prstGeom>
            <a:solidFill>
              <a:srgbClr val="003C72"/>
            </a:solidFill>
          </p:spPr>
          <p:txBody>
            <a:bodyPr lIns="0" tIns="0" rIns="0" bIns="0">
              <a:normAutofit fontScale="97500"/>
            </a:bodyPr>
            <a:lstStyle/>
            <a:p>
              <a:pPr marL="0" marR="0" indent="0"/>
              <a:r>
                <a:rPr lang="fr-FR" sz="1600">
                  <a:solidFill>
                    <a:srgbClr val="FFFFFF"/>
                  </a:solidFill>
                  <a:latin typeface="Arial"/>
                </a:rPr>
                <a:t>1,55</a:t>
              </a:r>
            </a:p>
          </p:txBody>
        </p:sp>
        <p:sp>
          <p:nvSpPr>
            <p:cNvPr id="102" name="Prostokąt 101">
              <a:extLst>
                <a:ext uri="{FF2B5EF4-FFF2-40B4-BE49-F238E27FC236}">
                  <a16:creationId xmlns:a16="http://schemas.microsoft.com/office/drawing/2014/main" id="{92EC9208-4973-7D3D-1E58-E116A0B16A9B}"/>
                </a:ext>
              </a:extLst>
            </p:cNvPr>
            <p:cNvSpPr/>
            <p:nvPr/>
          </p:nvSpPr>
          <p:spPr>
            <a:xfrm>
              <a:off x="17486376" y="36444936"/>
              <a:ext cx="490728" cy="268224"/>
            </a:xfrm>
            <a:prstGeom prst="rect">
              <a:avLst/>
            </a:prstGeom>
            <a:solidFill>
              <a:srgbClr val="E0467A"/>
            </a:solidFill>
          </p:spPr>
          <p:txBody>
            <a:bodyPr lIns="0" tIns="0" rIns="0" bIns="0">
              <a:normAutofit fontScale="97500" lnSpcReduction="10000"/>
            </a:bodyPr>
            <a:lstStyle/>
            <a:p>
              <a:pPr marL="0" marR="0" indent="0"/>
              <a:r>
                <a:rPr lang="fr-FR" sz="1800">
                  <a:solidFill>
                    <a:srgbClr val="FFFFFF"/>
                  </a:solidFill>
                  <a:latin typeface="Arial"/>
                </a:rPr>
                <a:t>1,36</a:t>
              </a:r>
            </a:p>
          </p:txBody>
        </p:sp>
        <p:sp>
          <p:nvSpPr>
            <p:cNvPr id="103" name="Prostokąt 102">
              <a:extLst>
                <a:ext uri="{FF2B5EF4-FFF2-40B4-BE49-F238E27FC236}">
                  <a16:creationId xmlns:a16="http://schemas.microsoft.com/office/drawing/2014/main" id="{B104F7CD-819D-FF10-17A0-A559DE144C41}"/>
                </a:ext>
              </a:extLst>
            </p:cNvPr>
            <p:cNvSpPr/>
            <p:nvPr/>
          </p:nvSpPr>
          <p:spPr>
            <a:xfrm>
              <a:off x="19857720" y="36036504"/>
              <a:ext cx="509016" cy="280416"/>
            </a:xfrm>
            <a:prstGeom prst="rect">
              <a:avLst/>
            </a:prstGeom>
            <a:solidFill>
              <a:srgbClr val="003C72"/>
            </a:solidFill>
          </p:spPr>
          <p:txBody>
            <a:bodyPr lIns="0" tIns="0" rIns="0" bIns="0">
              <a:normAutofit fontScale="97500"/>
            </a:bodyPr>
            <a:lstStyle/>
            <a:p>
              <a:pPr marL="0" marR="0" indent="0"/>
              <a:r>
                <a:rPr lang="fr-FR" sz="1600">
                  <a:solidFill>
                    <a:srgbClr val="FFFFFF"/>
                  </a:solidFill>
                  <a:latin typeface="Arial"/>
                </a:rPr>
                <a:t>1,67</a:t>
              </a:r>
            </a:p>
          </p:txBody>
        </p:sp>
        <p:sp>
          <p:nvSpPr>
            <p:cNvPr id="104" name="Prostokąt 103">
              <a:extLst>
                <a:ext uri="{FF2B5EF4-FFF2-40B4-BE49-F238E27FC236}">
                  <a16:creationId xmlns:a16="http://schemas.microsoft.com/office/drawing/2014/main" id="{78658E12-CB90-0291-7050-F76B46AA86DF}"/>
                </a:ext>
              </a:extLst>
            </p:cNvPr>
            <p:cNvSpPr/>
            <p:nvPr/>
          </p:nvSpPr>
          <p:spPr>
            <a:xfrm>
              <a:off x="20692872" y="36362640"/>
              <a:ext cx="512064" cy="259080"/>
            </a:xfrm>
            <a:prstGeom prst="rect">
              <a:avLst/>
            </a:prstGeom>
            <a:solidFill>
              <a:srgbClr val="E0467A"/>
            </a:solidFill>
          </p:spPr>
          <p:txBody>
            <a:bodyPr lIns="0" tIns="0" rIns="0" bIns="0">
              <a:normAutofit fontScale="97500"/>
            </a:bodyPr>
            <a:lstStyle/>
            <a:p>
              <a:pPr marL="0" marR="0" indent="0"/>
              <a:r>
                <a:rPr lang="fr-FR" sz="1600">
                  <a:solidFill>
                    <a:srgbClr val="FFFFFF"/>
                  </a:solidFill>
                  <a:latin typeface="Arial"/>
                </a:rPr>
                <a:t>1,43</a:t>
              </a:r>
            </a:p>
          </p:txBody>
        </p:sp>
        <p:sp>
          <p:nvSpPr>
            <p:cNvPr id="105" name="Prostokąt 104">
              <a:extLst>
                <a:ext uri="{FF2B5EF4-FFF2-40B4-BE49-F238E27FC236}">
                  <a16:creationId xmlns:a16="http://schemas.microsoft.com/office/drawing/2014/main" id="{65C2729C-E890-A164-5B56-C8DAE34E6015}"/>
                </a:ext>
              </a:extLst>
            </p:cNvPr>
            <p:cNvSpPr/>
            <p:nvPr/>
          </p:nvSpPr>
          <p:spPr>
            <a:xfrm>
              <a:off x="23082504" y="36649152"/>
              <a:ext cx="505968" cy="286512"/>
            </a:xfrm>
            <a:prstGeom prst="rect">
              <a:avLst/>
            </a:prstGeom>
            <a:solidFill>
              <a:srgbClr val="003C72"/>
            </a:solidFill>
          </p:spPr>
          <p:txBody>
            <a:bodyPr lIns="0" tIns="0" rIns="0" bIns="0">
              <a:normAutofit fontScale="97500"/>
            </a:bodyPr>
            <a:lstStyle/>
            <a:p>
              <a:pPr marL="0" marR="0" indent="0" algn="r"/>
              <a:r>
                <a:rPr lang="fr-FR" sz="1600">
                  <a:solidFill>
                    <a:srgbClr val="FFFFFF"/>
                  </a:solidFill>
                  <a:latin typeface="Arial"/>
                </a:rPr>
                <a:t>1,23</a:t>
              </a:r>
            </a:p>
          </p:txBody>
        </p:sp>
        <p:sp>
          <p:nvSpPr>
            <p:cNvPr id="106" name="Prostokąt 105">
              <a:extLst>
                <a:ext uri="{FF2B5EF4-FFF2-40B4-BE49-F238E27FC236}">
                  <a16:creationId xmlns:a16="http://schemas.microsoft.com/office/drawing/2014/main" id="{A639B62C-4B47-9CC7-ABDB-C53F00370807}"/>
                </a:ext>
              </a:extLst>
            </p:cNvPr>
            <p:cNvSpPr/>
            <p:nvPr/>
          </p:nvSpPr>
          <p:spPr>
            <a:xfrm>
              <a:off x="24024336" y="36835080"/>
              <a:ext cx="304800" cy="274320"/>
            </a:xfrm>
            <a:prstGeom prst="rect">
              <a:avLst/>
            </a:prstGeom>
            <a:solidFill>
              <a:srgbClr val="E0467A"/>
            </a:solidFill>
          </p:spPr>
          <p:txBody>
            <a:bodyPr lIns="0" tIns="0" rIns="0" bIns="0">
              <a:normAutofit fontScale="97500"/>
            </a:bodyPr>
            <a:lstStyle/>
            <a:p>
              <a:pPr marL="0" marR="0" indent="0" algn="r"/>
              <a:r>
                <a:rPr lang="fr-FR" sz="1600">
                  <a:solidFill>
                    <a:srgbClr val="FFFFFF"/>
                  </a:solidFill>
                  <a:latin typeface="Arial"/>
                </a:rPr>
                <a:t>1,1</a:t>
              </a:r>
            </a:p>
          </p:txBody>
        </p:sp>
        <p:sp>
          <p:nvSpPr>
            <p:cNvPr id="107" name="Prostokąt 106">
              <a:extLst>
                <a:ext uri="{FF2B5EF4-FFF2-40B4-BE49-F238E27FC236}">
                  <a16:creationId xmlns:a16="http://schemas.microsoft.com/office/drawing/2014/main" id="{DA55213F-E646-9A56-E435-BA9613A6D7D8}"/>
                </a:ext>
              </a:extLst>
            </p:cNvPr>
            <p:cNvSpPr/>
            <p:nvPr/>
          </p:nvSpPr>
          <p:spPr>
            <a:xfrm>
              <a:off x="26273760" y="34954464"/>
              <a:ext cx="569976" cy="265176"/>
            </a:xfrm>
            <a:prstGeom prst="rect">
              <a:avLst/>
            </a:prstGeom>
            <a:solidFill>
              <a:srgbClr val="003C72"/>
            </a:solidFill>
          </p:spPr>
          <p:txBody>
            <a:bodyPr lIns="0" tIns="0" rIns="0" bIns="0">
              <a:normAutofit fontScale="97500"/>
            </a:bodyPr>
            <a:lstStyle/>
            <a:p>
              <a:pPr marL="0" marR="0" indent="0" algn="r"/>
              <a:r>
                <a:rPr lang="fr-FR" sz="1600">
                  <a:solidFill>
                    <a:srgbClr val="FFFFFF"/>
                  </a:solidFill>
                  <a:latin typeface="Arial"/>
                </a:rPr>
                <a:t>2,42</a:t>
              </a:r>
            </a:p>
          </p:txBody>
        </p:sp>
        <p:sp>
          <p:nvSpPr>
            <p:cNvPr id="108" name="Prostokąt 107">
              <a:extLst>
                <a:ext uri="{FF2B5EF4-FFF2-40B4-BE49-F238E27FC236}">
                  <a16:creationId xmlns:a16="http://schemas.microsoft.com/office/drawing/2014/main" id="{4CDD494D-78FC-98D9-689E-72FA4165B608}"/>
                </a:ext>
              </a:extLst>
            </p:cNvPr>
            <p:cNvSpPr/>
            <p:nvPr/>
          </p:nvSpPr>
          <p:spPr>
            <a:xfrm>
              <a:off x="27127200" y="35244024"/>
              <a:ext cx="548640" cy="280416"/>
            </a:xfrm>
            <a:prstGeom prst="rect">
              <a:avLst/>
            </a:prstGeom>
            <a:solidFill>
              <a:srgbClr val="E0467A"/>
            </a:solidFill>
          </p:spPr>
          <p:txBody>
            <a:bodyPr lIns="0" tIns="0" rIns="0" bIns="0">
              <a:normAutofit fontScale="97500"/>
            </a:bodyPr>
            <a:lstStyle/>
            <a:p>
              <a:pPr marL="0" marR="0" indent="0" algn="r"/>
              <a:r>
                <a:rPr lang="fr-FR" sz="1600">
                  <a:solidFill>
                    <a:srgbClr val="FFFFFF"/>
                  </a:solidFill>
                  <a:latin typeface="Arial"/>
                </a:rPr>
                <a:t>2,22</a:t>
              </a:r>
            </a:p>
          </p:txBody>
        </p:sp>
      </p:grpSp>
      <p:grpSp>
        <p:nvGrpSpPr>
          <p:cNvPr id="53" name="Grupa 52">
            <a:extLst>
              <a:ext uri="{FF2B5EF4-FFF2-40B4-BE49-F238E27FC236}">
                <a16:creationId xmlns:a16="http://schemas.microsoft.com/office/drawing/2014/main" id="{F25A94F1-E241-7C73-147C-E86F57B955B8}"/>
              </a:ext>
            </a:extLst>
          </p:cNvPr>
          <p:cNvGrpSpPr/>
          <p:nvPr/>
        </p:nvGrpSpPr>
        <p:grpSpPr>
          <a:xfrm>
            <a:off x="725424" y="32071056"/>
            <a:ext cx="7720584" cy="6578056"/>
            <a:chOff x="725424" y="32071056"/>
            <a:chExt cx="7720584" cy="6578056"/>
          </a:xfrm>
        </p:grpSpPr>
        <p:pic>
          <p:nvPicPr>
            <p:cNvPr id="60" name="Obraz 59">
              <a:extLst>
                <a:ext uri="{FF2B5EF4-FFF2-40B4-BE49-F238E27FC236}">
                  <a16:creationId xmlns:a16="http://schemas.microsoft.com/office/drawing/2014/main" id="{0E1924CB-E55C-695C-CE53-8201E2E3105B}"/>
                </a:ext>
              </a:extLst>
            </p:cNvPr>
            <p:cNvPicPr>
              <a:picLocks noChangeAspect="1"/>
            </p:cNvPicPr>
            <p:nvPr/>
          </p:nvPicPr>
          <p:blipFill>
            <a:blip r:embed="rId4"/>
            <a:stretch>
              <a:fillRect/>
            </a:stretch>
          </p:blipFill>
          <p:spPr>
            <a:xfrm>
              <a:off x="1828800" y="32787336"/>
              <a:ext cx="6617208" cy="5401056"/>
            </a:xfrm>
            <a:prstGeom prst="rect">
              <a:avLst/>
            </a:prstGeom>
          </p:spPr>
        </p:pic>
        <p:sp>
          <p:nvSpPr>
            <p:cNvPr id="61" name="Prostokąt 60">
              <a:extLst>
                <a:ext uri="{FF2B5EF4-FFF2-40B4-BE49-F238E27FC236}">
                  <a16:creationId xmlns:a16="http://schemas.microsoft.com/office/drawing/2014/main" id="{06905205-DDAD-E8E5-676E-D194E744EFD9}"/>
                </a:ext>
              </a:extLst>
            </p:cNvPr>
            <p:cNvSpPr/>
            <p:nvPr/>
          </p:nvSpPr>
          <p:spPr>
            <a:xfrm>
              <a:off x="2965704" y="32071056"/>
              <a:ext cx="4102608" cy="673608"/>
            </a:xfrm>
            <a:prstGeom prst="rect">
              <a:avLst/>
            </a:prstGeom>
            <a:noFill/>
          </p:spPr>
          <p:txBody>
            <a:bodyPr lIns="0" tIns="0" rIns="0" bIns="0">
              <a:normAutofit fontScale="97500" lnSpcReduction="10000"/>
            </a:bodyPr>
            <a:lstStyle/>
            <a:p>
              <a:pPr marL="0" marR="0" indent="0" algn="ctr"/>
              <a:r>
                <a:rPr lang="fr-FR" sz="4700" b="1">
                  <a:solidFill>
                    <a:srgbClr val="22517F"/>
                  </a:solidFill>
                  <a:latin typeface="Calibri"/>
                </a:rPr>
                <a:t>Score BoSS total</a:t>
              </a:r>
            </a:p>
          </p:txBody>
        </p:sp>
        <p:sp>
          <p:nvSpPr>
            <p:cNvPr id="64" name="Prostokąt 63">
              <a:extLst>
                <a:ext uri="{FF2B5EF4-FFF2-40B4-BE49-F238E27FC236}">
                  <a16:creationId xmlns:a16="http://schemas.microsoft.com/office/drawing/2014/main" id="{284A7102-1D24-8384-654F-6E3BF0855AC0}"/>
                </a:ext>
              </a:extLst>
            </p:cNvPr>
            <p:cNvSpPr/>
            <p:nvPr/>
          </p:nvSpPr>
          <p:spPr>
            <a:xfrm>
              <a:off x="725424" y="32504330"/>
              <a:ext cx="1060704" cy="6144782"/>
            </a:xfrm>
            <a:prstGeom prst="rect">
              <a:avLst/>
            </a:prstGeom>
            <a:noFill/>
          </p:spPr>
          <p:txBody>
            <a:bodyPr vert="vert270" lIns="0" tIns="0" rIns="0" bIns="0">
              <a:normAutofit fontScale="97500"/>
            </a:bodyPr>
            <a:lstStyle/>
            <a:p>
              <a:pPr marL="0" marR="0" indent="0" algn="ctr"/>
              <a:r>
                <a:rPr lang="fr-FR" sz="2500" dirty="0">
                  <a:solidFill>
                    <a:srgbClr val="22517F"/>
                  </a:solidFill>
                  <a:latin typeface="Arial"/>
                </a:rPr>
                <a:t>Auto-évaluation de l’impact du syndrome </a:t>
              </a:r>
              <a:br>
                <a:rPr lang="fr-FR" sz="2500" dirty="0">
                  <a:solidFill>
                    <a:srgbClr val="22517F"/>
                  </a:solidFill>
                  <a:latin typeface="Arial"/>
                </a:rPr>
              </a:br>
              <a:r>
                <a:rPr lang="fr-FR" sz="2500" dirty="0">
                  <a:solidFill>
                    <a:srgbClr val="22517F"/>
                  </a:solidFill>
                  <a:latin typeface="Arial"/>
                </a:rPr>
                <a:t>de la peau sensible sur la vie quotidienne</a:t>
              </a:r>
            </a:p>
          </p:txBody>
        </p:sp>
        <p:sp>
          <p:nvSpPr>
            <p:cNvPr id="66" name="Prostokąt 65">
              <a:extLst>
                <a:ext uri="{FF2B5EF4-FFF2-40B4-BE49-F238E27FC236}">
                  <a16:creationId xmlns:a16="http://schemas.microsoft.com/office/drawing/2014/main" id="{13F36126-F621-93E4-D878-43680BCAB082}"/>
                </a:ext>
              </a:extLst>
            </p:cNvPr>
            <p:cNvSpPr/>
            <p:nvPr/>
          </p:nvSpPr>
          <p:spPr>
            <a:xfrm>
              <a:off x="3688080" y="38142672"/>
              <a:ext cx="512064" cy="365760"/>
            </a:xfrm>
            <a:prstGeom prst="rect">
              <a:avLst/>
            </a:prstGeom>
            <a:noFill/>
          </p:spPr>
          <p:txBody>
            <a:bodyPr lIns="0" tIns="0" rIns="0" bIns="0">
              <a:normAutofit fontScale="97500"/>
            </a:bodyPr>
            <a:lstStyle/>
            <a:p>
              <a:pPr marL="0" marR="0" indent="0" algn="ctr"/>
              <a:r>
                <a:rPr lang="fr-FR" sz="2500">
                  <a:solidFill>
                    <a:srgbClr val="22517F"/>
                  </a:solidFill>
                  <a:latin typeface="Arial"/>
                </a:rPr>
                <a:t>J0</a:t>
              </a:r>
            </a:p>
          </p:txBody>
        </p:sp>
        <p:sp>
          <p:nvSpPr>
            <p:cNvPr id="68" name="Prostokąt 67">
              <a:extLst>
                <a:ext uri="{FF2B5EF4-FFF2-40B4-BE49-F238E27FC236}">
                  <a16:creationId xmlns:a16="http://schemas.microsoft.com/office/drawing/2014/main" id="{6FD07A40-5742-BEDF-2C36-C167F544C800}"/>
                </a:ext>
              </a:extLst>
            </p:cNvPr>
            <p:cNvSpPr/>
            <p:nvPr/>
          </p:nvSpPr>
          <p:spPr>
            <a:xfrm>
              <a:off x="6583680" y="38167056"/>
              <a:ext cx="585216" cy="350520"/>
            </a:xfrm>
            <a:prstGeom prst="rect">
              <a:avLst/>
            </a:prstGeom>
            <a:noFill/>
          </p:spPr>
          <p:txBody>
            <a:bodyPr lIns="0" tIns="0" rIns="0" bIns="0">
              <a:normAutofit fontScale="97500" lnSpcReduction="10000"/>
            </a:bodyPr>
            <a:lstStyle/>
            <a:p>
              <a:pPr marL="0" marR="0" indent="0" algn="ctr"/>
              <a:r>
                <a:rPr lang="fr-FR" sz="2500">
                  <a:solidFill>
                    <a:srgbClr val="22517F"/>
                  </a:solidFill>
                  <a:latin typeface="Arial"/>
                </a:rPr>
                <a:t>J21</a:t>
              </a:r>
            </a:p>
          </p:txBody>
        </p:sp>
        <p:sp>
          <p:nvSpPr>
            <p:cNvPr id="69" name="Prostokąt 68">
              <a:extLst>
                <a:ext uri="{FF2B5EF4-FFF2-40B4-BE49-F238E27FC236}">
                  <a16:creationId xmlns:a16="http://schemas.microsoft.com/office/drawing/2014/main" id="{5DC0F112-6347-D9F6-0366-4FB898FFCF49}"/>
                </a:ext>
              </a:extLst>
            </p:cNvPr>
            <p:cNvSpPr/>
            <p:nvPr/>
          </p:nvSpPr>
          <p:spPr>
            <a:xfrm>
              <a:off x="3489960" y="35222688"/>
              <a:ext cx="850392" cy="304800"/>
            </a:xfrm>
            <a:prstGeom prst="rect">
              <a:avLst/>
            </a:prstGeom>
            <a:solidFill>
              <a:srgbClr val="003C72"/>
            </a:solidFill>
          </p:spPr>
          <p:txBody>
            <a:bodyPr lIns="0" tIns="0" rIns="0" bIns="0">
              <a:normAutofit fontScale="97500" lnSpcReduction="10000"/>
            </a:bodyPr>
            <a:lstStyle/>
            <a:p>
              <a:pPr marL="0" marR="0" indent="0" algn="ctr"/>
              <a:r>
                <a:rPr lang="fr-FR" sz="2200">
                  <a:solidFill>
                    <a:srgbClr val="FFFFFF"/>
                  </a:solidFill>
                  <a:latin typeface="Arial"/>
                </a:rPr>
                <a:t>23,65</a:t>
              </a:r>
            </a:p>
          </p:txBody>
        </p:sp>
        <p:sp>
          <p:nvSpPr>
            <p:cNvPr id="71" name="Prostokąt 70">
              <a:extLst>
                <a:ext uri="{FF2B5EF4-FFF2-40B4-BE49-F238E27FC236}">
                  <a16:creationId xmlns:a16="http://schemas.microsoft.com/office/drawing/2014/main" id="{9F7F3163-3C5F-B278-B545-49B1640EA904}"/>
                </a:ext>
              </a:extLst>
            </p:cNvPr>
            <p:cNvSpPr/>
            <p:nvPr/>
          </p:nvSpPr>
          <p:spPr>
            <a:xfrm>
              <a:off x="6370320" y="35378136"/>
              <a:ext cx="957072" cy="323088"/>
            </a:xfrm>
            <a:prstGeom prst="rect">
              <a:avLst/>
            </a:prstGeom>
            <a:solidFill>
              <a:srgbClr val="E0467A"/>
            </a:solidFill>
          </p:spPr>
          <p:txBody>
            <a:bodyPr lIns="0" tIns="0" rIns="0" bIns="0">
              <a:normAutofit fontScale="97500"/>
            </a:bodyPr>
            <a:lstStyle/>
            <a:p>
              <a:pPr marL="0" marR="0" indent="0" algn="ctr"/>
              <a:r>
                <a:rPr lang="fr-FR" sz="2000">
                  <a:solidFill>
                    <a:srgbClr val="FFFFFF"/>
                  </a:solidFill>
                  <a:latin typeface="Arial"/>
                </a:rPr>
                <a:t>22,34</a:t>
              </a:r>
            </a:p>
          </p:txBody>
        </p:sp>
      </p:grpSp>
      <p:grpSp>
        <p:nvGrpSpPr>
          <p:cNvPr id="123" name="Grupa 122">
            <a:extLst>
              <a:ext uri="{FF2B5EF4-FFF2-40B4-BE49-F238E27FC236}">
                <a16:creationId xmlns:a16="http://schemas.microsoft.com/office/drawing/2014/main" id="{BEBA539F-81FF-D90F-47A1-FD00A3F81AAD}"/>
              </a:ext>
            </a:extLst>
          </p:cNvPr>
          <p:cNvGrpSpPr/>
          <p:nvPr/>
        </p:nvGrpSpPr>
        <p:grpSpPr>
          <a:xfrm>
            <a:off x="708924" y="22817328"/>
            <a:ext cx="17557740" cy="8128940"/>
            <a:chOff x="708924" y="22817328"/>
            <a:chExt cx="17557740" cy="8128940"/>
          </a:xfrm>
        </p:grpSpPr>
        <p:pic>
          <p:nvPicPr>
            <p:cNvPr id="124" name="Obraz 123">
              <a:extLst>
                <a:ext uri="{FF2B5EF4-FFF2-40B4-BE49-F238E27FC236}">
                  <a16:creationId xmlns:a16="http://schemas.microsoft.com/office/drawing/2014/main" id="{CB38C030-81E6-16E6-4A4B-073771F00331}"/>
                </a:ext>
              </a:extLst>
            </p:cNvPr>
            <p:cNvPicPr>
              <a:picLocks noChangeAspect="1"/>
            </p:cNvPicPr>
            <p:nvPr/>
          </p:nvPicPr>
          <p:blipFill>
            <a:blip r:embed="rId5"/>
            <a:stretch>
              <a:fillRect/>
            </a:stretch>
          </p:blipFill>
          <p:spPr>
            <a:xfrm>
              <a:off x="1959864" y="23817072"/>
              <a:ext cx="16306800" cy="6336792"/>
            </a:xfrm>
            <a:prstGeom prst="rect">
              <a:avLst/>
            </a:prstGeom>
          </p:spPr>
        </p:pic>
        <p:sp>
          <p:nvSpPr>
            <p:cNvPr id="125" name="Prostokąt 124">
              <a:extLst>
                <a:ext uri="{FF2B5EF4-FFF2-40B4-BE49-F238E27FC236}">
                  <a16:creationId xmlns:a16="http://schemas.microsoft.com/office/drawing/2014/main" id="{0490B56E-7B47-E9B8-DEAE-F0525D4E99E7}"/>
                </a:ext>
              </a:extLst>
            </p:cNvPr>
            <p:cNvSpPr/>
            <p:nvPr/>
          </p:nvSpPr>
          <p:spPr>
            <a:xfrm>
              <a:off x="2904744" y="22817328"/>
              <a:ext cx="13136880" cy="1078992"/>
            </a:xfrm>
            <a:prstGeom prst="rect">
              <a:avLst/>
            </a:prstGeom>
            <a:noFill/>
          </p:spPr>
          <p:txBody>
            <a:bodyPr lIns="0" tIns="0" rIns="0" bIns="0">
              <a:normAutofit fontScale="97500"/>
            </a:bodyPr>
            <a:lstStyle/>
            <a:p>
              <a:pPr marL="0" marR="0" indent="0" algn="ctr">
                <a:lnSpc>
                  <a:spcPct val="81000"/>
                </a:lnSpc>
              </a:pPr>
              <a:r>
                <a:rPr lang="fr-FR" sz="4200" b="1" dirty="0">
                  <a:solidFill>
                    <a:srgbClr val="22517F"/>
                  </a:solidFill>
                  <a:latin typeface="Calibri"/>
                </a:rPr>
                <a:t>Réduction des sensations désagréables </a:t>
              </a:r>
              <a:br>
                <a:rPr lang="fr-FR" sz="4200" b="1" dirty="0">
                  <a:solidFill>
                    <a:srgbClr val="22517F"/>
                  </a:solidFill>
                  <a:latin typeface="Calibri"/>
                </a:rPr>
              </a:br>
              <a:r>
                <a:rPr lang="fr-FR" sz="4200" b="1" dirty="0">
                  <a:solidFill>
                    <a:srgbClr val="22517F"/>
                  </a:solidFill>
                  <a:latin typeface="Calibri"/>
                </a:rPr>
                <a:t>sur les peaux sensibles et allergiques</a:t>
              </a:r>
            </a:p>
          </p:txBody>
        </p:sp>
        <p:sp>
          <p:nvSpPr>
            <p:cNvPr id="126" name="Prostokąt 125">
              <a:extLst>
                <a:ext uri="{FF2B5EF4-FFF2-40B4-BE49-F238E27FC236}">
                  <a16:creationId xmlns:a16="http://schemas.microsoft.com/office/drawing/2014/main" id="{64473E9E-5EE0-92A1-B3FB-CAA4F8F68FBD}"/>
                </a:ext>
              </a:extLst>
            </p:cNvPr>
            <p:cNvSpPr/>
            <p:nvPr/>
          </p:nvSpPr>
          <p:spPr>
            <a:xfrm>
              <a:off x="708924" y="23547462"/>
              <a:ext cx="1179484" cy="6450954"/>
            </a:xfrm>
            <a:prstGeom prst="rect">
              <a:avLst/>
            </a:prstGeom>
            <a:noFill/>
          </p:spPr>
          <p:txBody>
            <a:bodyPr vert="vert270" lIns="0" tIns="0" rIns="0" bIns="0">
              <a:normAutofit fontScale="97500"/>
            </a:bodyPr>
            <a:lstStyle/>
            <a:p>
              <a:pPr marL="0" marR="0" indent="0" algn="ctr"/>
              <a:r>
                <a:rPr lang="fr-FR" sz="2400" dirty="0">
                  <a:solidFill>
                    <a:srgbClr val="22517F"/>
                  </a:solidFill>
                  <a:latin typeface="Arial"/>
                </a:rPr>
                <a:t>Auto-évaluation des sensations désagréables</a:t>
              </a:r>
            </a:p>
          </p:txBody>
        </p:sp>
        <p:sp>
          <p:nvSpPr>
            <p:cNvPr id="127" name="Prostokąt 126">
              <a:extLst>
                <a:ext uri="{FF2B5EF4-FFF2-40B4-BE49-F238E27FC236}">
                  <a16:creationId xmlns:a16="http://schemas.microsoft.com/office/drawing/2014/main" id="{B143A2E7-CEBC-64D0-7209-ECBA89A40165}"/>
                </a:ext>
              </a:extLst>
            </p:cNvPr>
            <p:cNvSpPr/>
            <p:nvPr/>
          </p:nvSpPr>
          <p:spPr>
            <a:xfrm>
              <a:off x="1539240" y="23926800"/>
              <a:ext cx="335280" cy="381000"/>
            </a:xfrm>
            <a:prstGeom prst="rect">
              <a:avLst/>
            </a:prstGeom>
            <a:noFill/>
          </p:spPr>
          <p:txBody>
            <a:bodyPr lIns="0" tIns="0" rIns="0" bIns="0">
              <a:normAutofit fontScale="97500"/>
            </a:bodyPr>
            <a:lstStyle/>
            <a:p>
              <a:pPr marL="0" marR="0" indent="0" algn="ctr"/>
              <a:r>
                <a:rPr lang="fr-FR" sz="2100" b="1">
                  <a:solidFill>
                    <a:srgbClr val="22517F"/>
                  </a:solidFill>
                  <a:latin typeface="Arial"/>
                </a:rPr>
                <a:t>4</a:t>
              </a:r>
            </a:p>
          </p:txBody>
        </p:sp>
        <p:sp>
          <p:nvSpPr>
            <p:cNvPr id="128" name="Prostokąt 127">
              <a:extLst>
                <a:ext uri="{FF2B5EF4-FFF2-40B4-BE49-F238E27FC236}">
                  <a16:creationId xmlns:a16="http://schemas.microsoft.com/office/drawing/2014/main" id="{4642BDB6-2D8D-52F2-7A73-CA3247550F08}"/>
                </a:ext>
              </a:extLst>
            </p:cNvPr>
            <p:cNvSpPr/>
            <p:nvPr/>
          </p:nvSpPr>
          <p:spPr>
            <a:xfrm>
              <a:off x="1389888" y="24700992"/>
              <a:ext cx="484632" cy="326136"/>
            </a:xfrm>
            <a:prstGeom prst="rect">
              <a:avLst/>
            </a:prstGeom>
            <a:noFill/>
          </p:spPr>
          <p:txBody>
            <a:bodyPr lIns="0" tIns="0" rIns="0" bIns="0">
              <a:normAutofit fontScale="97500"/>
            </a:bodyPr>
            <a:lstStyle/>
            <a:p>
              <a:pPr marL="0" marR="0" indent="0" algn="ctr"/>
              <a:r>
                <a:rPr lang="fr-FR" sz="2100" b="1">
                  <a:solidFill>
                    <a:srgbClr val="22517F"/>
                  </a:solidFill>
                  <a:latin typeface="Arial"/>
                </a:rPr>
                <a:t>3,5</a:t>
              </a:r>
            </a:p>
          </p:txBody>
        </p:sp>
        <p:sp>
          <p:nvSpPr>
            <p:cNvPr id="129" name="Prostokąt 128">
              <a:extLst>
                <a:ext uri="{FF2B5EF4-FFF2-40B4-BE49-F238E27FC236}">
                  <a16:creationId xmlns:a16="http://schemas.microsoft.com/office/drawing/2014/main" id="{54387C81-F854-7EB1-BE19-E93A2CE91F1B}"/>
                </a:ext>
              </a:extLst>
            </p:cNvPr>
            <p:cNvSpPr/>
            <p:nvPr/>
          </p:nvSpPr>
          <p:spPr>
            <a:xfrm>
              <a:off x="1621536" y="25420320"/>
              <a:ext cx="252984" cy="326136"/>
            </a:xfrm>
            <a:prstGeom prst="rect">
              <a:avLst/>
            </a:prstGeom>
            <a:noFill/>
          </p:spPr>
          <p:txBody>
            <a:bodyPr lIns="0" tIns="0" rIns="0" bIns="0">
              <a:normAutofit fontScale="97500"/>
            </a:bodyPr>
            <a:lstStyle/>
            <a:p>
              <a:pPr marL="0" marR="0" indent="0" algn="ctr"/>
              <a:r>
                <a:rPr lang="fr-FR" sz="2100" b="1">
                  <a:solidFill>
                    <a:srgbClr val="22517F"/>
                  </a:solidFill>
                  <a:latin typeface="Arial"/>
                </a:rPr>
                <a:t>3</a:t>
              </a:r>
            </a:p>
          </p:txBody>
        </p:sp>
        <p:sp>
          <p:nvSpPr>
            <p:cNvPr id="130" name="Prostokąt 129">
              <a:extLst>
                <a:ext uri="{FF2B5EF4-FFF2-40B4-BE49-F238E27FC236}">
                  <a16:creationId xmlns:a16="http://schemas.microsoft.com/office/drawing/2014/main" id="{1C20E8E4-7A4C-1AC3-FBA0-0AE491CF2F66}"/>
                </a:ext>
              </a:extLst>
            </p:cNvPr>
            <p:cNvSpPr/>
            <p:nvPr/>
          </p:nvSpPr>
          <p:spPr>
            <a:xfrm>
              <a:off x="1389888" y="26145744"/>
              <a:ext cx="493776" cy="320040"/>
            </a:xfrm>
            <a:prstGeom prst="rect">
              <a:avLst/>
            </a:prstGeom>
            <a:noFill/>
          </p:spPr>
          <p:txBody>
            <a:bodyPr lIns="0" tIns="0" rIns="0" bIns="0">
              <a:normAutofit fontScale="97500"/>
            </a:bodyPr>
            <a:lstStyle/>
            <a:p>
              <a:pPr marL="0" marR="0" indent="0" algn="ctr"/>
              <a:r>
                <a:rPr lang="fr-FR" sz="2100" b="1">
                  <a:solidFill>
                    <a:srgbClr val="22517F"/>
                  </a:solidFill>
                  <a:latin typeface="Arial"/>
                </a:rPr>
                <a:t>2,5</a:t>
              </a:r>
            </a:p>
          </p:txBody>
        </p:sp>
        <p:sp>
          <p:nvSpPr>
            <p:cNvPr id="131" name="Prostokąt 130">
              <a:extLst>
                <a:ext uri="{FF2B5EF4-FFF2-40B4-BE49-F238E27FC236}">
                  <a16:creationId xmlns:a16="http://schemas.microsoft.com/office/drawing/2014/main" id="{C700F90F-4C96-6DBF-5BE5-B49006C7AE7F}"/>
                </a:ext>
              </a:extLst>
            </p:cNvPr>
            <p:cNvSpPr/>
            <p:nvPr/>
          </p:nvSpPr>
          <p:spPr>
            <a:xfrm>
              <a:off x="1615440" y="26883360"/>
              <a:ext cx="259080" cy="274320"/>
            </a:xfrm>
            <a:prstGeom prst="rect">
              <a:avLst/>
            </a:prstGeom>
            <a:noFill/>
          </p:spPr>
          <p:txBody>
            <a:bodyPr lIns="0" tIns="0" rIns="0" bIns="0">
              <a:normAutofit fontScale="90000" lnSpcReduction="10000"/>
            </a:bodyPr>
            <a:lstStyle/>
            <a:p>
              <a:pPr marL="0" marR="0" indent="0" algn="ctr"/>
              <a:r>
                <a:rPr lang="fr-FR" sz="2100" b="1">
                  <a:solidFill>
                    <a:srgbClr val="22517F"/>
                  </a:solidFill>
                  <a:latin typeface="Arial"/>
                </a:rPr>
                <a:t>2</a:t>
              </a:r>
            </a:p>
          </p:txBody>
        </p:sp>
        <p:sp>
          <p:nvSpPr>
            <p:cNvPr id="132" name="Prostokąt 131">
              <a:extLst>
                <a:ext uri="{FF2B5EF4-FFF2-40B4-BE49-F238E27FC236}">
                  <a16:creationId xmlns:a16="http://schemas.microsoft.com/office/drawing/2014/main" id="{E6421607-77A5-AF30-265D-6911C56FE932}"/>
                </a:ext>
              </a:extLst>
            </p:cNvPr>
            <p:cNvSpPr/>
            <p:nvPr/>
          </p:nvSpPr>
          <p:spPr>
            <a:xfrm>
              <a:off x="1447800" y="27590496"/>
              <a:ext cx="411480" cy="320040"/>
            </a:xfrm>
            <a:prstGeom prst="rect">
              <a:avLst/>
            </a:prstGeom>
            <a:noFill/>
          </p:spPr>
          <p:txBody>
            <a:bodyPr lIns="0" tIns="0" rIns="0" bIns="0">
              <a:normAutofit fontScale="97500"/>
            </a:bodyPr>
            <a:lstStyle/>
            <a:p>
              <a:pPr marL="0" marR="0" indent="0" algn="ctr"/>
              <a:r>
                <a:rPr lang="fr-FR" sz="2100" b="1">
                  <a:solidFill>
                    <a:srgbClr val="22517F"/>
                  </a:solidFill>
                  <a:latin typeface="Arial"/>
                </a:rPr>
                <a:t>1,5</a:t>
              </a:r>
            </a:p>
          </p:txBody>
        </p:sp>
        <p:sp>
          <p:nvSpPr>
            <p:cNvPr id="133" name="Prostokąt 132">
              <a:extLst>
                <a:ext uri="{FF2B5EF4-FFF2-40B4-BE49-F238E27FC236}">
                  <a16:creationId xmlns:a16="http://schemas.microsoft.com/office/drawing/2014/main" id="{E8B4B1FC-87F6-277B-2EEB-E214825F36BE}"/>
                </a:ext>
              </a:extLst>
            </p:cNvPr>
            <p:cNvSpPr/>
            <p:nvPr/>
          </p:nvSpPr>
          <p:spPr>
            <a:xfrm>
              <a:off x="1682496" y="28315920"/>
              <a:ext cx="176784" cy="310896"/>
            </a:xfrm>
            <a:prstGeom prst="rect">
              <a:avLst/>
            </a:prstGeom>
            <a:noFill/>
          </p:spPr>
          <p:txBody>
            <a:bodyPr lIns="0" tIns="0" rIns="0" bIns="0">
              <a:normAutofit fontScale="97500"/>
            </a:bodyPr>
            <a:lstStyle/>
            <a:p>
              <a:pPr marL="0" marR="0" indent="0" algn="ctr"/>
              <a:r>
                <a:rPr lang="fr-FR" sz="1800" b="1">
                  <a:solidFill>
                    <a:srgbClr val="22517F"/>
                  </a:solidFill>
                  <a:latin typeface="Arial"/>
                </a:rPr>
                <a:t>1</a:t>
              </a:r>
            </a:p>
          </p:txBody>
        </p:sp>
        <p:sp>
          <p:nvSpPr>
            <p:cNvPr id="134" name="Prostokąt 133">
              <a:extLst>
                <a:ext uri="{FF2B5EF4-FFF2-40B4-BE49-F238E27FC236}">
                  <a16:creationId xmlns:a16="http://schemas.microsoft.com/office/drawing/2014/main" id="{C1B61D22-9B4E-ABBA-C241-94D2B68555E4}"/>
                </a:ext>
              </a:extLst>
            </p:cNvPr>
            <p:cNvSpPr/>
            <p:nvPr/>
          </p:nvSpPr>
          <p:spPr>
            <a:xfrm>
              <a:off x="1371600" y="29035248"/>
              <a:ext cx="505968" cy="301752"/>
            </a:xfrm>
            <a:prstGeom prst="rect">
              <a:avLst/>
            </a:prstGeom>
            <a:noFill/>
          </p:spPr>
          <p:txBody>
            <a:bodyPr lIns="0" tIns="0" rIns="0" bIns="0">
              <a:normAutofit fontScale="97500" lnSpcReduction="10000"/>
            </a:bodyPr>
            <a:lstStyle/>
            <a:p>
              <a:pPr marL="0" marR="0" indent="0" algn="ctr"/>
              <a:r>
                <a:rPr lang="fr-FR" sz="2100" b="1">
                  <a:solidFill>
                    <a:srgbClr val="22517F"/>
                  </a:solidFill>
                  <a:latin typeface="Arial"/>
                </a:rPr>
                <a:t>0,5</a:t>
              </a:r>
            </a:p>
          </p:txBody>
        </p:sp>
        <p:sp>
          <p:nvSpPr>
            <p:cNvPr id="135" name="Prostokąt 134">
              <a:extLst>
                <a:ext uri="{FF2B5EF4-FFF2-40B4-BE49-F238E27FC236}">
                  <a16:creationId xmlns:a16="http://schemas.microsoft.com/office/drawing/2014/main" id="{9E1C7BF4-397B-A0DA-617D-0CFD15961487}"/>
                </a:ext>
              </a:extLst>
            </p:cNvPr>
            <p:cNvSpPr/>
            <p:nvPr/>
          </p:nvSpPr>
          <p:spPr>
            <a:xfrm>
              <a:off x="1597152" y="29754576"/>
              <a:ext cx="277368" cy="313944"/>
            </a:xfrm>
            <a:prstGeom prst="rect">
              <a:avLst/>
            </a:prstGeom>
            <a:noFill/>
          </p:spPr>
          <p:txBody>
            <a:bodyPr lIns="0" tIns="0" rIns="0" bIns="0">
              <a:normAutofit fontScale="97500"/>
            </a:bodyPr>
            <a:lstStyle/>
            <a:p>
              <a:pPr marL="0" marR="0" indent="0" algn="ctr"/>
              <a:r>
                <a:rPr lang="fr-FR" sz="2100" b="1">
                  <a:solidFill>
                    <a:srgbClr val="22517F"/>
                  </a:solidFill>
                  <a:latin typeface="Arial"/>
                </a:rPr>
                <a:t>0</a:t>
              </a:r>
            </a:p>
          </p:txBody>
        </p:sp>
        <p:sp>
          <p:nvSpPr>
            <p:cNvPr id="136" name="Prostokąt 135">
              <a:extLst>
                <a:ext uri="{FF2B5EF4-FFF2-40B4-BE49-F238E27FC236}">
                  <a16:creationId xmlns:a16="http://schemas.microsoft.com/office/drawing/2014/main" id="{5F3F8C10-CA5B-AF3F-B3D9-6082AE1341B5}"/>
                </a:ext>
              </a:extLst>
            </p:cNvPr>
            <p:cNvSpPr/>
            <p:nvPr/>
          </p:nvSpPr>
          <p:spPr>
            <a:xfrm>
              <a:off x="2277374" y="30137986"/>
              <a:ext cx="2951521" cy="808282"/>
            </a:xfrm>
            <a:prstGeom prst="rect">
              <a:avLst/>
            </a:prstGeom>
            <a:noFill/>
          </p:spPr>
          <p:txBody>
            <a:bodyPr lIns="0" tIns="0" rIns="0" bIns="0">
              <a:normAutofit fontScale="97500"/>
            </a:bodyPr>
            <a:lstStyle/>
            <a:p>
              <a:pPr marL="0" marR="0" indent="0" algn="ctr"/>
              <a:r>
                <a:rPr lang="fr-FR" sz="2900" dirty="0">
                  <a:solidFill>
                    <a:srgbClr val="22517F"/>
                  </a:solidFill>
                  <a:latin typeface="Arial"/>
                </a:rPr>
                <a:t>Tiraillements</a:t>
              </a:r>
            </a:p>
          </p:txBody>
        </p:sp>
        <p:sp>
          <p:nvSpPr>
            <p:cNvPr id="137" name="Prostokąt 136">
              <a:extLst>
                <a:ext uri="{FF2B5EF4-FFF2-40B4-BE49-F238E27FC236}">
                  <a16:creationId xmlns:a16="http://schemas.microsoft.com/office/drawing/2014/main" id="{AE88BC06-2B91-6A1B-FB5B-DA5B07180960}"/>
                </a:ext>
              </a:extLst>
            </p:cNvPr>
            <p:cNvSpPr/>
            <p:nvPr/>
          </p:nvSpPr>
          <p:spPr>
            <a:xfrm>
              <a:off x="6461471" y="30159960"/>
              <a:ext cx="2186036" cy="556019"/>
            </a:xfrm>
            <a:prstGeom prst="rect">
              <a:avLst/>
            </a:prstGeom>
            <a:noFill/>
          </p:spPr>
          <p:txBody>
            <a:bodyPr lIns="0" tIns="0" rIns="0" bIns="0">
              <a:normAutofit fontScale="97500"/>
            </a:bodyPr>
            <a:lstStyle/>
            <a:p>
              <a:pPr marL="0" marR="0" indent="0" algn="ctr"/>
              <a:r>
                <a:rPr lang="fr-FR" sz="2900" dirty="0">
                  <a:solidFill>
                    <a:srgbClr val="22517F"/>
                  </a:solidFill>
                  <a:latin typeface="Arial"/>
                </a:rPr>
                <a:t>Picotements</a:t>
              </a:r>
            </a:p>
          </p:txBody>
        </p:sp>
        <p:sp>
          <p:nvSpPr>
            <p:cNvPr id="138" name="Prostokąt 137">
              <a:extLst>
                <a:ext uri="{FF2B5EF4-FFF2-40B4-BE49-F238E27FC236}">
                  <a16:creationId xmlns:a16="http://schemas.microsoft.com/office/drawing/2014/main" id="{A553F4D0-0D3D-CA56-9BB2-923F0E714F2A}"/>
                </a:ext>
              </a:extLst>
            </p:cNvPr>
            <p:cNvSpPr/>
            <p:nvPr/>
          </p:nvSpPr>
          <p:spPr>
            <a:xfrm>
              <a:off x="10686288" y="30159960"/>
              <a:ext cx="1207008" cy="381000"/>
            </a:xfrm>
            <a:prstGeom prst="rect">
              <a:avLst/>
            </a:prstGeom>
            <a:noFill/>
          </p:spPr>
          <p:txBody>
            <a:bodyPr lIns="0" tIns="0" rIns="0" bIns="0">
              <a:normAutofit fontScale="90000" lnSpcReduction="10000"/>
            </a:bodyPr>
            <a:lstStyle/>
            <a:p>
              <a:pPr marL="0" marR="0" indent="0" algn="ctr"/>
              <a:r>
                <a:rPr lang="fr-FR" sz="2900">
                  <a:solidFill>
                    <a:srgbClr val="22517F"/>
                  </a:solidFill>
                  <a:latin typeface="Arial"/>
                </a:rPr>
                <a:t>Prurit</a:t>
              </a:r>
            </a:p>
          </p:txBody>
        </p:sp>
        <p:sp>
          <p:nvSpPr>
            <p:cNvPr id="139" name="Prostokąt 138">
              <a:extLst>
                <a:ext uri="{FF2B5EF4-FFF2-40B4-BE49-F238E27FC236}">
                  <a16:creationId xmlns:a16="http://schemas.microsoft.com/office/drawing/2014/main" id="{39D9503C-4253-89BB-4427-8EAA02C2F0A3}"/>
                </a:ext>
              </a:extLst>
            </p:cNvPr>
            <p:cNvSpPr/>
            <p:nvPr/>
          </p:nvSpPr>
          <p:spPr>
            <a:xfrm>
              <a:off x="12880976" y="30080168"/>
              <a:ext cx="3617133" cy="461664"/>
            </a:xfrm>
            <a:prstGeom prst="rect">
              <a:avLst/>
            </a:prstGeom>
            <a:noFill/>
          </p:spPr>
          <p:txBody>
            <a:bodyPr lIns="0" tIns="0" rIns="0" bIns="0">
              <a:normAutofit fontScale="97500"/>
            </a:bodyPr>
            <a:lstStyle/>
            <a:p>
              <a:pPr marL="0" marR="0" indent="0" algn="ctr"/>
              <a:r>
                <a:rPr lang="fr-FR" sz="2900" dirty="0">
                  <a:solidFill>
                    <a:srgbClr val="22517F"/>
                  </a:solidFill>
                  <a:latin typeface="Arial"/>
                </a:rPr>
                <a:t>Sensations de brûlure</a:t>
              </a:r>
            </a:p>
          </p:txBody>
        </p:sp>
        <p:sp>
          <p:nvSpPr>
            <p:cNvPr id="140" name="Prostokąt 139">
              <a:extLst>
                <a:ext uri="{FF2B5EF4-FFF2-40B4-BE49-F238E27FC236}">
                  <a16:creationId xmlns:a16="http://schemas.microsoft.com/office/drawing/2014/main" id="{A8E4BBB5-51A4-D1F2-0EB4-1BFA18231862}"/>
                </a:ext>
              </a:extLst>
            </p:cNvPr>
            <p:cNvSpPr/>
            <p:nvPr/>
          </p:nvSpPr>
          <p:spPr>
            <a:xfrm>
              <a:off x="17434560" y="26822400"/>
              <a:ext cx="579120" cy="365760"/>
            </a:xfrm>
            <a:prstGeom prst="rect">
              <a:avLst/>
            </a:prstGeom>
            <a:noFill/>
          </p:spPr>
          <p:txBody>
            <a:bodyPr lIns="0" tIns="0" rIns="0" bIns="0">
              <a:normAutofit fontScale="97500"/>
            </a:bodyPr>
            <a:lstStyle/>
            <a:p>
              <a:pPr marL="0" marR="0" indent="0"/>
              <a:r>
                <a:rPr lang="fr-FR" sz="2500">
                  <a:solidFill>
                    <a:srgbClr val="22517F"/>
                  </a:solidFill>
                  <a:latin typeface="Arial"/>
                </a:rPr>
                <a:t>J0</a:t>
              </a:r>
            </a:p>
          </p:txBody>
        </p:sp>
        <p:sp>
          <p:nvSpPr>
            <p:cNvPr id="141" name="Prostokąt 140">
              <a:extLst>
                <a:ext uri="{FF2B5EF4-FFF2-40B4-BE49-F238E27FC236}">
                  <a16:creationId xmlns:a16="http://schemas.microsoft.com/office/drawing/2014/main" id="{A00E6773-EB9A-6EC3-EB1D-B4C37D5800FD}"/>
                </a:ext>
              </a:extLst>
            </p:cNvPr>
            <p:cNvSpPr/>
            <p:nvPr/>
          </p:nvSpPr>
          <p:spPr>
            <a:xfrm>
              <a:off x="17428464" y="27358848"/>
              <a:ext cx="652272" cy="377952"/>
            </a:xfrm>
            <a:prstGeom prst="rect">
              <a:avLst/>
            </a:prstGeom>
            <a:noFill/>
          </p:spPr>
          <p:txBody>
            <a:bodyPr lIns="0" tIns="0" rIns="0" bIns="0">
              <a:normAutofit fontScale="97500"/>
            </a:bodyPr>
            <a:lstStyle/>
            <a:p>
              <a:pPr marL="0" marR="0" indent="0"/>
              <a:r>
                <a:rPr lang="fr-FR" sz="2500">
                  <a:solidFill>
                    <a:srgbClr val="22517F"/>
                  </a:solidFill>
                  <a:latin typeface="Arial"/>
                </a:rPr>
                <a:t>J21</a:t>
              </a:r>
            </a:p>
          </p:txBody>
        </p:sp>
        <p:sp>
          <p:nvSpPr>
            <p:cNvPr id="142" name="Prostokąt 141">
              <a:extLst>
                <a:ext uri="{FF2B5EF4-FFF2-40B4-BE49-F238E27FC236}">
                  <a16:creationId xmlns:a16="http://schemas.microsoft.com/office/drawing/2014/main" id="{E9BF7929-AA5C-6BE4-671F-48547BF5805A}"/>
                </a:ext>
              </a:extLst>
            </p:cNvPr>
            <p:cNvSpPr/>
            <p:nvPr/>
          </p:nvSpPr>
          <p:spPr>
            <a:xfrm>
              <a:off x="4105656" y="29099256"/>
              <a:ext cx="780288" cy="313944"/>
            </a:xfrm>
            <a:prstGeom prst="rect">
              <a:avLst/>
            </a:prstGeom>
            <a:solidFill>
              <a:srgbClr val="E0467A"/>
            </a:solidFill>
          </p:spPr>
          <p:txBody>
            <a:bodyPr lIns="0" tIns="0" rIns="0" bIns="0">
              <a:normAutofit fontScale="97500"/>
            </a:bodyPr>
            <a:lstStyle/>
            <a:p>
              <a:pPr marL="0" marR="0" indent="0" algn="ctr"/>
              <a:r>
                <a:rPr lang="fr-FR" sz="2000">
                  <a:solidFill>
                    <a:srgbClr val="FFFFFF"/>
                  </a:solidFill>
                  <a:latin typeface="Arial"/>
                </a:rPr>
                <a:t>0,64</a:t>
              </a:r>
            </a:p>
          </p:txBody>
        </p:sp>
        <p:sp>
          <p:nvSpPr>
            <p:cNvPr id="143" name="Prostokąt 142">
              <a:extLst>
                <a:ext uri="{FF2B5EF4-FFF2-40B4-BE49-F238E27FC236}">
                  <a16:creationId xmlns:a16="http://schemas.microsoft.com/office/drawing/2014/main" id="{736AF256-823E-5333-9724-E7410AB1AB4C}"/>
                </a:ext>
              </a:extLst>
            </p:cNvPr>
            <p:cNvSpPr/>
            <p:nvPr/>
          </p:nvSpPr>
          <p:spPr>
            <a:xfrm>
              <a:off x="7930896" y="29525976"/>
              <a:ext cx="627888" cy="304800"/>
            </a:xfrm>
            <a:prstGeom prst="rect">
              <a:avLst/>
            </a:prstGeom>
            <a:solidFill>
              <a:srgbClr val="E0467A"/>
            </a:solidFill>
          </p:spPr>
          <p:txBody>
            <a:bodyPr lIns="0" tIns="0" rIns="0" bIns="0">
              <a:normAutofit fontScale="97500"/>
            </a:bodyPr>
            <a:lstStyle/>
            <a:p>
              <a:pPr marL="0" marR="0" indent="0" algn="ctr"/>
              <a:r>
                <a:rPr lang="fr-FR" sz="2000">
                  <a:solidFill>
                    <a:srgbClr val="FFFFFF"/>
                  </a:solidFill>
                  <a:latin typeface="Arial"/>
                </a:rPr>
                <a:t>0,33</a:t>
              </a:r>
            </a:p>
          </p:txBody>
        </p:sp>
        <p:sp>
          <p:nvSpPr>
            <p:cNvPr id="144" name="Prostokąt 143">
              <a:extLst>
                <a:ext uri="{FF2B5EF4-FFF2-40B4-BE49-F238E27FC236}">
                  <a16:creationId xmlns:a16="http://schemas.microsoft.com/office/drawing/2014/main" id="{9BD28E01-D645-D51E-2065-8D3DE27E8813}"/>
                </a:ext>
              </a:extLst>
            </p:cNvPr>
            <p:cNvSpPr/>
            <p:nvPr/>
          </p:nvSpPr>
          <p:spPr>
            <a:xfrm>
              <a:off x="14072616" y="28093416"/>
              <a:ext cx="554736" cy="292608"/>
            </a:xfrm>
            <a:prstGeom prst="rect">
              <a:avLst/>
            </a:prstGeom>
            <a:solidFill>
              <a:srgbClr val="003C72"/>
            </a:solidFill>
          </p:spPr>
          <p:txBody>
            <a:bodyPr lIns="0" tIns="0" rIns="0" bIns="0">
              <a:normAutofit fontScale="97500" lnSpcReduction="10000"/>
            </a:bodyPr>
            <a:lstStyle/>
            <a:p>
              <a:pPr marL="0" marR="0" indent="0" algn="ctr"/>
              <a:r>
                <a:rPr lang="fr-FR" sz="2000">
                  <a:solidFill>
                    <a:srgbClr val="FFFFFF"/>
                  </a:solidFill>
                  <a:latin typeface="Arial"/>
                </a:rPr>
                <a:t>1,36</a:t>
              </a:r>
            </a:p>
          </p:txBody>
        </p:sp>
        <p:sp>
          <p:nvSpPr>
            <p:cNvPr id="145" name="Prostokąt 144">
              <a:extLst>
                <a:ext uri="{FF2B5EF4-FFF2-40B4-BE49-F238E27FC236}">
                  <a16:creationId xmlns:a16="http://schemas.microsoft.com/office/drawing/2014/main" id="{DAE56D18-BBFF-46DA-5EED-07A51AB9A8D8}"/>
                </a:ext>
              </a:extLst>
            </p:cNvPr>
            <p:cNvSpPr/>
            <p:nvPr/>
          </p:nvSpPr>
          <p:spPr>
            <a:xfrm>
              <a:off x="15310104" y="29529024"/>
              <a:ext cx="646176" cy="304800"/>
            </a:xfrm>
            <a:prstGeom prst="rect">
              <a:avLst/>
            </a:prstGeom>
            <a:solidFill>
              <a:srgbClr val="E0467A"/>
            </a:solidFill>
          </p:spPr>
          <p:txBody>
            <a:bodyPr lIns="0" tIns="0" rIns="0" bIns="0">
              <a:normAutofit fontScale="97500"/>
            </a:bodyPr>
            <a:lstStyle/>
            <a:p>
              <a:pPr marL="0" marR="0" indent="0" algn="ctr"/>
              <a:r>
                <a:rPr lang="fr-FR" sz="2000">
                  <a:solidFill>
                    <a:srgbClr val="FFFFFF"/>
                  </a:solidFill>
                  <a:latin typeface="Arial"/>
                </a:rPr>
                <a:t>0,36</a:t>
              </a:r>
            </a:p>
          </p:txBody>
        </p:sp>
        <p:sp>
          <p:nvSpPr>
            <p:cNvPr id="146" name="Prostokąt 145">
              <a:extLst>
                <a:ext uri="{FF2B5EF4-FFF2-40B4-BE49-F238E27FC236}">
                  <a16:creationId xmlns:a16="http://schemas.microsoft.com/office/drawing/2014/main" id="{ED389BEA-FA33-D0A5-94BB-36EC603C351F}"/>
                </a:ext>
              </a:extLst>
            </p:cNvPr>
            <p:cNvSpPr/>
            <p:nvPr/>
          </p:nvSpPr>
          <p:spPr>
            <a:xfrm>
              <a:off x="10372344" y="28468320"/>
              <a:ext cx="579120" cy="304800"/>
            </a:xfrm>
            <a:prstGeom prst="rect">
              <a:avLst/>
            </a:prstGeom>
            <a:solidFill>
              <a:srgbClr val="003C72"/>
            </a:solidFill>
          </p:spPr>
          <p:txBody>
            <a:bodyPr lIns="0" tIns="0" rIns="0" bIns="0">
              <a:normAutofit fontScale="97500"/>
            </a:bodyPr>
            <a:lstStyle/>
            <a:p>
              <a:pPr marL="0" marR="0" indent="0" algn="ctr"/>
              <a:r>
                <a:rPr lang="fr-FR" sz="2000">
                  <a:solidFill>
                    <a:srgbClr val="FFFFFF"/>
                  </a:solidFill>
                  <a:latin typeface="Arial"/>
                </a:rPr>
                <a:t>1,09</a:t>
              </a:r>
            </a:p>
          </p:txBody>
        </p:sp>
        <p:sp>
          <p:nvSpPr>
            <p:cNvPr id="147" name="Prostokąt 146">
              <a:extLst>
                <a:ext uri="{FF2B5EF4-FFF2-40B4-BE49-F238E27FC236}">
                  <a16:creationId xmlns:a16="http://schemas.microsoft.com/office/drawing/2014/main" id="{7FBADD38-EC2B-F465-8767-BAE25258B57C}"/>
                </a:ext>
              </a:extLst>
            </p:cNvPr>
            <p:cNvSpPr/>
            <p:nvPr/>
          </p:nvSpPr>
          <p:spPr>
            <a:xfrm>
              <a:off x="6693408" y="27950160"/>
              <a:ext cx="554736" cy="283464"/>
            </a:xfrm>
            <a:prstGeom prst="rect">
              <a:avLst/>
            </a:prstGeom>
            <a:solidFill>
              <a:srgbClr val="003C72"/>
            </a:solidFill>
          </p:spPr>
          <p:txBody>
            <a:bodyPr lIns="0" tIns="0" rIns="0" bIns="0">
              <a:normAutofit fontScale="97500" lnSpcReduction="10000"/>
            </a:bodyPr>
            <a:lstStyle/>
            <a:p>
              <a:pPr marL="0" marR="0" indent="0" algn="ctr"/>
              <a:r>
                <a:rPr lang="fr-FR" sz="2000">
                  <a:solidFill>
                    <a:srgbClr val="FFFFFF"/>
                  </a:solidFill>
                  <a:latin typeface="Arial"/>
                </a:rPr>
                <a:t>1,45</a:t>
              </a:r>
            </a:p>
          </p:txBody>
        </p:sp>
        <p:sp>
          <p:nvSpPr>
            <p:cNvPr id="148" name="Prostokąt 147">
              <a:extLst>
                <a:ext uri="{FF2B5EF4-FFF2-40B4-BE49-F238E27FC236}">
                  <a16:creationId xmlns:a16="http://schemas.microsoft.com/office/drawing/2014/main" id="{425B005F-0A45-14BA-ED63-A772843F8137}"/>
                </a:ext>
              </a:extLst>
            </p:cNvPr>
            <p:cNvSpPr/>
            <p:nvPr/>
          </p:nvSpPr>
          <p:spPr>
            <a:xfrm>
              <a:off x="2971800" y="26685240"/>
              <a:ext cx="621792" cy="304800"/>
            </a:xfrm>
            <a:prstGeom prst="rect">
              <a:avLst/>
            </a:prstGeom>
            <a:solidFill>
              <a:srgbClr val="003C72"/>
            </a:solidFill>
          </p:spPr>
          <p:txBody>
            <a:bodyPr lIns="0" tIns="0" rIns="0" bIns="0">
              <a:normAutofit fontScale="97500"/>
            </a:bodyPr>
            <a:lstStyle/>
            <a:p>
              <a:pPr marL="0" marR="0" indent="0" algn="ctr"/>
              <a:r>
                <a:rPr lang="fr-FR" sz="2000">
                  <a:solidFill>
                    <a:srgbClr val="FFFFFF"/>
                  </a:solidFill>
                  <a:latin typeface="Arial"/>
                </a:rPr>
                <a:t>2,33</a:t>
              </a:r>
            </a:p>
          </p:txBody>
        </p:sp>
      </p:grpSp>
      <p:grpSp>
        <p:nvGrpSpPr>
          <p:cNvPr id="109" name="Grupa 108">
            <a:extLst>
              <a:ext uri="{FF2B5EF4-FFF2-40B4-BE49-F238E27FC236}">
                <a16:creationId xmlns:a16="http://schemas.microsoft.com/office/drawing/2014/main" id="{AFB852F7-00F0-5CD9-CE21-4167D38A9F0D}"/>
              </a:ext>
            </a:extLst>
          </p:cNvPr>
          <p:cNvGrpSpPr/>
          <p:nvPr/>
        </p:nvGrpSpPr>
        <p:grpSpPr>
          <a:xfrm>
            <a:off x="475488" y="15258288"/>
            <a:ext cx="12259056" cy="6728510"/>
            <a:chOff x="475488" y="15258288"/>
            <a:chExt cx="12259056" cy="6728510"/>
          </a:xfrm>
        </p:grpSpPr>
        <p:pic>
          <p:nvPicPr>
            <p:cNvPr id="110" name="Obraz 109">
              <a:extLst>
                <a:ext uri="{FF2B5EF4-FFF2-40B4-BE49-F238E27FC236}">
                  <a16:creationId xmlns:a16="http://schemas.microsoft.com/office/drawing/2014/main" id="{AFBD7AE8-CF7F-6157-2EB2-DDE622AA73B3}"/>
                </a:ext>
              </a:extLst>
            </p:cNvPr>
            <p:cNvPicPr>
              <a:picLocks noChangeAspect="1"/>
            </p:cNvPicPr>
            <p:nvPr/>
          </p:nvPicPr>
          <p:blipFill>
            <a:blip r:embed="rId6"/>
            <a:stretch>
              <a:fillRect/>
            </a:stretch>
          </p:blipFill>
          <p:spPr>
            <a:xfrm>
              <a:off x="475488" y="15258288"/>
              <a:ext cx="12259056" cy="6467856"/>
            </a:xfrm>
            <a:prstGeom prst="rect">
              <a:avLst/>
            </a:prstGeom>
          </p:spPr>
        </p:pic>
        <p:sp>
          <p:nvSpPr>
            <p:cNvPr id="111" name="Prostokąt 110">
              <a:extLst>
                <a:ext uri="{FF2B5EF4-FFF2-40B4-BE49-F238E27FC236}">
                  <a16:creationId xmlns:a16="http://schemas.microsoft.com/office/drawing/2014/main" id="{EF760C61-99F5-2F8B-85DA-FFD81B461AD3}"/>
                </a:ext>
              </a:extLst>
            </p:cNvPr>
            <p:cNvSpPr/>
            <p:nvPr/>
          </p:nvSpPr>
          <p:spPr>
            <a:xfrm>
              <a:off x="2584704" y="15358872"/>
              <a:ext cx="7961376" cy="466344"/>
            </a:xfrm>
            <a:prstGeom prst="rect">
              <a:avLst/>
            </a:prstGeom>
            <a:noFill/>
          </p:spPr>
          <p:txBody>
            <a:bodyPr lIns="0" tIns="0" rIns="0" bIns="0">
              <a:normAutofit fontScale="97500"/>
            </a:bodyPr>
            <a:lstStyle/>
            <a:p>
              <a:pPr marL="0" marR="0" indent="0" algn="ctr"/>
              <a:r>
                <a:rPr lang="fr-FR" sz="2900" b="1">
                  <a:solidFill>
                    <a:srgbClr val="22517F"/>
                  </a:solidFill>
                  <a:latin typeface="+mj-lt"/>
                </a:rPr>
                <a:t>Hydratation de la zone sans rinçage et avec rinçage</a:t>
              </a:r>
            </a:p>
          </p:txBody>
        </p:sp>
        <p:sp>
          <p:nvSpPr>
            <p:cNvPr id="112" name="Prostokąt 111">
              <a:extLst>
                <a:ext uri="{FF2B5EF4-FFF2-40B4-BE49-F238E27FC236}">
                  <a16:creationId xmlns:a16="http://schemas.microsoft.com/office/drawing/2014/main" id="{9DC51096-236E-ED0B-AA31-ECF577722EEE}"/>
                </a:ext>
              </a:extLst>
            </p:cNvPr>
            <p:cNvSpPr/>
            <p:nvPr/>
          </p:nvSpPr>
          <p:spPr>
            <a:xfrm>
              <a:off x="11942064" y="18300192"/>
              <a:ext cx="536448" cy="350520"/>
            </a:xfrm>
            <a:prstGeom prst="rect">
              <a:avLst/>
            </a:prstGeom>
            <a:noFill/>
          </p:spPr>
          <p:txBody>
            <a:bodyPr lIns="0" tIns="0" rIns="0" bIns="0">
              <a:normAutofit fontScale="97500"/>
            </a:bodyPr>
            <a:lstStyle/>
            <a:p>
              <a:pPr marL="0" marR="0" indent="0"/>
              <a:r>
                <a:rPr lang="fr-FR" sz="2200">
                  <a:solidFill>
                    <a:srgbClr val="22517F"/>
                  </a:solidFill>
                  <a:latin typeface="Arial"/>
                </a:rPr>
                <a:t>J0</a:t>
              </a:r>
            </a:p>
          </p:txBody>
        </p:sp>
        <p:sp>
          <p:nvSpPr>
            <p:cNvPr id="113" name="Prostokąt 112">
              <a:extLst>
                <a:ext uri="{FF2B5EF4-FFF2-40B4-BE49-F238E27FC236}">
                  <a16:creationId xmlns:a16="http://schemas.microsoft.com/office/drawing/2014/main" id="{D0726F15-C2A9-EDEC-0696-2A36602969C6}"/>
                </a:ext>
              </a:extLst>
            </p:cNvPr>
            <p:cNvSpPr/>
            <p:nvPr/>
          </p:nvSpPr>
          <p:spPr>
            <a:xfrm>
              <a:off x="11942064" y="18800064"/>
              <a:ext cx="701040" cy="350520"/>
            </a:xfrm>
            <a:prstGeom prst="rect">
              <a:avLst/>
            </a:prstGeom>
            <a:noFill/>
          </p:spPr>
          <p:txBody>
            <a:bodyPr lIns="0" tIns="0" rIns="0" bIns="0">
              <a:normAutofit fontScale="97500"/>
            </a:bodyPr>
            <a:lstStyle/>
            <a:p>
              <a:pPr marL="0" marR="0" indent="0"/>
              <a:r>
                <a:rPr lang="fr-FR" sz="2200">
                  <a:solidFill>
                    <a:srgbClr val="22517F"/>
                  </a:solidFill>
                  <a:latin typeface="Arial"/>
                </a:rPr>
                <a:t>J28</a:t>
              </a:r>
            </a:p>
          </p:txBody>
        </p:sp>
        <p:sp>
          <p:nvSpPr>
            <p:cNvPr id="114" name="Prostokąt 113">
              <a:extLst>
                <a:ext uri="{FF2B5EF4-FFF2-40B4-BE49-F238E27FC236}">
                  <a16:creationId xmlns:a16="http://schemas.microsoft.com/office/drawing/2014/main" id="{EEF70521-4522-815D-DC0A-248C9CB4B822}"/>
                </a:ext>
              </a:extLst>
            </p:cNvPr>
            <p:cNvSpPr/>
            <p:nvPr/>
          </p:nvSpPr>
          <p:spPr>
            <a:xfrm>
              <a:off x="7824835" y="21269479"/>
              <a:ext cx="2295728" cy="717319"/>
            </a:xfrm>
            <a:prstGeom prst="rect">
              <a:avLst/>
            </a:prstGeom>
            <a:noFill/>
          </p:spPr>
          <p:txBody>
            <a:bodyPr lIns="0" tIns="0" rIns="0" bIns="0">
              <a:normAutofit fontScale="97500"/>
            </a:bodyPr>
            <a:lstStyle/>
            <a:p>
              <a:pPr marL="0" marR="0" indent="0" algn="ctr"/>
              <a:r>
                <a:rPr lang="fr-FR" sz="1800" dirty="0">
                  <a:solidFill>
                    <a:srgbClr val="22517F"/>
                  </a:solidFill>
                  <a:latin typeface="Arial"/>
                </a:rPr>
                <a:t>Avec rinçage</a:t>
              </a:r>
            </a:p>
          </p:txBody>
        </p:sp>
        <p:sp>
          <p:nvSpPr>
            <p:cNvPr id="115" name="Prostokąt 114">
              <a:extLst>
                <a:ext uri="{FF2B5EF4-FFF2-40B4-BE49-F238E27FC236}">
                  <a16:creationId xmlns:a16="http://schemas.microsoft.com/office/drawing/2014/main" id="{CDEB4A97-94AF-8AEE-C35F-2A8DCC02EADD}"/>
                </a:ext>
              </a:extLst>
            </p:cNvPr>
            <p:cNvSpPr/>
            <p:nvPr/>
          </p:nvSpPr>
          <p:spPr>
            <a:xfrm>
              <a:off x="3282696" y="21290280"/>
              <a:ext cx="1374648" cy="249936"/>
            </a:xfrm>
            <a:prstGeom prst="rect">
              <a:avLst/>
            </a:prstGeom>
            <a:noFill/>
          </p:spPr>
          <p:txBody>
            <a:bodyPr lIns="0" tIns="0" rIns="0" bIns="0">
              <a:normAutofit fontScale="97500" lnSpcReduction="10000"/>
            </a:bodyPr>
            <a:lstStyle/>
            <a:p>
              <a:pPr marL="0" marR="0" indent="0" algn="ctr"/>
              <a:r>
                <a:rPr lang="fr-FR" sz="1800">
                  <a:solidFill>
                    <a:srgbClr val="22517F"/>
                  </a:solidFill>
                  <a:latin typeface="Arial"/>
                </a:rPr>
                <a:t>Sans rinçage</a:t>
              </a:r>
            </a:p>
          </p:txBody>
        </p:sp>
        <p:sp>
          <p:nvSpPr>
            <p:cNvPr id="116" name="Prostokąt 115">
              <a:extLst>
                <a:ext uri="{FF2B5EF4-FFF2-40B4-BE49-F238E27FC236}">
                  <a16:creationId xmlns:a16="http://schemas.microsoft.com/office/drawing/2014/main" id="{8A82F596-9944-FB09-DB8F-851826B225E1}"/>
                </a:ext>
              </a:extLst>
            </p:cNvPr>
            <p:cNvSpPr/>
            <p:nvPr/>
          </p:nvSpPr>
          <p:spPr>
            <a:xfrm>
              <a:off x="548899" y="15588341"/>
              <a:ext cx="968615" cy="5739832"/>
            </a:xfrm>
            <a:prstGeom prst="rect">
              <a:avLst/>
            </a:prstGeom>
            <a:noFill/>
          </p:spPr>
          <p:txBody>
            <a:bodyPr vert="vert270" lIns="0" tIns="0" rIns="0" bIns="0">
              <a:normAutofit fontScale="97500"/>
            </a:bodyPr>
            <a:lstStyle/>
            <a:p>
              <a:pPr marL="0" marR="0" indent="0" algn="ctr"/>
              <a:r>
                <a:rPr lang="fr-FR" sz="2400" dirty="0">
                  <a:solidFill>
                    <a:srgbClr val="22517F"/>
                  </a:solidFill>
                  <a:latin typeface="Arial"/>
                </a:rPr>
                <a:t>Hydratation mesurée par </a:t>
              </a:r>
              <a:r>
                <a:rPr lang="fr-FR" sz="2400" dirty="0" err="1">
                  <a:solidFill>
                    <a:srgbClr val="22517F"/>
                  </a:solidFill>
                  <a:latin typeface="Arial"/>
                </a:rPr>
                <a:t>cornéométrie</a:t>
              </a:r>
              <a:r>
                <a:rPr lang="fr-FR" sz="2400" dirty="0">
                  <a:solidFill>
                    <a:srgbClr val="22517F"/>
                  </a:solidFill>
                  <a:latin typeface="Arial"/>
                </a:rPr>
                <a:t> (AU)</a:t>
              </a:r>
            </a:p>
          </p:txBody>
        </p:sp>
        <p:sp>
          <p:nvSpPr>
            <p:cNvPr id="117" name="Prostokąt 116">
              <a:extLst>
                <a:ext uri="{FF2B5EF4-FFF2-40B4-BE49-F238E27FC236}">
                  <a16:creationId xmlns:a16="http://schemas.microsoft.com/office/drawing/2014/main" id="{135C73B4-32F8-DDA0-A67D-1B87F68A2C2F}"/>
                </a:ext>
              </a:extLst>
            </p:cNvPr>
            <p:cNvSpPr/>
            <p:nvPr/>
          </p:nvSpPr>
          <p:spPr>
            <a:xfrm>
              <a:off x="2026920" y="16142208"/>
              <a:ext cx="2526792" cy="621792"/>
            </a:xfrm>
            <a:prstGeom prst="rect">
              <a:avLst/>
            </a:prstGeom>
            <a:noFill/>
          </p:spPr>
          <p:txBody>
            <a:bodyPr lIns="0" tIns="0" rIns="0" bIns="0">
              <a:normAutofit fontScale="90000" lnSpcReduction="10000"/>
            </a:bodyPr>
            <a:lstStyle/>
            <a:p>
              <a:pPr marL="0" marR="0" indent="0" algn="ctr"/>
              <a:r>
                <a:rPr lang="fr-FR" sz="4600" b="1">
                  <a:solidFill>
                    <a:srgbClr val="22517F"/>
                  </a:solidFill>
                  <a:latin typeface="Gotham Black" pitchFamily="50" charset="0"/>
                </a:rPr>
                <a:t>+15 %***</a:t>
              </a:r>
            </a:p>
          </p:txBody>
        </p:sp>
        <p:sp>
          <p:nvSpPr>
            <p:cNvPr id="118" name="Prostokąt 117">
              <a:extLst>
                <a:ext uri="{FF2B5EF4-FFF2-40B4-BE49-F238E27FC236}">
                  <a16:creationId xmlns:a16="http://schemas.microsoft.com/office/drawing/2014/main" id="{3BC5148C-B3D7-CA90-08FB-6F658B55B057}"/>
                </a:ext>
              </a:extLst>
            </p:cNvPr>
            <p:cNvSpPr/>
            <p:nvPr/>
          </p:nvSpPr>
          <p:spPr>
            <a:xfrm>
              <a:off x="7974535" y="16107980"/>
              <a:ext cx="1574649" cy="664127"/>
            </a:xfrm>
            <a:prstGeom prst="rect">
              <a:avLst/>
            </a:prstGeom>
            <a:noFill/>
          </p:spPr>
          <p:txBody>
            <a:bodyPr lIns="0" tIns="0" rIns="0" bIns="0">
              <a:normAutofit fontScale="97500"/>
            </a:bodyPr>
            <a:lstStyle/>
            <a:p>
              <a:pPr marL="0" marR="0" indent="0" algn="ctr"/>
              <a:r>
                <a:rPr lang="fr-FR" sz="3800" b="1" dirty="0">
                  <a:solidFill>
                    <a:srgbClr val="22517F"/>
                  </a:solidFill>
                  <a:latin typeface="Gotham Black" pitchFamily="50" charset="0"/>
                </a:rPr>
                <a:t>+3 %</a:t>
              </a:r>
              <a:r>
                <a:rPr lang="fr-FR" sz="3800" b="1" baseline="30000" dirty="0">
                  <a:solidFill>
                    <a:srgbClr val="22517F"/>
                  </a:solidFill>
                  <a:latin typeface="Gotham Black" pitchFamily="50" charset="0"/>
                </a:rPr>
                <a:t>ns</a:t>
              </a:r>
            </a:p>
          </p:txBody>
        </p:sp>
        <p:sp>
          <p:nvSpPr>
            <p:cNvPr id="119" name="Prostokąt 118">
              <a:extLst>
                <a:ext uri="{FF2B5EF4-FFF2-40B4-BE49-F238E27FC236}">
                  <a16:creationId xmlns:a16="http://schemas.microsoft.com/office/drawing/2014/main" id="{48C8A96B-D1E7-7EDC-70B7-DBBDE212DF53}"/>
                </a:ext>
              </a:extLst>
            </p:cNvPr>
            <p:cNvSpPr/>
            <p:nvPr/>
          </p:nvSpPr>
          <p:spPr>
            <a:xfrm>
              <a:off x="7876032" y="17626584"/>
              <a:ext cx="649224" cy="262128"/>
            </a:xfrm>
            <a:prstGeom prst="rect">
              <a:avLst/>
            </a:prstGeom>
            <a:solidFill>
              <a:srgbClr val="003C72"/>
            </a:solidFill>
          </p:spPr>
          <p:txBody>
            <a:bodyPr lIns="0" tIns="0" rIns="0" bIns="0">
              <a:normAutofit fontScale="97500"/>
            </a:bodyPr>
            <a:lstStyle/>
            <a:p>
              <a:pPr marL="0" marR="0" indent="0" algn="ctr"/>
              <a:r>
                <a:rPr lang="fr-FR" sz="1600">
                  <a:solidFill>
                    <a:srgbClr val="FFFFFF"/>
                  </a:solidFill>
                  <a:latin typeface="Arial"/>
                </a:rPr>
                <a:t>41,75</a:t>
              </a:r>
            </a:p>
          </p:txBody>
        </p:sp>
        <p:sp>
          <p:nvSpPr>
            <p:cNvPr id="120" name="Prostokąt 119">
              <a:extLst>
                <a:ext uri="{FF2B5EF4-FFF2-40B4-BE49-F238E27FC236}">
                  <a16:creationId xmlns:a16="http://schemas.microsoft.com/office/drawing/2014/main" id="{40014887-341D-7357-DEBE-4AC779082B81}"/>
                </a:ext>
              </a:extLst>
            </p:cNvPr>
            <p:cNvSpPr/>
            <p:nvPr/>
          </p:nvSpPr>
          <p:spPr>
            <a:xfrm>
              <a:off x="9262872" y="17538192"/>
              <a:ext cx="682752" cy="243840"/>
            </a:xfrm>
            <a:prstGeom prst="rect">
              <a:avLst/>
            </a:prstGeom>
            <a:solidFill>
              <a:srgbClr val="E0467A"/>
            </a:solidFill>
          </p:spPr>
          <p:txBody>
            <a:bodyPr lIns="0" tIns="0" rIns="0" bIns="0">
              <a:normAutofit fontScale="97500"/>
            </a:bodyPr>
            <a:lstStyle/>
            <a:p>
              <a:pPr marL="0" marR="0" indent="0" algn="ctr"/>
              <a:r>
                <a:rPr lang="fr-FR" sz="1600">
                  <a:solidFill>
                    <a:srgbClr val="FFFFFF"/>
                  </a:solidFill>
                  <a:latin typeface="Arial"/>
                </a:rPr>
                <a:t>42 83</a:t>
              </a:r>
            </a:p>
          </p:txBody>
        </p:sp>
        <p:sp>
          <p:nvSpPr>
            <p:cNvPr id="121" name="Prostokąt 120">
              <a:extLst>
                <a:ext uri="{FF2B5EF4-FFF2-40B4-BE49-F238E27FC236}">
                  <a16:creationId xmlns:a16="http://schemas.microsoft.com/office/drawing/2014/main" id="{947509A2-A2DE-6C76-A685-06EC1EBBE793}"/>
                </a:ext>
              </a:extLst>
            </p:cNvPr>
            <p:cNvSpPr/>
            <p:nvPr/>
          </p:nvSpPr>
          <p:spPr>
            <a:xfrm>
              <a:off x="2916936" y="17687544"/>
              <a:ext cx="716280" cy="252984"/>
            </a:xfrm>
            <a:prstGeom prst="rect">
              <a:avLst/>
            </a:prstGeom>
            <a:solidFill>
              <a:srgbClr val="003C72"/>
            </a:solidFill>
          </p:spPr>
          <p:txBody>
            <a:bodyPr lIns="0" tIns="0" rIns="0" bIns="0">
              <a:normAutofit fontScale="97500"/>
            </a:bodyPr>
            <a:lstStyle/>
            <a:p>
              <a:pPr marL="0" marR="0" indent="0" algn="ctr"/>
              <a:r>
                <a:rPr lang="fr-FR" sz="1600">
                  <a:solidFill>
                    <a:srgbClr val="FFFFFF"/>
                  </a:solidFill>
                  <a:latin typeface="Arial"/>
                </a:rPr>
                <a:t>40,95</a:t>
              </a:r>
            </a:p>
          </p:txBody>
        </p:sp>
        <p:sp>
          <p:nvSpPr>
            <p:cNvPr id="122" name="Prostokąt 121">
              <a:extLst>
                <a:ext uri="{FF2B5EF4-FFF2-40B4-BE49-F238E27FC236}">
                  <a16:creationId xmlns:a16="http://schemas.microsoft.com/office/drawing/2014/main" id="{65ECC9BB-ECF2-D35D-766D-F2C39C26207E}"/>
                </a:ext>
              </a:extLst>
            </p:cNvPr>
            <p:cNvSpPr/>
            <p:nvPr/>
          </p:nvSpPr>
          <p:spPr>
            <a:xfrm>
              <a:off x="4322064" y="17151096"/>
              <a:ext cx="697992" cy="262128"/>
            </a:xfrm>
            <a:prstGeom prst="rect">
              <a:avLst/>
            </a:prstGeom>
            <a:solidFill>
              <a:srgbClr val="E0467A"/>
            </a:solidFill>
          </p:spPr>
          <p:txBody>
            <a:bodyPr lIns="0" tIns="0" rIns="0" bIns="0">
              <a:normAutofit fontScale="97500"/>
            </a:bodyPr>
            <a:lstStyle/>
            <a:p>
              <a:pPr marL="0" marR="0" indent="0" algn="ctr"/>
              <a:r>
                <a:rPr lang="fr-FR" sz="1600">
                  <a:solidFill>
                    <a:srgbClr val="FFFFFF"/>
                  </a:solidFill>
                  <a:latin typeface="Arial"/>
                </a:rPr>
                <a:t>47,34</a:t>
              </a:r>
            </a:p>
          </p:txBody>
        </p:sp>
      </p:grpSp>
      <p:pic>
        <p:nvPicPr>
          <p:cNvPr id="24" name="Image 23">
            <a:extLst>
              <a:ext uri="{FF2B5EF4-FFF2-40B4-BE49-F238E27FC236}">
                <a16:creationId xmlns:a16="http://schemas.microsoft.com/office/drawing/2014/main" id="{4341518F-0B14-205E-839A-78968708019B}"/>
              </a:ext>
            </a:extLst>
          </p:cNvPr>
          <p:cNvPicPr>
            <a:picLocks noChangeAspect="1"/>
          </p:cNvPicPr>
          <p:nvPr/>
        </p:nvPicPr>
        <p:blipFill>
          <a:blip r:embed="rId7"/>
          <a:stretch>
            <a:fillRect/>
          </a:stretch>
        </p:blipFill>
        <p:spPr>
          <a:xfrm>
            <a:off x="23505779" y="7621888"/>
            <a:ext cx="6245281" cy="3707015"/>
          </a:xfrm>
          <a:prstGeom prst="rect">
            <a:avLst/>
          </a:prstGeom>
        </p:spPr>
      </p:pic>
      <p:sp>
        <p:nvSpPr>
          <p:cNvPr id="5" name="Rectangle 4">
            <a:extLst>
              <a:ext uri="{FF2B5EF4-FFF2-40B4-BE49-F238E27FC236}">
                <a16:creationId xmlns:a16="http://schemas.microsoft.com/office/drawing/2014/main" id="{B5C08535-73C4-9829-3F98-77A3AD5861D7}"/>
              </a:ext>
            </a:extLst>
          </p:cNvPr>
          <p:cNvSpPr/>
          <p:nvPr/>
        </p:nvSpPr>
        <p:spPr>
          <a:xfrm>
            <a:off x="570866" y="3164740"/>
            <a:ext cx="5446732" cy="910824"/>
          </a:xfrm>
          <a:prstGeom prst="rect">
            <a:avLst/>
          </a:prstGeom>
          <a:solidFill>
            <a:srgbClr val="E045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a:extLst>
              <a:ext uri="{FF2B5EF4-FFF2-40B4-BE49-F238E27FC236}">
                <a16:creationId xmlns:a16="http://schemas.microsoft.com/office/drawing/2014/main" id="{DCEAFDC1-924D-DF7F-A4AA-A45C67D87BB5}"/>
              </a:ext>
            </a:extLst>
          </p:cNvPr>
          <p:cNvSpPr>
            <a:spLocks noGrp="1"/>
          </p:cNvSpPr>
          <p:nvPr>
            <p:ph type="subTitle" idx="1"/>
          </p:nvPr>
        </p:nvSpPr>
        <p:spPr>
          <a:xfrm>
            <a:off x="471822" y="2174926"/>
            <a:ext cx="29443819" cy="1748981"/>
          </a:xfrm>
        </p:spPr>
        <p:txBody>
          <a:bodyPr>
            <a:normAutofit/>
          </a:bodyPr>
          <a:lstStyle/>
          <a:p>
            <a:pPr algn="l"/>
            <a:r>
              <a:rPr lang="fr-FR" sz="2800">
                <a:solidFill>
                  <a:srgbClr val="003A70"/>
                </a:solidFill>
                <a:latin typeface="Gotham Book" panose="02000604040000020004" pitchFamily="50" charset="0"/>
                <a:cs typeface="Gotham Medium" pitchFamily="50" charset="0"/>
              </a:rPr>
              <a:t>Helena Polena, Armonie Buisson, Benoit Cadars, Pauline Chanut, Margaux Fortin, Noëlle Remoué, Elodie Valin, Nathalie Ardiet, Elodie Prestat-Marquis.</a:t>
            </a:r>
          </a:p>
        </p:txBody>
      </p:sp>
      <p:sp>
        <p:nvSpPr>
          <p:cNvPr id="8" name="ZoneTexte 7">
            <a:extLst>
              <a:ext uri="{FF2B5EF4-FFF2-40B4-BE49-F238E27FC236}">
                <a16:creationId xmlns:a16="http://schemas.microsoft.com/office/drawing/2014/main" id="{26366DEC-822A-CC13-BE2A-FF837998B328}"/>
              </a:ext>
            </a:extLst>
          </p:cNvPr>
          <p:cNvSpPr txBox="1"/>
          <p:nvPr/>
        </p:nvSpPr>
        <p:spPr>
          <a:xfrm>
            <a:off x="457262" y="2616917"/>
            <a:ext cx="20633526" cy="461665"/>
          </a:xfrm>
          <a:prstGeom prst="rect">
            <a:avLst/>
          </a:prstGeom>
          <a:noFill/>
        </p:spPr>
        <p:txBody>
          <a:bodyPr wrap="square" rtlCol="0">
            <a:spAutoFit/>
          </a:bodyPr>
          <a:lstStyle/>
          <a:p>
            <a:r>
              <a:rPr lang="fr-FR" sz="2400" i="1">
                <a:solidFill>
                  <a:srgbClr val="003A70"/>
                </a:solidFill>
                <a:latin typeface="Gotham Light" pitchFamily="50" charset="0"/>
                <a:cs typeface="Gotham Light" pitchFamily="50" charset="0"/>
              </a:rPr>
              <a:t>NAOS Les Laboratoires - Bioderma, Lyon, France  </a:t>
            </a:r>
          </a:p>
        </p:txBody>
      </p:sp>
      <p:pic>
        <p:nvPicPr>
          <p:cNvPr id="18" name="Image 17">
            <a:extLst>
              <a:ext uri="{FF2B5EF4-FFF2-40B4-BE49-F238E27FC236}">
                <a16:creationId xmlns:a16="http://schemas.microsoft.com/office/drawing/2014/main" id="{87C2D8E3-A1A2-FB10-DD14-C02EBA0CCDB9}"/>
              </a:ext>
            </a:extLst>
          </p:cNvPr>
          <p:cNvPicPr>
            <a:picLocks noChangeAspect="1"/>
          </p:cNvPicPr>
          <p:nvPr/>
        </p:nvPicPr>
        <p:blipFill>
          <a:blip r:embed="rId8"/>
          <a:stretch>
            <a:fillRect/>
          </a:stretch>
        </p:blipFill>
        <p:spPr>
          <a:xfrm>
            <a:off x="22137542" y="41665667"/>
            <a:ext cx="7752519" cy="728737"/>
          </a:xfrm>
          <a:prstGeom prst="rect">
            <a:avLst/>
          </a:prstGeom>
        </p:spPr>
      </p:pic>
      <p:pic>
        <p:nvPicPr>
          <p:cNvPr id="20" name="Image 19" descr="Une image contenant texte, Police, logo, Graphique&#10;&#10;Le contenu généré par l’IA peut être incorrect.">
            <a:extLst>
              <a:ext uri="{FF2B5EF4-FFF2-40B4-BE49-F238E27FC236}">
                <a16:creationId xmlns:a16="http://schemas.microsoft.com/office/drawing/2014/main" id="{902B7E20-DEF0-9EE2-79C0-6911B753825F}"/>
              </a:ext>
            </a:extLst>
          </p:cNvPr>
          <p:cNvPicPr>
            <a:picLocks noChangeAspect="1"/>
          </p:cNvPicPr>
          <p:nvPr/>
        </p:nvPicPr>
        <p:blipFill>
          <a:blip r:embed="rId9"/>
          <a:stretch>
            <a:fillRect/>
          </a:stretch>
        </p:blipFill>
        <p:spPr>
          <a:xfrm>
            <a:off x="471360" y="41613462"/>
            <a:ext cx="4199312" cy="833145"/>
          </a:xfrm>
          <a:prstGeom prst="rect">
            <a:avLst/>
          </a:prstGeom>
        </p:spPr>
      </p:pic>
      <p:sp>
        <p:nvSpPr>
          <p:cNvPr id="26" name="ZoneTexte 25">
            <a:extLst>
              <a:ext uri="{FF2B5EF4-FFF2-40B4-BE49-F238E27FC236}">
                <a16:creationId xmlns:a16="http://schemas.microsoft.com/office/drawing/2014/main" id="{38F1C34A-2800-5B9A-3F95-07BC55DFC6EF}"/>
              </a:ext>
            </a:extLst>
          </p:cNvPr>
          <p:cNvSpPr txBox="1"/>
          <p:nvPr/>
        </p:nvSpPr>
        <p:spPr>
          <a:xfrm>
            <a:off x="499540" y="6652091"/>
            <a:ext cx="29020191" cy="923330"/>
          </a:xfrm>
          <a:prstGeom prst="rect">
            <a:avLst/>
          </a:prstGeom>
          <a:noFill/>
        </p:spPr>
        <p:txBody>
          <a:bodyPr wrap="square" rtlCol="0">
            <a:spAutoFit/>
          </a:bodyPr>
          <a:lstStyle/>
          <a:p>
            <a:pPr algn="just"/>
            <a:r>
              <a:rPr lang="fr-FR" sz="2700">
                <a:solidFill>
                  <a:srgbClr val="003A70"/>
                </a:solidFill>
                <a:latin typeface="Gotham Book" panose="02000604040000020004" pitchFamily="50" charset="0"/>
                <a:cs typeface="Arial" panose="020B0604020202020204" pitchFamily="34" charset="0"/>
              </a:rPr>
              <a:t>Trois études cliniques ont été réalisées pour évaluer les bénéfices sur la peau d’une </a:t>
            </a:r>
            <a:r>
              <a:rPr lang="fr-FR" sz="2700">
                <a:solidFill>
                  <a:srgbClr val="E0457B"/>
                </a:solidFill>
                <a:latin typeface="Gotham Book" panose="02000604040000020004" pitchFamily="50" charset="0"/>
                <a:cs typeface="Arial" panose="020B0604020202020204" pitchFamily="34" charset="0"/>
              </a:rPr>
              <a:t>solution micellaire (SM) sans rinçage (Bioderma, Sensibio H2O) </a:t>
            </a:r>
            <a:r>
              <a:rPr lang="fr-FR" sz="2700">
                <a:solidFill>
                  <a:srgbClr val="003A70"/>
                </a:solidFill>
                <a:latin typeface="Gotham Book" panose="02000604040000020004" pitchFamily="50" charset="0"/>
                <a:cs typeface="Arial" panose="020B0604020202020204" pitchFamily="34" charset="0"/>
              </a:rPr>
              <a:t>appliquée à l’aide d’un disque de coton... </a:t>
            </a:r>
          </a:p>
        </p:txBody>
      </p:sp>
      <p:sp>
        <p:nvSpPr>
          <p:cNvPr id="28" name="ZoneTexte 27">
            <a:extLst>
              <a:ext uri="{FF2B5EF4-FFF2-40B4-BE49-F238E27FC236}">
                <a16:creationId xmlns:a16="http://schemas.microsoft.com/office/drawing/2014/main" id="{5C3F45C4-D569-1E58-7FE1-F1A7C2B92924}"/>
              </a:ext>
            </a:extLst>
          </p:cNvPr>
          <p:cNvSpPr txBox="1"/>
          <p:nvPr/>
        </p:nvSpPr>
        <p:spPr>
          <a:xfrm>
            <a:off x="471360" y="4184922"/>
            <a:ext cx="29192678" cy="954107"/>
          </a:xfrm>
          <a:prstGeom prst="rect">
            <a:avLst/>
          </a:prstGeom>
          <a:noFill/>
        </p:spPr>
        <p:txBody>
          <a:bodyPr wrap="square" rtlCol="0">
            <a:spAutoFit/>
          </a:bodyPr>
          <a:lstStyle/>
          <a:p>
            <a:pPr algn="just"/>
            <a:r>
              <a:rPr lang="fr-FR" sz="2800">
                <a:solidFill>
                  <a:srgbClr val="E0457B"/>
                </a:solidFill>
                <a:latin typeface="Gotham Book" panose="02000604040000020004" pitchFamily="50" charset="0"/>
                <a:cs typeface="Arial" panose="020B0604020202020204" pitchFamily="34" charset="0"/>
              </a:rPr>
              <a:t>Le syndrome de la peau sensible </a:t>
            </a:r>
            <a:r>
              <a:rPr lang="fr-FR" sz="2800">
                <a:solidFill>
                  <a:srgbClr val="003A70"/>
                </a:solidFill>
                <a:latin typeface="Gotham Book" panose="02000604040000020004" pitchFamily="50" charset="0"/>
                <a:cs typeface="Arial" panose="020B0604020202020204" pitchFamily="34" charset="0"/>
              </a:rPr>
              <a:t>(SPS) est une affection cutanée fréquente, caractérisée par l’apparition de </a:t>
            </a:r>
            <a:r>
              <a:rPr lang="fr-FR" sz="2800">
                <a:solidFill>
                  <a:srgbClr val="E0457B"/>
                </a:solidFill>
                <a:latin typeface="Gotham Book" panose="02000604040000020004" pitchFamily="50" charset="0"/>
                <a:cs typeface="Arial" panose="020B0604020202020204" pitchFamily="34" charset="0"/>
              </a:rPr>
              <a:t>sensations désagréables </a:t>
            </a:r>
            <a:r>
              <a:rPr lang="fr-FR" sz="2800">
                <a:solidFill>
                  <a:srgbClr val="003A70"/>
                </a:solidFill>
                <a:latin typeface="Gotham Book" panose="02000604040000020004" pitchFamily="50" charset="0"/>
                <a:cs typeface="Arial" panose="020B0604020202020204" pitchFamily="34" charset="0"/>
              </a:rPr>
              <a:t>en réponse à des stimuli qui, normalement, ne devraient pas induire un tel inconfort. L’impact sur la </a:t>
            </a:r>
            <a:r>
              <a:rPr lang="fr-FR" sz="2800">
                <a:solidFill>
                  <a:srgbClr val="E0457B"/>
                </a:solidFill>
                <a:latin typeface="Gotham Book" panose="02000604040000020004" pitchFamily="50" charset="0"/>
                <a:cs typeface="Arial" panose="020B0604020202020204" pitchFamily="34" charset="0"/>
              </a:rPr>
              <a:t>qualité de vie</a:t>
            </a:r>
            <a:r>
              <a:rPr lang="fr-FR" sz="2800">
                <a:solidFill>
                  <a:srgbClr val="003A70"/>
                </a:solidFill>
                <a:latin typeface="Gotham Book" panose="02000604040000020004" pitchFamily="50" charset="0"/>
                <a:cs typeface="Arial" panose="020B0604020202020204" pitchFamily="34" charset="0"/>
              </a:rPr>
              <a:t> peut être considérable, puisque les signes et symptômes surviennent immédiatement après l’exposition. Il est donc </a:t>
            </a:r>
            <a:r>
              <a:rPr lang="fr-FR" sz="2800">
                <a:solidFill>
                  <a:srgbClr val="E0457B"/>
                </a:solidFill>
                <a:latin typeface="Gotham Book" panose="02000604040000020004" pitchFamily="50" charset="0"/>
                <a:cs typeface="Arial" panose="020B0604020202020204" pitchFamily="34" charset="0"/>
              </a:rPr>
              <a:t>essentiel</a:t>
            </a:r>
            <a:r>
              <a:rPr lang="fr-FR" sz="2800">
                <a:solidFill>
                  <a:srgbClr val="003A70"/>
                </a:solidFill>
                <a:latin typeface="Gotham Book" panose="02000604040000020004" pitchFamily="50" charset="0"/>
                <a:cs typeface="Arial" panose="020B0604020202020204" pitchFamily="34" charset="0"/>
              </a:rPr>
              <a:t> de prendre soin des peaux sensibles, dès l’étape </a:t>
            </a:r>
            <a:r>
              <a:rPr lang="fr-FR" sz="2800">
                <a:solidFill>
                  <a:srgbClr val="E0457B"/>
                </a:solidFill>
                <a:latin typeface="Gotham Book" panose="02000604040000020004" pitchFamily="50" charset="0"/>
                <a:cs typeface="Arial" panose="020B0604020202020204" pitchFamily="34" charset="0"/>
              </a:rPr>
              <a:t>du nettoyage</a:t>
            </a:r>
            <a:r>
              <a:rPr lang="fr-FR" sz="2800">
                <a:solidFill>
                  <a:srgbClr val="003A70"/>
                </a:solidFill>
                <a:latin typeface="Gotham Book" panose="02000604040000020004" pitchFamily="50" charset="0"/>
                <a:cs typeface="Arial" panose="020B0604020202020204" pitchFamily="34" charset="0"/>
              </a:rPr>
              <a:t>. </a:t>
            </a:r>
          </a:p>
        </p:txBody>
      </p:sp>
      <p:sp>
        <p:nvSpPr>
          <p:cNvPr id="13" name="Titre 1">
            <a:extLst>
              <a:ext uri="{FF2B5EF4-FFF2-40B4-BE49-F238E27FC236}">
                <a16:creationId xmlns:a16="http://schemas.microsoft.com/office/drawing/2014/main" id="{98627DB6-DB58-DE5B-C1D0-DBE4D1B45690}"/>
              </a:ext>
            </a:extLst>
          </p:cNvPr>
          <p:cNvSpPr txBox="1">
            <a:spLocks/>
          </p:cNvSpPr>
          <p:nvPr/>
        </p:nvSpPr>
        <p:spPr>
          <a:xfrm>
            <a:off x="408686" y="2845553"/>
            <a:ext cx="5738510" cy="1264725"/>
          </a:xfrm>
          <a:prstGeom prst="rect">
            <a:avLst/>
          </a:prstGeom>
          <a:noFill/>
          <a:ln>
            <a:noFill/>
          </a:ln>
        </p:spPr>
        <p:txBody>
          <a:bodyPr vert="horz" lIns="205953" tIns="102976" rIns="205953" bIns="102976" rtlCol="0" anchor="b">
            <a:noAutofit/>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r>
              <a:rPr lang="fr-FR" sz="4800" b="1">
                <a:solidFill>
                  <a:schemeClr val="bg1"/>
                </a:solidFill>
                <a:latin typeface="Gotham Bold" pitchFamily="50" charset="0"/>
                <a:cs typeface="Arial" panose="020B0604020202020204" pitchFamily="34" charset="0"/>
              </a:rPr>
              <a:t>INTRODUCTION</a:t>
            </a:r>
          </a:p>
        </p:txBody>
      </p:sp>
      <p:sp>
        <p:nvSpPr>
          <p:cNvPr id="35" name="ZoneTexte 34">
            <a:extLst>
              <a:ext uri="{FF2B5EF4-FFF2-40B4-BE49-F238E27FC236}">
                <a16:creationId xmlns:a16="http://schemas.microsoft.com/office/drawing/2014/main" id="{09B3214E-8504-8E7E-787B-8941C0870D36}"/>
              </a:ext>
            </a:extLst>
          </p:cNvPr>
          <p:cNvSpPr txBox="1"/>
          <p:nvPr/>
        </p:nvSpPr>
        <p:spPr>
          <a:xfrm>
            <a:off x="456304" y="40128777"/>
            <a:ext cx="29352066" cy="954107"/>
          </a:xfrm>
          <a:prstGeom prst="rect">
            <a:avLst/>
          </a:prstGeom>
          <a:noFill/>
        </p:spPr>
        <p:txBody>
          <a:bodyPr wrap="square" lIns="91440" tIns="45720" rIns="91440" bIns="45720" rtlCol="0" anchor="t">
            <a:spAutoFit/>
          </a:bodyPr>
          <a:lstStyle/>
          <a:p>
            <a:pPr algn="just"/>
            <a:r>
              <a:rPr lang="fr-FR" sz="2800">
                <a:solidFill>
                  <a:srgbClr val="003A70"/>
                </a:solidFill>
                <a:latin typeface="Gotham Book"/>
              </a:rPr>
              <a:t>Ensemble, ces études démontrent que la solution micellaire écobiologique sans rinçage </a:t>
            </a:r>
            <a:r>
              <a:rPr lang="fr-FR" sz="2800">
                <a:solidFill>
                  <a:srgbClr val="E0457B"/>
                </a:solidFill>
                <a:latin typeface="Gotham Book"/>
              </a:rPr>
              <a:t>hydrate</a:t>
            </a:r>
            <a:r>
              <a:rPr lang="fr-FR" sz="2800">
                <a:latin typeface="Gotham Book"/>
              </a:rPr>
              <a:t> </a:t>
            </a:r>
            <a:r>
              <a:rPr lang="fr-FR" sz="2800">
                <a:solidFill>
                  <a:srgbClr val="003A70"/>
                </a:solidFill>
                <a:latin typeface="Gotham Book"/>
              </a:rPr>
              <a:t>significativement, </a:t>
            </a:r>
            <a:r>
              <a:rPr lang="fr-FR" sz="2800">
                <a:solidFill>
                  <a:srgbClr val="E0457B"/>
                </a:solidFill>
                <a:latin typeface="Gotham Book"/>
              </a:rPr>
              <a:t>apaise</a:t>
            </a:r>
            <a:r>
              <a:rPr lang="fr-FR" sz="2800">
                <a:solidFill>
                  <a:srgbClr val="003A70"/>
                </a:solidFill>
                <a:latin typeface="Gotham Book"/>
              </a:rPr>
              <a:t> et </a:t>
            </a:r>
            <a:r>
              <a:rPr lang="fr-FR" sz="2800">
                <a:solidFill>
                  <a:srgbClr val="E0457B"/>
                </a:solidFill>
                <a:latin typeface="Gotham Book"/>
              </a:rPr>
              <a:t>réduit</a:t>
            </a:r>
            <a:r>
              <a:rPr lang="fr-FR" sz="2800">
                <a:solidFill>
                  <a:srgbClr val="003A70"/>
                </a:solidFill>
                <a:latin typeface="Gotham Book"/>
              </a:rPr>
              <a:t> le </a:t>
            </a:r>
            <a:r>
              <a:rPr lang="fr-FR" sz="2800">
                <a:solidFill>
                  <a:srgbClr val="E0457B"/>
                </a:solidFill>
                <a:latin typeface="Gotham Book"/>
              </a:rPr>
              <a:t>fardeau associé à la peau sensible</a:t>
            </a:r>
            <a:r>
              <a:rPr lang="fr-FR" sz="2800">
                <a:solidFill>
                  <a:srgbClr val="003A70"/>
                </a:solidFill>
                <a:latin typeface="Gotham Book"/>
              </a:rPr>
              <a:t>, en cas d’utilisation sans rinçage. Ces données soulignent l’importance de choisir le </a:t>
            </a:r>
            <a:r>
              <a:rPr lang="fr-FR" sz="2800">
                <a:solidFill>
                  <a:srgbClr val="E0457B"/>
                </a:solidFill>
                <a:latin typeface="Gotham Book"/>
              </a:rPr>
              <a:t>nettoyant le plus adapté </a:t>
            </a:r>
            <a:r>
              <a:rPr lang="fr-FR" sz="2800">
                <a:solidFill>
                  <a:srgbClr val="003A70"/>
                </a:solidFill>
                <a:latin typeface="Gotham Book"/>
              </a:rPr>
              <a:t>pour </a:t>
            </a:r>
            <a:r>
              <a:rPr lang="fr-FR" sz="2800">
                <a:solidFill>
                  <a:srgbClr val="E0457B"/>
                </a:solidFill>
                <a:latin typeface="Gotham Book"/>
              </a:rPr>
              <a:t>atténuer les symptômes de la peau sensible </a:t>
            </a:r>
            <a:r>
              <a:rPr lang="fr-FR" sz="2800">
                <a:solidFill>
                  <a:srgbClr val="003A70"/>
                </a:solidFill>
                <a:latin typeface="Gotham Book"/>
              </a:rPr>
              <a:t>et </a:t>
            </a:r>
            <a:r>
              <a:rPr lang="fr-FR" sz="2800">
                <a:solidFill>
                  <a:srgbClr val="E0457B"/>
                </a:solidFill>
                <a:latin typeface="Gotham Book"/>
              </a:rPr>
              <a:t>l’impact sur la qualité de vie</a:t>
            </a:r>
            <a:r>
              <a:rPr lang="fr-FR" sz="2800">
                <a:solidFill>
                  <a:srgbClr val="003A70"/>
                </a:solidFill>
                <a:latin typeface="Gotham Book"/>
              </a:rPr>
              <a:t>. </a:t>
            </a:r>
          </a:p>
        </p:txBody>
      </p:sp>
      <p:sp>
        <p:nvSpPr>
          <p:cNvPr id="7" name="Rectangle 6">
            <a:extLst>
              <a:ext uri="{FF2B5EF4-FFF2-40B4-BE49-F238E27FC236}">
                <a16:creationId xmlns:a16="http://schemas.microsoft.com/office/drawing/2014/main" id="{91790F9B-E50A-047D-684B-3550352D6339}"/>
              </a:ext>
            </a:extLst>
          </p:cNvPr>
          <p:cNvSpPr/>
          <p:nvPr/>
        </p:nvSpPr>
        <p:spPr>
          <a:xfrm>
            <a:off x="570866" y="39003013"/>
            <a:ext cx="4812570" cy="910824"/>
          </a:xfrm>
          <a:prstGeom prst="rect">
            <a:avLst/>
          </a:prstGeom>
          <a:solidFill>
            <a:srgbClr val="E045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6B43536D-D8FD-75B6-5200-05577311A7C4}"/>
              </a:ext>
            </a:extLst>
          </p:cNvPr>
          <p:cNvSpPr/>
          <p:nvPr/>
        </p:nvSpPr>
        <p:spPr>
          <a:xfrm>
            <a:off x="589443" y="12748290"/>
            <a:ext cx="4491882" cy="910824"/>
          </a:xfrm>
          <a:prstGeom prst="rect">
            <a:avLst/>
          </a:prstGeom>
          <a:solidFill>
            <a:srgbClr val="E045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CAC9CE6-24C0-2BCA-BCC1-6907B48DD7F3}"/>
              </a:ext>
            </a:extLst>
          </p:cNvPr>
          <p:cNvSpPr/>
          <p:nvPr/>
        </p:nvSpPr>
        <p:spPr>
          <a:xfrm>
            <a:off x="570865" y="5629018"/>
            <a:ext cx="10985595" cy="910824"/>
          </a:xfrm>
          <a:prstGeom prst="rect">
            <a:avLst/>
          </a:prstGeom>
          <a:solidFill>
            <a:srgbClr val="E045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Titre 1">
            <a:extLst>
              <a:ext uri="{FF2B5EF4-FFF2-40B4-BE49-F238E27FC236}">
                <a16:creationId xmlns:a16="http://schemas.microsoft.com/office/drawing/2014/main" id="{240068D3-C4A0-F4CC-C730-07A9FF7B868F}"/>
              </a:ext>
            </a:extLst>
          </p:cNvPr>
          <p:cNvSpPr txBox="1">
            <a:spLocks/>
          </p:cNvSpPr>
          <p:nvPr/>
        </p:nvSpPr>
        <p:spPr>
          <a:xfrm>
            <a:off x="522290" y="38691171"/>
            <a:ext cx="5212313" cy="1264725"/>
          </a:xfrm>
          <a:prstGeom prst="rect">
            <a:avLst/>
          </a:prstGeom>
          <a:noFill/>
          <a:ln>
            <a:noFill/>
          </a:ln>
        </p:spPr>
        <p:txBody>
          <a:bodyPr vert="horz" lIns="205953" tIns="102976" rIns="205953" bIns="102976" rtlCol="0" anchor="b">
            <a:noAutofit/>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pPr algn="l"/>
            <a:r>
              <a:rPr lang="fr-FR" sz="4800" b="1">
                <a:solidFill>
                  <a:schemeClr val="bg1"/>
                </a:solidFill>
                <a:latin typeface="Gotham Bold" pitchFamily="50" charset="0"/>
                <a:cs typeface="Arial" panose="020B0604020202020204" pitchFamily="34" charset="0"/>
              </a:rPr>
              <a:t>CONCLUSION</a:t>
            </a:r>
          </a:p>
        </p:txBody>
      </p:sp>
      <p:sp>
        <p:nvSpPr>
          <p:cNvPr id="14" name="Titre 1">
            <a:extLst>
              <a:ext uri="{FF2B5EF4-FFF2-40B4-BE49-F238E27FC236}">
                <a16:creationId xmlns:a16="http://schemas.microsoft.com/office/drawing/2014/main" id="{CAF960E1-CA31-C50C-A019-7955AAE92F0A}"/>
              </a:ext>
            </a:extLst>
          </p:cNvPr>
          <p:cNvSpPr txBox="1">
            <a:spLocks/>
          </p:cNvSpPr>
          <p:nvPr/>
        </p:nvSpPr>
        <p:spPr>
          <a:xfrm>
            <a:off x="381262" y="12432203"/>
            <a:ext cx="4700063" cy="1264725"/>
          </a:xfrm>
          <a:prstGeom prst="rect">
            <a:avLst/>
          </a:prstGeom>
          <a:noFill/>
          <a:ln>
            <a:noFill/>
          </a:ln>
        </p:spPr>
        <p:txBody>
          <a:bodyPr vert="horz" lIns="205953" tIns="102976" rIns="205953" bIns="102976" rtlCol="0" anchor="b">
            <a:noAutofit/>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r>
              <a:rPr lang="fr-FR" sz="4800" b="1" dirty="0">
                <a:solidFill>
                  <a:schemeClr val="bg1"/>
                </a:solidFill>
                <a:latin typeface="Gotham Bold" pitchFamily="50" charset="0"/>
                <a:cs typeface="Arial" panose="020B0604020202020204" pitchFamily="34" charset="0"/>
              </a:rPr>
              <a:t>RÉSULTATS</a:t>
            </a:r>
          </a:p>
        </p:txBody>
      </p:sp>
      <p:sp>
        <p:nvSpPr>
          <p:cNvPr id="15" name="Titre 1">
            <a:extLst>
              <a:ext uri="{FF2B5EF4-FFF2-40B4-BE49-F238E27FC236}">
                <a16:creationId xmlns:a16="http://schemas.microsoft.com/office/drawing/2014/main" id="{3FBD7687-A30D-A6F5-D78B-93073A5B9DD3}"/>
              </a:ext>
            </a:extLst>
          </p:cNvPr>
          <p:cNvSpPr txBox="1">
            <a:spLocks/>
          </p:cNvSpPr>
          <p:nvPr/>
        </p:nvSpPr>
        <p:spPr>
          <a:xfrm>
            <a:off x="-892562" y="5316836"/>
            <a:ext cx="13569647" cy="1264725"/>
          </a:xfrm>
          <a:prstGeom prst="rect">
            <a:avLst/>
          </a:prstGeom>
          <a:noFill/>
          <a:ln>
            <a:noFill/>
          </a:ln>
        </p:spPr>
        <p:txBody>
          <a:bodyPr vert="horz" lIns="205953" tIns="102976" rIns="205953" bIns="102976" rtlCol="0" anchor="b">
            <a:noAutofit/>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r>
              <a:rPr lang="fr-FR" sz="4800" b="1" dirty="0">
                <a:solidFill>
                  <a:schemeClr val="bg1"/>
                </a:solidFill>
                <a:latin typeface="Gotham Bold" pitchFamily="50" charset="0"/>
                <a:cs typeface="Arial" panose="020B0604020202020204" pitchFamily="34" charset="0"/>
              </a:rPr>
              <a:t>MATÉRIELS ET MÉTHODOLOGIE</a:t>
            </a:r>
          </a:p>
        </p:txBody>
      </p:sp>
      <p:sp>
        <p:nvSpPr>
          <p:cNvPr id="43" name="Titre 1">
            <a:extLst>
              <a:ext uri="{FF2B5EF4-FFF2-40B4-BE49-F238E27FC236}">
                <a16:creationId xmlns:a16="http://schemas.microsoft.com/office/drawing/2014/main" id="{3B0CB1BA-BFEA-B4E5-8A8D-0FAED0382318}"/>
              </a:ext>
            </a:extLst>
          </p:cNvPr>
          <p:cNvSpPr txBox="1">
            <a:spLocks/>
          </p:cNvSpPr>
          <p:nvPr/>
        </p:nvSpPr>
        <p:spPr>
          <a:xfrm>
            <a:off x="524152" y="30780706"/>
            <a:ext cx="29272783" cy="808283"/>
          </a:xfrm>
          <a:prstGeom prst="rect">
            <a:avLst/>
          </a:prstGeom>
          <a:solidFill>
            <a:srgbClr val="003A70"/>
          </a:solidFill>
          <a:ln>
            <a:noFill/>
          </a:ln>
        </p:spPr>
        <p:txBody>
          <a:bodyPr vert="horz" lIns="205953" tIns="102976" rIns="205953" bIns="102976" rtlCol="0" anchor="b">
            <a:noAutofit/>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r>
              <a:rPr lang="fr-FR" sz="3600" b="1">
                <a:solidFill>
                  <a:schemeClr val="bg1"/>
                </a:solidFill>
                <a:latin typeface="Gotham Medium" pitchFamily="50" charset="0"/>
                <a:cs typeface="Gotham Medium" pitchFamily="50" charset="0"/>
              </a:rPr>
              <a:t>AMÉLIORE LA QUALITÉ DE VIE</a:t>
            </a:r>
          </a:p>
        </p:txBody>
      </p:sp>
      <p:sp>
        <p:nvSpPr>
          <p:cNvPr id="44" name="Titre 1">
            <a:extLst>
              <a:ext uri="{FF2B5EF4-FFF2-40B4-BE49-F238E27FC236}">
                <a16:creationId xmlns:a16="http://schemas.microsoft.com/office/drawing/2014/main" id="{1FA1E400-9B68-8970-C6BD-A79F0E548577}"/>
              </a:ext>
            </a:extLst>
          </p:cNvPr>
          <p:cNvSpPr txBox="1">
            <a:spLocks/>
          </p:cNvSpPr>
          <p:nvPr/>
        </p:nvSpPr>
        <p:spPr>
          <a:xfrm>
            <a:off x="570866" y="21858751"/>
            <a:ext cx="29145832" cy="808283"/>
          </a:xfrm>
          <a:prstGeom prst="rect">
            <a:avLst/>
          </a:prstGeom>
          <a:solidFill>
            <a:srgbClr val="003A70"/>
          </a:solidFill>
          <a:ln>
            <a:noFill/>
          </a:ln>
        </p:spPr>
        <p:txBody>
          <a:bodyPr vert="horz" lIns="205953" tIns="102976" rIns="205953" bIns="102976" rtlCol="0" anchor="b">
            <a:noAutofit/>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r>
              <a:rPr lang="fr-FR" sz="3600" b="1">
                <a:solidFill>
                  <a:schemeClr val="bg1"/>
                </a:solidFill>
                <a:latin typeface="Gotham Medium" pitchFamily="50" charset="0"/>
                <a:cs typeface="Gotham Medium" pitchFamily="50" charset="0"/>
              </a:rPr>
              <a:t>APAISE LA PEAU</a:t>
            </a:r>
          </a:p>
        </p:txBody>
      </p:sp>
      <p:sp>
        <p:nvSpPr>
          <p:cNvPr id="46" name="Titre 1">
            <a:extLst>
              <a:ext uri="{FF2B5EF4-FFF2-40B4-BE49-F238E27FC236}">
                <a16:creationId xmlns:a16="http://schemas.microsoft.com/office/drawing/2014/main" id="{347C2E40-0AC2-9D23-253F-F50D61A2392B}"/>
              </a:ext>
            </a:extLst>
          </p:cNvPr>
          <p:cNvSpPr txBox="1">
            <a:spLocks/>
          </p:cNvSpPr>
          <p:nvPr/>
        </p:nvSpPr>
        <p:spPr>
          <a:xfrm>
            <a:off x="548900" y="13812255"/>
            <a:ext cx="29248035" cy="808283"/>
          </a:xfrm>
          <a:prstGeom prst="rect">
            <a:avLst/>
          </a:prstGeom>
          <a:solidFill>
            <a:srgbClr val="003A70"/>
          </a:solidFill>
          <a:ln>
            <a:noFill/>
          </a:ln>
        </p:spPr>
        <p:txBody>
          <a:bodyPr vert="horz" lIns="205953" tIns="102976" rIns="205953" bIns="102976" rtlCol="0" anchor="b">
            <a:noAutofit/>
          </a:bodyPr>
          <a:lstStyle>
            <a:lvl1pPr algn="ctr" defTabSz="960120" rtl="0" eaLnBrk="1" latinLnBrk="0" hangingPunct="1">
              <a:lnSpc>
                <a:spcPct val="90000"/>
              </a:lnSpc>
              <a:spcBef>
                <a:spcPct val="0"/>
              </a:spcBef>
              <a:buNone/>
              <a:defRPr sz="6300" kern="1200">
                <a:solidFill>
                  <a:schemeClr val="tx1"/>
                </a:solidFill>
                <a:latin typeface="+mj-lt"/>
                <a:ea typeface="+mj-ea"/>
                <a:cs typeface="+mj-cs"/>
              </a:defRPr>
            </a:lvl1pPr>
          </a:lstStyle>
          <a:p>
            <a:r>
              <a:rPr lang="fr-FR" sz="3600" b="1">
                <a:solidFill>
                  <a:schemeClr val="bg1"/>
                </a:solidFill>
                <a:latin typeface="Gotham Medium" pitchFamily="50" charset="0"/>
                <a:cs typeface="Gotham Medium" pitchFamily="50" charset="0"/>
              </a:rPr>
              <a:t>HYDRATE LA PEAU</a:t>
            </a:r>
          </a:p>
        </p:txBody>
      </p:sp>
      <p:cxnSp>
        <p:nvCxnSpPr>
          <p:cNvPr id="48" name="Connecteur droit 47">
            <a:extLst>
              <a:ext uri="{FF2B5EF4-FFF2-40B4-BE49-F238E27FC236}">
                <a16:creationId xmlns:a16="http://schemas.microsoft.com/office/drawing/2014/main" id="{5E7D8939-602F-C2FA-A639-C0555E58A017}"/>
              </a:ext>
            </a:extLst>
          </p:cNvPr>
          <p:cNvCxnSpPr>
            <a:cxnSpLocks/>
          </p:cNvCxnSpPr>
          <p:nvPr/>
        </p:nvCxnSpPr>
        <p:spPr>
          <a:xfrm>
            <a:off x="5960734" y="4055970"/>
            <a:ext cx="23755964" cy="0"/>
          </a:xfrm>
          <a:prstGeom prst="line">
            <a:avLst/>
          </a:prstGeom>
          <a:ln>
            <a:solidFill>
              <a:srgbClr val="E0457B"/>
            </a:solidFill>
          </a:ln>
        </p:spPr>
        <p:style>
          <a:lnRef idx="2">
            <a:schemeClr val="accent1"/>
          </a:lnRef>
          <a:fillRef idx="0">
            <a:schemeClr val="accent1"/>
          </a:fillRef>
          <a:effectRef idx="1">
            <a:schemeClr val="accent1"/>
          </a:effectRef>
          <a:fontRef idx="minor">
            <a:schemeClr val="tx1"/>
          </a:fontRef>
        </p:style>
      </p:cxnSp>
      <p:cxnSp>
        <p:nvCxnSpPr>
          <p:cNvPr id="52" name="Connecteur droit 51">
            <a:extLst>
              <a:ext uri="{FF2B5EF4-FFF2-40B4-BE49-F238E27FC236}">
                <a16:creationId xmlns:a16="http://schemas.microsoft.com/office/drawing/2014/main" id="{6F6509E1-6060-47AE-E6D2-0C83A4F0CF8C}"/>
              </a:ext>
            </a:extLst>
          </p:cNvPr>
          <p:cNvCxnSpPr>
            <a:cxnSpLocks/>
          </p:cNvCxnSpPr>
          <p:nvPr/>
        </p:nvCxnSpPr>
        <p:spPr>
          <a:xfrm>
            <a:off x="5960734" y="6532636"/>
            <a:ext cx="23605085" cy="0"/>
          </a:xfrm>
          <a:prstGeom prst="line">
            <a:avLst/>
          </a:prstGeom>
          <a:ln>
            <a:solidFill>
              <a:srgbClr val="E0457B"/>
            </a:solidFill>
          </a:ln>
        </p:spPr>
        <p:style>
          <a:lnRef idx="2">
            <a:schemeClr val="accent1"/>
          </a:lnRef>
          <a:fillRef idx="0">
            <a:schemeClr val="accent1"/>
          </a:fillRef>
          <a:effectRef idx="1">
            <a:schemeClr val="accent1"/>
          </a:effectRef>
          <a:fontRef idx="minor">
            <a:schemeClr val="tx1"/>
          </a:fontRef>
        </p:style>
      </p:cxnSp>
      <p:cxnSp>
        <p:nvCxnSpPr>
          <p:cNvPr id="54" name="Connecteur droit 53">
            <a:extLst>
              <a:ext uri="{FF2B5EF4-FFF2-40B4-BE49-F238E27FC236}">
                <a16:creationId xmlns:a16="http://schemas.microsoft.com/office/drawing/2014/main" id="{47061E41-B87C-3BC9-F8F4-83D0D299D86A}"/>
              </a:ext>
            </a:extLst>
          </p:cNvPr>
          <p:cNvCxnSpPr>
            <a:cxnSpLocks/>
          </p:cNvCxnSpPr>
          <p:nvPr/>
        </p:nvCxnSpPr>
        <p:spPr>
          <a:xfrm>
            <a:off x="5081325" y="39891168"/>
            <a:ext cx="24655364" cy="0"/>
          </a:xfrm>
          <a:prstGeom prst="line">
            <a:avLst/>
          </a:prstGeom>
          <a:ln>
            <a:solidFill>
              <a:srgbClr val="E0457B"/>
            </a:solidFill>
          </a:ln>
        </p:spPr>
        <p:style>
          <a:lnRef idx="2">
            <a:schemeClr val="accent1"/>
          </a:lnRef>
          <a:fillRef idx="0">
            <a:schemeClr val="accent1"/>
          </a:fillRef>
          <a:effectRef idx="1">
            <a:schemeClr val="accent1"/>
          </a:effectRef>
          <a:fontRef idx="minor">
            <a:schemeClr val="tx1"/>
          </a:fontRef>
        </p:style>
      </p:cxnSp>
      <p:cxnSp>
        <p:nvCxnSpPr>
          <p:cNvPr id="55" name="Connecteur droit 54">
            <a:extLst>
              <a:ext uri="{FF2B5EF4-FFF2-40B4-BE49-F238E27FC236}">
                <a16:creationId xmlns:a16="http://schemas.microsoft.com/office/drawing/2014/main" id="{65CB7E7D-7C3D-7E8C-2FA0-A801212F998D}"/>
              </a:ext>
            </a:extLst>
          </p:cNvPr>
          <p:cNvCxnSpPr>
            <a:cxnSpLocks/>
          </p:cNvCxnSpPr>
          <p:nvPr/>
        </p:nvCxnSpPr>
        <p:spPr>
          <a:xfrm>
            <a:off x="3684896" y="13637937"/>
            <a:ext cx="26094706" cy="0"/>
          </a:xfrm>
          <a:prstGeom prst="line">
            <a:avLst/>
          </a:prstGeom>
          <a:ln>
            <a:solidFill>
              <a:srgbClr val="E0457B"/>
            </a:solidFill>
          </a:ln>
        </p:spPr>
        <p:style>
          <a:lnRef idx="2">
            <a:schemeClr val="accent1"/>
          </a:lnRef>
          <a:fillRef idx="0">
            <a:schemeClr val="accent1"/>
          </a:fillRef>
          <a:effectRef idx="1">
            <a:schemeClr val="accent1"/>
          </a:effectRef>
          <a:fontRef idx="minor">
            <a:schemeClr val="tx1"/>
          </a:fontRef>
        </p:style>
      </p:cxnSp>
      <p:pic>
        <p:nvPicPr>
          <p:cNvPr id="22" name="Image 21" descr="Une image contenant capture d’écran, art, visage&#10;&#10;Le contenu généré par l’IA peut être incorrect.">
            <a:extLst>
              <a:ext uri="{FF2B5EF4-FFF2-40B4-BE49-F238E27FC236}">
                <a16:creationId xmlns:a16="http://schemas.microsoft.com/office/drawing/2014/main" id="{ED5AC952-D324-904F-B20D-958FD97BC1C5}"/>
              </a:ext>
            </a:extLst>
          </p:cNvPr>
          <p:cNvPicPr>
            <a:picLocks noChangeAspect="1"/>
          </p:cNvPicPr>
          <p:nvPr/>
        </p:nvPicPr>
        <p:blipFill>
          <a:blip r:embed="rId10"/>
          <a:srcRect l="77677" t="46408" r="15948" b="15353"/>
          <a:stretch/>
        </p:blipFill>
        <p:spPr>
          <a:xfrm>
            <a:off x="18801327" y="16502736"/>
            <a:ext cx="1131071" cy="4766743"/>
          </a:xfrm>
          <a:prstGeom prst="rect">
            <a:avLst/>
          </a:prstGeom>
        </p:spPr>
      </p:pic>
      <p:sp>
        <p:nvSpPr>
          <p:cNvPr id="51" name="ZoneTexte 50">
            <a:extLst>
              <a:ext uri="{FF2B5EF4-FFF2-40B4-BE49-F238E27FC236}">
                <a16:creationId xmlns:a16="http://schemas.microsoft.com/office/drawing/2014/main" id="{E499C139-E3CD-ABC7-3A6D-B599DC7D3E3B}"/>
              </a:ext>
            </a:extLst>
          </p:cNvPr>
          <p:cNvSpPr txBox="1"/>
          <p:nvPr/>
        </p:nvSpPr>
        <p:spPr>
          <a:xfrm>
            <a:off x="19214751" y="25456221"/>
            <a:ext cx="9869875" cy="1938992"/>
          </a:xfrm>
          <a:prstGeom prst="rect">
            <a:avLst/>
          </a:prstGeom>
          <a:noFill/>
        </p:spPr>
        <p:txBody>
          <a:bodyPr wrap="square" rtlCol="0">
            <a:spAutoFit/>
          </a:bodyPr>
          <a:lstStyle/>
          <a:p>
            <a:pPr algn="just"/>
            <a:r>
              <a:rPr lang="fr-FR" sz="6000" b="1" dirty="0">
                <a:solidFill>
                  <a:srgbClr val="003A70"/>
                </a:solidFill>
                <a:latin typeface="Gotham Medium" pitchFamily="50" charset="0"/>
                <a:cs typeface="Gotham Medium" pitchFamily="50" charset="0"/>
              </a:rPr>
              <a:t>-79 %*** au niveau </a:t>
            </a:r>
            <a:r>
              <a:rPr lang="fr-FR" sz="6000" b="1" dirty="0">
                <a:solidFill>
                  <a:srgbClr val="003A70"/>
                </a:solidFill>
                <a:latin typeface="Gotham Medium" pitchFamily="50" charset="0"/>
              </a:rPr>
              <a:t>du score d’</a:t>
            </a:r>
            <a:r>
              <a:rPr lang="fr-FR" sz="5400" b="1" dirty="0">
                <a:solidFill>
                  <a:srgbClr val="E0457B"/>
                </a:solidFill>
                <a:latin typeface="Gotham Book" panose="02000604040000020004" pitchFamily="50" charset="0"/>
                <a:cs typeface="Arial" panose="020B0604020202020204" pitchFamily="34" charset="0"/>
              </a:rPr>
              <a:t>inconfort global</a:t>
            </a:r>
          </a:p>
        </p:txBody>
      </p:sp>
      <p:sp>
        <p:nvSpPr>
          <p:cNvPr id="65" name="ZoneTexte 64">
            <a:extLst>
              <a:ext uri="{FF2B5EF4-FFF2-40B4-BE49-F238E27FC236}">
                <a16:creationId xmlns:a16="http://schemas.microsoft.com/office/drawing/2014/main" id="{88D97BAD-0CB3-D62B-27C7-1F737F51FA8A}"/>
              </a:ext>
            </a:extLst>
          </p:cNvPr>
          <p:cNvSpPr txBox="1"/>
          <p:nvPr/>
        </p:nvSpPr>
        <p:spPr>
          <a:xfrm>
            <a:off x="15554260" y="7637352"/>
            <a:ext cx="7896290" cy="3831818"/>
          </a:xfrm>
          <a:prstGeom prst="rect">
            <a:avLst/>
          </a:prstGeom>
          <a:noFill/>
        </p:spPr>
        <p:txBody>
          <a:bodyPr wrap="square" lIns="91440" tIns="45720" rIns="91440" bIns="45720" rtlCol="0" anchor="t">
            <a:normAutofit fontScale="92500" lnSpcReduction="20000"/>
          </a:bodyPr>
          <a:lstStyle/>
          <a:p>
            <a:pPr marL="457200" indent="-457200" algn="just">
              <a:buFont typeface="Arial" panose="020B0604020202020204" pitchFamily="34" charset="0"/>
              <a:buChar char="•"/>
            </a:pPr>
            <a:r>
              <a:rPr lang="fr-FR" sz="2700" dirty="0">
                <a:solidFill>
                  <a:srgbClr val="003A70"/>
                </a:solidFill>
                <a:latin typeface="Gotham Medium" pitchFamily="50" charset="0"/>
                <a:cs typeface="Gotham Medium" pitchFamily="50" charset="0"/>
              </a:rPr>
              <a:t>378 sujets </a:t>
            </a:r>
            <a:r>
              <a:rPr lang="fr-FR" sz="2700" dirty="0">
                <a:solidFill>
                  <a:srgbClr val="003A70"/>
                </a:solidFill>
                <a:latin typeface="Gotham Book"/>
                <a:cs typeface="Arial"/>
              </a:rPr>
              <a:t>dans 7 pays, sur 4 continents, y compris des femmes enceintes et allaitantes, âgés de 18 </a:t>
            </a:r>
            <a:br>
              <a:rPr lang="fr-FR" sz="2700" dirty="0">
                <a:solidFill>
                  <a:srgbClr val="003A70"/>
                </a:solidFill>
                <a:latin typeface="Gotham Book"/>
                <a:cs typeface="Arial"/>
              </a:rPr>
            </a:br>
            <a:r>
              <a:rPr lang="fr-FR" sz="2700" dirty="0">
                <a:solidFill>
                  <a:srgbClr val="003A70"/>
                </a:solidFill>
                <a:latin typeface="Gotham Book"/>
                <a:cs typeface="Arial"/>
              </a:rPr>
              <a:t>à 75 ans et présentant un phototype I à VI, ont utilisé la SM deux fois par jour pendant 21 jours. Tous déclaraient avoir la peau sensible, ce qui a été confirmé par une évaluation de </a:t>
            </a:r>
            <a:r>
              <a:rPr lang="fr-FR" sz="2700" dirty="0">
                <a:solidFill>
                  <a:srgbClr val="E0457B"/>
                </a:solidFill>
                <a:latin typeface="Gotham Book"/>
                <a:cs typeface="Arial"/>
              </a:rPr>
              <a:t>l’échelle </a:t>
            </a:r>
            <a:br>
              <a:rPr lang="fr-FR" sz="2700" dirty="0">
                <a:solidFill>
                  <a:srgbClr val="E0457B"/>
                </a:solidFill>
                <a:latin typeface="Gotham Book"/>
                <a:cs typeface="Arial"/>
              </a:rPr>
            </a:br>
            <a:r>
              <a:rPr lang="fr-FR" sz="2700" dirty="0">
                <a:solidFill>
                  <a:srgbClr val="E0457B"/>
                </a:solidFill>
                <a:latin typeface="Gotham Book"/>
                <a:cs typeface="Arial"/>
              </a:rPr>
              <a:t>de sensibilité en 11 points </a:t>
            </a:r>
            <a:r>
              <a:rPr lang="fr-FR" sz="2700" dirty="0">
                <a:solidFill>
                  <a:srgbClr val="003A70"/>
                </a:solidFill>
                <a:latin typeface="Gotham Book"/>
                <a:cs typeface="Arial"/>
              </a:rPr>
              <a:t>(SS-10 </a:t>
            </a:r>
            <a:r>
              <a:rPr lang="fr-FR" sz="2700" dirty="0">
                <a:solidFill>
                  <a:srgbClr val="003A70"/>
                </a:solidFill>
                <a:latin typeface="Gotham Book" panose="02000604040000020004" pitchFamily="50" charset="0"/>
                <a:cs typeface="Arial" panose="020B0604020202020204" pitchFamily="34" charset="0"/>
              </a:rPr>
              <a:t>≥ 5) et tous faisaient état d’un fardeau considérable sur leur qualité de vie. </a:t>
            </a:r>
          </a:p>
        </p:txBody>
      </p:sp>
      <p:sp>
        <p:nvSpPr>
          <p:cNvPr id="72" name="ZoneTexte 71">
            <a:extLst>
              <a:ext uri="{FF2B5EF4-FFF2-40B4-BE49-F238E27FC236}">
                <a16:creationId xmlns:a16="http://schemas.microsoft.com/office/drawing/2014/main" id="{8CAFD42F-0F28-1E61-D838-CCD972B4D03F}"/>
              </a:ext>
            </a:extLst>
          </p:cNvPr>
          <p:cNvSpPr txBox="1"/>
          <p:nvPr/>
        </p:nvSpPr>
        <p:spPr>
          <a:xfrm>
            <a:off x="898062" y="11286813"/>
            <a:ext cx="14498784" cy="1338828"/>
          </a:xfrm>
          <a:prstGeom prst="rect">
            <a:avLst/>
          </a:prstGeom>
          <a:noFill/>
        </p:spPr>
        <p:txBody>
          <a:bodyPr wrap="square">
            <a:normAutofit/>
          </a:bodyPr>
          <a:lstStyle/>
          <a:p>
            <a:pPr algn="just"/>
            <a:r>
              <a:rPr lang="fr-FR" sz="2700" dirty="0">
                <a:solidFill>
                  <a:srgbClr val="E0457B"/>
                </a:solidFill>
                <a:latin typeface="Gotham Book" panose="02000604040000020004" pitchFamily="50" charset="0"/>
                <a:cs typeface="Arial" panose="020B0604020202020204" pitchFamily="34" charset="0"/>
              </a:rPr>
              <a:t>Les sensations de tiraillement, de picotement, de démangeaisons et de brûlure </a:t>
            </a:r>
            <a:r>
              <a:rPr lang="fr-FR" sz="2700" dirty="0">
                <a:solidFill>
                  <a:srgbClr val="003A70"/>
                </a:solidFill>
                <a:latin typeface="Gotham Book" panose="02000604040000020004" pitchFamily="50" charset="0"/>
                <a:cs typeface="Arial" panose="020B0604020202020204" pitchFamily="34" charset="0"/>
              </a:rPr>
              <a:t>ont été auto-évaluées par les sujets, tandis que la tolérance cutanée a été évaluée par un dermatologue à J0 et J21</a:t>
            </a:r>
            <a:r>
              <a:rPr lang="fr-FR" sz="2700" dirty="0">
                <a:latin typeface="Gotham Book" panose="02000604040000020004" pitchFamily="50" charset="0"/>
                <a:cs typeface="Arial" panose="020B0604020202020204" pitchFamily="34" charset="0"/>
              </a:rPr>
              <a:t>.</a:t>
            </a:r>
            <a:r>
              <a:rPr lang="fr-FR" sz="2700" dirty="0">
                <a:solidFill>
                  <a:srgbClr val="003A70"/>
                </a:solidFill>
                <a:latin typeface="Gotham Book" panose="02000604040000020004" pitchFamily="50" charset="0"/>
                <a:cs typeface="Arial" panose="020B0604020202020204" pitchFamily="34" charset="0"/>
              </a:rPr>
              <a:t> (Étude en double aveugle)</a:t>
            </a:r>
          </a:p>
        </p:txBody>
      </p:sp>
      <p:sp>
        <p:nvSpPr>
          <p:cNvPr id="74" name="ZoneTexte 73">
            <a:extLst>
              <a:ext uri="{FF2B5EF4-FFF2-40B4-BE49-F238E27FC236}">
                <a16:creationId xmlns:a16="http://schemas.microsoft.com/office/drawing/2014/main" id="{E8274EAD-FA1C-0BEE-4EEE-F64FBBF9CA74}"/>
              </a:ext>
            </a:extLst>
          </p:cNvPr>
          <p:cNvSpPr txBox="1"/>
          <p:nvPr/>
        </p:nvSpPr>
        <p:spPr>
          <a:xfrm>
            <a:off x="468924" y="10009663"/>
            <a:ext cx="14840035" cy="1338828"/>
          </a:xfrm>
          <a:prstGeom prst="rect">
            <a:avLst/>
          </a:prstGeom>
          <a:noFill/>
        </p:spPr>
        <p:txBody>
          <a:bodyPr wrap="square">
            <a:spAutoFit/>
          </a:bodyPr>
          <a:lstStyle/>
          <a:p>
            <a:pPr marL="457200" indent="-457200" algn="just">
              <a:buFont typeface="Arial" panose="020B0604020202020204" pitchFamily="34" charset="0"/>
              <a:buChar char="•"/>
            </a:pPr>
            <a:r>
              <a:rPr lang="fr-FR" sz="2700" dirty="0">
                <a:solidFill>
                  <a:srgbClr val="003A70"/>
                </a:solidFill>
                <a:latin typeface="Gotham Medium" pitchFamily="50" charset="0"/>
                <a:cs typeface="Gotham Medium" pitchFamily="50" charset="0"/>
              </a:rPr>
              <a:t>31 sujets </a:t>
            </a:r>
            <a:r>
              <a:rPr lang="fr-FR" sz="2700" dirty="0">
                <a:solidFill>
                  <a:srgbClr val="003A70"/>
                </a:solidFill>
                <a:latin typeface="Gotham Book" panose="02000604040000020004" pitchFamily="50" charset="0"/>
                <a:cs typeface="Arial" panose="020B0604020202020204" pitchFamily="34" charset="0"/>
              </a:rPr>
              <a:t>âgés de 18 à 66 ans, présentant un phototype I à IV, une peau </a:t>
            </a:r>
            <a:r>
              <a:rPr lang="fr-FR" sz="2700" dirty="0">
                <a:solidFill>
                  <a:srgbClr val="E0457B"/>
                </a:solidFill>
                <a:latin typeface="Gotham Book" panose="02000604040000020004" pitchFamily="50" charset="0"/>
                <a:cs typeface="Arial" panose="020B0604020202020204" pitchFamily="34" charset="0"/>
              </a:rPr>
              <a:t>sensible</a:t>
            </a:r>
            <a:r>
              <a:rPr lang="fr-FR" sz="2700" dirty="0">
                <a:solidFill>
                  <a:srgbClr val="003A70"/>
                </a:solidFill>
                <a:latin typeface="Gotham Book" panose="02000604040000020004" pitchFamily="50" charset="0"/>
                <a:cs typeface="Arial" panose="020B0604020202020204" pitchFamily="34" charset="0"/>
              </a:rPr>
              <a:t> (score de picotement ≥ 3) et </a:t>
            </a:r>
            <a:r>
              <a:rPr lang="fr-FR" sz="2700" dirty="0">
                <a:solidFill>
                  <a:srgbClr val="E0457B"/>
                </a:solidFill>
                <a:latin typeface="Gotham Book" panose="02000604040000020004" pitchFamily="50" charset="0"/>
                <a:cs typeface="Arial" panose="020B0604020202020204" pitchFamily="34" charset="0"/>
              </a:rPr>
              <a:t>allergique</a:t>
            </a:r>
            <a:r>
              <a:rPr lang="fr-FR" sz="2700" dirty="0">
                <a:solidFill>
                  <a:srgbClr val="003A70"/>
                </a:solidFill>
                <a:latin typeface="Gotham Book" panose="02000604040000020004" pitchFamily="50" charset="0"/>
                <a:cs typeface="Arial" panose="020B0604020202020204" pitchFamily="34" charset="0"/>
              </a:rPr>
              <a:t>, ont utilisé la SM sans rinçage sur le visage deux fois par jour pendant 21 jours. </a:t>
            </a:r>
          </a:p>
        </p:txBody>
      </p:sp>
      <p:sp>
        <p:nvSpPr>
          <p:cNvPr id="80" name="ZoneTexte 79">
            <a:extLst>
              <a:ext uri="{FF2B5EF4-FFF2-40B4-BE49-F238E27FC236}">
                <a16:creationId xmlns:a16="http://schemas.microsoft.com/office/drawing/2014/main" id="{F0081E02-3DFF-D9D9-4207-0725BA32EB71}"/>
              </a:ext>
            </a:extLst>
          </p:cNvPr>
          <p:cNvSpPr txBox="1"/>
          <p:nvPr/>
        </p:nvSpPr>
        <p:spPr>
          <a:xfrm>
            <a:off x="524153" y="7649153"/>
            <a:ext cx="14840036" cy="2469334"/>
          </a:xfrm>
          <a:prstGeom prst="rect">
            <a:avLst/>
          </a:prstGeom>
          <a:noFill/>
        </p:spPr>
        <p:txBody>
          <a:bodyPr wrap="square" lIns="91440" tIns="45720" rIns="91440" bIns="45720" anchor="t">
            <a:normAutofit fontScale="92500"/>
          </a:bodyPr>
          <a:lstStyle/>
          <a:p>
            <a:pPr marL="457200" indent="-457200" algn="just">
              <a:buFont typeface="Arial" panose="020B0604020202020204" pitchFamily="34" charset="0"/>
              <a:buChar char="•"/>
            </a:pPr>
            <a:r>
              <a:rPr lang="fr-FR" sz="2700" dirty="0">
                <a:solidFill>
                  <a:srgbClr val="003A70"/>
                </a:solidFill>
                <a:latin typeface="Gotham Medium" pitchFamily="50" charset="0"/>
                <a:cs typeface="Gotham Medium" pitchFamily="50" charset="0"/>
              </a:rPr>
              <a:t>20 sujets </a:t>
            </a:r>
            <a:r>
              <a:rPr lang="fr-FR" sz="2700" dirty="0">
                <a:solidFill>
                  <a:srgbClr val="003A70"/>
                </a:solidFill>
                <a:latin typeface="Gotham Book"/>
                <a:cs typeface="Arial"/>
              </a:rPr>
              <a:t>âgés de 26 à 72 ans et présentant une peau sensible ont utilisé la SM sur le visage deux fois par jour pendant 28 jours. </a:t>
            </a:r>
            <a:r>
              <a:rPr lang="fr-FR" sz="2700" dirty="0">
                <a:solidFill>
                  <a:srgbClr val="E0457B"/>
                </a:solidFill>
                <a:latin typeface="Gotham Book"/>
                <a:cs typeface="Arial"/>
              </a:rPr>
              <a:t>L’hydratation</a:t>
            </a:r>
            <a:r>
              <a:rPr lang="fr-FR" sz="2700" dirty="0">
                <a:solidFill>
                  <a:srgbClr val="003A70"/>
                </a:solidFill>
                <a:latin typeface="Gotham Book"/>
                <a:cs typeface="Arial"/>
              </a:rPr>
              <a:t> a été mesurée par </a:t>
            </a:r>
            <a:r>
              <a:rPr lang="fr-FR" sz="2700" dirty="0" err="1">
                <a:solidFill>
                  <a:srgbClr val="003A70"/>
                </a:solidFill>
                <a:latin typeface="Gotham Book"/>
                <a:cs typeface="Arial"/>
              </a:rPr>
              <a:t>cornéométrie</a:t>
            </a:r>
            <a:r>
              <a:rPr lang="fr-FR" sz="2700" dirty="0">
                <a:solidFill>
                  <a:srgbClr val="003A70"/>
                </a:solidFill>
                <a:latin typeface="Gotham Book"/>
                <a:cs typeface="Arial"/>
              </a:rPr>
              <a:t> sur 10 points répartis sur chaque hémiface à J0 et J28 après rinçage de la SM ou sans rinçage, de façon aléatoire. Les valeurs ont été projetées sur un modèle de visage moyen afin de créer une cartographie de l’hydratation, en comparant les zones </a:t>
            </a:r>
            <a:r>
              <a:rPr lang="fr-FR" sz="2700" dirty="0">
                <a:solidFill>
                  <a:srgbClr val="E0457B"/>
                </a:solidFill>
                <a:latin typeface="Gotham Book"/>
                <a:cs typeface="Arial"/>
              </a:rPr>
              <a:t>après rinçage</a:t>
            </a:r>
            <a:r>
              <a:rPr lang="fr-FR" sz="2700" dirty="0">
                <a:solidFill>
                  <a:srgbClr val="003A70"/>
                </a:solidFill>
                <a:latin typeface="Gotham Book"/>
                <a:cs typeface="Arial"/>
              </a:rPr>
              <a:t> et </a:t>
            </a:r>
            <a:r>
              <a:rPr lang="fr-FR" sz="2700" dirty="0">
                <a:solidFill>
                  <a:srgbClr val="E0457B"/>
                </a:solidFill>
                <a:latin typeface="Gotham Book"/>
                <a:cs typeface="Arial"/>
              </a:rPr>
              <a:t>sans rinçage</a:t>
            </a:r>
            <a:r>
              <a:rPr lang="fr-FR" sz="2700" dirty="0">
                <a:solidFill>
                  <a:srgbClr val="003A70"/>
                </a:solidFill>
                <a:latin typeface="Gotham Book"/>
                <a:cs typeface="Arial"/>
              </a:rPr>
              <a:t> de la SM. (Étude en simple aveugle)</a:t>
            </a:r>
          </a:p>
        </p:txBody>
      </p:sp>
      <p:sp>
        <p:nvSpPr>
          <p:cNvPr id="83" name="Rectangle 82">
            <a:extLst>
              <a:ext uri="{FF2B5EF4-FFF2-40B4-BE49-F238E27FC236}">
                <a16:creationId xmlns:a16="http://schemas.microsoft.com/office/drawing/2014/main" id="{3DA2D6DE-61D6-84D0-A999-0823E1FE09C4}"/>
              </a:ext>
            </a:extLst>
          </p:cNvPr>
          <p:cNvSpPr/>
          <p:nvPr/>
        </p:nvSpPr>
        <p:spPr>
          <a:xfrm>
            <a:off x="-78445" y="-28628"/>
            <a:ext cx="30353658" cy="2079786"/>
          </a:xfrm>
          <a:prstGeom prst="rect">
            <a:avLst/>
          </a:prstGeom>
          <a:solidFill>
            <a:srgbClr val="003A70"/>
          </a:solidFill>
          <a:ln>
            <a:solidFill>
              <a:srgbClr val="003A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6B39721E-740B-D396-3586-5F197B4EAAD2}"/>
              </a:ext>
            </a:extLst>
          </p:cNvPr>
          <p:cNvSpPr>
            <a:spLocks noGrp="1"/>
          </p:cNvSpPr>
          <p:nvPr>
            <p:ph type="ctrTitle"/>
          </p:nvPr>
        </p:nvSpPr>
        <p:spPr>
          <a:xfrm>
            <a:off x="1888408" y="462821"/>
            <a:ext cx="28234012" cy="1544285"/>
          </a:xfrm>
          <a:noFill/>
          <a:ln>
            <a:noFill/>
          </a:ln>
        </p:spPr>
        <p:txBody>
          <a:bodyPr>
            <a:noAutofit/>
          </a:bodyPr>
          <a:lstStyle/>
          <a:p>
            <a:r>
              <a:rPr lang="fr-FR" sz="4400" b="1" dirty="0">
                <a:solidFill>
                  <a:schemeClr val="bg1"/>
                </a:solidFill>
                <a:latin typeface="Gotham Bold" pitchFamily="50" charset="0"/>
                <a:cs typeface="Arial" panose="020B0604020202020204" pitchFamily="34" charset="0"/>
              </a:rPr>
              <a:t>SOLUTION MICELLAIRE SANS RINÇAGE POUR LES PEAUX SENSIBLES - BÉNÉFICES DERMATOLOGIQUES : HYDRATE, APAISE ET RÉDUIT LA SENSIBILITÉ </a:t>
            </a:r>
            <a:br>
              <a:rPr lang="fr-FR" sz="4400" b="1" dirty="0">
                <a:solidFill>
                  <a:schemeClr val="bg1"/>
                </a:solidFill>
                <a:latin typeface="Gotham Bold" pitchFamily="50" charset="0"/>
                <a:cs typeface="Arial" panose="020B0604020202020204" pitchFamily="34" charset="0"/>
              </a:rPr>
            </a:br>
            <a:r>
              <a:rPr lang="fr-FR" sz="4400" b="1" dirty="0">
                <a:solidFill>
                  <a:schemeClr val="bg1"/>
                </a:solidFill>
                <a:latin typeface="Gotham Bold" pitchFamily="50" charset="0"/>
                <a:cs typeface="Arial" panose="020B0604020202020204" pitchFamily="34" charset="0"/>
              </a:rPr>
              <a:t>DE LA PEAU DÈS L’ÉTAPE DU NETTOYAGE</a:t>
            </a:r>
          </a:p>
        </p:txBody>
      </p:sp>
      <p:sp>
        <p:nvSpPr>
          <p:cNvPr id="84" name="ZoneTexte 83">
            <a:extLst>
              <a:ext uri="{FF2B5EF4-FFF2-40B4-BE49-F238E27FC236}">
                <a16:creationId xmlns:a16="http://schemas.microsoft.com/office/drawing/2014/main" id="{500CE738-54FD-2CAC-E13E-35C4A1C27FC0}"/>
              </a:ext>
            </a:extLst>
          </p:cNvPr>
          <p:cNvSpPr txBox="1"/>
          <p:nvPr/>
        </p:nvSpPr>
        <p:spPr>
          <a:xfrm>
            <a:off x="20824825" y="30014840"/>
            <a:ext cx="8694906" cy="461665"/>
          </a:xfrm>
          <a:prstGeom prst="rect">
            <a:avLst/>
          </a:prstGeom>
          <a:noFill/>
        </p:spPr>
        <p:txBody>
          <a:bodyPr wrap="square" rtlCol="0">
            <a:spAutoFit/>
          </a:bodyPr>
          <a:lstStyle/>
          <a:p>
            <a:pPr algn="r"/>
            <a:r>
              <a:rPr lang="fr-FR" sz="2400" dirty="0">
                <a:solidFill>
                  <a:schemeClr val="bg1">
                    <a:lumMod val="50000"/>
                  </a:schemeClr>
                </a:solidFill>
                <a:latin typeface="Gotham Book" panose="02000604040000020004" pitchFamily="50" charset="0"/>
                <a:cs typeface="Arial" panose="020B0604020202020204" pitchFamily="34" charset="0"/>
              </a:rPr>
              <a:t>*** p &lt; 0,001, test de Wilcoxon comparativement à J0</a:t>
            </a:r>
          </a:p>
        </p:txBody>
      </p:sp>
      <p:sp>
        <p:nvSpPr>
          <p:cNvPr id="6" name="ZoneTexte 5">
            <a:extLst>
              <a:ext uri="{FF2B5EF4-FFF2-40B4-BE49-F238E27FC236}">
                <a16:creationId xmlns:a16="http://schemas.microsoft.com/office/drawing/2014/main" id="{6C74596B-6293-425D-406F-914186FBF8F1}"/>
              </a:ext>
            </a:extLst>
          </p:cNvPr>
          <p:cNvSpPr txBox="1"/>
          <p:nvPr/>
        </p:nvSpPr>
        <p:spPr>
          <a:xfrm>
            <a:off x="18603428" y="23346583"/>
            <a:ext cx="11092520" cy="1384995"/>
          </a:xfrm>
          <a:prstGeom prst="rect">
            <a:avLst/>
          </a:prstGeom>
          <a:noFill/>
        </p:spPr>
        <p:txBody>
          <a:bodyPr wrap="square" rtlCol="0">
            <a:spAutoFit/>
          </a:bodyPr>
          <a:lstStyle/>
          <a:p>
            <a:pPr algn="just"/>
            <a:r>
              <a:rPr lang="fr-FR" sz="2800" b="1" dirty="0">
                <a:solidFill>
                  <a:srgbClr val="003A70"/>
                </a:solidFill>
                <a:latin typeface="Gotham Book" panose="02000604040000020004" pitchFamily="50" charset="0"/>
                <a:cs typeface="Arial" panose="020B0604020202020204" pitchFamily="34" charset="0"/>
              </a:rPr>
              <a:t>Les sensations désagréables </a:t>
            </a:r>
            <a:r>
              <a:rPr lang="fr-FR" sz="2800" dirty="0">
                <a:solidFill>
                  <a:srgbClr val="003A70"/>
                </a:solidFill>
                <a:latin typeface="Gotham Book" panose="02000604040000020004" pitchFamily="50" charset="0"/>
                <a:cs typeface="Arial" panose="020B0604020202020204" pitchFamily="34" charset="0"/>
              </a:rPr>
              <a:t>étaient significativement atténuées après 21 jours d’utilisation de la solution micellaire deux fois par jour : </a:t>
            </a:r>
          </a:p>
        </p:txBody>
      </p:sp>
      <p:sp>
        <p:nvSpPr>
          <p:cNvPr id="9" name="Rectangle 8">
            <a:extLst>
              <a:ext uri="{FF2B5EF4-FFF2-40B4-BE49-F238E27FC236}">
                <a16:creationId xmlns:a16="http://schemas.microsoft.com/office/drawing/2014/main" id="{E56A2029-BCAD-098A-432E-863EAB707E69}"/>
              </a:ext>
            </a:extLst>
          </p:cNvPr>
          <p:cNvSpPr/>
          <p:nvPr/>
        </p:nvSpPr>
        <p:spPr>
          <a:xfrm>
            <a:off x="18971726" y="25420882"/>
            <a:ext cx="10323801" cy="1796509"/>
          </a:xfrm>
          <a:prstGeom prst="rect">
            <a:avLst/>
          </a:prstGeom>
          <a:noFill/>
          <a:ln>
            <a:solidFill>
              <a:srgbClr val="003A7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D04991B0-1EC6-C867-3074-200F101B243B}"/>
              </a:ext>
            </a:extLst>
          </p:cNvPr>
          <p:cNvSpPr txBox="1"/>
          <p:nvPr/>
        </p:nvSpPr>
        <p:spPr>
          <a:xfrm>
            <a:off x="8590604" y="32557020"/>
            <a:ext cx="5804549" cy="3108543"/>
          </a:xfrm>
          <a:prstGeom prst="rect">
            <a:avLst/>
          </a:prstGeom>
          <a:noFill/>
        </p:spPr>
        <p:txBody>
          <a:bodyPr wrap="square" rtlCol="0">
            <a:spAutoFit/>
          </a:bodyPr>
          <a:lstStyle/>
          <a:p>
            <a:pPr algn="just"/>
            <a:r>
              <a:rPr lang="fr-FR" sz="2800">
                <a:solidFill>
                  <a:srgbClr val="003A70"/>
                </a:solidFill>
                <a:latin typeface="Gotham Book" panose="02000604040000020004" pitchFamily="50" charset="0"/>
                <a:cs typeface="Arial" panose="020B0604020202020204" pitchFamily="34" charset="0"/>
              </a:rPr>
              <a:t>L’impact du </a:t>
            </a:r>
            <a:r>
              <a:rPr lang="fr-FR" sz="2800" b="1">
                <a:solidFill>
                  <a:srgbClr val="003A70"/>
                </a:solidFill>
                <a:latin typeface="Gotham Book" panose="02000604040000020004" pitchFamily="50" charset="0"/>
                <a:cs typeface="Arial" panose="020B0604020202020204" pitchFamily="34" charset="0"/>
              </a:rPr>
              <a:t>syndrome de la peau sensible </a:t>
            </a:r>
            <a:r>
              <a:rPr lang="fr-FR" sz="2800">
                <a:solidFill>
                  <a:srgbClr val="003A70"/>
                </a:solidFill>
                <a:latin typeface="Gotham Book" panose="02000604040000020004" pitchFamily="50" charset="0"/>
                <a:cs typeface="Arial" panose="020B0604020202020204" pitchFamily="34" charset="0"/>
              </a:rPr>
              <a:t>sur la vie quotidienne a diminué en moyenne de </a:t>
            </a:r>
            <a:r>
              <a:rPr lang="fr-FR" sz="2800">
                <a:solidFill>
                  <a:srgbClr val="E0457B"/>
                </a:solidFill>
                <a:latin typeface="Gotham Book" panose="02000604040000020004" pitchFamily="50" charset="0"/>
                <a:cs typeface="Arial" panose="020B0604020202020204" pitchFamily="34" charset="0"/>
              </a:rPr>
              <a:t>6 %*** </a:t>
            </a:r>
            <a:r>
              <a:rPr lang="fr-FR" sz="2800">
                <a:solidFill>
                  <a:srgbClr val="003A70"/>
                </a:solidFill>
                <a:latin typeface="Gotham Book" panose="02000604040000020004" pitchFamily="50" charset="0"/>
                <a:cs typeface="Arial" panose="020B0604020202020204" pitchFamily="34" charset="0"/>
              </a:rPr>
              <a:t>et une </a:t>
            </a:r>
            <a:r>
              <a:rPr lang="fr-FR" sz="2800" b="1">
                <a:solidFill>
                  <a:srgbClr val="003A70"/>
                </a:solidFill>
                <a:latin typeface="Gotham Book" panose="02000604040000020004" pitchFamily="50" charset="0"/>
                <a:cs typeface="Arial" panose="020B0604020202020204" pitchFamily="34" charset="0"/>
              </a:rPr>
              <a:t>amélioration</a:t>
            </a:r>
            <a:r>
              <a:rPr lang="fr-FR" sz="2800">
                <a:solidFill>
                  <a:srgbClr val="003A70"/>
                </a:solidFill>
                <a:latin typeface="Gotham Book" panose="02000604040000020004" pitchFamily="50" charset="0"/>
                <a:cs typeface="Arial" panose="020B0604020202020204" pitchFamily="34" charset="0"/>
              </a:rPr>
              <a:t> a été observée chez la moitié des sujets </a:t>
            </a:r>
            <a:r>
              <a:rPr lang="fr-FR" sz="2800">
                <a:solidFill>
                  <a:srgbClr val="E0457B"/>
                </a:solidFill>
                <a:latin typeface="Gotham Book" panose="02000604040000020004" pitchFamily="50" charset="0"/>
                <a:cs typeface="Arial" panose="020B0604020202020204" pitchFamily="34" charset="0"/>
              </a:rPr>
              <a:t>(50 %) </a:t>
            </a:r>
            <a:r>
              <a:rPr lang="fr-FR" sz="2800">
                <a:solidFill>
                  <a:srgbClr val="003A70"/>
                </a:solidFill>
                <a:latin typeface="Gotham Book" panose="02000604040000020004" pitchFamily="50" charset="0"/>
                <a:cs typeface="Arial" panose="020B0604020202020204" pitchFamily="34" charset="0"/>
              </a:rPr>
              <a:t>après 21 jours d’utilisation de la solution micellaire. </a:t>
            </a:r>
          </a:p>
        </p:txBody>
      </p:sp>
      <p:sp>
        <p:nvSpPr>
          <p:cNvPr id="32" name="ZoneTexte 31">
            <a:extLst>
              <a:ext uri="{FF2B5EF4-FFF2-40B4-BE49-F238E27FC236}">
                <a16:creationId xmlns:a16="http://schemas.microsoft.com/office/drawing/2014/main" id="{E7270B9F-9C82-7E89-A8A9-6909FD823DB5}"/>
              </a:ext>
            </a:extLst>
          </p:cNvPr>
          <p:cNvSpPr txBox="1"/>
          <p:nvPr/>
        </p:nvSpPr>
        <p:spPr>
          <a:xfrm>
            <a:off x="8610399" y="36014391"/>
            <a:ext cx="5784754" cy="2246769"/>
          </a:xfrm>
          <a:prstGeom prst="rect">
            <a:avLst/>
          </a:prstGeom>
          <a:noFill/>
        </p:spPr>
        <p:txBody>
          <a:bodyPr wrap="square" rtlCol="0">
            <a:spAutoFit/>
          </a:bodyPr>
          <a:lstStyle/>
          <a:p>
            <a:pPr algn="just"/>
            <a:r>
              <a:rPr lang="fr-FR" sz="2800">
                <a:solidFill>
                  <a:srgbClr val="003A70"/>
                </a:solidFill>
                <a:latin typeface="Gotham Book" panose="02000604040000020004" pitchFamily="50" charset="0"/>
                <a:cs typeface="Arial" panose="020B0604020202020204" pitchFamily="34" charset="0"/>
              </a:rPr>
              <a:t>D’après le questionnaire BoSS, </a:t>
            </a:r>
            <a:r>
              <a:rPr lang="fr-FR" sz="2800">
                <a:solidFill>
                  <a:srgbClr val="E0457B"/>
                </a:solidFill>
                <a:latin typeface="Gotham Book" panose="02000604040000020004" pitchFamily="50" charset="0"/>
                <a:cs typeface="Arial" panose="020B0604020202020204" pitchFamily="34" charset="0"/>
              </a:rPr>
              <a:t>la qualité de vie </a:t>
            </a:r>
            <a:r>
              <a:rPr lang="fr-FR" sz="2800">
                <a:solidFill>
                  <a:srgbClr val="003A70"/>
                </a:solidFill>
                <a:latin typeface="Gotham Book" panose="02000604040000020004" pitchFamily="50" charset="0"/>
                <a:cs typeface="Arial" panose="020B0604020202020204" pitchFamily="34" charset="0"/>
              </a:rPr>
              <a:t>était </a:t>
            </a:r>
            <a:r>
              <a:rPr lang="fr-FR" sz="2800" b="1">
                <a:solidFill>
                  <a:srgbClr val="003A70"/>
                </a:solidFill>
                <a:latin typeface="Gotham Book" panose="02000604040000020004" pitchFamily="50" charset="0"/>
                <a:cs typeface="Arial" panose="020B0604020202020204" pitchFamily="34" charset="0"/>
              </a:rPr>
              <a:t>significativement améliorée </a:t>
            </a:r>
            <a:r>
              <a:rPr lang="fr-FR" sz="2800">
                <a:solidFill>
                  <a:srgbClr val="003A70"/>
                </a:solidFill>
                <a:latin typeface="Gotham Book" panose="02000604040000020004" pitchFamily="50" charset="0"/>
                <a:cs typeface="Arial" panose="020B0604020202020204" pitchFamily="34" charset="0"/>
              </a:rPr>
              <a:t>après 21 jours d’utilisation de la solution micellaire.</a:t>
            </a:r>
          </a:p>
        </p:txBody>
      </p:sp>
      <p:sp>
        <p:nvSpPr>
          <p:cNvPr id="36" name="ZoneTexte 35">
            <a:extLst>
              <a:ext uri="{FF2B5EF4-FFF2-40B4-BE49-F238E27FC236}">
                <a16:creationId xmlns:a16="http://schemas.microsoft.com/office/drawing/2014/main" id="{E295581C-F030-F3F1-4A94-BABC2766B5AC}"/>
              </a:ext>
            </a:extLst>
          </p:cNvPr>
          <p:cNvSpPr txBox="1"/>
          <p:nvPr/>
        </p:nvSpPr>
        <p:spPr>
          <a:xfrm>
            <a:off x="6703885" y="38871543"/>
            <a:ext cx="9165066" cy="461665"/>
          </a:xfrm>
          <a:prstGeom prst="rect">
            <a:avLst/>
          </a:prstGeom>
          <a:noFill/>
        </p:spPr>
        <p:txBody>
          <a:bodyPr wrap="square" rtlCol="0">
            <a:spAutoFit/>
          </a:bodyPr>
          <a:lstStyle/>
          <a:p>
            <a:pPr algn="just"/>
            <a:r>
              <a:rPr lang="fr-FR" sz="2400">
                <a:solidFill>
                  <a:schemeClr val="bg1">
                    <a:lumMod val="50000"/>
                  </a:schemeClr>
                </a:solidFill>
                <a:latin typeface="Gotham Book" panose="02000604040000020004" pitchFamily="50" charset="0"/>
                <a:cs typeface="Arial" panose="020B0604020202020204" pitchFamily="34" charset="0"/>
              </a:rPr>
              <a:t>* p &lt; 0,05 ; ** p &lt; 0,01 ; ** p &lt; 0,001 ; test de Wilcoxon comparativement à J0</a:t>
            </a:r>
          </a:p>
        </p:txBody>
      </p:sp>
      <p:sp>
        <p:nvSpPr>
          <p:cNvPr id="47" name="ZoneTexte 46">
            <a:extLst>
              <a:ext uri="{FF2B5EF4-FFF2-40B4-BE49-F238E27FC236}">
                <a16:creationId xmlns:a16="http://schemas.microsoft.com/office/drawing/2014/main" id="{AEF60FB5-10B8-317A-70A3-89744F5F6706}"/>
              </a:ext>
            </a:extLst>
          </p:cNvPr>
          <p:cNvSpPr txBox="1"/>
          <p:nvPr/>
        </p:nvSpPr>
        <p:spPr>
          <a:xfrm>
            <a:off x="18801327" y="28381861"/>
            <a:ext cx="10764962" cy="1015663"/>
          </a:xfrm>
          <a:prstGeom prst="rect">
            <a:avLst/>
          </a:prstGeom>
          <a:noFill/>
        </p:spPr>
        <p:txBody>
          <a:bodyPr wrap="square" rtlCol="0">
            <a:spAutoFit/>
          </a:bodyPr>
          <a:lstStyle/>
          <a:p>
            <a:pPr algn="just"/>
            <a:r>
              <a:rPr lang="fr-FR" sz="3200">
                <a:solidFill>
                  <a:srgbClr val="E0457B"/>
                </a:solidFill>
                <a:latin typeface="Gotham Book" panose="02000604040000020004" pitchFamily="50" charset="0"/>
                <a:cs typeface="Arial" panose="020B0604020202020204" pitchFamily="34" charset="0"/>
              </a:rPr>
              <a:t>Très bonne tolérance cutanée et oculaire </a:t>
            </a:r>
            <a:r>
              <a:rPr lang="fr-FR" sz="2800">
                <a:solidFill>
                  <a:srgbClr val="003A70"/>
                </a:solidFill>
                <a:latin typeface="Gotham Book" panose="02000604040000020004" pitchFamily="50" charset="0"/>
                <a:cs typeface="Arial" panose="020B0604020202020204" pitchFamily="34" charset="0"/>
              </a:rPr>
              <a:t>du produit, confirmée par des dermatologues. </a:t>
            </a:r>
          </a:p>
        </p:txBody>
      </p:sp>
      <p:sp>
        <p:nvSpPr>
          <p:cNvPr id="50" name="ZoneTexte 49">
            <a:extLst>
              <a:ext uri="{FF2B5EF4-FFF2-40B4-BE49-F238E27FC236}">
                <a16:creationId xmlns:a16="http://schemas.microsoft.com/office/drawing/2014/main" id="{8185D5F4-BD6D-F07B-620F-DDE017DE3E2E}"/>
              </a:ext>
            </a:extLst>
          </p:cNvPr>
          <p:cNvSpPr txBox="1"/>
          <p:nvPr/>
        </p:nvSpPr>
        <p:spPr>
          <a:xfrm>
            <a:off x="20136232" y="20945611"/>
            <a:ext cx="9527806" cy="461665"/>
          </a:xfrm>
          <a:prstGeom prst="rect">
            <a:avLst/>
          </a:prstGeom>
          <a:noFill/>
        </p:spPr>
        <p:txBody>
          <a:bodyPr wrap="square" rtlCol="0">
            <a:spAutoFit/>
          </a:bodyPr>
          <a:lstStyle/>
          <a:p>
            <a:pPr algn="r"/>
            <a:r>
              <a:rPr lang="fr-FR" sz="2400" dirty="0">
                <a:solidFill>
                  <a:schemeClr val="bg1">
                    <a:lumMod val="50000"/>
                  </a:schemeClr>
                </a:solidFill>
                <a:latin typeface="Gotham Book" panose="02000604040000020004" pitchFamily="50" charset="0"/>
                <a:cs typeface="Arial" panose="020B0604020202020204" pitchFamily="34" charset="0"/>
              </a:rPr>
              <a:t>ns : non significatif ; *** p &lt; 0,001, test t de </a:t>
            </a:r>
            <a:r>
              <a:rPr lang="fr-FR" sz="2400" dirty="0" err="1">
                <a:solidFill>
                  <a:schemeClr val="bg1">
                    <a:lumMod val="50000"/>
                  </a:schemeClr>
                </a:solidFill>
                <a:latin typeface="Gotham Book" panose="02000604040000020004" pitchFamily="50" charset="0"/>
                <a:cs typeface="Arial" panose="020B0604020202020204" pitchFamily="34" charset="0"/>
              </a:rPr>
              <a:t>Student</a:t>
            </a:r>
            <a:r>
              <a:rPr lang="fr-FR" sz="2400" dirty="0">
                <a:solidFill>
                  <a:schemeClr val="bg1">
                    <a:lumMod val="50000"/>
                  </a:schemeClr>
                </a:solidFill>
                <a:latin typeface="Gotham Book" panose="02000604040000020004" pitchFamily="50" charset="0"/>
                <a:cs typeface="Arial" panose="020B0604020202020204" pitchFamily="34" charset="0"/>
              </a:rPr>
              <a:t> comparativement à J0</a:t>
            </a:r>
          </a:p>
        </p:txBody>
      </p:sp>
      <p:sp>
        <p:nvSpPr>
          <p:cNvPr id="56" name="ZoneTexte 55">
            <a:extLst>
              <a:ext uri="{FF2B5EF4-FFF2-40B4-BE49-F238E27FC236}">
                <a16:creationId xmlns:a16="http://schemas.microsoft.com/office/drawing/2014/main" id="{84F2FAEA-A0D7-E863-929F-4792BFB0A859}"/>
              </a:ext>
            </a:extLst>
          </p:cNvPr>
          <p:cNvSpPr txBox="1"/>
          <p:nvPr/>
        </p:nvSpPr>
        <p:spPr>
          <a:xfrm>
            <a:off x="589442" y="14676648"/>
            <a:ext cx="29208736" cy="523220"/>
          </a:xfrm>
          <a:prstGeom prst="rect">
            <a:avLst/>
          </a:prstGeom>
          <a:noFill/>
        </p:spPr>
        <p:txBody>
          <a:bodyPr wrap="square" rtlCol="0">
            <a:normAutofit fontScale="92500"/>
          </a:bodyPr>
          <a:lstStyle/>
          <a:p>
            <a:pPr algn="just"/>
            <a:r>
              <a:rPr lang="fr-FR" sz="2800" dirty="0">
                <a:solidFill>
                  <a:srgbClr val="003A70"/>
                </a:solidFill>
                <a:latin typeface="Gotham Book" panose="02000604040000020004" pitchFamily="50" charset="0"/>
                <a:cs typeface="Arial" panose="020B0604020202020204" pitchFamily="34" charset="0"/>
              </a:rPr>
              <a:t>Une cartographie de l’hydratation a été créée pour comparer </a:t>
            </a:r>
            <a:r>
              <a:rPr lang="fr-FR" sz="2800" dirty="0">
                <a:solidFill>
                  <a:srgbClr val="E0457B"/>
                </a:solidFill>
                <a:latin typeface="Gotham Book" panose="02000604040000020004" pitchFamily="50" charset="0"/>
                <a:cs typeface="Arial" panose="020B0604020202020204" pitchFamily="34" charset="0"/>
              </a:rPr>
              <a:t>les variations au niveau de l’hydratation </a:t>
            </a:r>
            <a:r>
              <a:rPr lang="fr-FR" sz="2800" dirty="0">
                <a:solidFill>
                  <a:srgbClr val="003A70"/>
                </a:solidFill>
                <a:latin typeface="Gotham Book" panose="02000604040000020004" pitchFamily="50" charset="0"/>
                <a:cs typeface="Arial" panose="020B0604020202020204" pitchFamily="34" charset="0"/>
              </a:rPr>
              <a:t>dans différentes zones après 28 jours d’utilisation deux fois par jour : </a:t>
            </a:r>
          </a:p>
        </p:txBody>
      </p:sp>
      <p:sp>
        <p:nvSpPr>
          <p:cNvPr id="57" name="ZoneTexte 56">
            <a:extLst>
              <a:ext uri="{FF2B5EF4-FFF2-40B4-BE49-F238E27FC236}">
                <a16:creationId xmlns:a16="http://schemas.microsoft.com/office/drawing/2014/main" id="{6535C713-759C-0A60-2741-0235D1BCAE3E}"/>
              </a:ext>
            </a:extLst>
          </p:cNvPr>
          <p:cNvSpPr txBox="1"/>
          <p:nvPr/>
        </p:nvSpPr>
        <p:spPr>
          <a:xfrm>
            <a:off x="20421713" y="18584446"/>
            <a:ext cx="9294985" cy="1815882"/>
          </a:xfrm>
          <a:prstGeom prst="rect">
            <a:avLst/>
          </a:prstGeom>
          <a:noFill/>
        </p:spPr>
        <p:txBody>
          <a:bodyPr wrap="square" rtlCol="0">
            <a:spAutoFit/>
          </a:bodyPr>
          <a:lstStyle/>
          <a:p>
            <a:pPr algn="just"/>
            <a:r>
              <a:rPr lang="fr-FR" sz="2800">
                <a:solidFill>
                  <a:srgbClr val="003A70"/>
                </a:solidFill>
                <a:latin typeface="Gotham Book" panose="02000604040000020004" pitchFamily="50" charset="0"/>
                <a:cs typeface="Arial" panose="020B0604020202020204" pitchFamily="34" charset="0"/>
              </a:rPr>
              <a:t>Une différence significative entre les deux zones traitées était observée, en faveur de la zone sans rinçage, puisque l’hydratation était de </a:t>
            </a:r>
            <a:r>
              <a:rPr lang="fr-FR" sz="2800">
                <a:solidFill>
                  <a:srgbClr val="E0457B"/>
                </a:solidFill>
                <a:latin typeface="Gotham Book" panose="02000604040000020004" pitchFamily="50" charset="0"/>
                <a:cs typeface="Arial" panose="020B0604020202020204" pitchFamily="34" charset="0"/>
              </a:rPr>
              <a:t>+12 %*** </a:t>
            </a:r>
            <a:r>
              <a:rPr lang="fr-FR" sz="2800">
                <a:solidFill>
                  <a:srgbClr val="003A70"/>
                </a:solidFill>
                <a:latin typeface="Gotham Book" panose="02000604040000020004" pitchFamily="50" charset="0"/>
                <a:cs typeface="Arial" panose="020B0604020202020204" pitchFamily="34" charset="0"/>
              </a:rPr>
              <a:t>comparativement à la zone avec rinçage après 28 jours d’utilisation deux fois par jour. </a:t>
            </a:r>
          </a:p>
        </p:txBody>
      </p:sp>
      <p:sp>
        <p:nvSpPr>
          <p:cNvPr id="58" name="ZoneTexte 57">
            <a:extLst>
              <a:ext uri="{FF2B5EF4-FFF2-40B4-BE49-F238E27FC236}">
                <a16:creationId xmlns:a16="http://schemas.microsoft.com/office/drawing/2014/main" id="{819139FC-FDC6-0DEA-62DE-D816CA402D02}"/>
              </a:ext>
            </a:extLst>
          </p:cNvPr>
          <p:cNvSpPr txBox="1"/>
          <p:nvPr/>
        </p:nvSpPr>
        <p:spPr>
          <a:xfrm>
            <a:off x="20454772" y="16119119"/>
            <a:ext cx="9314975" cy="2246769"/>
          </a:xfrm>
          <a:prstGeom prst="rect">
            <a:avLst/>
          </a:prstGeom>
          <a:noFill/>
        </p:spPr>
        <p:txBody>
          <a:bodyPr wrap="square" rtlCol="0">
            <a:spAutoFit/>
          </a:bodyPr>
          <a:lstStyle/>
          <a:p>
            <a:pPr algn="just"/>
            <a:r>
              <a:rPr lang="fr-FR" sz="2800" dirty="0">
                <a:solidFill>
                  <a:srgbClr val="003A70"/>
                </a:solidFill>
                <a:latin typeface="Gotham Book" panose="02000604040000020004" pitchFamily="50" charset="0"/>
                <a:cs typeface="Arial" panose="020B0604020202020204" pitchFamily="34" charset="0"/>
              </a:rPr>
              <a:t>L’hydratation augmentait significativement après 28 jours d’utilisation, de </a:t>
            </a:r>
            <a:r>
              <a:rPr lang="fr-FR" sz="2800" dirty="0">
                <a:solidFill>
                  <a:srgbClr val="E0457B"/>
                </a:solidFill>
                <a:latin typeface="Gotham Book" panose="02000604040000020004" pitchFamily="50" charset="0"/>
                <a:cs typeface="Arial" panose="020B0604020202020204" pitchFamily="34" charset="0"/>
              </a:rPr>
              <a:t>+15 %*** </a:t>
            </a:r>
            <a:r>
              <a:rPr lang="fr-FR" sz="2800" dirty="0">
                <a:solidFill>
                  <a:srgbClr val="003A70"/>
                </a:solidFill>
                <a:latin typeface="Gotham Book" panose="02000604040000020004" pitchFamily="50" charset="0"/>
                <a:cs typeface="Arial" panose="020B0604020202020204" pitchFamily="34" charset="0"/>
              </a:rPr>
              <a:t>dans la zone où le produit n’était pas rincé et de </a:t>
            </a:r>
            <a:r>
              <a:rPr lang="fr-FR" sz="2800" dirty="0">
                <a:solidFill>
                  <a:srgbClr val="E0457B"/>
                </a:solidFill>
                <a:latin typeface="Gotham Book" panose="02000604040000020004" pitchFamily="50" charset="0"/>
                <a:cs typeface="Arial" panose="020B0604020202020204" pitchFamily="34" charset="0"/>
              </a:rPr>
              <a:t>+3 %</a:t>
            </a:r>
            <a:r>
              <a:rPr lang="fr-FR" sz="2800" baseline="30000" dirty="0">
                <a:solidFill>
                  <a:srgbClr val="E0457B"/>
                </a:solidFill>
                <a:latin typeface="Gotham Book" panose="02000604040000020004" pitchFamily="50" charset="0"/>
                <a:cs typeface="Arial" panose="020B0604020202020204" pitchFamily="34" charset="0"/>
              </a:rPr>
              <a:t>ns</a:t>
            </a:r>
            <a:r>
              <a:rPr lang="fr-FR" sz="2800" dirty="0">
                <a:solidFill>
                  <a:srgbClr val="E0457B"/>
                </a:solidFill>
                <a:latin typeface="Gotham Book" panose="02000604040000020004" pitchFamily="50" charset="0"/>
                <a:cs typeface="Arial" panose="020B0604020202020204" pitchFamily="34" charset="0"/>
              </a:rPr>
              <a:t> </a:t>
            </a:r>
            <a:r>
              <a:rPr lang="fr-FR" sz="2800" dirty="0">
                <a:solidFill>
                  <a:srgbClr val="003A70"/>
                </a:solidFill>
                <a:latin typeface="Gotham Book" panose="02000604040000020004" pitchFamily="50" charset="0"/>
                <a:cs typeface="Arial" panose="020B0604020202020204" pitchFamily="34" charset="0"/>
              </a:rPr>
              <a:t>dans la zone où le produit était rincé, ce qui démontre l’importance de ne pas rincer le produit.</a:t>
            </a:r>
          </a:p>
        </p:txBody>
      </p:sp>
      <p:sp>
        <p:nvSpPr>
          <p:cNvPr id="62" name="ZoneTexte 61">
            <a:extLst>
              <a:ext uri="{FF2B5EF4-FFF2-40B4-BE49-F238E27FC236}">
                <a16:creationId xmlns:a16="http://schemas.microsoft.com/office/drawing/2014/main" id="{C9E57B66-8AA4-772C-A693-B837C33F26D1}"/>
              </a:ext>
            </a:extLst>
          </p:cNvPr>
          <p:cNvSpPr txBox="1"/>
          <p:nvPr/>
        </p:nvSpPr>
        <p:spPr>
          <a:xfrm rot="5400000">
            <a:off x="15639981" y="18360533"/>
            <a:ext cx="5667733" cy="954107"/>
          </a:xfrm>
          <a:prstGeom prst="rect">
            <a:avLst/>
          </a:prstGeom>
          <a:noFill/>
        </p:spPr>
        <p:txBody>
          <a:bodyPr wrap="square" rtlCol="0">
            <a:spAutoFit/>
          </a:bodyPr>
          <a:lstStyle/>
          <a:p>
            <a:pPr algn="ctr"/>
            <a:r>
              <a:rPr lang="fr-FR" sz="2800" dirty="0">
                <a:solidFill>
                  <a:srgbClr val="003A70"/>
                </a:solidFill>
                <a:latin typeface="Gotham Book" panose="02000604040000020004" pitchFamily="50" charset="0"/>
                <a:cs typeface="Arial" panose="020B0604020202020204" pitchFamily="34" charset="0"/>
              </a:rPr>
              <a:t>Évolution du taux d’hydratation</a:t>
            </a:r>
          </a:p>
        </p:txBody>
      </p:sp>
      <p:pic>
        <p:nvPicPr>
          <p:cNvPr id="10" name="Image 9" descr="Une image contenant capture d’écran, visage&#10;&#10;Le contenu généré par l’IA peut être incorrect.">
            <a:extLst>
              <a:ext uri="{FF2B5EF4-FFF2-40B4-BE49-F238E27FC236}">
                <a16:creationId xmlns:a16="http://schemas.microsoft.com/office/drawing/2014/main" id="{9D404CF6-F329-6E9F-5FD2-3D660C5E387A}"/>
              </a:ext>
            </a:extLst>
          </p:cNvPr>
          <p:cNvPicPr>
            <a:picLocks noChangeAspect="1"/>
          </p:cNvPicPr>
          <p:nvPr/>
        </p:nvPicPr>
        <p:blipFill>
          <a:blip r:embed="rId11"/>
          <a:srcRect l="32259" t="12501" r="32864" b="15593"/>
          <a:stretch/>
        </p:blipFill>
        <p:spPr>
          <a:xfrm>
            <a:off x="13110091" y="15829908"/>
            <a:ext cx="3676998" cy="5326153"/>
          </a:xfrm>
          <a:prstGeom prst="rect">
            <a:avLst/>
          </a:prstGeom>
        </p:spPr>
      </p:pic>
      <p:sp>
        <p:nvSpPr>
          <p:cNvPr id="11" name="ZoneTexte 10">
            <a:extLst>
              <a:ext uri="{FF2B5EF4-FFF2-40B4-BE49-F238E27FC236}">
                <a16:creationId xmlns:a16="http://schemas.microsoft.com/office/drawing/2014/main" id="{373D43FF-BE64-F7AC-4E2B-E345DE6F606B}"/>
              </a:ext>
            </a:extLst>
          </p:cNvPr>
          <p:cNvSpPr txBox="1"/>
          <p:nvPr/>
        </p:nvSpPr>
        <p:spPr>
          <a:xfrm>
            <a:off x="12280883" y="20157440"/>
            <a:ext cx="1609068" cy="1384995"/>
          </a:xfrm>
          <a:prstGeom prst="rect">
            <a:avLst/>
          </a:prstGeom>
          <a:noFill/>
        </p:spPr>
        <p:txBody>
          <a:bodyPr wrap="square" rtlCol="0">
            <a:spAutoFit/>
          </a:bodyPr>
          <a:lstStyle/>
          <a:p>
            <a:pPr algn="ctr"/>
            <a:r>
              <a:rPr lang="fr-FR" sz="2800" b="1">
                <a:solidFill>
                  <a:srgbClr val="003A70"/>
                </a:solidFill>
                <a:latin typeface="Gotham Book" panose="02000604040000020004" pitchFamily="50" charset="0"/>
                <a:cs typeface="Arial" panose="020B0604020202020204" pitchFamily="34" charset="0"/>
              </a:rPr>
              <a:t>Zone sans rinçage</a:t>
            </a:r>
          </a:p>
        </p:txBody>
      </p:sp>
      <p:sp>
        <p:nvSpPr>
          <p:cNvPr id="17" name="ZoneTexte 16">
            <a:extLst>
              <a:ext uri="{FF2B5EF4-FFF2-40B4-BE49-F238E27FC236}">
                <a16:creationId xmlns:a16="http://schemas.microsoft.com/office/drawing/2014/main" id="{26963A9A-AA38-785C-7808-26852B4CE2D5}"/>
              </a:ext>
            </a:extLst>
          </p:cNvPr>
          <p:cNvSpPr txBox="1"/>
          <p:nvPr/>
        </p:nvSpPr>
        <p:spPr>
          <a:xfrm>
            <a:off x="15982555" y="20157440"/>
            <a:ext cx="1609067" cy="954107"/>
          </a:xfrm>
          <a:prstGeom prst="rect">
            <a:avLst/>
          </a:prstGeom>
          <a:noFill/>
        </p:spPr>
        <p:txBody>
          <a:bodyPr wrap="square" rtlCol="0">
            <a:spAutoFit/>
          </a:bodyPr>
          <a:lstStyle/>
          <a:p>
            <a:pPr algn="ctr"/>
            <a:r>
              <a:rPr lang="fr-FR" sz="2800" b="1" dirty="0">
                <a:solidFill>
                  <a:srgbClr val="003A70"/>
                </a:solidFill>
                <a:latin typeface="Gotham Book" panose="02000604040000020004" pitchFamily="50" charset="0"/>
                <a:cs typeface="Arial" panose="020B0604020202020204" pitchFamily="34" charset="0"/>
              </a:rPr>
              <a:t>Zone avec rinçage</a:t>
            </a:r>
          </a:p>
        </p:txBody>
      </p:sp>
      <p:sp>
        <p:nvSpPr>
          <p:cNvPr id="21" name="ZoneTexte 20">
            <a:extLst>
              <a:ext uri="{FF2B5EF4-FFF2-40B4-BE49-F238E27FC236}">
                <a16:creationId xmlns:a16="http://schemas.microsoft.com/office/drawing/2014/main" id="{CB1435FC-61C9-077E-49F4-399DBE813396}"/>
              </a:ext>
            </a:extLst>
          </p:cNvPr>
          <p:cNvSpPr txBox="1"/>
          <p:nvPr/>
        </p:nvSpPr>
        <p:spPr>
          <a:xfrm>
            <a:off x="14434743" y="21133321"/>
            <a:ext cx="818360" cy="523220"/>
          </a:xfrm>
          <a:prstGeom prst="rect">
            <a:avLst/>
          </a:prstGeom>
          <a:noFill/>
        </p:spPr>
        <p:txBody>
          <a:bodyPr wrap="square" rtlCol="0">
            <a:spAutoFit/>
          </a:bodyPr>
          <a:lstStyle/>
          <a:p>
            <a:pPr algn="ctr"/>
            <a:r>
              <a:rPr lang="fr-FR" sz="2800" b="1">
                <a:solidFill>
                  <a:srgbClr val="E0457B"/>
                </a:solidFill>
                <a:latin typeface="Gotham Book" panose="02000604040000020004" pitchFamily="50" charset="0"/>
                <a:cs typeface="Arial" panose="020B0604020202020204" pitchFamily="34" charset="0"/>
              </a:rPr>
              <a:t>VS</a:t>
            </a:r>
          </a:p>
        </p:txBody>
      </p:sp>
      <p:pic>
        <p:nvPicPr>
          <p:cNvPr id="4" name="Picture 2" descr="European Academy of Dermatology and Venereology | EADV">
            <a:extLst>
              <a:ext uri="{FF2B5EF4-FFF2-40B4-BE49-F238E27FC236}">
                <a16:creationId xmlns:a16="http://schemas.microsoft.com/office/drawing/2014/main" id="{E04AE20D-9418-2BBF-79B1-D30BE1AF6C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262" y="110665"/>
            <a:ext cx="1816605" cy="1751207"/>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88D82F0D-4413-B5E4-0FDD-0C59D4854F74}"/>
              </a:ext>
            </a:extLst>
          </p:cNvPr>
          <p:cNvSpPr txBox="1"/>
          <p:nvPr/>
        </p:nvSpPr>
        <p:spPr>
          <a:xfrm>
            <a:off x="15967315" y="12411835"/>
            <a:ext cx="13749384" cy="923330"/>
          </a:xfrm>
          <a:prstGeom prst="rect">
            <a:avLst/>
          </a:prstGeom>
          <a:noFill/>
        </p:spPr>
        <p:txBody>
          <a:bodyPr wrap="square">
            <a:normAutofit/>
          </a:bodyPr>
          <a:lstStyle/>
          <a:p>
            <a:pPr algn="just"/>
            <a:r>
              <a:rPr lang="fr-FR" sz="2700">
                <a:solidFill>
                  <a:srgbClr val="003A70"/>
                </a:solidFill>
                <a:latin typeface="Gotham Book" panose="02000604040000020004" pitchFamily="50" charset="0"/>
                <a:cs typeface="Arial" panose="020B0604020202020204" pitchFamily="34" charset="0"/>
              </a:rPr>
              <a:t>Les éventuels événements indésirables étaient signalés par les sujets au cours de l’étude (étude intra-individuelle en ouvert).</a:t>
            </a:r>
          </a:p>
        </p:txBody>
      </p:sp>
      <p:sp>
        <p:nvSpPr>
          <p:cNvPr id="23" name="ZoneTexte 22">
            <a:extLst>
              <a:ext uri="{FF2B5EF4-FFF2-40B4-BE49-F238E27FC236}">
                <a16:creationId xmlns:a16="http://schemas.microsoft.com/office/drawing/2014/main" id="{E436432B-90B1-5C54-278F-0B795A47C3FB}"/>
              </a:ext>
            </a:extLst>
          </p:cNvPr>
          <p:cNvSpPr txBox="1"/>
          <p:nvPr/>
        </p:nvSpPr>
        <p:spPr>
          <a:xfrm>
            <a:off x="15523939" y="11475853"/>
            <a:ext cx="14212749" cy="923330"/>
          </a:xfrm>
          <a:prstGeom prst="rect">
            <a:avLst/>
          </a:prstGeom>
          <a:noFill/>
        </p:spPr>
        <p:txBody>
          <a:bodyPr wrap="square" lIns="91440" tIns="45720" rIns="91440" bIns="45720" rtlCol="0" anchor="t">
            <a:normAutofit/>
          </a:bodyPr>
          <a:lstStyle/>
          <a:p>
            <a:pPr algn="just"/>
            <a:r>
              <a:rPr lang="fr-FR" sz="2700" dirty="0">
                <a:solidFill>
                  <a:srgbClr val="003A70"/>
                </a:solidFill>
                <a:latin typeface="Gotham Book" panose="02000604040000020004" pitchFamily="50" charset="0"/>
                <a:cs typeface="Arial" panose="020B0604020202020204" pitchFamily="34" charset="0"/>
              </a:rPr>
              <a:t>	L’impact sur </a:t>
            </a:r>
            <a:r>
              <a:rPr lang="fr-FR" sz="2700" dirty="0">
                <a:solidFill>
                  <a:srgbClr val="E0457B"/>
                </a:solidFill>
                <a:latin typeface="Gotham Book" panose="02000604040000020004" pitchFamily="50" charset="0"/>
                <a:cs typeface="Arial" panose="020B0604020202020204" pitchFamily="34" charset="0"/>
              </a:rPr>
              <a:t>la qualité de vie</a:t>
            </a:r>
            <a:r>
              <a:rPr lang="fr-FR" sz="2700" dirty="0">
                <a:solidFill>
                  <a:srgbClr val="003A70"/>
                </a:solidFill>
                <a:latin typeface="Gotham Book" panose="02000604040000020004" pitchFamily="50" charset="0"/>
                <a:cs typeface="Arial" panose="020B0604020202020204" pitchFamily="34" charset="0"/>
              </a:rPr>
              <a:t> a été évalué au moyen du questionnaire </a:t>
            </a:r>
            <a:r>
              <a:rPr lang="fr-FR" sz="2700" dirty="0" err="1">
                <a:solidFill>
                  <a:srgbClr val="E0457B"/>
                </a:solidFill>
                <a:latin typeface="Gotham Book" panose="02000604040000020004" pitchFamily="50" charset="0"/>
                <a:cs typeface="Arial" panose="020B0604020202020204" pitchFamily="34" charset="0"/>
              </a:rPr>
              <a:t>Burden</a:t>
            </a:r>
            <a:r>
              <a:rPr lang="fr-FR" sz="2700" dirty="0">
                <a:solidFill>
                  <a:srgbClr val="E0457B"/>
                </a:solidFill>
                <a:latin typeface="Gotham Book" panose="02000604040000020004" pitchFamily="50" charset="0"/>
                <a:cs typeface="Arial" panose="020B0604020202020204" pitchFamily="34" charset="0"/>
              </a:rPr>
              <a:t> Of Skin </a:t>
            </a:r>
            <a:r>
              <a:rPr lang="fr-FR" sz="2700" dirty="0" err="1">
                <a:solidFill>
                  <a:srgbClr val="E0457B"/>
                </a:solidFill>
                <a:latin typeface="Gotham Book" panose="02000604040000020004" pitchFamily="50" charset="0"/>
                <a:cs typeface="Arial" panose="020B0604020202020204" pitchFamily="34" charset="0"/>
              </a:rPr>
              <a:t>Sensitivity</a:t>
            </a:r>
            <a:r>
              <a:rPr lang="fr-FR" sz="2700" dirty="0">
                <a:solidFill>
                  <a:srgbClr val="003A70"/>
                </a:solidFill>
                <a:latin typeface="Gotham Book" panose="02000604040000020004" pitchFamily="50" charset="0"/>
                <a:cs typeface="Arial" panose="020B0604020202020204" pitchFamily="34" charset="0"/>
              </a:rPr>
              <a:t> (</a:t>
            </a:r>
            <a:r>
              <a:rPr lang="fr-FR" sz="2700" dirty="0" err="1">
                <a:solidFill>
                  <a:srgbClr val="003A70"/>
                </a:solidFill>
                <a:latin typeface="Gotham Book" panose="02000604040000020004" pitchFamily="50" charset="0"/>
                <a:cs typeface="Arial" panose="020B0604020202020204" pitchFamily="34" charset="0"/>
              </a:rPr>
              <a:t>BoSS</a:t>
            </a:r>
            <a:r>
              <a:rPr lang="fr-FR" sz="2700" dirty="0">
                <a:solidFill>
                  <a:srgbClr val="003A70"/>
                </a:solidFill>
                <a:latin typeface="Gotham Book" panose="02000604040000020004" pitchFamily="50" charset="0"/>
                <a:cs typeface="Arial" panose="020B0604020202020204" pitchFamily="34" charset="0"/>
              </a:rPr>
              <a:t>) au moment de l’inclusion (J0) et à J21. </a:t>
            </a:r>
          </a:p>
        </p:txBody>
      </p:sp>
      <p:sp>
        <p:nvSpPr>
          <p:cNvPr id="25" name="ZoneTexte 24">
            <a:extLst>
              <a:ext uri="{FF2B5EF4-FFF2-40B4-BE49-F238E27FC236}">
                <a16:creationId xmlns:a16="http://schemas.microsoft.com/office/drawing/2014/main" id="{4D041B21-5899-EF4A-9A88-B1B69E883DDA}"/>
              </a:ext>
            </a:extLst>
          </p:cNvPr>
          <p:cNvSpPr txBox="1"/>
          <p:nvPr/>
        </p:nvSpPr>
        <p:spPr>
          <a:xfrm>
            <a:off x="6461471" y="41731643"/>
            <a:ext cx="14368678" cy="830997"/>
          </a:xfrm>
          <a:prstGeom prst="rect">
            <a:avLst/>
          </a:prstGeom>
          <a:noFill/>
        </p:spPr>
        <p:txBody>
          <a:bodyPr wrap="square" rtlCol="0">
            <a:spAutoFit/>
          </a:bodyPr>
          <a:lstStyle/>
          <a:p>
            <a:pPr algn="just"/>
            <a:r>
              <a:rPr lang="fr-FR" sz="2400">
                <a:solidFill>
                  <a:schemeClr val="bg1">
                    <a:lumMod val="50000"/>
                  </a:schemeClr>
                </a:solidFill>
                <a:latin typeface="Gotham Book" panose="02000604040000020004" pitchFamily="50" charset="0"/>
                <a:cs typeface="Arial" panose="020B0604020202020204" pitchFamily="34" charset="0"/>
              </a:rPr>
              <a:t>Misery L, Jourdan E, Abadie S, Ezzedine K, Brenaut E, Huet F, Sayag M, Taieb C. </a:t>
            </a:r>
          </a:p>
          <a:p>
            <a:pPr algn="just"/>
            <a:r>
              <a:rPr lang="fr-FR" sz="2400" i="1">
                <a:solidFill>
                  <a:schemeClr val="bg1">
                    <a:lumMod val="50000"/>
                  </a:schemeClr>
                </a:solidFill>
                <a:latin typeface="Gotham Book" panose="02000604040000020004" pitchFamily="50" charset="0"/>
                <a:cs typeface="Arial" panose="020B0604020202020204" pitchFamily="34" charset="0"/>
              </a:rPr>
              <a:t>Development and validation of a new tool to assess the Burden of Sensitive Skin (BoSS), 2018 </a:t>
            </a:r>
          </a:p>
        </p:txBody>
      </p:sp>
      <p:sp>
        <p:nvSpPr>
          <p:cNvPr id="59" name="ZoneTexte 58">
            <a:extLst>
              <a:ext uri="{FF2B5EF4-FFF2-40B4-BE49-F238E27FC236}">
                <a16:creationId xmlns:a16="http://schemas.microsoft.com/office/drawing/2014/main" id="{8861E02E-2C34-9141-AE56-5F4E6EB1C5FA}"/>
              </a:ext>
            </a:extLst>
          </p:cNvPr>
          <p:cNvSpPr txBox="1"/>
          <p:nvPr/>
        </p:nvSpPr>
        <p:spPr>
          <a:xfrm>
            <a:off x="15868950" y="15498218"/>
            <a:ext cx="3787783" cy="1015663"/>
          </a:xfrm>
          <a:prstGeom prst="rect">
            <a:avLst/>
          </a:prstGeom>
          <a:noFill/>
          <a:ln>
            <a:noFill/>
          </a:ln>
        </p:spPr>
        <p:txBody>
          <a:bodyPr wrap="square" rtlCol="0">
            <a:spAutoFit/>
          </a:bodyPr>
          <a:lstStyle/>
          <a:p>
            <a:r>
              <a:rPr lang="fr-FR" sz="6000" dirty="0">
                <a:solidFill>
                  <a:srgbClr val="003A70"/>
                </a:solidFill>
                <a:latin typeface="Gotham Bold" pitchFamily="50" charset="0"/>
              </a:rPr>
              <a:t>+12 %***</a:t>
            </a:r>
          </a:p>
        </p:txBody>
      </p:sp>
      <p:cxnSp>
        <p:nvCxnSpPr>
          <p:cNvPr id="73" name="Connecteur droit 72">
            <a:extLst>
              <a:ext uri="{FF2B5EF4-FFF2-40B4-BE49-F238E27FC236}">
                <a16:creationId xmlns:a16="http://schemas.microsoft.com/office/drawing/2014/main" id="{7BDDE314-0212-8B7D-ED1A-05BBF094819F}"/>
              </a:ext>
            </a:extLst>
          </p:cNvPr>
          <p:cNvCxnSpPr>
            <a:cxnSpLocks/>
          </p:cNvCxnSpPr>
          <p:nvPr/>
        </p:nvCxnSpPr>
        <p:spPr>
          <a:xfrm>
            <a:off x="14880141" y="15792450"/>
            <a:ext cx="0" cy="5363611"/>
          </a:xfrm>
          <a:prstGeom prst="line">
            <a:avLst/>
          </a:prstGeom>
          <a:ln w="38100">
            <a:solidFill>
              <a:srgbClr val="E0457B"/>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07204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169</TotalTime>
  <Words>1122</Words>
  <Application>Microsoft Office PowerPoint</Application>
  <PresentationFormat>Custom</PresentationFormat>
  <Paragraphs>109</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Gotham Medium</vt:lpstr>
      <vt:lpstr>Gotham Book</vt:lpstr>
      <vt:lpstr>Gotham Bold</vt:lpstr>
      <vt:lpstr>Aptos</vt:lpstr>
      <vt:lpstr>Gotham Black</vt:lpstr>
      <vt:lpstr>Gotham Light</vt:lpstr>
      <vt:lpstr>Calibri</vt:lpstr>
      <vt:lpstr>Aptos Display</vt:lpstr>
      <vt:lpstr>Thème Office</vt:lpstr>
      <vt:lpstr>SOLUTION MICELLAIRE SANS RINÇAGE POUR LES PEAUX SENSIBLES - BÉNÉFICES DERMATOLOGIQUES : HYDRATE, APAISE ET RÉDUIT LA SENSIBILITÉ  DE LA PEAU DÈS L’ÉTAPE DU NETTOYAGE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FORTIN Margaux</dc:creator>
  <cp:lastModifiedBy>Cédric BROLIRON - ITC</cp:lastModifiedBy>
  <cp:revision>8</cp:revision>
  <dcterms:created xsi:type="dcterms:W3CDTF">2025-02-17T08:56:05Z</dcterms:created>
  <dcterms:modified xsi:type="dcterms:W3CDTF">2026-04-30T13:55:29Z</dcterms:modified>
</cp:coreProperties>
</file>